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1403" r:id="rId2"/>
    <p:sldId id="2246" r:id="rId3"/>
    <p:sldId id="2240" r:id="rId4"/>
    <p:sldId id="2019" r:id="rId5"/>
    <p:sldId id="1995" r:id="rId6"/>
    <p:sldId id="2180" r:id="rId7"/>
    <p:sldId id="2144" r:id="rId8"/>
    <p:sldId id="2145" r:id="rId9"/>
    <p:sldId id="2162" r:id="rId10"/>
    <p:sldId id="2225" r:id="rId11"/>
    <p:sldId id="2226" r:id="rId12"/>
    <p:sldId id="2227" r:id="rId13"/>
    <p:sldId id="2228" r:id="rId14"/>
    <p:sldId id="2229" r:id="rId15"/>
    <p:sldId id="2230" r:id="rId16"/>
    <p:sldId id="2057" r:id="rId17"/>
    <p:sldId id="2182" r:id="rId18"/>
    <p:sldId id="2056" r:id="rId19"/>
    <p:sldId id="2232" r:id="rId20"/>
    <p:sldId id="2212" r:id="rId21"/>
    <p:sldId id="2231" r:id="rId22"/>
    <p:sldId id="2234" r:id="rId23"/>
    <p:sldId id="2217" r:id="rId24"/>
    <p:sldId id="2192" r:id="rId25"/>
    <p:sldId id="2235" r:id="rId26"/>
    <p:sldId id="2236" r:id="rId27"/>
    <p:sldId id="2237" r:id="rId28"/>
    <p:sldId id="2238" r:id="rId29"/>
    <p:sldId id="2239" r:id="rId30"/>
    <p:sldId id="2223" r:id="rId31"/>
    <p:sldId id="2216" r:id="rId32"/>
    <p:sldId id="2241" r:id="rId33"/>
    <p:sldId id="2215" r:id="rId34"/>
    <p:sldId id="2242" r:id="rId35"/>
    <p:sldId id="2243" r:id="rId36"/>
    <p:sldId id="2224" r:id="rId37"/>
    <p:sldId id="2244" r:id="rId38"/>
    <p:sldId id="2245" r:id="rId39"/>
    <p:sldId id="2220" r:id="rId40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FF9900"/>
    <a:srgbClr val="66FF33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0" autoAdjust="0"/>
    <p:restoredTop sz="86371" autoAdjust="0"/>
  </p:normalViewPr>
  <p:slideViewPr>
    <p:cSldViewPr>
      <p:cViewPr>
        <p:scale>
          <a:sx n="66" d="100"/>
          <a:sy n="66" d="100"/>
        </p:scale>
        <p:origin x="-1867" y="-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338" y="171452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8026" y="176670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76" y="9012238"/>
            <a:ext cx="1622425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38" y="9012238"/>
            <a:ext cx="531812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6438" y="387350"/>
            <a:ext cx="564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6438" y="9012238"/>
            <a:ext cx="738187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6439" y="9001125"/>
            <a:ext cx="579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5" y="9411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9" y="4422777"/>
            <a:ext cx="5170487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075" y="9017002"/>
            <a:ext cx="533400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600" y="9017002"/>
            <a:ext cx="738188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600" y="9013825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0401" y="295275"/>
            <a:ext cx="5732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D53ECFC-36A6-464C-B7A4-4428C327EC5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5516" y="90170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313190-18BB-47C7-9A0E-E417DC17B742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66567774-73C3-4441-88C9-D8D013A35BA3}" type="slidenum">
              <a:rPr lang="en-US" sz="1200">
                <a:latin typeface="Times New Roman" pitchFamily="18" charset="0"/>
              </a:rPr>
              <a:pPr algn="r"/>
              <a:t>21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42164" y="95837"/>
            <a:ext cx="2248223" cy="215738"/>
          </a:xfrm>
          <a:ln/>
        </p:spPr>
        <p:txBody>
          <a:bodyPr/>
          <a:lstStyle/>
          <a:p>
            <a:r>
              <a:rPr lang="en-GB" smtClean="0"/>
              <a:t>doc.: IEEE 802.11-12/1176r1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510" y="95837"/>
            <a:ext cx="1262796" cy="215738"/>
          </a:xfrm>
          <a:ln/>
        </p:spPr>
        <p:txBody>
          <a:bodyPr/>
          <a:lstStyle/>
          <a:p>
            <a:r>
              <a:rPr lang="en-GB"/>
              <a:t>September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5659" y="9013422"/>
            <a:ext cx="2494728" cy="184918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7171" y="9013422"/>
            <a:ext cx="492122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4D70007E-3AF9-4A07-80D4-4023EC2CABF9}" type="slidenum">
              <a:rPr lang="en-GB"/>
              <a:pPr/>
              <a:t>22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337" y="4422419"/>
            <a:ext cx="5174590" cy="4188798"/>
          </a:xfrm>
          <a:ln/>
        </p:spPr>
        <p:txBody>
          <a:bodyPr lIns="96449" tIns="46617" rIns="96449" bIns="4661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6629" y="90170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1835454-66F1-4C0C-AC75-284E0CB6EC0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26C700-5526-40F7-8EF7-4CCFA8B70395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89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ACC8C759-CB37-4ED5-86D3-0C2DA98151E5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0483" y="90170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118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42164" y="95837"/>
            <a:ext cx="2248223" cy="215738"/>
          </a:xfrm>
          <a:ln/>
        </p:spPr>
        <p:txBody>
          <a:bodyPr/>
          <a:lstStyle/>
          <a:p>
            <a:r>
              <a:rPr lang="en-US" smtClean="0"/>
              <a:t>doc.: IEEE 802.11-12/1176r1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4510" y="95837"/>
            <a:ext cx="1262796" cy="215738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38524" y="9013421"/>
            <a:ext cx="3654847" cy="430887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07171" y="9013422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8088" y="70485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789" y="4422062"/>
            <a:ext cx="5173685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96652" y="9017002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3250" y="9017002"/>
            <a:ext cx="197643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43E5B57-6A8F-45EA-A378-573A532AE747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4063" y="9017002"/>
            <a:ext cx="50641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7178" y="9017001"/>
            <a:ext cx="4932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4" y="9017003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8355" y="9017002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1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802.11-12/1176r1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20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802.11-12/1176r1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995-03-00ai-july-september-teleconference-minutes.doc" TargetMode="External"/><Relationship Id="rId2" Type="http://schemas.openxmlformats.org/officeDocument/2006/relationships/hyperlink" Target="https://mentor.ieee.org/802.11/dcn/12/11-12-0989-00-00ai-july-2012-san-diego-session-minutes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September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2012-09-21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90010"/>
              </p:ext>
            </p:extLst>
          </p:nvPr>
        </p:nvGraphicFramePr>
        <p:xfrm>
          <a:off x="520700" y="2273300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  <p:extLst>
      <p:ext uri="{BB962C8B-B14F-4D97-AF65-F5344CB8AC3E}">
        <p14:creationId xmlns:p14="http://schemas.microsoft.com/office/powerpoint/2010/main" val="25168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11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00054692"/>
              </p:ext>
            </p:extLst>
          </p:nvPr>
        </p:nvGraphicFramePr>
        <p:xfrm>
          <a:off x="708561" y="1147948"/>
          <a:ext cx="7315200" cy="5029737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4902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GB" dirty="0" smtClean="0"/>
              <a:t>Recent Ballot 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IEEE 802.11 WG Letter Ballot #189  was the initial  30 day Working Group Technical Ballot asking the question "Should P802.11af D2.0 be forwarded to Sponsor Ballot?"   The Official results follow: 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Ballot Opening Date:   Friday              July  20, 2012 - 23:59 ET</a:t>
            </a:r>
            <a:br>
              <a:rPr lang="en-US" sz="1400" dirty="0"/>
            </a:br>
            <a:r>
              <a:rPr lang="en-US" sz="1400" dirty="0"/>
              <a:t>Ballot Closing Date:     Sunday            August 19, 2011 - 23:59 ET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RESPONSES: </a:t>
            </a:r>
            <a:br>
              <a:rPr lang="en-US" sz="1400" dirty="0"/>
            </a:br>
            <a:r>
              <a:rPr lang="en-US" sz="1400" dirty="0"/>
              <a:t>300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163 affirmative votes </a:t>
            </a:r>
            <a:br>
              <a:rPr lang="en-US" sz="1400" dirty="0"/>
            </a:br>
            <a:r>
              <a:rPr lang="en-US" sz="1400" dirty="0"/>
              <a:t>  43 negative votes 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  1 negative votes without comments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14 abstention votes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===  </a:t>
            </a:r>
            <a:br>
              <a:rPr lang="en-US" sz="1400" dirty="0"/>
            </a:br>
            <a:r>
              <a:rPr lang="en-US" sz="1400" dirty="0"/>
              <a:t>221  votes received  =  73.7%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   =    6.3% valid abstentions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r>
              <a:rPr lang="en-US" sz="1400" dirty="0" smtClean="0"/>
              <a:t>This </a:t>
            </a:r>
            <a:r>
              <a:rPr lang="en-US" sz="1400" dirty="0"/>
              <a:t>ballot has met the 50% returned ballot 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This ballot has met the less than 30% abstention 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163  affirmative votes       =      79.1 % affirmative</a:t>
            </a:r>
            <a:br>
              <a:rPr lang="en-US" sz="1400" dirty="0"/>
            </a:br>
            <a:r>
              <a:rPr lang="en-US" sz="1400" dirty="0"/>
              <a:t>  </a:t>
            </a:r>
            <a:r>
              <a:rPr lang="en-US" sz="1400" dirty="0" smtClean="0"/>
              <a:t>43</a:t>
            </a:r>
            <a:r>
              <a:rPr lang="en-US" sz="1400" dirty="0"/>
              <a:t>  valid negative votes  =      20.9 % negative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 75% affirmation requirement has been met,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Motion Passes.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There were 998 comments received.  </a:t>
            </a:r>
            <a:r>
              <a:rPr lang="en-US" sz="1200" dirty="0"/>
              <a:t>                                              </a:t>
            </a:r>
            <a:endParaRPr lang="en-GB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04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fourth IEEE P802.11ad (Very High Throughput 60GHz) 15 day recirculation Sponsor Ballot asked the question “Should  P802.11ad  Draft 9.0 be forwarded to RevCom?” </a:t>
            </a:r>
          </a:p>
          <a:p>
            <a:pPr marL="0" indent="0">
              <a:buNone/>
            </a:pPr>
            <a:r>
              <a:rPr lang="en-US" sz="1600" dirty="0"/>
              <a:t>The official results for this Sponsor Ballot follow:</a:t>
            </a:r>
            <a:br>
              <a:rPr lang="en-US" sz="1600" dirty="0"/>
            </a:br>
            <a:r>
              <a:rPr lang="en-US" sz="1600" dirty="0"/>
              <a:t>Ballot Opening Date:    Friday                     July 13, 2012 - 23:59 ET</a:t>
            </a:r>
            <a:br>
              <a:rPr lang="en-US" sz="1600" dirty="0"/>
            </a:br>
            <a:r>
              <a:rPr lang="en-US" sz="1600" dirty="0"/>
              <a:t>Ballot Closing Date:       Saturday               July 28, 2012 - 23:59 ET </a:t>
            </a:r>
          </a:p>
          <a:p>
            <a:pPr marL="0" indent="0">
              <a:buNone/>
            </a:pPr>
            <a:r>
              <a:rPr lang="en-US" sz="1600" dirty="0"/>
              <a:t>BALLOT RESULTS: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214 eligible people are in this ballot group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174 affirmative votes </a:t>
            </a:r>
          </a:p>
          <a:p>
            <a:pPr marL="0" indent="0">
              <a:buNone/>
            </a:pPr>
            <a:r>
              <a:rPr lang="en-US" sz="1600" dirty="0"/>
              <a:t>   3 negative votes with comments </a:t>
            </a:r>
          </a:p>
          <a:p>
            <a:pPr marL="0" indent="0">
              <a:buNone/>
            </a:pPr>
            <a:r>
              <a:rPr lang="en-US" sz="16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11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188  votes received  =  87.9 %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=    5.9% valid abstentions</a:t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174  affirmative votes          =      98.3 % affirmative</a:t>
            </a:r>
            <a:br>
              <a:rPr lang="en-US" sz="1600" dirty="0"/>
            </a:br>
            <a:r>
              <a:rPr lang="en-US" sz="1600" dirty="0"/>
              <a:t>   3  total negative votes     </a:t>
            </a:r>
            <a:r>
              <a:rPr lang="en-US" sz="1600" dirty="0" smtClean="0"/>
              <a:t> =</a:t>
            </a:r>
            <a:r>
              <a:rPr lang="en-US" sz="1600" dirty="0"/>
              <a:t>         1.7  % negative</a:t>
            </a:r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57 ballot comments received</a:t>
            </a:r>
            <a:r>
              <a:rPr lang="en-US" sz="1600" dirty="0" smtClean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4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609600"/>
            <a:ext cx="8001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The </a:t>
            </a:r>
            <a:r>
              <a:rPr lang="en-US" sz="1500" b="1" dirty="0"/>
              <a:t>fifth IEEE P802.11ad (Very High Throughput 60GHz) 10 day recirculation Sponsor Ballot asked the question “Should  P802.11ad  Draft 9.0 be forwarded to RevCom?” </a:t>
            </a:r>
            <a:endParaRPr lang="en-GB" sz="1500" b="1" dirty="0"/>
          </a:p>
          <a:p>
            <a:r>
              <a:rPr lang="en-US" sz="1500" b="1" dirty="0"/>
              <a:t>The official results for this Sponsor Ballot follow:</a:t>
            </a:r>
            <a:br>
              <a:rPr lang="en-US" sz="1500" b="1" dirty="0"/>
            </a:br>
            <a:r>
              <a:rPr lang="en-US" sz="1500" b="1" dirty="0"/>
              <a:t>Ballot Opening Date:    Thursday              August 02, 2012 - 23:59 ET</a:t>
            </a:r>
            <a:br>
              <a:rPr lang="en-US" sz="1500" b="1" dirty="0"/>
            </a:br>
            <a:r>
              <a:rPr lang="en-US" sz="1500" b="1" dirty="0"/>
              <a:t>Ballot Closing Date:       Sunday                  August 12, 2012 - 23:59 ET </a:t>
            </a:r>
            <a:endParaRPr lang="en-GB" sz="1500" b="1" dirty="0"/>
          </a:p>
          <a:p>
            <a:r>
              <a:rPr lang="en-US" sz="1500" b="1" dirty="0"/>
              <a:t>BALLOT RESULTS:</a:t>
            </a:r>
            <a:br>
              <a:rPr lang="en-US" sz="1500" b="1" dirty="0"/>
            </a:br>
            <a:r>
              <a:rPr lang="en-US" sz="1500" b="1" dirty="0"/>
              <a:t/>
            </a:r>
            <a:br>
              <a:rPr lang="en-US" sz="1500" b="1" dirty="0"/>
            </a:br>
            <a:r>
              <a:rPr lang="en-US" sz="1500" b="1" dirty="0"/>
              <a:t>214 eligible people are in this ballot group.</a:t>
            </a:r>
            <a:br>
              <a:rPr lang="en-US" sz="1500" b="1" dirty="0"/>
            </a:br>
            <a:r>
              <a:rPr lang="en-US" sz="1500" b="1" dirty="0"/>
              <a:t>   </a:t>
            </a:r>
            <a:br>
              <a:rPr lang="en-US" sz="1500" b="1" dirty="0"/>
            </a:br>
            <a:r>
              <a:rPr lang="en-US" sz="1500" b="1" dirty="0"/>
              <a:t>176 affirmative votes </a:t>
            </a:r>
            <a:endParaRPr lang="en-GB" sz="1500" b="1" dirty="0"/>
          </a:p>
          <a:p>
            <a:r>
              <a:rPr lang="en-US" sz="1500" b="1" dirty="0"/>
              <a:t>    3 negative votes with comments </a:t>
            </a:r>
            <a:endParaRPr lang="en-GB" sz="1500" b="1" dirty="0"/>
          </a:p>
          <a:p>
            <a:r>
              <a:rPr lang="en-US" sz="1500" b="1" dirty="0"/>
              <a:t>    0  negative vote without comments </a:t>
            </a:r>
            <a:endParaRPr lang="en-GB" sz="1500" b="1" dirty="0"/>
          </a:p>
          <a:p>
            <a:r>
              <a:rPr lang="en-US" sz="1500" b="1" dirty="0"/>
              <a:t>   11 abstention votes </a:t>
            </a:r>
            <a:endParaRPr lang="en-GB" sz="1500" b="1" dirty="0"/>
          </a:p>
          <a:p>
            <a:r>
              <a:rPr lang="en-US" sz="1500" b="1" dirty="0"/>
              <a:t>======= </a:t>
            </a:r>
            <a:endParaRPr lang="en-GB" sz="1500" b="1" dirty="0"/>
          </a:p>
          <a:p>
            <a:r>
              <a:rPr lang="en-US" sz="1500" b="1" dirty="0"/>
              <a:t>190  votes received  =  88.8 % valid returns</a:t>
            </a:r>
            <a:br>
              <a:rPr lang="en-US" sz="1500" b="1" dirty="0"/>
            </a:br>
            <a:r>
              <a:rPr lang="en-US" sz="1500" b="1" dirty="0"/>
              <a:t>                                         =    5.8% valid abstentions</a:t>
            </a:r>
            <a:br>
              <a:rPr lang="en-US" sz="1500" b="1" dirty="0"/>
            </a:br>
            <a:r>
              <a:rPr lang="en-US" sz="1500" b="1" dirty="0"/>
              <a:t>  </a:t>
            </a:r>
            <a:br>
              <a:rPr lang="en-US" sz="1500" b="1" dirty="0"/>
            </a:br>
            <a:r>
              <a:rPr lang="en-US" sz="1500" b="1" dirty="0"/>
              <a:t>APPROVAL RATE:</a:t>
            </a:r>
            <a:br>
              <a:rPr lang="en-US" sz="1500" b="1" dirty="0"/>
            </a:br>
            <a:r>
              <a:rPr lang="en-US" sz="1500" b="1" dirty="0"/>
              <a:t>176  affirmative votes          =      98.3 % affirmative</a:t>
            </a:r>
            <a:br>
              <a:rPr lang="en-US" sz="1500" b="1" dirty="0"/>
            </a:br>
            <a:r>
              <a:rPr lang="en-US" sz="1500" b="1" dirty="0"/>
              <a:t>   3  total negative votes     =        1.7  % negative</a:t>
            </a:r>
            <a:endParaRPr lang="en-GB" sz="1500" b="1" dirty="0"/>
          </a:p>
          <a:p>
            <a:r>
              <a:rPr lang="en-US" sz="1500" b="1" dirty="0"/>
              <a:t> </a:t>
            </a:r>
            <a:endParaRPr lang="en-GB" sz="1500" b="1" dirty="0"/>
          </a:p>
          <a:p>
            <a:r>
              <a:rPr lang="en-US" sz="1500" b="1" dirty="0"/>
              <a:t>This ballot has met the </a:t>
            </a:r>
            <a:r>
              <a:rPr lang="en-US" sz="1500" b="1" u="sng" dirty="0"/>
              <a:t>&gt;</a:t>
            </a:r>
            <a:r>
              <a:rPr lang="en-US" sz="1500" b="1" dirty="0"/>
              <a:t>75% ballot return requirement</a:t>
            </a:r>
            <a:endParaRPr lang="en-GB" sz="1500" b="1" dirty="0"/>
          </a:p>
          <a:p>
            <a:r>
              <a:rPr lang="en-US" sz="1500" b="1" dirty="0"/>
              <a:t>This ballot has met the &lt;30% abstention requirement</a:t>
            </a:r>
            <a:endParaRPr lang="en-GB" sz="1500" b="1" dirty="0"/>
          </a:p>
          <a:p>
            <a:r>
              <a:rPr lang="en-US" sz="1500" b="1" dirty="0"/>
              <a:t>The motion passes.</a:t>
            </a:r>
            <a:endParaRPr lang="en-GB" sz="1500" b="1" dirty="0"/>
          </a:p>
          <a:p>
            <a:r>
              <a:rPr lang="en-US" sz="1500" b="1" dirty="0"/>
              <a:t>There were 4 ballot comments received.</a:t>
            </a:r>
            <a:endParaRPr lang="en-GB" sz="1500" b="1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3365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  <p:extLst>
      <p:ext uri="{BB962C8B-B14F-4D97-AF65-F5344CB8AC3E}">
        <p14:creationId xmlns:p14="http://schemas.microsoft.com/office/powerpoint/2010/main" val="8238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16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381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24"/>
          <p:cNvSpPr>
            <a:spLocks noChangeArrowheads="1"/>
          </p:cNvSpPr>
          <p:nvPr/>
        </p:nvSpPr>
        <p:spPr bwMode="auto">
          <a:xfrm>
            <a:off x="7696200" y="6008687"/>
            <a:ext cx="1295400" cy="39211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17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5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37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38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0739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802.11 -2007</a:t>
            </a: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3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54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5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0756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57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0758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4" name="AutoShape 30"/>
          <p:cNvSpPr>
            <a:spLocks noChangeArrowheads="1"/>
          </p:cNvSpPr>
          <p:nvPr/>
        </p:nvSpPr>
        <p:spPr bwMode="auto">
          <a:xfrm>
            <a:off x="5653088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Revision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66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7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68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69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802.11 -2003</a:t>
            </a:r>
          </a:p>
        </p:txBody>
      </p:sp>
      <p:sp>
        <p:nvSpPr>
          <p:cNvPr id="30770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72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0775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5467350" y="2951163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71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72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73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74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75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6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18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40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42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76200"/>
            <a:ext cx="5267325" cy="533400"/>
          </a:xfrm>
        </p:spPr>
        <p:txBody>
          <a:bodyPr/>
          <a:lstStyle/>
          <a:p>
            <a:r>
              <a:rPr lang="en-US" sz="2800" dirty="0" smtClean="0"/>
              <a:t>IEEE 802.11 </a:t>
            </a:r>
            <a:r>
              <a:rPr lang="en-US" sz="2400" dirty="0" smtClean="0"/>
              <a:t>Maintenance</a:t>
            </a:r>
            <a:r>
              <a:rPr lang="en-US" sz="2800" dirty="0" smtClean="0"/>
              <a:t>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47625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5768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49736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0382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5245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49450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34913"/>
            <a:ext cx="1157287" cy="4626074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5245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061075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5657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48680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66800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1623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1926431"/>
            <a:ext cx="1085850" cy="56980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878725" y="33401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49466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56007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5245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49283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5403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766344" y="4177506"/>
            <a:ext cx="1085850" cy="639761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White Space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23622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1600200"/>
            <a:ext cx="914400" cy="941387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Fast Initial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Link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Setup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1765300"/>
            <a:ext cx="1466850" cy="3149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18770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Sub 1GHz</a:t>
            </a:r>
          </a:p>
          <a:p>
            <a:pPr algn="ctr">
              <a:defRPr/>
            </a:pP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2819400"/>
            <a:ext cx="914400" cy="52070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Carrier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Offload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210300"/>
            <a:ext cx="43815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19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47045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26717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38600" y="6477000"/>
            <a:ext cx="4800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010275" y="4533900"/>
            <a:ext cx="1085850" cy="533400"/>
          </a:xfrm>
          <a:prstGeom prst="cube">
            <a:avLst>
              <a:gd name="adj" fmla="val 10069"/>
            </a:avLst>
          </a:prstGeom>
          <a:gradFill flip="none" rotWithShape="1">
            <a:gsLst>
              <a:gs pos="20000">
                <a:schemeClr val="accent2">
                  <a:lumMod val="60000"/>
                  <a:lumOff val="4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100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39875" y="2555874"/>
            <a:ext cx="914400" cy="784226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Pre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Association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Discovery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17405" y="4430813"/>
            <a:ext cx="914400" cy="887312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China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Millimeter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6802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0001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14475" y="1447800"/>
            <a:ext cx="914400" cy="69056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Wireless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Bridging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88925" y="3492500"/>
            <a:ext cx="914400" cy="52070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Geo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Location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57213" y="40878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709613" y="42402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62013" y="43926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685331" y="914400"/>
            <a:ext cx="1342231" cy="4358813"/>
            <a:chOff x="3685331" y="914400"/>
            <a:chExt cx="1342231" cy="4358813"/>
          </a:xfrm>
        </p:grpSpPr>
        <p:cxnSp>
          <p:nvCxnSpPr>
            <p:cNvPr id="49" name="Straight Connector 48"/>
            <p:cNvCxnSpPr/>
            <p:nvPr/>
          </p:nvCxnSpPr>
          <p:spPr bwMode="auto">
            <a:xfrm>
              <a:off x="3714750" y="914400"/>
              <a:ext cx="0" cy="309880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>
              <a:off x="3685331" y="3977190"/>
              <a:ext cx="1342231" cy="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964575" y="3927013"/>
              <a:ext cx="0" cy="134620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TextBox 2"/>
          <p:cNvSpPr txBox="1"/>
          <p:nvPr/>
        </p:nvSpPr>
        <p:spPr>
          <a:xfrm>
            <a:off x="6127459" y="3974166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064147" y="371139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2793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60012" y="2729003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849275"/>
            <a:ext cx="7772400" cy="609600"/>
          </a:xfrm>
        </p:spPr>
        <p:txBody>
          <a:bodyPr/>
          <a:lstStyle/>
          <a:p>
            <a:r>
              <a:rPr lang="en-US" dirty="0" smtClean="0"/>
              <a:t>Beijing  - 802.11 </a:t>
            </a:r>
            <a:r>
              <a:rPr lang="en-US" dirty="0" smtClean="0"/>
              <a:t>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482425"/>
            <a:ext cx="8382000" cy="4800600"/>
          </a:xfrm>
        </p:spPr>
        <p:txBody>
          <a:bodyPr/>
          <a:lstStyle/>
          <a:p>
            <a:r>
              <a:rPr lang="en-US" sz="2000" dirty="0" smtClean="0"/>
              <a:t>Agenda 				</a:t>
            </a:r>
            <a:r>
              <a:rPr lang="en-US" sz="2000" dirty="0" smtClean="0"/>
              <a:t>11-12- 1177r0</a:t>
            </a:r>
            <a:endParaRPr lang="en-US" sz="2000" dirty="0" smtClean="0"/>
          </a:p>
          <a:p>
            <a:r>
              <a:rPr lang="en-US" sz="2000" dirty="0" smtClean="0"/>
              <a:t>Snapshots 				11-12- </a:t>
            </a:r>
            <a:r>
              <a:rPr lang="en-US" sz="2000" dirty="0" smtClean="0"/>
              <a:t>1176r1</a:t>
            </a:r>
            <a:endParaRPr lang="en-US" sz="2000" dirty="0" smtClean="0"/>
          </a:p>
          <a:p>
            <a:r>
              <a:rPr lang="en-US" sz="2000" dirty="0" smtClean="0"/>
              <a:t>Supplementary Info </a:t>
            </a:r>
            <a:r>
              <a:rPr lang="en-US" sz="2000" dirty="0" smtClean="0"/>
              <a:t>			11-12- </a:t>
            </a:r>
            <a:r>
              <a:rPr lang="en-US" sz="2000" dirty="0" smtClean="0"/>
              <a:t>1175r1</a:t>
            </a:r>
            <a:endParaRPr lang="en-US" sz="2000" dirty="0" smtClean="0"/>
          </a:p>
          <a:p>
            <a:r>
              <a:rPr lang="en-US" sz="2000" dirty="0" smtClean="0"/>
              <a:t>Adrian’s Vice Chair report  	</a:t>
            </a:r>
            <a:r>
              <a:rPr lang="en-US" sz="2000" dirty="0" smtClean="0"/>
              <a:t>	11-12- 0038r4</a:t>
            </a:r>
            <a:endParaRPr lang="en-US" sz="2000" dirty="0" smtClean="0"/>
          </a:p>
          <a:p>
            <a:r>
              <a:rPr lang="en-US" sz="2000" dirty="0" smtClean="0"/>
              <a:t>Jon’s Vice Chair report  	</a:t>
            </a:r>
            <a:r>
              <a:rPr lang="en-US" sz="2000" dirty="0" smtClean="0"/>
              <a:t>	11-12-1001r0</a:t>
            </a:r>
            <a:endParaRPr lang="en-US" sz="2000" dirty="0" smtClean="0"/>
          </a:p>
          <a:p>
            <a:r>
              <a:rPr lang="en-US" sz="2000" dirty="0" smtClean="0"/>
              <a:t>Treasury report  			11-12-1000r1</a:t>
            </a:r>
          </a:p>
          <a:p>
            <a:r>
              <a:rPr lang="en-US" sz="2000" dirty="0" smtClean="0"/>
              <a:t>Publicity report			11-12-1002r0</a:t>
            </a:r>
          </a:p>
          <a:p>
            <a:r>
              <a:rPr lang="en-US" sz="2000" dirty="0" smtClean="0"/>
              <a:t>Newcomers material 		</a:t>
            </a:r>
            <a:r>
              <a:rPr lang="en-US" sz="2000" dirty="0" smtClean="0"/>
              <a:t>	11-12-0628r1</a:t>
            </a:r>
            <a:endParaRPr lang="en-US" sz="2000" dirty="0" smtClean="0"/>
          </a:p>
          <a:p>
            <a:r>
              <a:rPr lang="en-US" sz="2000" dirty="0" smtClean="0"/>
              <a:t>IMAT for attendance		</a:t>
            </a:r>
            <a:r>
              <a:rPr lang="en-US" sz="2000" dirty="0" smtClean="0"/>
              <a:t>	11-12-0652r0</a:t>
            </a:r>
          </a:p>
          <a:p>
            <a:r>
              <a:rPr lang="en-US" sz="2000" dirty="0" smtClean="0"/>
              <a:t>Indian Wells Closing Reports		11-12-0990r0</a:t>
            </a:r>
          </a:p>
          <a:p>
            <a:r>
              <a:rPr lang="en-US" sz="2000" dirty="0"/>
              <a:t>Indian Wells Closing </a:t>
            </a:r>
            <a:r>
              <a:rPr lang="en-US" sz="2000" dirty="0" smtClean="0"/>
              <a:t>Motions		11-12-0991r2</a:t>
            </a:r>
          </a:p>
          <a:p>
            <a:r>
              <a:rPr lang="en-US" sz="2000" dirty="0" smtClean="0"/>
              <a:t>CMMW Logistics Plans 		11-12-0827r2</a:t>
            </a:r>
            <a:endParaRPr lang="en-US" sz="20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18386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20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Sept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6709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September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000" dirty="0"/>
              <a:t>Presentations at September 2012 meeting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6-10GHz Rate-Range and Link Budget (11-12-1143-00-0wng-6-10ghz-rate-range-and-link-budget.ppt) – Jim Lansford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Secure Key Storage and True Random Number Generation (11-12-1120-00-0wng-secure-key-storage-and-true-random-number-generation.pptx) – Rene </a:t>
            </a:r>
            <a:r>
              <a:rPr lang="en-US" sz="1800" dirty="0" err="1"/>
              <a:t>Struik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Carrier-Oriented Wi-Fi for Cellular Offload (https://mentor.ieee.org/802.11/dcn/12/11-12-1123-00-0wng-carrier-oriented-wifi-for-cellular-offload.ppt) – Laurent </a:t>
            </a:r>
            <a:r>
              <a:rPr lang="en-US" sz="1800" dirty="0" err="1"/>
              <a:t>Cariou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IEEE 802 </a:t>
            </a:r>
            <a:r>
              <a:rPr lang="en-US" sz="1800" dirty="0" err="1"/>
              <a:t>OmniRAN</a:t>
            </a:r>
            <a:r>
              <a:rPr lang="en-US" sz="1800" dirty="0"/>
              <a:t> for Cellular Offload (11-12-1150-00-0wng-ieee-802-omniran-for-cellular-offload.pdf) – Roger Marks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Requirements on WLAN Cellular Offload (11-12-1063-00-0wng-requirements-on-wlan-celllular-offload.pptx) - Yasuhiko Inoue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 err="1"/>
              <a:t>WiFi</a:t>
            </a:r>
            <a:r>
              <a:rPr lang="en-US" sz="1800" dirty="0"/>
              <a:t> techniques for hotspot deployments and cellular offload (https://mentor.ieee.org/802.11/dcn/12/11-12-1126-00-0wng-wifi-for-hotspot-deployments-and-cellular-offload.ppt) - Krishna </a:t>
            </a:r>
            <a:r>
              <a:rPr lang="en-US" sz="1800" dirty="0" err="1"/>
              <a:t>Sayana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WLAN Standardization in 3GPP A Tutorial (11-12-1149-02-0wng-wlan-standardization-in-3gpp.pptx) – Stephen </a:t>
            </a:r>
            <a:r>
              <a:rPr lang="en-US" sz="1800" dirty="0" err="1"/>
              <a:t>Rayment</a:t>
            </a:r>
            <a:endParaRPr lang="en-US" sz="1800" dirty="0"/>
          </a:p>
          <a:p>
            <a:pPr marL="457200" indent="-457200">
              <a:lnSpc>
                <a:spcPct val="80000"/>
              </a:lnSpc>
            </a:pPr>
            <a:r>
              <a:rPr lang="en-GB" sz="2000" dirty="0"/>
              <a:t>Minutes</a:t>
            </a:r>
          </a:p>
          <a:p>
            <a:pPr marL="838200" lvl="1" indent="-381000">
              <a:lnSpc>
                <a:spcPct val="80000"/>
              </a:lnSpc>
            </a:pPr>
            <a:r>
              <a:rPr lang="en-GB" dirty="0"/>
              <a:t>11-12-1156-00-0wng-meeting-minutes-sept-2012-indian-wells.doc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017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A9AF3C-C3EE-4118-BDAF-C0F59EC03661}" type="slidenum">
              <a:rPr lang="en-GB"/>
              <a:pPr/>
              <a:t>22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000" dirty="0"/>
              <a:t>Presentations at September 2012 meeting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6-10GHz Rate-Range and Link Budget (11-12-1143-00-0wng-6-10ghz-rate-range-and-link-budget.ppt) – Jim Lansford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Secure Key Storage and True Random Number Generation (11-12-1120-00-0wng-secure-key-storage-and-true-random-number-generation.pptx) – Rene </a:t>
            </a:r>
            <a:r>
              <a:rPr lang="en-US" sz="1800" dirty="0" err="1"/>
              <a:t>Struik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Carrier-Oriented Wi-Fi for Cellular Offload (https://mentor.ieee.org/802.11/dcn/12/11-12-1123-00-0wng-carrier-oriented-wifi-for-cellular-offload.ppt) – Laurent </a:t>
            </a:r>
            <a:r>
              <a:rPr lang="en-US" sz="1800" dirty="0" err="1"/>
              <a:t>Cariou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IEEE 802 </a:t>
            </a:r>
            <a:r>
              <a:rPr lang="en-US" sz="1800" dirty="0" err="1"/>
              <a:t>OmniRAN</a:t>
            </a:r>
            <a:r>
              <a:rPr lang="en-US" sz="1800" dirty="0"/>
              <a:t> for Cellular Offload (11-12-1150-00-0wng-ieee-802-omniran-for-cellular-offload.pdf) – Roger Marks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Requirements on WLAN Cellular Offload (11-12-1063-00-0wng-requirements-on-wlan-celllular-offload.pptx) - Yasuhiko Inoue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 err="1"/>
              <a:t>WiFi</a:t>
            </a:r>
            <a:r>
              <a:rPr lang="en-US" sz="1800" dirty="0"/>
              <a:t> techniques for hotspot deployments and cellular offload (https://mentor.ieee.org/802.11/dcn/12/11-12-1126-00-0wng-wifi-for-hotspot-deployments-and-cellular-offload.ppt) - Krishna </a:t>
            </a:r>
            <a:r>
              <a:rPr lang="en-US" sz="1800" dirty="0" err="1"/>
              <a:t>Sayana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WLAN Standardization in 3GPP A Tutorial (11-12-1149-02-0wng-wlan-standardization-in-3gpp.pptx) – Stephen </a:t>
            </a:r>
            <a:r>
              <a:rPr lang="en-US" sz="1800" dirty="0" err="1"/>
              <a:t>Rayment</a:t>
            </a:r>
            <a:endParaRPr lang="en-US" sz="1800" dirty="0"/>
          </a:p>
          <a:p>
            <a:pPr marL="457200" indent="-457200">
              <a:lnSpc>
                <a:spcPct val="80000"/>
              </a:lnSpc>
            </a:pPr>
            <a:r>
              <a:rPr lang="en-GB" sz="2000" dirty="0"/>
              <a:t>Minutes</a:t>
            </a:r>
          </a:p>
          <a:p>
            <a:pPr marL="838200" lvl="1" indent="-381000">
              <a:lnSpc>
                <a:spcPct val="80000"/>
              </a:lnSpc>
            </a:pPr>
            <a:r>
              <a:rPr lang="en-GB" dirty="0"/>
              <a:t>11-12-1156-00-0wng-meeting-minutes-sept-2012-indian-wells.doc</a:t>
            </a:r>
          </a:p>
          <a:p>
            <a:pPr marL="457200" indent="-457200">
              <a:lnSpc>
                <a:spcPct val="80000"/>
              </a:lnSpc>
            </a:pPr>
            <a:r>
              <a:rPr lang="en-GB" altLang="ko-KR" sz="2000" dirty="0">
                <a:ea typeface="Gulim" pitchFamily="34" charset="-127"/>
              </a:rPr>
              <a:t>Plans for November 2012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dirty="0"/>
              <a:t>1 2 hour session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11-12/1169r0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378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September,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0625"/>
            <a:ext cx="8610600" cy="4267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Update on status: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802.1 Letter Ballot will close Sept 23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802.11 collected ballot comments via </a:t>
            </a:r>
            <a:r>
              <a:rPr lang="en-US" dirty="0" err="1"/>
              <a:t>ePoll</a:t>
            </a:r>
            <a:r>
              <a:rPr lang="en-US" dirty="0"/>
              <a:t>, closed Sept 18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Agreed to supply editorial issues directly to the editor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Started into an interesting discussion on where the MAC-SAP appears within the architecture, for an AP.  This will be continued.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that P1905.1 is out for a ballot,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Volunteers requested to help review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802.1AC (MAC Service Definition) revision is complete; suggest </a:t>
            </a:r>
            <a:r>
              <a:rPr lang="en-US" dirty="0" err="1"/>
              <a:t>REVmc</a:t>
            </a:r>
            <a:r>
              <a:rPr lang="en-US" dirty="0"/>
              <a:t> should review for alignment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802.1Q has out-of-date references to 802.11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Volunteers requested to submit 802.1 maintenance requests on the 802.1 web site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Minutes are in 11-12/1125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294438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2944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B8DA2B2-F616-43CD-A71D-9CFDB3A28AD4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41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B683CF1-4473-4826-892C-8A94B4C4DB2B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SC – Sept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No meeting during this session,  as ISO/IEC JTC1 is meeting in Graz.</a:t>
            </a:r>
          </a:p>
          <a:p>
            <a:r>
              <a:rPr lang="en-AU" dirty="0" smtClean="0"/>
              <a:t>Bruce Kraemer is attending this meeting as IEEE 802 head of delegation.</a:t>
            </a:r>
          </a:p>
        </p:txBody>
      </p:sp>
    </p:spTree>
    <p:extLst>
      <p:ext uri="{BB962C8B-B14F-4D97-AF65-F5344CB8AC3E}">
        <p14:creationId xmlns:p14="http://schemas.microsoft.com/office/powerpoint/2010/main" val="2026492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Summaries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I want to thank Peter E. for acting as Recording Secretary</a:t>
            </a:r>
          </a:p>
          <a:p>
            <a:pPr eaLnBrk="1" hangingPunct="1"/>
            <a:r>
              <a:rPr lang="en-US" smtClean="0"/>
              <a:t>US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</a:t>
            </a:r>
          </a:p>
          <a:p>
            <a:pPr lvl="1" eaLnBrk="1" hangingPunct="1"/>
            <a:r>
              <a:rPr lang="en-US" smtClean="0"/>
              <a:t>NPRM to resolve TDWR issue still in process (January?)</a:t>
            </a:r>
          </a:p>
          <a:p>
            <a:pPr lvl="1" eaLnBrk="1" hangingPunct="1"/>
            <a:r>
              <a:rPr lang="en-US" smtClean="0"/>
              <a:t>Proceeding to enable sharing of 3550 to 3650 MHz due this year</a:t>
            </a:r>
          </a:p>
          <a:p>
            <a:pPr lvl="1" eaLnBrk="1" hangingPunct="1"/>
            <a:r>
              <a:rPr lang="en-US" smtClean="0"/>
              <a:t>FCC Commissioners to vote on auctions, TVWS</a:t>
            </a:r>
          </a:p>
          <a:p>
            <a:pPr lvl="1" eaLnBrk="1" hangingPunct="1"/>
            <a:r>
              <a:rPr lang="en-US" smtClean="0"/>
              <a:t>FAA Announces Plans for Industry Working Group to Study Portable Electronics Usage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2B0D7F-2C02-4C81-B6D2-8BC9807A457A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6320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Summaries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I want to thank Peter E. for acting as Recording Secretary</a:t>
            </a:r>
          </a:p>
          <a:p>
            <a:pPr eaLnBrk="1" hangingPunct="1"/>
            <a:r>
              <a:rPr lang="en-US" smtClean="0"/>
              <a:t>US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</a:t>
            </a:r>
          </a:p>
          <a:p>
            <a:pPr lvl="1" eaLnBrk="1" hangingPunct="1"/>
            <a:r>
              <a:rPr lang="en-US" smtClean="0"/>
              <a:t>NPRM to resolve TDWR issue still in process (January?)</a:t>
            </a:r>
          </a:p>
          <a:p>
            <a:pPr lvl="1" eaLnBrk="1" hangingPunct="1"/>
            <a:r>
              <a:rPr lang="en-US" smtClean="0"/>
              <a:t>Proceeding to enable sharing of 3550 to 3650 MHz due this year</a:t>
            </a:r>
          </a:p>
          <a:p>
            <a:pPr lvl="1" eaLnBrk="1" hangingPunct="1"/>
            <a:r>
              <a:rPr lang="en-US" smtClean="0"/>
              <a:t>FCC Commissioners to vote on auctions, TVWS</a:t>
            </a:r>
          </a:p>
          <a:p>
            <a:pPr lvl="1" eaLnBrk="1" hangingPunct="1"/>
            <a:r>
              <a:rPr lang="en-US" smtClean="0"/>
              <a:t>FAA Announces Plans for Industry Working Group to Study Portable Electronics Usage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2B0D7F-2C02-4C81-B6D2-8BC9807A457A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949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130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82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</a:t>
            </a:r>
            <a:r>
              <a:rPr lang="en-US" sz="2000" dirty="0"/>
              <a:t>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29-30 Aug 2012 – </a:t>
            </a:r>
            <a:r>
              <a:rPr lang="en-US" sz="2000" dirty="0" err="1"/>
              <a:t>NesCom</a:t>
            </a:r>
            <a:r>
              <a:rPr lang="en-US" sz="2000" dirty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First WG Letter ballot 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Nov or Jan, without 11ad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2012 – March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March 2015 – </a:t>
            </a:r>
            <a:r>
              <a:rPr lang="en-US" sz="2000" dirty="0" err="1"/>
              <a:t>RevCom</a:t>
            </a:r>
            <a:r>
              <a:rPr lang="en-US" sz="2000" dirty="0"/>
              <a:t>/SASB Approval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3611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733787"/>
              </p:ext>
            </p:extLst>
          </p:nvPr>
        </p:nvGraphicFramePr>
        <p:xfrm>
          <a:off x="381000" y="914400"/>
          <a:ext cx="8458200" cy="4292820"/>
        </p:xfrm>
        <a:graphic>
          <a:graphicData uri="http://schemas.openxmlformats.org/drawingml/2006/table">
            <a:tbl>
              <a:tblPr/>
              <a:tblGrid>
                <a:gridCol w="1371600"/>
                <a:gridCol w="4724400"/>
                <a:gridCol w="11430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 Sept 28, Oct 5, 12, 26, Nov 2</a:t>
                      </a:r>
                    </a:p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from Oct 2 until Nov 20</a:t>
                      </a:r>
                    </a:p>
                    <a:p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Oct 31 at 10 AM ET 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/>
                      <a:r>
                        <a:rPr lang="en-US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25, Nov 29, Dec 13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18, Nov 1, Dec 6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20th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</a:t>
                      </a:r>
                      <a:r>
                        <a:rPr lang="en-GB" sz="2200" kern="120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PAD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none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GLK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1, 15, 19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35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F2CBA069-E10A-4BAF-B1CC-EFCB15689890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3058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Completed </a:t>
            </a:r>
            <a:r>
              <a:rPr lang="en-US" dirty="0" smtClean="0"/>
              <a:t>the resolution of  comments received on D3.0 (LB188)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Draft 4.0 is being prepared for 15 day ballot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TG Ad Hoc meeting was held in San Diego during the period of September 9-11 with the objective to achieve progress on LB 188 comments.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document11-12/0998r0.</a:t>
            </a:r>
          </a:p>
          <a:p>
            <a:r>
              <a:rPr lang="en-US" dirty="0" smtClean="0"/>
              <a:t>Agenda for this meeting is available  in document 11-12/0999r0.</a:t>
            </a:r>
          </a:p>
        </p:txBody>
      </p:sp>
    </p:spTree>
    <p:extLst>
      <p:ext uri="{BB962C8B-B14F-4D97-AF65-F5344CB8AC3E}">
        <p14:creationId xmlns:p14="http://schemas.microsoft.com/office/powerpoint/2010/main" val="22200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Sponsor Ballot completed</a:t>
            </a:r>
          </a:p>
          <a:p>
            <a:pPr eaLnBrk="1" hangingPunct="1"/>
            <a:r>
              <a:rPr lang="en-US" sz="2800" dirty="0" smtClean="0"/>
              <a:t>Has been submitted to RevCom</a:t>
            </a:r>
          </a:p>
          <a:p>
            <a:pPr eaLnBrk="1" hangingPunct="1"/>
            <a:r>
              <a:rPr lang="en-US" sz="2800" dirty="0" smtClean="0"/>
              <a:t>Will be on October RevCom agenda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Publication expected at the end of December</a:t>
            </a:r>
          </a:p>
        </p:txBody>
      </p:sp>
    </p:spTree>
    <p:extLst>
      <p:ext uri="{BB962C8B-B14F-4D97-AF65-F5344CB8AC3E}">
        <p14:creationId xmlns:p14="http://schemas.microsoft.com/office/powerpoint/2010/main" val="1582573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TGaf</a:t>
            </a:r>
            <a:r>
              <a:rPr lang="en-US" sz="4000" dirty="0" smtClean="0"/>
              <a:t>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499 of 998 comments</a:t>
            </a:r>
          </a:p>
          <a:p>
            <a:pPr lvl="1"/>
            <a:r>
              <a:rPr lang="en-US" sz="2400" smtClean="0"/>
              <a:t>316 Editorial</a:t>
            </a:r>
          </a:p>
          <a:p>
            <a:pPr lvl="1"/>
            <a:r>
              <a:rPr lang="en-US" sz="2400" smtClean="0"/>
              <a:t>183 Technical</a:t>
            </a:r>
          </a:p>
          <a:p>
            <a:r>
              <a:rPr lang="en-US" sz="2800" smtClean="0"/>
              <a:t>Reviewed our timeline and made no changes</a:t>
            </a:r>
          </a:p>
          <a:p>
            <a:r>
              <a:rPr lang="en-US" sz="2800" smtClean="0"/>
              <a:t>Planned for November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B69740-78FE-4FA6-A564-87F0680E6237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381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January for Internal TG Letter Ballot</a:t>
            </a:r>
          </a:p>
          <a:p>
            <a:pPr marL="609600" indent="-609600"/>
            <a:r>
              <a:rPr lang="en-US" dirty="0" smtClean="0"/>
              <a:t>New Task Group Secretary</a:t>
            </a:r>
          </a:p>
          <a:p>
            <a:pPr marL="1009650" lvl="1" indent="-609600"/>
            <a:r>
              <a:rPr lang="en-US" dirty="0" smtClean="0"/>
              <a:t>Li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Choo</a:t>
            </a:r>
            <a:endParaRPr lang="en-US" dirty="0" smtClean="0"/>
          </a:p>
          <a:p>
            <a:pPr marL="609600" indent="-609600"/>
            <a:r>
              <a:rPr lang="en-US" dirty="0" smtClean="0"/>
              <a:t>Ad Hoc chairs</a:t>
            </a:r>
          </a:p>
          <a:p>
            <a:pPr marL="1009650" lvl="1" indent="-609600"/>
            <a:r>
              <a:rPr lang="en-US" dirty="0" smtClean="0"/>
              <a:t>PHY: Minho Cheong</a:t>
            </a:r>
          </a:p>
          <a:p>
            <a:pPr marL="1009650" lvl="1" indent="-609600"/>
            <a:r>
              <a:rPr lang="en-US" dirty="0" smtClean="0"/>
              <a:t>MAC: Huai-Rong Shao</a:t>
            </a:r>
          </a:p>
          <a:p>
            <a:pPr marL="609600" indent="-609600"/>
            <a:r>
              <a:rPr lang="en-US" dirty="0" smtClean="0"/>
              <a:t>Primary focus</a:t>
            </a:r>
          </a:p>
          <a:p>
            <a:pPr marL="1009650" lvl="1" indent="-609600"/>
            <a:r>
              <a:rPr lang="en-US" dirty="0" smtClean="0"/>
              <a:t>Continue work on the specification framework document.</a:t>
            </a:r>
          </a:p>
          <a:p>
            <a:pPr marL="609600" indent="-609600"/>
            <a:r>
              <a:rPr lang="en-US" dirty="0" smtClean="0"/>
              <a:t>Prepare to work on draft text</a:t>
            </a:r>
          </a:p>
          <a:p>
            <a:pPr marL="609600" indent="-609600"/>
            <a:r>
              <a:rPr lang="en-US" dirty="0" smtClean="0"/>
              <a:t>Timeline review &amp; Teleconference schedule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41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Accomplishments  TGai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66700" y="1371600"/>
            <a:ext cx="8610600" cy="54864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Review and approve San Diego and Teleconference  meeting minutes.</a:t>
            </a:r>
          </a:p>
          <a:p>
            <a:r>
              <a:rPr lang="en-GB" altLang="ja-JP" smtClean="0">
                <a:ea typeface="ＭＳ Ｐゴシック" pitchFamily="34" charset="-128"/>
              </a:rPr>
              <a:t>Approve </a:t>
            </a:r>
            <a:r>
              <a:rPr lang="en-US" altLang="ja-JP" smtClean="0">
                <a:ea typeface="ＭＳ Ｐゴシック" pitchFamily="34" charset="-128"/>
              </a:rPr>
              <a:t>TGai Meeting Minutes for the IEEE 802.11 July 2012 </a:t>
            </a:r>
            <a:r>
              <a:rPr lang="en-GB" altLang="ja-JP" smtClean="0">
                <a:ea typeface="ＭＳ Ｐゴシック" pitchFamily="34" charset="-128"/>
              </a:rPr>
              <a:t> :   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2012 San Diego Session Minutes (12/0989r0)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2"/>
              </a:rPr>
              <a:t>https://mentor.ieee.org/802.11/dcn/12/11-12-0989-00-00ai-july-2012-san-diego-session-minutes.doc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Approve TGai teleconference meeting minutes of San Diego to Palm Springs meeting.</a:t>
            </a:r>
            <a:endParaRPr lang="en-GB" altLang="ja-JP" smtClean="0">
              <a:ea typeface="ＭＳ Ｐゴシック" pitchFamily="34" charset="-128"/>
            </a:endParaRP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- Sep Teleconference Minutes (12/0995r3)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3"/>
              </a:rPr>
              <a:t>https://mentor.ieee.org/802.11/dcn/12/11-12-0995-03-00ai-july-september-teleconference-minutes.doc</a:t>
            </a:r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C0C65254-17E4-43D0-B23C-62A2F09669B9}" type="slidenum">
              <a:rPr kumimoji="0" lang="en-US" altLang="ja-JP"/>
              <a:pPr/>
              <a:t>34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247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Accomplishments 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 2/2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9 regular slots and 2 adhoc slots were held.</a:t>
            </a:r>
          </a:p>
          <a:p>
            <a:r>
              <a:rPr lang="en-US" altLang="ja-JP" smtClean="0">
                <a:ea typeface="ＭＳ Ｐゴシック" pitchFamily="34" charset="-128"/>
              </a:rPr>
              <a:t>18 Contributions for Spec Text &amp; Presentations</a:t>
            </a:r>
          </a:p>
          <a:p>
            <a:r>
              <a:rPr lang="en-US" altLang="ja-JP" smtClean="0">
                <a:ea typeface="ＭＳ Ｐゴシック" pitchFamily="34" charset="-128"/>
              </a:rPr>
              <a:t>12 Technical motions ( 9 passed/ 3 failed)</a:t>
            </a:r>
          </a:p>
          <a:p>
            <a:r>
              <a:rPr lang="en-US" altLang="ja-JP" smtClean="0">
                <a:ea typeface="ＭＳ Ｐゴシック" pitchFamily="34" charset="-128"/>
              </a:rPr>
              <a:t>Approximately 30 pages draft of spec-text-documentation  were approved.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 Lee Armstrong as Technical Editor of TGai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Ping Fang as Co Technical Editor of TGai</a:t>
            </a: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158726D9-CA90-4869-9244-81B1522F82B8}" type="slidenum">
              <a:rPr kumimoji="0" lang="en-US" altLang="ja-JP"/>
              <a:pPr/>
              <a:t>35</a:t>
            </a:fld>
            <a:endParaRPr kumimoji="0" lang="en-US" altLang="ja-JP"/>
          </a:p>
        </p:txBody>
      </p:sp>
    </p:spTree>
    <p:extLst>
      <p:ext uri="{BB962C8B-B14F-4D97-AF65-F5344CB8AC3E}">
        <p14:creationId xmlns:p14="http://schemas.microsoft.com/office/powerpoint/2010/main" val="6968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TGaj</a:t>
            </a:r>
            <a:r>
              <a:rPr lang="en-US" smtClean="0"/>
              <a:t> (was CMMW SG)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Beijing 26-27 Sept 2012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MS PGothic" charset="0"/>
              </a:rPr>
              <a:t>No meeting in this interim.  Special interim goals: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Complete </a:t>
            </a:r>
            <a:r>
              <a:rPr lang="en-US" dirty="0">
                <a:latin typeface="Times New Roman" charset="0"/>
                <a:ea typeface="MS PGothic" charset="0"/>
              </a:rPr>
              <a:t>Study Group (if necessary)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Start Task Group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New member orientation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Review Task Group </a:t>
            </a:r>
            <a:r>
              <a:rPr lang="en-US" dirty="0" smtClean="0">
                <a:latin typeface="Times New Roman" charset="0"/>
                <a:ea typeface="MS PGothic" charset="0"/>
              </a:rPr>
              <a:t>logistics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Introduce IMAT for attendance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TG officer elections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Chair, Vice-Chair, </a:t>
            </a:r>
            <a:r>
              <a:rPr lang="en-US" dirty="0" smtClean="0">
                <a:latin typeface="Times New Roman" charset="0"/>
                <a:ea typeface="MS PGothic" charset="0"/>
              </a:rPr>
              <a:t>Secretary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Discuss TG Timeline Schedule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Discuss Call for Application</a:t>
            </a:r>
            <a:endParaRPr lang="en-US" altLang="ja-JP" dirty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Plan </a:t>
            </a:r>
            <a:r>
              <a:rPr lang="en-US" altLang="ja-JP" dirty="0">
                <a:ea typeface="ＭＳ Ｐゴシック" pitchFamily="34" charset="-128"/>
              </a:rPr>
              <a:t>for November 11-16 San Antonio </a:t>
            </a:r>
            <a:r>
              <a:rPr lang="en-US" altLang="ja-JP" dirty="0" smtClean="0">
                <a:ea typeface="ＭＳ Ｐゴシック" pitchFamily="34" charset="-128"/>
              </a:rPr>
              <a:t>meeting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68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11-12/1180r0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56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35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Study Group approved a PAR and 5C, as in 11-12/1077r4, and requests that it be approved by the WG and forwarded to the 802 Executive Committee. (See motions)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draft minutes of GLK are in 11-12/1179r1 and an annotated agenda is in 11-12/997/r7.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 STDS-802-JSG-GLK mailing list has been set up that is joint between the 802.11 GLK Study Group and the corresponding 802.1 SG.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Donald </a:t>
            </a:r>
            <a:r>
              <a:rPr lang="en-GB" sz="2400" dirty="0"/>
              <a:t>Eastlake was confirmed as Study Group Chair.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290100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November for PAR and 5C Approval by 802 EC</a:t>
            </a:r>
          </a:p>
          <a:p>
            <a:pPr marL="609600" indent="-609600"/>
            <a:r>
              <a:rPr lang="en-US" dirty="0" smtClean="0"/>
              <a:t>Study Group Secretary</a:t>
            </a:r>
          </a:p>
          <a:p>
            <a:pPr marL="1009650" lvl="1" indent="-609600"/>
            <a:r>
              <a:rPr lang="en-US" dirty="0" smtClean="0"/>
              <a:t>Please Volunteer</a:t>
            </a:r>
          </a:p>
          <a:p>
            <a:pPr marL="609600" indent="-609600"/>
            <a:r>
              <a:rPr lang="en-US" dirty="0" smtClean="0"/>
              <a:t>Primary foci:</a:t>
            </a:r>
          </a:p>
          <a:p>
            <a:pPr marL="1009650" lvl="1" indent="-609600"/>
            <a:r>
              <a:rPr lang="en-US" dirty="0" smtClean="0"/>
              <a:t>PAR and 5C presentations</a:t>
            </a:r>
          </a:p>
          <a:p>
            <a:pPr marL="1009650" lvl="1" indent="-609600"/>
            <a:r>
              <a:rPr lang="en-US" dirty="0" smtClean="0"/>
              <a:t>Technical presentations on General Link usage of 802.11 non-mesh associations.</a:t>
            </a:r>
          </a:p>
          <a:p>
            <a:pPr marL="609600" indent="-609600"/>
            <a:r>
              <a:rPr lang="en-US" dirty="0"/>
              <a:t>Timeline review &amp; Teleconference schedule</a:t>
            </a:r>
          </a:p>
          <a:p>
            <a:pPr marL="609600" indent="-609600"/>
            <a:r>
              <a:rPr lang="en-US" dirty="0" smtClean="0"/>
              <a:t>Agenda: See 12-997/r0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0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303320"/>
              </p:ext>
            </p:extLst>
          </p:nvPr>
        </p:nvGraphicFramePr>
        <p:xfrm>
          <a:off x="1905000" y="1295400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39627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 dirty="0">
                <a:hlinkClick r:id="rId2"/>
              </a:rPr>
              <a:t>https://development.standards.ieee.org/pub/active-pars?n=22&amp;o=1a0a2a3d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853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Groups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and their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7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8</a:t>
            </a:fld>
            <a:endParaRPr lang="en-US" sz="1200" smtClean="0"/>
          </a:p>
        </p:txBody>
      </p:sp>
      <p:graphicFrame>
        <p:nvGraphicFramePr>
          <p:cNvPr id="10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91495"/>
              </p:ext>
            </p:extLst>
          </p:nvPr>
        </p:nvGraphicFramePr>
        <p:xfrm>
          <a:off x="609600" y="762000"/>
          <a:ext cx="7924800" cy="590246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(was ISD)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&amp; TG, SC, SG Officers – Sept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84624"/>
              </p:ext>
            </p:extLst>
          </p:nvPr>
        </p:nvGraphicFramePr>
        <p:xfrm>
          <a:off x="95250" y="990600"/>
          <a:ext cx="8991600" cy="5219769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2209800"/>
                <a:gridCol w="19812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4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 (pro-tem)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256317</TotalTime>
  <Words>2991</Words>
  <Application>Microsoft Office PowerPoint</Application>
  <PresentationFormat>On-screen Show (4:3)</PresentationFormat>
  <Paragraphs>945</Paragraphs>
  <Slides>39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Document</vt:lpstr>
      <vt:lpstr>WG11  Snapshot September 2012</vt:lpstr>
      <vt:lpstr>Beijing  - 802.11 Meeting Documents</vt:lpstr>
      <vt:lpstr>Teleconferences</vt:lpstr>
      <vt:lpstr>PAR Expiration/Renewal Schedule</vt:lpstr>
      <vt:lpstr>PowerPoint Presentation</vt:lpstr>
      <vt:lpstr>802.11 Appointments</vt:lpstr>
      <vt:lpstr>Type of Groups</vt:lpstr>
      <vt:lpstr>Groups</vt:lpstr>
      <vt:lpstr>WG11 &amp; TG, SC, SG Officers – Sept 2012</vt:lpstr>
      <vt:lpstr>PowerPoint Presentation</vt:lpstr>
      <vt:lpstr>Recent Ballot History</vt:lpstr>
      <vt:lpstr>PowerPoint Presentation</vt:lpstr>
      <vt:lpstr>PowerPoint Presentation</vt:lpstr>
      <vt:lpstr>PowerPoint Presentation</vt:lpstr>
      <vt:lpstr>PowerPoint Presentation</vt:lpstr>
      <vt:lpstr>IEEE 802.11 Revisions</vt:lpstr>
      <vt:lpstr>IEEE 802.11 Standards Pipeline</vt:lpstr>
      <vt:lpstr>IEEE 802.11 Standards Pipeline</vt:lpstr>
      <vt:lpstr>IEEE 802.11 Maintenance Pipeline</vt:lpstr>
      <vt:lpstr>WG11 Editor Abstract / Agenda – Sept 2012 </vt:lpstr>
      <vt:lpstr>WNG SC – September 2012</vt:lpstr>
      <vt:lpstr>PowerPoint Presentation</vt:lpstr>
      <vt:lpstr>802.11 ARC – September, 2012</vt:lpstr>
      <vt:lpstr>IEEE JTC1 SC – Sept 2012</vt:lpstr>
      <vt:lpstr>Regulatory Summaries</vt:lpstr>
      <vt:lpstr>Regulatory Summaries</vt:lpstr>
      <vt:lpstr>Status: The September session was the first meeting of TGmc (3 timeslots) </vt:lpstr>
      <vt:lpstr>Status: The September session was the first meeting of TGmc (3 timeslots) </vt:lpstr>
      <vt:lpstr>Initial Timeline </vt:lpstr>
      <vt:lpstr>IEEE 802.11ac – September 2012</vt:lpstr>
      <vt:lpstr>TGad</vt:lpstr>
      <vt:lpstr>TGaf Accomplishments </vt:lpstr>
      <vt:lpstr>IEEE 802.11ah Snapshot</vt:lpstr>
      <vt:lpstr>Accomplishments  TGai  1/2</vt:lpstr>
      <vt:lpstr>Accomplishments  TGai  2/2</vt:lpstr>
      <vt:lpstr>TGaj (was CMMW SG) Beijing 26-27 Sept 2012</vt:lpstr>
      <vt:lpstr>PowerPoint Presentation</vt:lpstr>
      <vt:lpstr>GLK Closing Report</vt:lpstr>
      <vt:lpstr>GLK SG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July 2012</dc:title>
  <dc:creator>Bruce Kraemer</dc:creator>
  <cp:lastModifiedBy>Bruce Kraemer</cp:lastModifiedBy>
  <cp:revision>2678</cp:revision>
  <cp:lastPrinted>2012-07-16T14:25:09Z</cp:lastPrinted>
  <dcterms:created xsi:type="dcterms:W3CDTF">1998-02-10T13:07:52Z</dcterms:created>
  <dcterms:modified xsi:type="dcterms:W3CDTF">2012-09-25T19:16:15Z</dcterms:modified>
</cp:coreProperties>
</file>