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1403" r:id="rId2"/>
    <p:sldId id="2233" r:id="rId3"/>
    <p:sldId id="2240" r:id="rId4"/>
    <p:sldId id="2019" r:id="rId5"/>
    <p:sldId id="1995" r:id="rId6"/>
    <p:sldId id="2180" r:id="rId7"/>
    <p:sldId id="2144" r:id="rId8"/>
    <p:sldId id="2145" r:id="rId9"/>
    <p:sldId id="2162" r:id="rId10"/>
    <p:sldId id="2225" r:id="rId11"/>
    <p:sldId id="2226" r:id="rId12"/>
    <p:sldId id="2227" r:id="rId13"/>
    <p:sldId id="2228" r:id="rId14"/>
    <p:sldId id="2229" r:id="rId15"/>
    <p:sldId id="2230" r:id="rId16"/>
    <p:sldId id="2057" r:id="rId17"/>
    <p:sldId id="2182" r:id="rId18"/>
    <p:sldId id="2056" r:id="rId19"/>
    <p:sldId id="2232" r:id="rId20"/>
    <p:sldId id="2212" r:id="rId21"/>
    <p:sldId id="2231" r:id="rId22"/>
    <p:sldId id="2234" r:id="rId23"/>
    <p:sldId id="2217" r:id="rId24"/>
    <p:sldId id="2192" r:id="rId25"/>
    <p:sldId id="2235" r:id="rId26"/>
    <p:sldId id="2236" r:id="rId27"/>
    <p:sldId id="2237" r:id="rId28"/>
    <p:sldId id="2238" r:id="rId29"/>
    <p:sldId id="2239" r:id="rId30"/>
    <p:sldId id="2223" r:id="rId31"/>
    <p:sldId id="2216" r:id="rId32"/>
    <p:sldId id="2241" r:id="rId33"/>
    <p:sldId id="2215" r:id="rId34"/>
    <p:sldId id="2242" r:id="rId35"/>
    <p:sldId id="2243" r:id="rId36"/>
    <p:sldId id="2224" r:id="rId37"/>
    <p:sldId id="2244" r:id="rId38"/>
    <p:sldId id="2245" r:id="rId39"/>
    <p:sldId id="2220" r:id="rId40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9966"/>
    <a:srgbClr val="FF9900"/>
    <a:srgbClr val="66FF33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720" autoAdjust="0"/>
    <p:restoredTop sz="86371" autoAdjust="0"/>
  </p:normalViewPr>
  <p:slideViewPr>
    <p:cSldViewPr>
      <p:cViewPr>
        <p:scale>
          <a:sx n="66" d="100"/>
          <a:sy n="66" d="100"/>
        </p:scale>
        <p:origin x="-1867" y="-3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6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7338" y="171452"/>
            <a:ext cx="2247900" cy="220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802.11-12/1176r0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8026" y="176670"/>
            <a:ext cx="73257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3776" y="9012238"/>
            <a:ext cx="1622425" cy="1889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82938" y="9012238"/>
            <a:ext cx="531812" cy="1889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6438" y="387350"/>
            <a:ext cx="5640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6438" y="9012238"/>
            <a:ext cx="738187" cy="1889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1301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6439" y="9001125"/>
            <a:ext cx="5799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802.11-12/1176r0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5165" y="94119"/>
            <a:ext cx="73257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3263"/>
            <a:ext cx="4643437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1389" y="4422777"/>
            <a:ext cx="5170487" cy="41894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404" tIns="46403" rIns="94404" bIns="46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173" lvl="4" algn="r" defTabSz="942015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7075" y="9017002"/>
            <a:ext cx="533400" cy="1889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36600" y="9017002"/>
            <a:ext cx="738188" cy="1889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2188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36600" y="9013825"/>
            <a:ext cx="55800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60401" y="295275"/>
            <a:ext cx="5732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802.11-12/1176r0</a:t>
            </a:r>
            <a:endParaRPr lang="en-US" sz="140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3439" y="9017002"/>
            <a:ext cx="427037" cy="188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DD53ECFC-36A6-464C-B7A4-4428C327EC5E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1850" cy="3481387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42164" y="95837"/>
            <a:ext cx="2248223" cy="215738"/>
          </a:xfrm>
          <a:ln/>
        </p:spPr>
        <p:txBody>
          <a:bodyPr/>
          <a:lstStyle/>
          <a:p>
            <a:r>
              <a:rPr lang="en-GB"/>
              <a:t>doc.: IEEE 802.11-12/1169r0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4510" y="95837"/>
            <a:ext cx="1262796" cy="215738"/>
          </a:xfrm>
          <a:ln/>
        </p:spPr>
        <p:txBody>
          <a:bodyPr/>
          <a:lstStyle/>
          <a:p>
            <a:r>
              <a:rPr lang="en-GB"/>
              <a:t>September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95659" y="9013422"/>
            <a:ext cx="2494728" cy="184918"/>
          </a:xfrm>
          <a:ln/>
        </p:spPr>
        <p:txBody>
          <a:bodyPr/>
          <a:lstStyle/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7171" y="9013422"/>
            <a:ext cx="492122" cy="184666"/>
          </a:xfrm>
          <a:ln/>
        </p:spPr>
        <p:txBody>
          <a:bodyPr/>
          <a:lstStyle/>
          <a:p>
            <a:r>
              <a:rPr lang="en-GB"/>
              <a:t>Page </a:t>
            </a:r>
            <a:fld id="{4D70007E-3AF9-4A07-80D4-4023EC2CABF9}" type="slidenum">
              <a:rPr lang="en-GB"/>
              <a:pPr/>
              <a:t>22</a:t>
            </a:fld>
            <a:endParaRPr lang="en-GB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9337" y="4422419"/>
            <a:ext cx="5174590" cy="4188798"/>
          </a:xfrm>
          <a:ln/>
        </p:spPr>
        <p:txBody>
          <a:bodyPr lIns="96449" tIns="46617" rIns="96449" bIns="4661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802.11-12/1176r0</a:t>
            </a:r>
            <a:endParaRPr lang="en-US" sz="14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 2009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46629" y="9017002"/>
            <a:ext cx="27430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6020" indent="-34602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1361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2721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408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544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6803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5298" y="90170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1835454-66F1-4C0C-AC75-284E0CB6EC03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1675"/>
            <a:ext cx="4643438" cy="3482975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405" y="4422062"/>
            <a:ext cx="5170455" cy="419116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802.11-12/1176r0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8354" y="9017001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BC26C700-5526-40F7-8EF7-4CCFA8B70395}" type="slidenum">
              <a:rPr lang="en-US" sz="1200" smtClean="0"/>
              <a:pPr/>
              <a:t>24</a:t>
            </a:fld>
            <a:endParaRPr 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8088" y="704850"/>
            <a:ext cx="4637087" cy="3478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132008" y="95837"/>
            <a:ext cx="2258379" cy="215738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4509" y="95837"/>
            <a:ext cx="942101" cy="215738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790146" y="9013422"/>
            <a:ext cx="2600241" cy="184918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07171" y="901342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8088" y="704850"/>
            <a:ext cx="4637087" cy="3478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132008" y="95837"/>
            <a:ext cx="2258379" cy="215738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4509" y="95837"/>
            <a:ext cx="942101" cy="215738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790146" y="9013422"/>
            <a:ext cx="2600241" cy="184918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07171" y="901342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8088" y="704850"/>
            <a:ext cx="4637087" cy="3478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132008" y="95837"/>
            <a:ext cx="2258379" cy="215738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4509" y="95837"/>
            <a:ext cx="942101" cy="215738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790146" y="9013422"/>
            <a:ext cx="2600241" cy="184918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07171" y="901342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899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 smtClean="0"/>
              <a:t>doc.: IEEE 802.11-12/1176r0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5298" y="90170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Page </a:t>
            </a:r>
            <a:fld id="{ACC8C759-CB37-4ED5-86D3-0C2DA98151E5}" type="slidenum">
              <a:rPr lang="en-US" sz="1200" smtClean="0"/>
              <a:pPr/>
              <a:t>30</a:t>
            </a:fld>
            <a:endParaRPr 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6500" y="703263"/>
            <a:ext cx="4640263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802.11-12/1176r0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5165" y="94119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10483" y="9017002"/>
            <a:ext cx="177920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85298" y="90170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83735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46787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09839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72891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35943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802.11-06/0528r0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83735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46787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09839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72891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35943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2006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13250" y="9017002"/>
            <a:ext cx="197643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289" indent="-347289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4660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27713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90765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53817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316869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Kraemer, Marvell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5298" y="90170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2460" indent="-289408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7630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0683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83735" indent="-231526" defTabSz="950222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46787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09839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72891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35943" indent="-231526" defTabSz="9502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743E5B57-6A8F-45EA-A378-573A532AE747}" type="slidenum">
              <a:rPr lang="en-US" sz="1200" b="0"/>
              <a:pPr/>
              <a:t>3</a:t>
            </a:fld>
            <a:endParaRPr lang="en-US" sz="1200" b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142164" y="95837"/>
            <a:ext cx="2248223" cy="215738"/>
          </a:xfrm>
          <a:ln/>
        </p:spPr>
        <p:txBody>
          <a:bodyPr/>
          <a:lstStyle/>
          <a:p>
            <a:r>
              <a:rPr lang="en-US" smtClean="0"/>
              <a:t>doc.: IEEE 802.11-12/1183r0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4510" y="95837"/>
            <a:ext cx="1262796" cy="215738"/>
          </a:xfrm>
          <a:ln/>
        </p:spPr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438524" y="9013421"/>
            <a:ext cx="3654847" cy="430887"/>
          </a:xfrm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307171" y="9013422"/>
            <a:ext cx="492122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8088" y="70485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789" y="4422062"/>
            <a:ext cx="5173685" cy="428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6500" y="703263"/>
            <a:ext cx="4640263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5165" y="94119"/>
            <a:ext cx="1227837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496652" y="9017002"/>
            <a:ext cx="289303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85298" y="90170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802.11-12/1176r0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3439" y="9017002"/>
            <a:ext cx="427037" cy="188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715DBE2F-93A1-4727-BDCC-A8F0FCA4B459}" type="slidenum">
              <a:rPr lang="en-US" sz="1200" smtClean="0"/>
              <a:pPr/>
              <a:t>9</a:t>
            </a:fld>
            <a:endParaRPr lang="en-US" sz="1200" smtClean="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5165" y="88900"/>
            <a:ext cx="763586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94063" y="9017002"/>
            <a:ext cx="506412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4421190"/>
            <a:ext cx="5643563" cy="418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5165" y="88900"/>
            <a:ext cx="763586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07178" y="9017001"/>
            <a:ext cx="49329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4421190"/>
            <a:ext cx="5643563" cy="418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5165" y="88900"/>
            <a:ext cx="763586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01389" y="9017001"/>
            <a:ext cx="4990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18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4421190"/>
            <a:ext cx="5643563" cy="418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5165" y="88900"/>
            <a:ext cx="763586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714" y="9017003"/>
            <a:ext cx="2085975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08355" y="9017002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19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4421191"/>
            <a:ext cx="5643563" cy="418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802.11-12/1176r0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5298" y="9017002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403D8DA4-28FC-4AB2-B7DF-D792EFDCD4E8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6390" name="Rectangle 3"/>
          <p:cNvSpPr txBox="1">
            <a:spLocks noGrp="1" noChangeArrowheads="1"/>
          </p:cNvSpPr>
          <p:nvPr/>
        </p:nvSpPr>
        <p:spPr bwMode="auto">
          <a:xfrm>
            <a:off x="664917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6625"/>
            <a:r>
              <a:rPr lang="en-US" sz="1400" b="1"/>
              <a:t>July 2007</a:t>
            </a:r>
          </a:p>
        </p:txBody>
      </p:sp>
      <p:sp>
        <p:nvSpPr>
          <p:cNvPr id="16391" name="Rectangle 6"/>
          <p:cNvSpPr txBox="1">
            <a:spLocks noGrp="1" noChangeArrowheads="1"/>
          </p:cNvSpPr>
          <p:nvPr/>
        </p:nvSpPr>
        <p:spPr bwMode="auto">
          <a:xfrm>
            <a:off x="4765345" y="9013826"/>
            <a:ext cx="16246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6625"/>
            <a:r>
              <a:rPr lang="en-US" sz="1200"/>
              <a:t>Terry Cole (AMD)</a:t>
            </a:r>
          </a:p>
        </p:txBody>
      </p:sp>
      <p:sp>
        <p:nvSpPr>
          <p:cNvPr id="16392" name="Rectangle 7"/>
          <p:cNvSpPr txBox="1">
            <a:spLocks noGrp="1" noChangeArrowheads="1"/>
          </p:cNvSpPr>
          <p:nvPr/>
        </p:nvSpPr>
        <p:spPr bwMode="auto">
          <a:xfrm>
            <a:off x="3384343" y="9013826"/>
            <a:ext cx="415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6625"/>
            <a:r>
              <a:rPr lang="en-US" sz="1200"/>
              <a:t>Page </a:t>
            </a:r>
            <a:fld id="{9046A24E-E429-46ED-B596-7B5FCAF25E95}" type="slidenum">
              <a:rPr lang="en-US" sz="1200"/>
              <a:pPr algn="r" defTabSz="936625"/>
              <a:t>20</a:t>
            </a:fld>
            <a:endParaRPr lang="en-US" sz="1200"/>
          </a:p>
        </p:txBody>
      </p:sp>
      <p:sp>
        <p:nvSpPr>
          <p:cNvPr id="16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16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0221" y="4421188"/>
            <a:ext cx="5172822" cy="4189412"/>
          </a:xfrm>
          <a:noFill/>
          <a:ln/>
        </p:spPr>
        <p:txBody>
          <a:bodyPr lIns="93927" tIns="46168" rIns="93927" bIns="4616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715516" y="901700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9666" indent="-292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8718" indent="-23374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6205" indent="-23374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03692" indent="-23374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71179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8666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06153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73640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3313190-18BB-47C7-9A0E-E417DC17B742}" type="slidenum">
              <a:rPr lang="en-US" smtClean="0"/>
              <a:pPr eaLnBrk="1" hangingPunct="1"/>
              <a:t>21</a:t>
            </a:fld>
            <a:endParaRPr lang="en-US" smtClean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64510" y="96476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935134" y="9013343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/>
            <a:endParaRPr 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384116" y="901334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en-US" sz="1200">
                <a:latin typeface="Times New Roman" pitchFamily="18" charset="0"/>
              </a:rPr>
              <a:t>Page </a:t>
            </a:r>
            <a:fld id="{66567774-73C3-4441-88C9-D8D013A35BA3}" type="slidenum">
              <a:rPr lang="en-US" sz="1200">
                <a:latin typeface="Times New Roman" pitchFamily="18" charset="0"/>
              </a:rPr>
              <a:pPr algn="r"/>
              <a:t>21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2" tIns="46602" rIns="94812" bIns="46602"/>
          <a:lstStyle/>
          <a:p>
            <a:pPr defTabSz="954453"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3730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86346" y="302439"/>
            <a:ext cx="327025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802.11-12/1176r0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995-03-00ai-july-september-teleconference-minutes.doc" TargetMode="External"/><Relationship Id="rId2" Type="http://schemas.openxmlformats.org/officeDocument/2006/relationships/hyperlink" Target="https://mentor.ieee.org/802.11/dcn/12/11-12-0989-00-00ai-july-2012-san-diego-session-minutes.doc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E14C6CAA-4D7C-4EE4-ABB6-01CCC2999A89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/>
          <a:lstStyle/>
          <a:p>
            <a:r>
              <a:rPr lang="en-US" dirty="0" smtClean="0"/>
              <a:t>WG11  Snapshot September 2012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2012-09-21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490010"/>
              </p:ext>
            </p:extLst>
          </p:nvPr>
        </p:nvGraphicFramePr>
        <p:xfrm>
          <a:off x="520700" y="2273300"/>
          <a:ext cx="77216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Document" r:id="rId4" imgW="8278267" imgH="2779627" progId="Word.Document.8">
                  <p:embed/>
                </p:oleObj>
              </mc:Choice>
              <mc:Fallback>
                <p:oleObj name="Document" r:id="rId4" imgW="8278267" imgH="277962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21600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758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675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7A4339DF-9BDC-4A7A-92DC-164864E097BA}" type="slidenum">
              <a:rPr lang="en-US" sz="1200" smtClean="0"/>
              <a:pPr/>
              <a:t>10</a:t>
            </a:fld>
            <a:endParaRPr lang="en-US" sz="1200" smtClean="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  <p:extLst>
      <p:ext uri="{BB962C8B-B14F-4D97-AF65-F5344CB8AC3E}">
        <p14:creationId xmlns:p14="http://schemas.microsoft.com/office/powerpoint/2010/main" val="251688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8610" name="Footer Placeholder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686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C57F0FCD-7D63-4AB7-8D11-3C7D35120411}" type="slidenum">
              <a:rPr lang="en-US" sz="1200" smtClean="0"/>
              <a:pPr/>
              <a:t>11</a:t>
            </a:fld>
            <a:endParaRPr lang="en-US" sz="1200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500054692"/>
              </p:ext>
            </p:extLst>
          </p:nvPr>
        </p:nvGraphicFramePr>
        <p:xfrm>
          <a:off x="708561" y="1147948"/>
          <a:ext cx="7315200" cy="5029737"/>
        </p:xfrm>
        <a:graphic>
          <a:graphicData uri="http://schemas.openxmlformats.org/drawingml/2006/table">
            <a:tbl>
              <a:tblPr/>
              <a:tblGrid>
                <a:gridCol w="2046288"/>
                <a:gridCol w="2160587"/>
                <a:gridCol w="1528763"/>
                <a:gridCol w="1579562"/>
              </a:tblGrid>
              <a:tr h="549023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Period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09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457200"/>
          </a:xfrm>
        </p:spPr>
        <p:txBody>
          <a:bodyPr/>
          <a:lstStyle/>
          <a:p>
            <a:r>
              <a:rPr lang="en-GB" dirty="0" smtClean="0"/>
              <a:t>Recent Ballot History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29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/>
              <a:t>IEEE 802.11 WG Letter Ballot #189  was the initial  30 day Working Group Technical Ballot asking the question "Should P802.11af D2.0 be forwarded to Sponsor Ballot?"   The Official results follow:  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Ballot Opening Date:   Friday              July  20, 2012 - 23:59 ET</a:t>
            </a:r>
            <a:br>
              <a:rPr lang="en-US" sz="1400" dirty="0"/>
            </a:br>
            <a:r>
              <a:rPr lang="en-US" sz="1400" dirty="0"/>
              <a:t>Ballot Closing Date:     Sunday            August 19, 2011 - 23:59 ET 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RESPONSES: </a:t>
            </a:r>
            <a:br>
              <a:rPr lang="en-US" sz="1400" dirty="0"/>
            </a:br>
            <a:r>
              <a:rPr lang="en-US" sz="1400" dirty="0"/>
              <a:t>300 eligible people are in this ballot group.</a:t>
            </a:r>
            <a:br>
              <a:rPr lang="en-US" sz="1400" dirty="0"/>
            </a:br>
            <a:r>
              <a:rPr lang="en-US" sz="1400" dirty="0"/>
              <a:t>   </a:t>
            </a:r>
            <a:br>
              <a:rPr lang="en-US" sz="1400" dirty="0"/>
            </a:br>
            <a:r>
              <a:rPr lang="en-US" sz="1400" dirty="0"/>
              <a:t>163 affirmative votes </a:t>
            </a:r>
            <a:br>
              <a:rPr lang="en-US" sz="1400" dirty="0"/>
            </a:br>
            <a:r>
              <a:rPr lang="en-US" sz="1400" dirty="0"/>
              <a:t>  43 negative votes  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    1 negative votes without comments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  14 abstention votes 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===  </a:t>
            </a:r>
            <a:br>
              <a:rPr lang="en-US" sz="1400" dirty="0"/>
            </a:br>
            <a:r>
              <a:rPr lang="en-US" sz="1400" dirty="0"/>
              <a:t>221  votes received  =  73.7% valid returns</a:t>
            </a:r>
            <a:br>
              <a:rPr lang="en-US" sz="1400" dirty="0"/>
            </a:br>
            <a:r>
              <a:rPr lang="en-US" sz="1400" dirty="0"/>
              <a:t>                                     =    6.3% valid abstentions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 </a:t>
            </a:r>
            <a:r>
              <a:rPr lang="en-US" sz="1400" dirty="0" smtClean="0"/>
              <a:t>This </a:t>
            </a:r>
            <a:r>
              <a:rPr lang="en-US" sz="1400" dirty="0"/>
              <a:t>ballot has met the 50% returned ballot requirement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This ballot has met the less than 30% abstention requirement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  </a:t>
            </a:r>
            <a:br>
              <a:rPr lang="en-US" sz="1400" dirty="0"/>
            </a:br>
            <a:r>
              <a:rPr lang="en-US" sz="1400" dirty="0"/>
              <a:t>APPROVAL RATE:</a:t>
            </a:r>
            <a:br>
              <a:rPr lang="en-US" sz="1400" dirty="0"/>
            </a:br>
            <a:r>
              <a:rPr lang="en-US" sz="1400" dirty="0"/>
              <a:t>163  affirmative votes       =      79.1 % affirmative</a:t>
            </a:r>
            <a:br>
              <a:rPr lang="en-US" sz="1400" dirty="0"/>
            </a:br>
            <a:r>
              <a:rPr lang="en-US" sz="1400" dirty="0"/>
              <a:t>  </a:t>
            </a:r>
            <a:r>
              <a:rPr lang="en-US" sz="1400" dirty="0" smtClean="0"/>
              <a:t>43</a:t>
            </a:r>
            <a:r>
              <a:rPr lang="en-US" sz="1400" dirty="0"/>
              <a:t>  valid negative votes  =      20.9 % negative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The 75% affirmation requirement has been met, 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Motion Passes.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There were 998 comments received.  </a:t>
            </a:r>
            <a:r>
              <a:rPr lang="en-US" sz="1200" dirty="0"/>
              <a:t>                                              </a:t>
            </a:r>
            <a:endParaRPr lang="en-GB" sz="1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04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685800"/>
            <a:ext cx="8534400" cy="5410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The fourth IEEE P802.11ad (Very High Throughput 60GHz) 15 day recirculation Sponsor Ballot asked the question “Should  P802.11ad  Draft 9.0 be forwarded to RevCom?” </a:t>
            </a:r>
          </a:p>
          <a:p>
            <a:pPr marL="0" indent="0">
              <a:buNone/>
            </a:pPr>
            <a:r>
              <a:rPr lang="en-US" sz="1600" dirty="0"/>
              <a:t>The official results for this Sponsor Ballot follow:</a:t>
            </a:r>
            <a:br>
              <a:rPr lang="en-US" sz="1600" dirty="0"/>
            </a:br>
            <a:r>
              <a:rPr lang="en-US" sz="1600" dirty="0"/>
              <a:t>Ballot Opening Date:    Friday                     July 13, 2012 - 23:59 ET</a:t>
            </a:r>
            <a:br>
              <a:rPr lang="en-US" sz="1600" dirty="0"/>
            </a:br>
            <a:r>
              <a:rPr lang="en-US" sz="1600" dirty="0"/>
              <a:t>Ballot Closing Date:       Saturday               July 28, 2012 - 23:59 ET </a:t>
            </a:r>
          </a:p>
          <a:p>
            <a:pPr marL="0" indent="0">
              <a:buNone/>
            </a:pPr>
            <a:r>
              <a:rPr lang="en-US" sz="1600" dirty="0"/>
              <a:t>BALLOT RESULTS: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214 eligible people are in this ballot group</a:t>
            </a:r>
            <a:r>
              <a:rPr lang="en-US" sz="1600" dirty="0" smtClean="0"/>
              <a:t>.</a:t>
            </a:r>
            <a:r>
              <a:rPr lang="en-US" sz="1600" dirty="0"/>
              <a:t> </a:t>
            </a:r>
            <a:br>
              <a:rPr lang="en-US" sz="1600" dirty="0"/>
            </a:br>
            <a:r>
              <a:rPr lang="en-US" sz="1600" dirty="0"/>
              <a:t>174 affirmative votes </a:t>
            </a:r>
          </a:p>
          <a:p>
            <a:pPr marL="0" indent="0">
              <a:buNone/>
            </a:pPr>
            <a:r>
              <a:rPr lang="en-US" sz="1600" dirty="0"/>
              <a:t>   3 negative votes with comments </a:t>
            </a:r>
          </a:p>
          <a:p>
            <a:pPr marL="0" indent="0">
              <a:buNone/>
            </a:pPr>
            <a:r>
              <a:rPr lang="en-US" sz="1600" dirty="0"/>
              <a:t>    0  negative vote without comments </a:t>
            </a:r>
          </a:p>
          <a:p>
            <a:pPr marL="0" indent="0">
              <a:buNone/>
            </a:pPr>
            <a:r>
              <a:rPr lang="en-US" sz="1600" dirty="0"/>
              <a:t>   11 abstention votes </a:t>
            </a:r>
          </a:p>
          <a:p>
            <a:pPr marL="0" indent="0">
              <a:buNone/>
            </a:pPr>
            <a:r>
              <a:rPr lang="en-US" sz="1600" dirty="0"/>
              <a:t>======= </a:t>
            </a:r>
          </a:p>
          <a:p>
            <a:pPr marL="0" indent="0">
              <a:buNone/>
            </a:pPr>
            <a:r>
              <a:rPr lang="en-US" sz="1600" dirty="0"/>
              <a:t>188  votes received  =  87.9 % valid returns</a:t>
            </a:r>
            <a:br>
              <a:rPr lang="en-US" sz="1600" dirty="0"/>
            </a:br>
            <a:r>
              <a:rPr lang="en-US" sz="1600" dirty="0"/>
              <a:t>                                  =    5.9% valid abstentions</a:t>
            </a:r>
            <a:br>
              <a:rPr lang="en-US" sz="1600" dirty="0"/>
            </a:br>
            <a:r>
              <a:rPr lang="en-US" sz="1600" dirty="0"/>
              <a:t>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174  affirmative votes          =      98.3 % affirmative</a:t>
            </a:r>
            <a:br>
              <a:rPr lang="en-US" sz="1600" dirty="0"/>
            </a:br>
            <a:r>
              <a:rPr lang="en-US" sz="1600" dirty="0"/>
              <a:t>   3  total negative votes     </a:t>
            </a:r>
            <a:r>
              <a:rPr lang="en-US" sz="1600" dirty="0" smtClean="0"/>
              <a:t> =</a:t>
            </a:r>
            <a:r>
              <a:rPr lang="en-US" sz="1600" dirty="0"/>
              <a:t>         1.7  % negative</a:t>
            </a:r>
          </a:p>
          <a:p>
            <a:pPr marL="0" indent="0">
              <a:buNone/>
            </a:pPr>
            <a:r>
              <a:rPr lang="en-US" sz="1600" dirty="0" smtClean="0"/>
              <a:t>The </a:t>
            </a:r>
            <a:r>
              <a:rPr lang="en-US" sz="1600" dirty="0"/>
              <a:t>motion passes.</a:t>
            </a:r>
          </a:p>
          <a:p>
            <a:pPr marL="0" indent="0">
              <a:buNone/>
            </a:pPr>
            <a:r>
              <a:rPr lang="en-US" sz="1600" dirty="0"/>
              <a:t>There were 57 ballot comments received</a:t>
            </a:r>
            <a:r>
              <a:rPr lang="en-US" sz="1600" dirty="0" smtClean="0"/>
              <a:t>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54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609600"/>
            <a:ext cx="8001000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The </a:t>
            </a:r>
            <a:r>
              <a:rPr lang="en-US" sz="1500" b="1" dirty="0"/>
              <a:t>fifth IEEE P802.11ad (Very High Throughput 60GHz) 10 day recirculation Sponsor Ballot asked the question “Should  P802.11ad  Draft 9.0 be forwarded to RevCom?” </a:t>
            </a:r>
            <a:endParaRPr lang="en-GB" sz="1500" b="1" dirty="0"/>
          </a:p>
          <a:p>
            <a:r>
              <a:rPr lang="en-US" sz="1500" b="1" dirty="0"/>
              <a:t>The official results for this Sponsor Ballot follow:</a:t>
            </a:r>
            <a:br>
              <a:rPr lang="en-US" sz="1500" b="1" dirty="0"/>
            </a:br>
            <a:r>
              <a:rPr lang="en-US" sz="1500" b="1" dirty="0"/>
              <a:t>Ballot Opening Date:    Thursday              August 02, 2012 - 23:59 ET</a:t>
            </a:r>
            <a:br>
              <a:rPr lang="en-US" sz="1500" b="1" dirty="0"/>
            </a:br>
            <a:r>
              <a:rPr lang="en-US" sz="1500" b="1" dirty="0"/>
              <a:t>Ballot Closing Date:       Sunday                  August 12, 2012 - 23:59 ET </a:t>
            </a:r>
            <a:endParaRPr lang="en-GB" sz="1500" b="1" dirty="0"/>
          </a:p>
          <a:p>
            <a:r>
              <a:rPr lang="en-US" sz="1500" b="1" dirty="0"/>
              <a:t>BALLOT RESULTS:</a:t>
            </a:r>
            <a:br>
              <a:rPr lang="en-US" sz="1500" b="1" dirty="0"/>
            </a:br>
            <a:r>
              <a:rPr lang="en-US" sz="1500" b="1" dirty="0"/>
              <a:t/>
            </a:r>
            <a:br>
              <a:rPr lang="en-US" sz="1500" b="1" dirty="0"/>
            </a:br>
            <a:r>
              <a:rPr lang="en-US" sz="1500" b="1" dirty="0"/>
              <a:t>214 eligible people are in this ballot group.</a:t>
            </a:r>
            <a:br>
              <a:rPr lang="en-US" sz="1500" b="1" dirty="0"/>
            </a:br>
            <a:r>
              <a:rPr lang="en-US" sz="1500" b="1" dirty="0"/>
              <a:t>   </a:t>
            </a:r>
            <a:br>
              <a:rPr lang="en-US" sz="1500" b="1" dirty="0"/>
            </a:br>
            <a:r>
              <a:rPr lang="en-US" sz="1500" b="1" dirty="0"/>
              <a:t>176 affirmative votes </a:t>
            </a:r>
            <a:endParaRPr lang="en-GB" sz="1500" b="1" dirty="0"/>
          </a:p>
          <a:p>
            <a:r>
              <a:rPr lang="en-US" sz="1500" b="1" dirty="0"/>
              <a:t>    3 negative votes with comments </a:t>
            </a:r>
            <a:endParaRPr lang="en-GB" sz="1500" b="1" dirty="0"/>
          </a:p>
          <a:p>
            <a:r>
              <a:rPr lang="en-US" sz="1500" b="1" dirty="0"/>
              <a:t>    0  negative vote without comments </a:t>
            </a:r>
            <a:endParaRPr lang="en-GB" sz="1500" b="1" dirty="0"/>
          </a:p>
          <a:p>
            <a:r>
              <a:rPr lang="en-US" sz="1500" b="1" dirty="0"/>
              <a:t>   11 abstention votes </a:t>
            </a:r>
            <a:endParaRPr lang="en-GB" sz="1500" b="1" dirty="0"/>
          </a:p>
          <a:p>
            <a:r>
              <a:rPr lang="en-US" sz="1500" b="1" dirty="0"/>
              <a:t>======= </a:t>
            </a:r>
            <a:endParaRPr lang="en-GB" sz="1500" b="1" dirty="0"/>
          </a:p>
          <a:p>
            <a:r>
              <a:rPr lang="en-US" sz="1500" b="1" dirty="0"/>
              <a:t>190  votes received  =  88.8 % valid returns</a:t>
            </a:r>
            <a:br>
              <a:rPr lang="en-US" sz="1500" b="1" dirty="0"/>
            </a:br>
            <a:r>
              <a:rPr lang="en-US" sz="1500" b="1" dirty="0"/>
              <a:t>                                         =    5.8% valid abstentions</a:t>
            </a:r>
            <a:br>
              <a:rPr lang="en-US" sz="1500" b="1" dirty="0"/>
            </a:br>
            <a:r>
              <a:rPr lang="en-US" sz="1500" b="1" dirty="0"/>
              <a:t>  </a:t>
            </a:r>
            <a:br>
              <a:rPr lang="en-US" sz="1500" b="1" dirty="0"/>
            </a:br>
            <a:r>
              <a:rPr lang="en-US" sz="1500" b="1" dirty="0"/>
              <a:t>APPROVAL RATE:</a:t>
            </a:r>
            <a:br>
              <a:rPr lang="en-US" sz="1500" b="1" dirty="0"/>
            </a:br>
            <a:r>
              <a:rPr lang="en-US" sz="1500" b="1" dirty="0"/>
              <a:t>176  affirmative votes          =      98.3 % affirmative</a:t>
            </a:r>
            <a:br>
              <a:rPr lang="en-US" sz="1500" b="1" dirty="0"/>
            </a:br>
            <a:r>
              <a:rPr lang="en-US" sz="1500" b="1" dirty="0"/>
              <a:t>   3  total negative votes     =        1.7  % negative</a:t>
            </a:r>
            <a:endParaRPr lang="en-GB" sz="1500" b="1" dirty="0"/>
          </a:p>
          <a:p>
            <a:r>
              <a:rPr lang="en-US" sz="1500" b="1" dirty="0"/>
              <a:t> </a:t>
            </a:r>
            <a:endParaRPr lang="en-GB" sz="1500" b="1" dirty="0"/>
          </a:p>
          <a:p>
            <a:r>
              <a:rPr lang="en-US" sz="1500" b="1" dirty="0"/>
              <a:t>This ballot has met the </a:t>
            </a:r>
            <a:r>
              <a:rPr lang="en-US" sz="1500" b="1" u="sng" dirty="0"/>
              <a:t>&gt;</a:t>
            </a:r>
            <a:r>
              <a:rPr lang="en-US" sz="1500" b="1" dirty="0"/>
              <a:t>75% ballot return requirement</a:t>
            </a:r>
            <a:endParaRPr lang="en-GB" sz="1500" b="1" dirty="0"/>
          </a:p>
          <a:p>
            <a:r>
              <a:rPr lang="en-US" sz="1500" b="1" dirty="0"/>
              <a:t>This ballot has met the &lt;30% abstention requirement</a:t>
            </a:r>
            <a:endParaRPr lang="en-GB" sz="1500" b="1" dirty="0"/>
          </a:p>
          <a:p>
            <a:r>
              <a:rPr lang="en-US" sz="1500" b="1" dirty="0"/>
              <a:t>The motion passes.</a:t>
            </a:r>
            <a:endParaRPr lang="en-GB" sz="1500" b="1" dirty="0"/>
          </a:p>
          <a:p>
            <a:r>
              <a:rPr lang="en-US" sz="1500" b="1" dirty="0"/>
              <a:t>There were 4 ballot comments received.</a:t>
            </a:r>
            <a:endParaRPr lang="en-GB" sz="1500" b="1" dirty="0"/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433656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9EE486ED-E498-4EC1-8455-16C2D5677563}" type="slidenum">
              <a:rPr lang="en-US" sz="1200" smtClean="0"/>
              <a:pPr/>
              <a:t>15</a:t>
            </a:fld>
            <a:endParaRPr lang="en-US" sz="1200" smtClean="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239000" cy="3581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Status Reports</a:t>
            </a:r>
          </a:p>
        </p:txBody>
      </p:sp>
    </p:spTree>
    <p:extLst>
      <p:ext uri="{BB962C8B-B14F-4D97-AF65-F5344CB8AC3E}">
        <p14:creationId xmlns:p14="http://schemas.microsoft.com/office/powerpoint/2010/main" val="82384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 txBox="1">
            <a:spLocks noGrp="1"/>
          </p:cNvSpPr>
          <p:nvPr/>
        </p:nvSpPr>
        <p:spPr bwMode="auto">
          <a:xfrm>
            <a:off x="47005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A22E9EF1-B414-4F31-8AFA-80F8D40FCB18}" type="slidenum">
              <a:rPr lang="en-US" sz="1200"/>
              <a:pPr algn="ctr" eaLnBrk="0" hangingPunct="0"/>
              <a:t>16</a:t>
            </a:fld>
            <a:endParaRPr lang="en-US" sz="12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3127375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58140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>
              <a:defRPr/>
            </a:pPr>
            <a:r>
              <a:rPr lang="en-US" sz="1800" b="1" dirty="0"/>
              <a:t>-2012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696200" y="2057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696200" y="1524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2794" name="AutoShape 24"/>
          <p:cNvSpPr>
            <a:spLocks noChangeArrowheads="1"/>
          </p:cNvSpPr>
          <p:nvPr/>
        </p:nvSpPr>
        <p:spPr bwMode="auto">
          <a:xfrm>
            <a:off x="7696200" y="5562600"/>
            <a:ext cx="1295400" cy="3810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&lt;1GHz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86675" y="3810000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6Gbps @ 5GHz</a:t>
            </a:r>
          </a:p>
        </p:txBody>
      </p:sp>
      <p:sp>
        <p:nvSpPr>
          <p:cNvPr id="32796" name="AutoShape 43"/>
          <p:cNvSpPr>
            <a:spLocks noChangeArrowheads="1"/>
          </p:cNvSpPr>
          <p:nvPr/>
        </p:nvSpPr>
        <p:spPr bwMode="auto">
          <a:xfrm>
            <a:off x="7699375" y="963613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FILS</a:t>
            </a: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696200" y="4695825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6Gbps 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696200" y="3276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605088" y="12954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590800" y="21907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590800" y="17494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595563" y="31242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6828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2807" name="Footer Placeholder 2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28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C8432F9-B7C4-479D-A223-BCD51C7BB66B}" type="slidenum">
              <a:rPr lang="en-US" sz="1200" smtClean="0"/>
              <a:pPr/>
              <a:t>16</a:t>
            </a:fld>
            <a:endParaRPr lang="en-US" sz="1200" smtClean="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8188"/>
            <a:ext cx="685800" cy="555625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0900"/>
            <a:ext cx="1506537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4" name="AutoShape 24"/>
          <p:cNvSpPr>
            <a:spLocks noChangeArrowheads="1"/>
          </p:cNvSpPr>
          <p:nvPr/>
        </p:nvSpPr>
        <p:spPr bwMode="auto">
          <a:xfrm>
            <a:off x="7696200" y="6008687"/>
            <a:ext cx="1295400" cy="39211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100" b="1" dirty="0" smtClean="0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CMMW</a:t>
            </a:r>
            <a:endParaRPr lang="en-US" sz="1100" b="1" dirty="0">
              <a:solidFill>
                <a:srgbClr val="000000"/>
              </a:solidFill>
              <a:latin typeface="Arial Narrow" pitchFamily="34" charset="0"/>
              <a:ea typeface="ＭＳ Ｐゴシック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17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6781800" y="19399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0730" name="AutoShape 10"/>
          <p:cNvSpPr>
            <a:spLocks noChangeArrowheads="1"/>
          </p:cNvSpPr>
          <p:nvPr/>
        </p:nvSpPr>
        <p:spPr bwMode="auto">
          <a:xfrm>
            <a:off x="6781800" y="14065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86713" y="762000"/>
            <a:ext cx="1157287" cy="34385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>
            <a:off x="7983538" y="5762625"/>
            <a:ext cx="1157287" cy="381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 (’99)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6143625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34" name="AutoShape 15"/>
          <p:cNvSpPr>
            <a:spLocks noChangeArrowheads="1"/>
          </p:cNvSpPr>
          <p:nvPr/>
        </p:nvSpPr>
        <p:spPr bwMode="auto">
          <a:xfrm>
            <a:off x="8077200" y="3667125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0735" name="AutoShape 16"/>
          <p:cNvSpPr>
            <a:spLocks noChangeArrowheads="1"/>
          </p:cNvSpPr>
          <p:nvPr/>
        </p:nvSpPr>
        <p:spPr bwMode="auto">
          <a:xfrm>
            <a:off x="8096250" y="1381125"/>
            <a:ext cx="681038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0736" name="AutoShape 17"/>
          <p:cNvSpPr>
            <a:spLocks noChangeArrowheads="1"/>
          </p:cNvSpPr>
          <p:nvPr/>
        </p:nvSpPr>
        <p:spPr bwMode="auto">
          <a:xfrm>
            <a:off x="8081963" y="2276475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0737" name="AutoShape 18"/>
          <p:cNvSpPr>
            <a:spLocks noChangeArrowheads="1"/>
          </p:cNvSpPr>
          <p:nvPr/>
        </p:nvSpPr>
        <p:spPr bwMode="auto">
          <a:xfrm>
            <a:off x="8310563" y="2722563"/>
            <a:ext cx="681037" cy="377825"/>
          </a:xfrm>
          <a:prstGeom prst="cube">
            <a:avLst>
              <a:gd name="adj" fmla="val 659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Inter AP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0738" name="AutoShape 19"/>
          <p:cNvSpPr>
            <a:spLocks noChangeArrowheads="1"/>
          </p:cNvSpPr>
          <p:nvPr/>
        </p:nvSpPr>
        <p:spPr bwMode="auto">
          <a:xfrm>
            <a:off x="8081963" y="1835150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0739" name="AutoShape 21"/>
          <p:cNvSpPr>
            <a:spLocks noChangeArrowheads="1"/>
          </p:cNvSpPr>
          <p:nvPr/>
        </p:nvSpPr>
        <p:spPr bwMode="auto">
          <a:xfrm>
            <a:off x="5732463" y="1878013"/>
            <a:ext cx="973137" cy="555625"/>
          </a:xfrm>
          <a:prstGeom prst="cube">
            <a:avLst>
              <a:gd name="adj" fmla="val 4486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</p:txBody>
      </p:sp>
      <p:sp>
        <p:nvSpPr>
          <p:cNvPr id="30740" name="AutoShape 23"/>
          <p:cNvSpPr>
            <a:spLocks noChangeArrowheads="1"/>
          </p:cNvSpPr>
          <p:nvPr/>
        </p:nvSpPr>
        <p:spPr bwMode="auto">
          <a:xfrm>
            <a:off x="5753100" y="1422400"/>
            <a:ext cx="952500" cy="4064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0741" name="AutoShape 24"/>
          <p:cNvSpPr>
            <a:spLocks noChangeArrowheads="1"/>
          </p:cNvSpPr>
          <p:nvPr/>
        </p:nvSpPr>
        <p:spPr bwMode="auto">
          <a:xfrm>
            <a:off x="6781800" y="24733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8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  <a:cs typeface="ＭＳ Ｐゴシック" charset="-128"/>
              </a:rPr>
              <a:t>802.11 -2007</a:t>
            </a: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5457825" y="2527300"/>
            <a:ext cx="1085850" cy="423863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759575" y="5867400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30754" name="AutoShape 39"/>
          <p:cNvSpPr>
            <a:spLocks noChangeArrowheads="1"/>
          </p:cNvSpPr>
          <p:nvPr/>
        </p:nvSpPr>
        <p:spPr bwMode="auto">
          <a:xfrm>
            <a:off x="8382000" y="4191000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55" name="AutoShape 41"/>
          <p:cNvSpPr>
            <a:spLocks noChangeArrowheads="1"/>
          </p:cNvSpPr>
          <p:nvPr/>
        </p:nvSpPr>
        <p:spPr bwMode="auto">
          <a:xfrm>
            <a:off x="6772275" y="4106863"/>
            <a:ext cx="990600" cy="757237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0756" name="AutoShape 42"/>
          <p:cNvSpPr>
            <a:spLocks noChangeArrowheads="1"/>
          </p:cNvSpPr>
          <p:nvPr/>
        </p:nvSpPr>
        <p:spPr bwMode="auto">
          <a:xfrm>
            <a:off x="6751638" y="50006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0757" name="AutoShape 43"/>
          <p:cNvSpPr>
            <a:spLocks noChangeArrowheads="1"/>
          </p:cNvSpPr>
          <p:nvPr/>
        </p:nvSpPr>
        <p:spPr bwMode="auto">
          <a:xfrm>
            <a:off x="6784975" y="846138"/>
            <a:ext cx="952500" cy="473075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0758" name="AutoShape 44"/>
          <p:cNvSpPr>
            <a:spLocks noChangeArrowheads="1"/>
          </p:cNvSpPr>
          <p:nvPr/>
        </p:nvSpPr>
        <p:spPr bwMode="auto">
          <a:xfrm>
            <a:off x="6791325" y="3333750"/>
            <a:ext cx="962025" cy="7239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0760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Smart Grid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4" name="AutoShape 30"/>
          <p:cNvSpPr>
            <a:spLocks noChangeArrowheads="1"/>
          </p:cNvSpPr>
          <p:nvPr/>
        </p:nvSpPr>
        <p:spPr bwMode="auto">
          <a:xfrm>
            <a:off x="5653088" y="3435350"/>
            <a:ext cx="1066800" cy="685800"/>
          </a:xfrm>
          <a:prstGeom prst="cube">
            <a:avLst>
              <a:gd name="adj" fmla="val 10069"/>
            </a:avLst>
          </a:prstGeom>
          <a:solidFill>
            <a:srgbClr val="3366FF">
              <a:alpha val="9411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802.11mb</a:t>
            </a:r>
          </a:p>
          <a:p>
            <a:pPr algn="ctr" eaLnBrk="0" hangingPunct="0"/>
            <a:r>
              <a:rPr lang="en-US" sz="15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Revision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66" name="AutoShape 12"/>
          <p:cNvSpPr>
            <a:spLocks noChangeArrowheads="1"/>
          </p:cNvSpPr>
          <p:nvPr/>
        </p:nvSpPr>
        <p:spPr bwMode="auto">
          <a:xfrm>
            <a:off x="7986713" y="4343400"/>
            <a:ext cx="1157287" cy="1219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67" name="AutoShape 39"/>
          <p:cNvSpPr>
            <a:spLocks noChangeArrowheads="1"/>
          </p:cNvSpPr>
          <p:nvPr/>
        </p:nvSpPr>
        <p:spPr bwMode="auto">
          <a:xfrm>
            <a:off x="8382000" y="5610225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68" name="AutoShape 18"/>
          <p:cNvSpPr>
            <a:spLocks noChangeArrowheads="1"/>
          </p:cNvSpPr>
          <p:nvPr/>
        </p:nvSpPr>
        <p:spPr bwMode="auto">
          <a:xfrm>
            <a:off x="8077200" y="3133725"/>
            <a:ext cx="681038" cy="3762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0769" name="Text Box 28"/>
          <p:cNvSpPr txBox="1">
            <a:spLocks noChangeArrowheads="1"/>
          </p:cNvSpPr>
          <p:nvPr/>
        </p:nvSpPr>
        <p:spPr bwMode="auto">
          <a:xfrm>
            <a:off x="8012113" y="4343400"/>
            <a:ext cx="11318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  <a:cs typeface="ＭＳ Ｐゴシック" charset="-128"/>
              </a:rPr>
              <a:t>802.11 -2003</a:t>
            </a:r>
          </a:p>
        </p:txBody>
      </p:sp>
      <p:sp>
        <p:nvSpPr>
          <p:cNvPr id="30770" name="AutoShape 15"/>
          <p:cNvSpPr>
            <a:spLocks noChangeArrowheads="1"/>
          </p:cNvSpPr>
          <p:nvPr/>
        </p:nvSpPr>
        <p:spPr bwMode="auto">
          <a:xfrm>
            <a:off x="8077200" y="5080000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0771" name="AutoShape 18"/>
          <p:cNvSpPr>
            <a:spLocks noChangeArrowheads="1"/>
          </p:cNvSpPr>
          <p:nvPr/>
        </p:nvSpPr>
        <p:spPr bwMode="auto">
          <a:xfrm>
            <a:off x="8077200" y="4572000"/>
            <a:ext cx="914400" cy="4524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11Mbps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2.4 GHz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0772" name="AutoShape 15"/>
          <p:cNvSpPr>
            <a:spLocks noChangeArrowheads="1"/>
          </p:cNvSpPr>
          <p:nvPr/>
        </p:nvSpPr>
        <p:spPr bwMode="auto">
          <a:xfrm>
            <a:off x="8839200" y="5105400"/>
            <a:ext cx="152400" cy="4064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07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AC9E1C48-971A-4278-8AC5-219B556E2399}" type="slidenum">
              <a:rPr lang="en-US" sz="1200" smtClean="0"/>
              <a:pPr/>
              <a:t>17</a:t>
            </a:fld>
            <a:endParaRPr lang="en-US" sz="1200" smtClean="0"/>
          </a:p>
        </p:txBody>
      </p:sp>
      <p:sp>
        <p:nvSpPr>
          <p:cNvPr id="30775" name="AutoShape 10"/>
          <p:cNvSpPr>
            <a:spLocks noChangeArrowheads="1"/>
          </p:cNvSpPr>
          <p:nvPr/>
        </p:nvSpPr>
        <p:spPr bwMode="auto">
          <a:xfrm>
            <a:off x="5729288" y="914400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5467350" y="2951163"/>
            <a:ext cx="1085850" cy="466725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8" name="Footer Placeholder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49593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71" name="AutoShape 32"/>
          <p:cNvSpPr>
            <a:spLocks noChangeArrowheads="1"/>
          </p:cNvSpPr>
          <p:nvPr/>
        </p:nvSpPr>
        <p:spPr bwMode="auto">
          <a:xfrm>
            <a:off x="371475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72" name="AutoShape 45"/>
          <p:cNvSpPr>
            <a:spLocks noChangeArrowheads="1"/>
          </p:cNvSpPr>
          <p:nvPr/>
        </p:nvSpPr>
        <p:spPr bwMode="auto">
          <a:xfrm>
            <a:off x="3852069" y="4178300"/>
            <a:ext cx="91440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73" name="AutoShape 47"/>
          <p:cNvSpPr>
            <a:spLocks noChangeArrowheads="1"/>
          </p:cNvSpPr>
          <p:nvPr/>
        </p:nvSpPr>
        <p:spPr bwMode="auto">
          <a:xfrm>
            <a:off x="2695575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74" name="AutoShape 49"/>
          <p:cNvSpPr>
            <a:spLocks noChangeArrowheads="1"/>
          </p:cNvSpPr>
          <p:nvPr/>
        </p:nvSpPr>
        <p:spPr bwMode="auto">
          <a:xfrm>
            <a:off x="2695575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75" name="AutoShape 46"/>
          <p:cNvSpPr>
            <a:spLocks noChangeArrowheads="1"/>
          </p:cNvSpPr>
          <p:nvPr/>
        </p:nvSpPr>
        <p:spPr bwMode="auto">
          <a:xfrm>
            <a:off x="1543050" y="2644775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76" name="AutoShape 46"/>
          <p:cNvSpPr>
            <a:spLocks noChangeArrowheads="1"/>
          </p:cNvSpPr>
          <p:nvPr/>
        </p:nvSpPr>
        <p:spPr bwMode="auto">
          <a:xfrm>
            <a:off x="2695575" y="4692650"/>
            <a:ext cx="914400" cy="4000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 </a:t>
            </a:r>
            <a:r>
              <a:rPr lang="en-US" sz="12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aj</a:t>
            </a:r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77" name="AutoShape 46"/>
          <p:cNvSpPr>
            <a:spLocks noChangeArrowheads="1"/>
          </p:cNvSpPr>
          <p:nvPr/>
        </p:nvSpPr>
        <p:spPr bwMode="auto">
          <a:xfrm>
            <a:off x="1552575" y="19050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32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18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FFC000"/>
              </a:gs>
            </a:gsLst>
            <a:lin ang="27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371475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30760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Smart Grid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07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AC9E1C48-971A-4278-8AC5-219B556E2399}" type="slidenum">
              <a:rPr lang="en-US" sz="1200" smtClean="0"/>
              <a:pPr/>
              <a:t>18</a:t>
            </a:fld>
            <a:endParaRPr lang="en-US" sz="1200" smtClean="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8" name="Footer Placeholder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49593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40" name="AutoShape 45"/>
          <p:cNvSpPr>
            <a:spLocks noChangeArrowheads="1"/>
          </p:cNvSpPr>
          <p:nvPr/>
        </p:nvSpPr>
        <p:spPr bwMode="auto">
          <a:xfrm>
            <a:off x="3852069" y="4178300"/>
            <a:ext cx="91440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41" name="AutoShape 47"/>
          <p:cNvSpPr>
            <a:spLocks noChangeArrowheads="1"/>
          </p:cNvSpPr>
          <p:nvPr/>
        </p:nvSpPr>
        <p:spPr bwMode="auto">
          <a:xfrm>
            <a:off x="2695575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42" name="AutoShape 49"/>
          <p:cNvSpPr>
            <a:spLocks noChangeArrowheads="1"/>
          </p:cNvSpPr>
          <p:nvPr/>
        </p:nvSpPr>
        <p:spPr bwMode="auto">
          <a:xfrm>
            <a:off x="2695575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1543050" y="2644775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2695575" y="4692650"/>
            <a:ext cx="914400" cy="4000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 </a:t>
            </a:r>
            <a:r>
              <a:rPr lang="en-US" sz="12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aj</a:t>
            </a:r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1552575" y="19050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76200"/>
            <a:ext cx="5267325" cy="533400"/>
          </a:xfrm>
        </p:spPr>
        <p:txBody>
          <a:bodyPr/>
          <a:lstStyle/>
          <a:p>
            <a:r>
              <a:rPr lang="en-US" sz="2800" dirty="0" smtClean="0"/>
              <a:t>IEEE 802.11 </a:t>
            </a:r>
            <a:r>
              <a:rPr lang="en-US" sz="2400" dirty="0" smtClean="0"/>
              <a:t>Maintenance</a:t>
            </a:r>
            <a:r>
              <a:rPr lang="en-US" sz="2800" dirty="0" smtClean="0"/>
              <a:t>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47625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5768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49736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0382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5245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49450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34913"/>
            <a:ext cx="1157287" cy="4626074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5245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061075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5657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48680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66800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1623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1926431"/>
            <a:ext cx="1085850" cy="569803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3878725" y="334010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49466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56007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5245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49283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5403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3766344" y="4177506"/>
            <a:ext cx="1085850" cy="639761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White Space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60" name="AutoShape 46"/>
          <p:cNvSpPr>
            <a:spLocks noChangeArrowheads="1"/>
          </p:cNvSpPr>
          <p:nvPr/>
        </p:nvSpPr>
        <p:spPr bwMode="auto">
          <a:xfrm>
            <a:off x="354013" y="23622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38425" y="1600200"/>
            <a:ext cx="914400" cy="941387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Fast Initial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Link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Setup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1765300"/>
            <a:ext cx="1466850" cy="31496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38425" y="318770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 </a:t>
            </a: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Sub 1GHz</a:t>
            </a:r>
          </a:p>
          <a:p>
            <a:pPr algn="ctr">
              <a:defRPr/>
            </a:pP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88925" y="2819400"/>
            <a:ext cx="914400" cy="52070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Carrier 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Offload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7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210300"/>
            <a:ext cx="43815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dirty="0" smtClean="0"/>
              <a:t>Slide </a:t>
            </a:r>
            <a:fld id="{AC9E1C48-971A-4278-8AC5-219B556E2399}" type="slidenum">
              <a:rPr lang="en-US" sz="1200" smtClean="0"/>
              <a:pPr/>
              <a:t>19</a:t>
            </a:fld>
            <a:endParaRPr lang="en-US" sz="1200" dirty="0" smtClean="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47045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26717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038600" y="6477000"/>
            <a:ext cx="48006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dirty="0"/>
              <a:t>Bruce Kraemer, Marvell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010275" y="4533900"/>
            <a:ext cx="1085850" cy="533400"/>
          </a:xfrm>
          <a:prstGeom prst="cube">
            <a:avLst>
              <a:gd name="adj" fmla="val 10069"/>
            </a:avLst>
          </a:prstGeom>
          <a:gradFill flip="none" rotWithShape="1">
            <a:gsLst>
              <a:gs pos="20000">
                <a:schemeClr val="accent2">
                  <a:lumMod val="60000"/>
                  <a:lumOff val="4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100000">
                <a:srgbClr val="FFC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1539875" y="2555874"/>
            <a:ext cx="914400" cy="784226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Pre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Association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Discovery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17405" y="4430813"/>
            <a:ext cx="914400" cy="887312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China 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Millimeter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100513" y="680243"/>
            <a:ext cx="3443287" cy="357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802.11-2015</a:t>
            </a:r>
            <a:endParaRPr lang="en-US" sz="16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0001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1514475" y="1447800"/>
            <a:ext cx="914400" cy="690562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Wireless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Bridging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288925" y="3492500"/>
            <a:ext cx="914400" cy="52070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Geo 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Location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557213" y="4087812"/>
            <a:ext cx="104775" cy="1047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709613" y="4240212"/>
            <a:ext cx="104775" cy="1047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862013" y="4392612"/>
            <a:ext cx="104775" cy="1047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685331" y="914400"/>
            <a:ext cx="1342231" cy="4358813"/>
            <a:chOff x="3685331" y="914400"/>
            <a:chExt cx="1342231" cy="4358813"/>
          </a:xfrm>
        </p:grpSpPr>
        <p:cxnSp>
          <p:nvCxnSpPr>
            <p:cNvPr id="49" name="Straight Connector 48"/>
            <p:cNvCxnSpPr/>
            <p:nvPr/>
          </p:nvCxnSpPr>
          <p:spPr bwMode="auto">
            <a:xfrm>
              <a:off x="3714750" y="914400"/>
              <a:ext cx="0" cy="3098800"/>
            </a:xfrm>
            <a:prstGeom prst="line">
              <a:avLst/>
            </a:prstGeom>
            <a:solidFill>
              <a:schemeClr val="accent1"/>
            </a:solidFill>
            <a:ln w="1270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/>
            <p:nvPr/>
          </p:nvCxnSpPr>
          <p:spPr bwMode="auto">
            <a:xfrm flipH="1">
              <a:off x="3685331" y="3977190"/>
              <a:ext cx="1342231" cy="0"/>
            </a:xfrm>
            <a:prstGeom prst="line">
              <a:avLst/>
            </a:prstGeom>
            <a:solidFill>
              <a:schemeClr val="accent1"/>
            </a:solidFill>
            <a:ln w="1270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4964575" y="3927013"/>
              <a:ext cx="0" cy="1346200"/>
            </a:xfrm>
            <a:prstGeom prst="line">
              <a:avLst/>
            </a:prstGeom>
            <a:solidFill>
              <a:schemeClr val="accent1"/>
            </a:solidFill>
            <a:ln w="1270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" name="TextBox 2"/>
          <p:cNvSpPr txBox="1"/>
          <p:nvPr/>
        </p:nvSpPr>
        <p:spPr>
          <a:xfrm>
            <a:off x="6127459" y="3974166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679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8064147" y="3711396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2793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060012" y="2729003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385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4800600"/>
          </a:xfrm>
        </p:spPr>
        <p:txBody>
          <a:bodyPr/>
          <a:lstStyle/>
          <a:p>
            <a:r>
              <a:rPr lang="en-US" dirty="0" smtClean="0"/>
              <a:t>Agenda 				</a:t>
            </a:r>
            <a:r>
              <a:rPr lang="en-US" dirty="0" smtClean="0"/>
              <a:t>11-12- 1174r0</a:t>
            </a:r>
            <a:endParaRPr lang="en-US" dirty="0" smtClean="0"/>
          </a:p>
          <a:p>
            <a:r>
              <a:rPr lang="en-US" dirty="0" smtClean="0"/>
              <a:t>Snapshots 				11-12- </a:t>
            </a:r>
            <a:r>
              <a:rPr lang="en-US" dirty="0" smtClean="0"/>
              <a:t>1176r0</a:t>
            </a:r>
            <a:endParaRPr lang="en-US" dirty="0" smtClean="0"/>
          </a:p>
          <a:p>
            <a:r>
              <a:rPr lang="en-US" dirty="0" smtClean="0"/>
              <a:t>Supplementary 			11-12- </a:t>
            </a:r>
            <a:r>
              <a:rPr lang="en-US" dirty="0" smtClean="0"/>
              <a:t>1175r0</a:t>
            </a:r>
            <a:endParaRPr lang="en-US" dirty="0" smtClean="0"/>
          </a:p>
          <a:p>
            <a:r>
              <a:rPr lang="en-US" dirty="0" smtClean="0"/>
              <a:t>Adrian’s Vice Chair report  	</a:t>
            </a:r>
            <a:r>
              <a:rPr lang="en-US" dirty="0" smtClean="0"/>
              <a:t>11-12- 0038r4</a:t>
            </a:r>
            <a:endParaRPr lang="en-US" dirty="0" smtClean="0"/>
          </a:p>
          <a:p>
            <a:r>
              <a:rPr lang="en-US" dirty="0" smtClean="0"/>
              <a:t>Jon’s Vice Chair report  	</a:t>
            </a:r>
            <a:r>
              <a:rPr lang="en-US" dirty="0" smtClean="0"/>
              <a:t>	11-12-1001r0</a:t>
            </a:r>
            <a:endParaRPr lang="en-US" dirty="0" smtClean="0"/>
          </a:p>
          <a:p>
            <a:r>
              <a:rPr lang="en-US" dirty="0" smtClean="0"/>
              <a:t>Treasury report  			11-12-1000r1</a:t>
            </a:r>
          </a:p>
          <a:p>
            <a:r>
              <a:rPr lang="en-US" dirty="0" smtClean="0"/>
              <a:t>Publicity report			11-12-1002r0</a:t>
            </a:r>
          </a:p>
          <a:p>
            <a:r>
              <a:rPr lang="en-US" dirty="0" smtClean="0"/>
              <a:t>Newcomers material 		11-12-0628r1</a:t>
            </a:r>
          </a:p>
          <a:p>
            <a:r>
              <a:rPr lang="en-US" dirty="0" smtClean="0"/>
              <a:t>IMAT for attendance		</a:t>
            </a:r>
            <a:r>
              <a:rPr lang="en-US" dirty="0" smtClean="0"/>
              <a:t>11-12-0652r0</a:t>
            </a:r>
          </a:p>
          <a:p>
            <a:r>
              <a:rPr lang="en-US" dirty="0" smtClean="0"/>
              <a:t>Indian Wells Closing Reports	11-12-0990r0</a:t>
            </a:r>
          </a:p>
          <a:p>
            <a:r>
              <a:rPr lang="en-US" dirty="0"/>
              <a:t>Indian Wells Closing </a:t>
            </a:r>
            <a:r>
              <a:rPr lang="en-US" dirty="0" smtClean="0"/>
              <a:t>Motions	11-12-0991r2</a:t>
            </a:r>
            <a:endParaRPr lang="en-US" dirty="0" smtClean="0"/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21BE44B-C64E-4BCF-BA06-4D428113ED72}" type="slidenum">
              <a:rPr lang="en-US" sz="1200" smtClean="0"/>
              <a:pPr/>
              <a:t>2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22661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BE24B35-E2FF-4ACA-820E-E754D10DF42D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/>
              <a:t>Slide </a:t>
            </a:r>
            <a:fld id="{A9E944CF-D4B0-4782-A2A8-4C9B4146BBF2}" type="slidenum">
              <a:rPr lang="en-US" sz="1200"/>
              <a:pPr algn="ctr"/>
              <a:t>20</a:t>
            </a:fld>
            <a:endParaRPr lang="en-US" sz="12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dirty="0" err="1" smtClean="0"/>
              <a:t>WG11</a:t>
            </a:r>
            <a:r>
              <a:rPr lang="en-US" dirty="0" smtClean="0"/>
              <a:t> Editor Abstract / Agenda – Sept 2012 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dirty="0" smtClean="0"/>
              <a:t>Roll Call / Contacts / Reflector</a:t>
            </a:r>
          </a:p>
          <a:p>
            <a:r>
              <a:rPr lang="en-US" sz="2800" dirty="0" smtClean="0"/>
              <a:t>Go round table and get brief status report</a:t>
            </a:r>
          </a:p>
          <a:p>
            <a:r>
              <a:rPr lang="en-US" sz="2800" dirty="0" smtClean="0"/>
              <a:t>ANA Status / Process / What is administered</a:t>
            </a:r>
          </a:p>
          <a:p>
            <a:r>
              <a:rPr lang="en-US" sz="2800" dirty="0" smtClean="0"/>
              <a:t>Numbering Alignment process / Spreadsheet</a:t>
            </a:r>
          </a:p>
          <a:p>
            <a:r>
              <a:rPr lang="en-US" sz="2800" dirty="0" smtClean="0"/>
              <a:t>Amendment Ordering / Draft Snapshots</a:t>
            </a:r>
          </a:p>
          <a:p>
            <a:r>
              <a:rPr lang="en-US" sz="2800" dirty="0" smtClean="0"/>
              <a:t>Style Guide for 802.11 </a:t>
            </a:r>
          </a:p>
          <a:p>
            <a:r>
              <a:rPr lang="en-US" sz="2800" dirty="0" smtClean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167090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WNG SC – September 2012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>
          <a:xfrm>
            <a:off x="304800" y="1371600"/>
            <a:ext cx="8610600" cy="47244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</a:pPr>
            <a:r>
              <a:rPr lang="en-US" sz="2000" dirty="0"/>
              <a:t>Presentations at September 2012 meeting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6-10GHz Rate-Range and Link Budget (11-12-1143-00-0wng-6-10ghz-rate-range-and-link-budget.ppt) – Jim Lansford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Secure Key Storage and True Random Number Generation (11-12-1120-00-0wng-secure-key-storage-and-true-random-number-generation.pptx) – Rene </a:t>
            </a:r>
            <a:r>
              <a:rPr lang="en-US" sz="1800" dirty="0" err="1"/>
              <a:t>Struik</a:t>
            </a:r>
            <a:endParaRPr lang="en-US" sz="1800" dirty="0"/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Carrier-Oriented Wi-Fi for Cellular Offload (https://mentor.ieee.org/802.11/dcn/12/11-12-1123-00-0wng-carrier-oriented-wifi-for-cellular-offload.ppt) – Laurent </a:t>
            </a:r>
            <a:r>
              <a:rPr lang="en-US" sz="1800" dirty="0" err="1"/>
              <a:t>Cariou</a:t>
            </a:r>
            <a:endParaRPr lang="en-US" sz="1800" dirty="0"/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IEEE 802 </a:t>
            </a:r>
            <a:r>
              <a:rPr lang="en-US" sz="1800" dirty="0" err="1"/>
              <a:t>OmniRAN</a:t>
            </a:r>
            <a:r>
              <a:rPr lang="en-US" sz="1800" dirty="0"/>
              <a:t> for Cellular Offload (11-12-1150-00-0wng-ieee-802-omniran-for-cellular-offload.pdf) – Roger Marks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Requirements on WLAN Cellular Offload (11-12-1063-00-0wng-requirements-on-wlan-celllular-offload.pptx) - Yasuhiko Inoue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 err="1"/>
              <a:t>WiFi</a:t>
            </a:r>
            <a:r>
              <a:rPr lang="en-US" sz="1800" dirty="0"/>
              <a:t> techniques for hotspot deployments and cellular offload (https://mentor.ieee.org/802.11/dcn/12/11-12-1126-00-0wng-wifi-for-hotspot-deployments-and-cellular-offload.ppt) - Krishna </a:t>
            </a:r>
            <a:r>
              <a:rPr lang="en-US" sz="1800" dirty="0" err="1"/>
              <a:t>Sayana</a:t>
            </a:r>
            <a:endParaRPr lang="en-US" sz="1800" dirty="0"/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WLAN Standardization in 3GPP A Tutorial (11-12-1149-02-0wng-wlan-standardization-in-3gpp.pptx) – Stephen </a:t>
            </a:r>
            <a:r>
              <a:rPr lang="en-US" sz="1800" dirty="0" err="1"/>
              <a:t>Rayment</a:t>
            </a:r>
            <a:endParaRPr lang="en-US" sz="1800" dirty="0"/>
          </a:p>
          <a:p>
            <a:pPr marL="457200" indent="-457200">
              <a:lnSpc>
                <a:spcPct val="80000"/>
              </a:lnSpc>
            </a:pPr>
            <a:r>
              <a:rPr lang="en-GB" sz="2000" dirty="0"/>
              <a:t>Minutes</a:t>
            </a:r>
          </a:p>
          <a:p>
            <a:pPr marL="838200" lvl="1" indent="-381000">
              <a:lnSpc>
                <a:spcPct val="80000"/>
              </a:lnSpc>
            </a:pPr>
            <a:r>
              <a:rPr lang="en-GB" dirty="0"/>
              <a:t>11-12-1156-00-0wng-meeting-minutes-sept-2012-indian-wells.doc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10172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A9AF3C-C3EE-4118-BDAF-C0F59EC03661}" type="slidenum">
              <a:rPr lang="en-GB"/>
              <a:pPr/>
              <a:t>22</a:t>
            </a:fld>
            <a:endParaRPr lang="en-GB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  <a:noFill/>
          <a:ln/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</a:pPr>
            <a:r>
              <a:rPr lang="en-US" sz="2000" dirty="0"/>
              <a:t>Presentations at September 2012 meeting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6-10GHz Rate-Range and Link Budget (11-12-1143-00-0wng-6-10ghz-rate-range-and-link-budget.ppt) – Jim Lansford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Secure Key Storage and True Random Number Generation (11-12-1120-00-0wng-secure-key-storage-and-true-random-number-generation.pptx) – Rene </a:t>
            </a:r>
            <a:r>
              <a:rPr lang="en-US" sz="1800" dirty="0" err="1"/>
              <a:t>Struik</a:t>
            </a:r>
            <a:endParaRPr lang="en-US" sz="1800" dirty="0"/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Carrier-Oriented Wi-Fi for Cellular Offload (https://mentor.ieee.org/802.11/dcn/12/11-12-1123-00-0wng-carrier-oriented-wifi-for-cellular-offload.ppt) – Laurent </a:t>
            </a:r>
            <a:r>
              <a:rPr lang="en-US" sz="1800" dirty="0" err="1"/>
              <a:t>Cariou</a:t>
            </a:r>
            <a:endParaRPr lang="en-US" sz="1800" dirty="0"/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IEEE 802 </a:t>
            </a:r>
            <a:r>
              <a:rPr lang="en-US" sz="1800" dirty="0" err="1"/>
              <a:t>OmniRAN</a:t>
            </a:r>
            <a:r>
              <a:rPr lang="en-US" sz="1800" dirty="0"/>
              <a:t> for Cellular Offload (11-12-1150-00-0wng-ieee-802-omniran-for-cellular-offload.pdf) – Roger Marks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Requirements on WLAN Cellular Offload (11-12-1063-00-0wng-requirements-on-wlan-celllular-offload.pptx) - Yasuhiko Inoue</a:t>
            </a:r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 err="1"/>
              <a:t>WiFi</a:t>
            </a:r>
            <a:r>
              <a:rPr lang="en-US" sz="1800" dirty="0"/>
              <a:t> techniques for hotspot deployments and cellular offload (https://mentor.ieee.org/802.11/dcn/12/11-12-1126-00-0wng-wifi-for-hotspot-deployments-and-cellular-offload.ppt) - Krishna </a:t>
            </a:r>
            <a:r>
              <a:rPr lang="en-US" sz="1800" dirty="0" err="1"/>
              <a:t>Sayana</a:t>
            </a:r>
            <a:endParaRPr lang="en-US" sz="1800" dirty="0"/>
          </a:p>
          <a:p>
            <a:pPr marL="838200" lvl="1" indent="-3810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dirty="0"/>
              <a:t>WLAN Standardization in 3GPP A Tutorial (11-12-1149-02-0wng-wlan-standardization-in-3gpp.pptx) – Stephen </a:t>
            </a:r>
            <a:r>
              <a:rPr lang="en-US" sz="1800" dirty="0" err="1"/>
              <a:t>Rayment</a:t>
            </a:r>
            <a:endParaRPr lang="en-US" sz="1800" dirty="0"/>
          </a:p>
          <a:p>
            <a:pPr marL="457200" indent="-457200">
              <a:lnSpc>
                <a:spcPct val="80000"/>
              </a:lnSpc>
            </a:pPr>
            <a:r>
              <a:rPr lang="en-GB" sz="2000" dirty="0"/>
              <a:t>Minutes</a:t>
            </a:r>
          </a:p>
          <a:p>
            <a:pPr marL="838200" lvl="1" indent="-381000">
              <a:lnSpc>
                <a:spcPct val="80000"/>
              </a:lnSpc>
            </a:pPr>
            <a:r>
              <a:rPr lang="en-GB" dirty="0"/>
              <a:t>11-12-1156-00-0wng-meeting-minutes-sept-2012-indian-wells.doc</a:t>
            </a:r>
          </a:p>
          <a:p>
            <a:pPr marL="457200" indent="-457200">
              <a:lnSpc>
                <a:spcPct val="80000"/>
              </a:lnSpc>
            </a:pPr>
            <a:r>
              <a:rPr lang="en-GB" altLang="ko-KR" sz="2000" dirty="0">
                <a:ea typeface="Gulim" pitchFamily="34" charset="-127"/>
              </a:rPr>
              <a:t>Plans for November 2012</a:t>
            </a:r>
          </a:p>
          <a:p>
            <a:pPr marL="838200" lvl="1" indent="-381000">
              <a:lnSpc>
                <a:spcPct val="80000"/>
              </a:lnSpc>
            </a:pPr>
            <a:r>
              <a:rPr lang="en-US" dirty="0"/>
              <a:t>1 2 hour session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3/3 of 11-12/1169r0 by Clint Chaplin, Chair (Samsung)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413783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04825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802.11 ARC – September, 2012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90625"/>
            <a:ext cx="8610600" cy="4267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802 Overview and Architecture Draft 1.5 letter ballot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Update on status: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802.1 Letter Ballot will close Sept 23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802.11 collected ballot comments via </a:t>
            </a:r>
            <a:r>
              <a:rPr lang="en-US" dirty="0" err="1"/>
              <a:t>ePoll</a:t>
            </a:r>
            <a:r>
              <a:rPr lang="en-US" dirty="0"/>
              <a:t>, closed Sept 18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Agreed to supply editorial issues directly to the editor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Started into an interesting discussion on where the MAC-SAP appears within the architecture, for an AP.  This will be continued.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Brief update on General Links (GLK SC) and 802.1 bridging discussions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Noted that P1905.1 is out for a ballot, and 802 has purchases a limited license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Volunteers requested to help review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Noted 802.1AC (MAC Service Definition) revision is complete; suggest </a:t>
            </a:r>
            <a:r>
              <a:rPr lang="en-US" dirty="0" err="1"/>
              <a:t>REVmc</a:t>
            </a:r>
            <a:r>
              <a:rPr lang="en-US" dirty="0"/>
              <a:t> should review for alignment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Noted 802.1Q has out-of-date references to 802.11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Volunteers requested to submit 802.1 maintenance requests on the 802.1 web site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Minutes are in 11-12/1125</a:t>
            </a:r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2012</a:t>
            </a: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294438"/>
            <a:ext cx="4667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Mark Hamilton, Polycom, Inc.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2944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B8DA2B2-F616-43CD-A71D-9CFDB3A28AD4}" type="slidenum">
              <a:rPr lang="en-US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0417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Kraemer, Marvell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2B683CF1-4473-4826-892C-8A94B4C4DB2B}" type="slidenum">
              <a:rPr lang="en-US" sz="1200" smtClean="0"/>
              <a:pPr/>
              <a:t>24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JTC1 SC – Sept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752600"/>
            <a:ext cx="8458200" cy="4114800"/>
          </a:xfrm>
        </p:spPr>
        <p:txBody>
          <a:bodyPr lIns="91440" tIns="45720" rIns="91440" bIns="45720"/>
          <a:lstStyle/>
          <a:p>
            <a:r>
              <a:rPr lang="en-AU" dirty="0" smtClean="0"/>
              <a:t>No meeting during this session,  as ISO/IEC JTC1 is meeting in Graz.</a:t>
            </a:r>
          </a:p>
          <a:p>
            <a:r>
              <a:rPr lang="en-AU" dirty="0" smtClean="0"/>
              <a:t>Bruce Kraemer is attending this meeting as IEEE 802 head of delegation.</a:t>
            </a:r>
          </a:p>
        </p:txBody>
      </p:sp>
    </p:spTree>
    <p:extLst>
      <p:ext uri="{BB962C8B-B14F-4D97-AF65-F5344CB8AC3E}">
        <p14:creationId xmlns:p14="http://schemas.microsoft.com/office/powerpoint/2010/main" val="20264924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Regulatory Summaries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I want to thank Peter E. for acting as Recording Secretary</a:t>
            </a:r>
          </a:p>
          <a:p>
            <a:pPr eaLnBrk="1" hangingPunct="1"/>
            <a:r>
              <a:rPr lang="en-US" smtClean="0"/>
              <a:t>US</a:t>
            </a:r>
          </a:p>
          <a:p>
            <a:pPr lvl="1" eaLnBrk="1" hangingPunct="1"/>
            <a:r>
              <a:rPr lang="en-US" smtClean="0"/>
              <a:t>Opening the 5350 – 5470 MHz and 5850 to 5925 MHz bands</a:t>
            </a:r>
          </a:p>
          <a:p>
            <a:pPr lvl="1" eaLnBrk="1" hangingPunct="1"/>
            <a:r>
              <a:rPr lang="en-US" smtClean="0"/>
              <a:t>Sharing the 4940 to 4990 MHz spectrum</a:t>
            </a:r>
          </a:p>
          <a:p>
            <a:pPr lvl="1" eaLnBrk="1" hangingPunct="1"/>
            <a:r>
              <a:rPr lang="en-US" smtClean="0"/>
              <a:t>NPRM to resolve TDWR issue still in process (January?)</a:t>
            </a:r>
          </a:p>
          <a:p>
            <a:pPr lvl="1" eaLnBrk="1" hangingPunct="1"/>
            <a:r>
              <a:rPr lang="en-US" smtClean="0"/>
              <a:t>Proceeding to enable sharing of 3550 to 3650 MHz due this year</a:t>
            </a:r>
          </a:p>
          <a:p>
            <a:pPr lvl="1" eaLnBrk="1" hangingPunct="1"/>
            <a:r>
              <a:rPr lang="en-US" smtClean="0"/>
              <a:t>FCC Commissioners to vote on auctions, TVWS</a:t>
            </a:r>
          </a:p>
          <a:p>
            <a:pPr lvl="1" eaLnBrk="1" hangingPunct="1"/>
            <a:r>
              <a:rPr lang="en-US" smtClean="0"/>
              <a:t>FAA Announces Plans for Industry Working Group to Study Portable Electronics Usage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2B0D7F-2C02-4C81-B6D2-8BC9807A457A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102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3/8 of 11-12/1171r0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263201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Regulatory Summaries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I want to thank Peter E. for acting as Recording Secretary</a:t>
            </a:r>
          </a:p>
          <a:p>
            <a:pPr eaLnBrk="1" hangingPunct="1"/>
            <a:r>
              <a:rPr lang="en-US" smtClean="0"/>
              <a:t>US</a:t>
            </a:r>
          </a:p>
          <a:p>
            <a:pPr lvl="1" eaLnBrk="1" hangingPunct="1"/>
            <a:r>
              <a:rPr lang="en-US" smtClean="0"/>
              <a:t>Opening the 5350 – 5470 MHz and 5850 to 5925 MHz bands</a:t>
            </a:r>
          </a:p>
          <a:p>
            <a:pPr lvl="1" eaLnBrk="1" hangingPunct="1"/>
            <a:r>
              <a:rPr lang="en-US" smtClean="0"/>
              <a:t>Sharing the 4940 to 4990 MHz spectrum</a:t>
            </a:r>
          </a:p>
          <a:p>
            <a:pPr lvl="1" eaLnBrk="1" hangingPunct="1"/>
            <a:r>
              <a:rPr lang="en-US" smtClean="0"/>
              <a:t>NPRM to resolve TDWR issue still in process (January?)</a:t>
            </a:r>
          </a:p>
          <a:p>
            <a:pPr lvl="1" eaLnBrk="1" hangingPunct="1"/>
            <a:r>
              <a:rPr lang="en-US" smtClean="0"/>
              <a:t>Proceeding to enable sharing of 3550 to 3650 MHz due this year</a:t>
            </a:r>
          </a:p>
          <a:p>
            <a:pPr lvl="1" eaLnBrk="1" hangingPunct="1"/>
            <a:r>
              <a:rPr lang="en-US" smtClean="0"/>
              <a:t>FCC Commissioners to vote on auctions, TVWS</a:t>
            </a:r>
          </a:p>
          <a:p>
            <a:pPr lvl="1" eaLnBrk="1" hangingPunct="1"/>
            <a:r>
              <a:rPr lang="en-US" smtClean="0"/>
              <a:t>FAA Announces Plans for Industry Working Group to Study Portable Electronics Usage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2B0D7F-2C02-4C81-B6D2-8BC9807A457A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  <p:sp>
        <p:nvSpPr>
          <p:cNvPr id="102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3/8 of 11-12/1171r0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394919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Status: The </a:t>
            </a:r>
            <a:r>
              <a:rPr lang="en-US" dirty="0"/>
              <a:t>September session was the first meeting of </a:t>
            </a:r>
            <a:r>
              <a:rPr lang="en-US" dirty="0" err="1"/>
              <a:t>TGmc</a:t>
            </a:r>
            <a:r>
              <a:rPr lang="en-US" dirty="0"/>
              <a:t> (3 timeslots)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Officer elections: </a:t>
            </a:r>
          </a:p>
          <a:p>
            <a:pPr lvl="1"/>
            <a:r>
              <a:rPr lang="en-US" dirty="0" smtClean="0"/>
              <a:t>Chair Dorothy Stanley</a:t>
            </a:r>
          </a:p>
          <a:p>
            <a:pPr lvl="1"/>
            <a:r>
              <a:rPr lang="en-US" dirty="0" smtClean="0"/>
              <a:t>Vice Chairs: Mark Hamilton, Jon Rosdahl (will serve as secretary)</a:t>
            </a:r>
          </a:p>
          <a:p>
            <a:pPr lvl="1"/>
            <a:r>
              <a:rPr lang="en-US" dirty="0" smtClean="0"/>
              <a:t>Editor: Adrian Stephens</a:t>
            </a:r>
          </a:p>
          <a:p>
            <a:r>
              <a:rPr lang="en-US" dirty="0" smtClean="0"/>
              <a:t>Initial timeline developed</a:t>
            </a:r>
          </a:p>
          <a:p>
            <a:r>
              <a:rPr lang="en-US" dirty="0" smtClean="0"/>
              <a:t>Began processing comments received in recent Call for Comments on IEEE </a:t>
            </a:r>
            <a:r>
              <a:rPr lang="en-US" dirty="0" err="1" smtClean="0"/>
              <a:t>Std</a:t>
            </a:r>
            <a:r>
              <a:rPr lang="en-US" dirty="0" smtClean="0"/>
              <a:t> 802.11™-2012</a:t>
            </a:r>
          </a:p>
          <a:p>
            <a:pPr lvl="1"/>
            <a:r>
              <a:rPr lang="en-US" dirty="0" smtClean="0"/>
              <a:t>372 comments (106 editorial)</a:t>
            </a:r>
          </a:p>
          <a:p>
            <a:pPr lvl="1"/>
            <a:r>
              <a:rPr lang="en-US" dirty="0" smtClean="0"/>
              <a:t>Resolutions to 8 comments motioned, 8 comments ready for motion, ~10 comments discussed-text </a:t>
            </a:r>
            <a:r>
              <a:rPr lang="en-US" dirty="0"/>
              <a:t>submission </a:t>
            </a:r>
            <a:r>
              <a:rPr lang="en-US" dirty="0" smtClean="0"/>
              <a:t>needed, ~30 </a:t>
            </a:r>
            <a:r>
              <a:rPr lang="en-US" dirty="0" err="1" smtClean="0"/>
              <a:t>addn’l</a:t>
            </a:r>
            <a:r>
              <a:rPr lang="en-US" dirty="0" smtClean="0"/>
              <a:t> resolutions prepared 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3/7 of 11-12/1182r0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411305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Status: The </a:t>
            </a:r>
            <a:r>
              <a:rPr lang="en-US" dirty="0"/>
              <a:t>September session was the first meeting of </a:t>
            </a:r>
            <a:r>
              <a:rPr lang="en-US" dirty="0" err="1"/>
              <a:t>TGmc</a:t>
            </a:r>
            <a:r>
              <a:rPr lang="en-US" dirty="0"/>
              <a:t> (3 timeslots)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Officer elections: </a:t>
            </a:r>
          </a:p>
          <a:p>
            <a:pPr lvl="1"/>
            <a:r>
              <a:rPr lang="en-US" dirty="0" smtClean="0"/>
              <a:t>Chair Dorothy Stanley</a:t>
            </a:r>
          </a:p>
          <a:p>
            <a:pPr lvl="1"/>
            <a:r>
              <a:rPr lang="en-US" dirty="0" smtClean="0"/>
              <a:t>Vice Chairs: Mark Hamilton, Jon Rosdahl (will serve as secretary)</a:t>
            </a:r>
          </a:p>
          <a:p>
            <a:pPr lvl="1"/>
            <a:r>
              <a:rPr lang="en-US" dirty="0" smtClean="0"/>
              <a:t>Editor: Adrian Stephens</a:t>
            </a:r>
          </a:p>
          <a:p>
            <a:r>
              <a:rPr lang="en-US" dirty="0" smtClean="0"/>
              <a:t>Initial timeline developed</a:t>
            </a:r>
          </a:p>
          <a:p>
            <a:r>
              <a:rPr lang="en-US" dirty="0" smtClean="0"/>
              <a:t>Began processing comments received in recent Call for Comments on IEEE </a:t>
            </a:r>
            <a:r>
              <a:rPr lang="en-US" dirty="0" err="1" smtClean="0"/>
              <a:t>Std</a:t>
            </a:r>
            <a:r>
              <a:rPr lang="en-US" dirty="0" smtClean="0"/>
              <a:t> 802.11™-2012</a:t>
            </a:r>
          </a:p>
          <a:p>
            <a:pPr lvl="1"/>
            <a:r>
              <a:rPr lang="en-US" dirty="0" smtClean="0"/>
              <a:t>372 comments (106 editorial)</a:t>
            </a:r>
          </a:p>
          <a:p>
            <a:pPr lvl="1"/>
            <a:r>
              <a:rPr lang="en-US" dirty="0" smtClean="0"/>
              <a:t>Resolutions to 8 comments motioned, 8 comments ready for motion, ~10 comments discussed-text </a:t>
            </a:r>
            <a:r>
              <a:rPr lang="en-US" dirty="0"/>
              <a:t>submission </a:t>
            </a:r>
            <a:r>
              <a:rPr lang="en-US" dirty="0" smtClean="0"/>
              <a:t>needed, ~30 </a:t>
            </a:r>
            <a:r>
              <a:rPr lang="en-US" dirty="0" err="1" smtClean="0"/>
              <a:t>addn’l</a:t>
            </a:r>
            <a:r>
              <a:rPr lang="en-US" dirty="0" smtClean="0"/>
              <a:t> resolutions prepared 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3/7 of 11-12/1182r0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8823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Timeline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200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20 </a:t>
            </a:r>
            <a:r>
              <a:rPr lang="en-US" sz="2000" dirty="0"/>
              <a:t>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29-30 Aug 2012 – </a:t>
            </a:r>
            <a:r>
              <a:rPr lang="en-US" sz="2000" dirty="0" err="1"/>
              <a:t>NesCom</a:t>
            </a:r>
            <a:r>
              <a:rPr lang="en-US" sz="2000" dirty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TBD – First WG Letter ballot 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Nov or Jan, without 11ad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Dec 2012 – March 2013  – 11ad integration – March/May ballot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TBD – Mandatory Draft Review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TBD – Form Sponsor Pool (45 days)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TBD – Initial Sponsor Ballot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Dec 2013 – March 2014 – 11ac integration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TBD – integration of additional completed amendments (e.g. 11af)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Nov 2014 – WG/EC Final Approval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March 2015 – </a:t>
            </a:r>
            <a:r>
              <a:rPr lang="en-US" sz="2000" dirty="0" err="1"/>
              <a:t>RevCom</a:t>
            </a:r>
            <a:r>
              <a:rPr lang="en-US" sz="2000" dirty="0"/>
              <a:t>/SASB Approval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5/7 of 11-12/1182r0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36110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2011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6F38AC5-624C-4168-BD39-591F8E21A6CC}" type="slidenum">
              <a:rPr lang="en-US" sz="1200" b="0" smtClean="0"/>
              <a:pPr/>
              <a:t>3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477000" cy="304800"/>
          </a:xfrm>
        </p:spPr>
        <p:txBody>
          <a:bodyPr/>
          <a:lstStyle/>
          <a:p>
            <a:r>
              <a:rPr lang="en-US" sz="2800" smtClean="0"/>
              <a:t>Teleconferences</a:t>
            </a:r>
          </a:p>
        </p:txBody>
      </p:sp>
      <p:graphicFrame>
        <p:nvGraphicFramePr>
          <p:cNvPr id="226611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733787"/>
              </p:ext>
            </p:extLst>
          </p:nvPr>
        </p:nvGraphicFramePr>
        <p:xfrm>
          <a:off x="381000" y="914400"/>
          <a:ext cx="8458200" cy="4292820"/>
        </p:xfrm>
        <a:graphic>
          <a:graphicData uri="http://schemas.openxmlformats.org/drawingml/2006/table">
            <a:tbl>
              <a:tblPr/>
              <a:tblGrid>
                <a:gridCol w="1371600"/>
                <a:gridCol w="4724400"/>
                <a:gridCol w="1143000"/>
                <a:gridCol w="1219200"/>
              </a:tblGrid>
              <a:tr h="240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Dates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Start Time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Duration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200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TGmc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Friday Sept 28, Oct 5, 12, 26, Nov 2</a:t>
                      </a:r>
                    </a:p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200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TGai</a:t>
                      </a:r>
                      <a:endParaRPr lang="en-US" sz="2200" kern="1200" dirty="0" smtClean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from Oct 2 until Nov 20</a:t>
                      </a:r>
                    </a:p>
                    <a:p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09:00 ET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966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TGah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 Oct 31 at 10 AM ET 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 </a:t>
                      </a: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783">
                <a:tc>
                  <a:txBody>
                    <a:bodyPr/>
                    <a:lstStyle/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TGac 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base" hangingPunct="0"/>
                      <a:r>
                        <a:rPr lang="en-US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 25, Nov 29, Dec 13</a:t>
                      </a:r>
                      <a:endParaRPr lang="en-GB" sz="2200" kern="1200" dirty="0" smtClean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 18, Nov 1, Dec 6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200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TGaf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1" marB="1778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to November 20th</a:t>
                      </a:r>
                    </a:p>
                  </a:txBody>
                  <a:tcPr marL="17780" marR="17780" marT="17781" marB="17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21:00 </a:t>
                      </a:r>
                      <a:r>
                        <a:rPr lang="en-GB" sz="2200" kern="120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ET</a:t>
                      </a:r>
                      <a:endParaRPr lang="en-GB" sz="2200" kern="1200" dirty="0" smtClean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1" marB="17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</a:p>
                  </a:txBody>
                  <a:tcPr marL="17780" marR="17780" marT="17781" marB="17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PAD SG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none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GLK SG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October 1, 15, 19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11:00 ET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935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800"/>
              <a:t>September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Slide </a:t>
            </a:r>
            <a:fld id="{F2CBA069-E10A-4BAF-B1CC-EFCB15689890}" type="slidenum">
              <a:rPr lang="en-US" sz="1200" smtClean="0"/>
              <a:pPr/>
              <a:t>30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802.11ac – September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3058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dirty="0" smtClean="0"/>
              <a:t>Completed </a:t>
            </a:r>
            <a:r>
              <a:rPr lang="en-US" dirty="0" smtClean="0"/>
              <a:t>the resolution of  comments received on D3.0 (LB188)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Draft 4.0 is being prepared for 15 day ballot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 TG Ad Hoc meeting was held in San Diego during the period of September 9-11 with the objective to achieve progress on LB 188 comments.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Ad Hoc meeting Agenda is available in document11-12/0998r0.</a:t>
            </a:r>
          </a:p>
          <a:p>
            <a:r>
              <a:rPr lang="en-US" dirty="0" smtClean="0"/>
              <a:t>Agenda for this meeting is available  in document 11-12/0999r0.</a:t>
            </a:r>
          </a:p>
        </p:txBody>
      </p:sp>
    </p:spTree>
    <p:extLst>
      <p:ext uri="{BB962C8B-B14F-4D97-AF65-F5344CB8AC3E}">
        <p14:creationId xmlns:p14="http://schemas.microsoft.com/office/powerpoint/2010/main" val="222004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TGad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Sponsor Ballot completed</a:t>
            </a:r>
          </a:p>
          <a:p>
            <a:pPr eaLnBrk="1" hangingPunct="1"/>
            <a:r>
              <a:rPr lang="en-US" sz="2800" dirty="0" smtClean="0"/>
              <a:t>Has been submitted to RevCom</a:t>
            </a:r>
          </a:p>
          <a:p>
            <a:pPr eaLnBrk="1" hangingPunct="1"/>
            <a:r>
              <a:rPr lang="en-US" sz="2800" dirty="0" smtClean="0"/>
              <a:t>Will be on October RevCom agenda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 smtClean="0"/>
              <a:t>Publication expected at the end of December</a:t>
            </a:r>
          </a:p>
        </p:txBody>
      </p:sp>
    </p:spTree>
    <p:extLst>
      <p:ext uri="{BB962C8B-B14F-4D97-AF65-F5344CB8AC3E}">
        <p14:creationId xmlns:p14="http://schemas.microsoft.com/office/powerpoint/2010/main" val="15825736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TGaf</a:t>
            </a:r>
            <a:r>
              <a:rPr lang="en-US" sz="4000" dirty="0" smtClean="0"/>
              <a:t> Accomplishments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r>
              <a:rPr lang="en-US" sz="2800" smtClean="0"/>
              <a:t>Reviewed the comment spreadsheet and resolved 499 of 998 comments</a:t>
            </a:r>
          </a:p>
          <a:p>
            <a:pPr lvl="1"/>
            <a:r>
              <a:rPr lang="en-US" sz="2400" smtClean="0"/>
              <a:t>316 Editorial</a:t>
            </a:r>
          </a:p>
          <a:p>
            <a:pPr lvl="1"/>
            <a:r>
              <a:rPr lang="en-US" sz="2400" smtClean="0"/>
              <a:t>183 Technical</a:t>
            </a:r>
          </a:p>
          <a:p>
            <a:r>
              <a:rPr lang="en-US" sz="2800" smtClean="0"/>
              <a:t>Reviewed our timeline and made no changes</a:t>
            </a:r>
          </a:p>
          <a:p>
            <a:r>
              <a:rPr lang="en-US" sz="2800" smtClean="0"/>
              <a:t>Planned for November meeting, and weekly teleconferences</a:t>
            </a:r>
          </a:p>
          <a:p>
            <a:pPr lvl="1"/>
            <a:r>
              <a:rPr lang="en-US" sz="2800" smtClean="0"/>
              <a:t>Tuesdays at 21:00 ET for 2 hours</a:t>
            </a:r>
            <a:endParaRPr lang="en-US" sz="240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B69740-78FE-4FA6-A564-87F0680E6237}" type="slidenum">
              <a:rPr lang="en-US" smtClean="0"/>
              <a:pPr>
                <a:defRPr/>
              </a:pPr>
              <a:t>32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4/7 of 11-12/1170r0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283819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Snapshot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609600" indent="-609600"/>
            <a:r>
              <a:rPr lang="en-US" dirty="0" smtClean="0"/>
              <a:t>Targeting January for Internal TG Letter Ballot</a:t>
            </a:r>
          </a:p>
          <a:p>
            <a:pPr marL="609600" indent="-609600"/>
            <a:r>
              <a:rPr lang="en-US" dirty="0" smtClean="0"/>
              <a:t>New Task Group Secretary</a:t>
            </a:r>
          </a:p>
          <a:p>
            <a:pPr marL="1009650" lvl="1" indent="-609600"/>
            <a:r>
              <a:rPr lang="en-US" dirty="0" smtClean="0"/>
              <a:t>Li </a:t>
            </a:r>
            <a:r>
              <a:rPr lang="en-US" dirty="0" err="1" smtClean="0"/>
              <a:t>Chia</a:t>
            </a:r>
            <a:r>
              <a:rPr lang="en-US" dirty="0" smtClean="0"/>
              <a:t> </a:t>
            </a:r>
            <a:r>
              <a:rPr lang="en-US" dirty="0" err="1" smtClean="0"/>
              <a:t>Choo</a:t>
            </a:r>
            <a:endParaRPr lang="en-US" dirty="0" smtClean="0"/>
          </a:p>
          <a:p>
            <a:pPr marL="609600" indent="-609600"/>
            <a:r>
              <a:rPr lang="en-US" dirty="0" smtClean="0"/>
              <a:t>Ad Hoc chairs</a:t>
            </a:r>
          </a:p>
          <a:p>
            <a:pPr marL="1009650" lvl="1" indent="-609600"/>
            <a:r>
              <a:rPr lang="en-US" dirty="0" smtClean="0"/>
              <a:t>PHY: Minho Cheong</a:t>
            </a:r>
          </a:p>
          <a:p>
            <a:pPr marL="1009650" lvl="1" indent="-609600"/>
            <a:r>
              <a:rPr lang="en-US" dirty="0" smtClean="0"/>
              <a:t>MAC: Huai-Rong Shao</a:t>
            </a:r>
          </a:p>
          <a:p>
            <a:pPr marL="609600" indent="-609600"/>
            <a:r>
              <a:rPr lang="en-US" dirty="0" smtClean="0"/>
              <a:t>Primary focus</a:t>
            </a:r>
          </a:p>
          <a:p>
            <a:pPr marL="1009650" lvl="1" indent="-609600"/>
            <a:r>
              <a:rPr lang="en-US" dirty="0" smtClean="0"/>
              <a:t>Continue work on the specification framework document.</a:t>
            </a:r>
          </a:p>
          <a:p>
            <a:pPr marL="609600" indent="-609600"/>
            <a:r>
              <a:rPr lang="en-US" dirty="0" smtClean="0"/>
              <a:t>Prepare to work on draft text</a:t>
            </a:r>
          </a:p>
          <a:p>
            <a:pPr marL="609600" indent="-609600"/>
            <a:r>
              <a:rPr lang="en-US" dirty="0" smtClean="0"/>
              <a:t>Timeline review &amp; Teleconference schedule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September 2012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dirty="0" smtClean="0"/>
              <a:t>David </a:t>
            </a:r>
            <a:r>
              <a:rPr lang="en-US" dirty="0" err="1" smtClean="0"/>
              <a:t>Halasz</a:t>
            </a:r>
            <a:r>
              <a:rPr lang="en-US" dirty="0" smtClean="0"/>
              <a:t>, Motorola Mobility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33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8410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09600"/>
          </a:xfrm>
        </p:spPr>
        <p:txBody>
          <a:bodyPr/>
          <a:lstStyle/>
          <a:p>
            <a:r>
              <a:rPr lang="en-US" altLang="ja-JP" smtClean="0">
                <a:ea typeface="ＭＳ Ｐゴシック" pitchFamily="34" charset="-128"/>
              </a:rPr>
              <a:t>Accomplishments  TGai  1/2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66700" y="1371600"/>
            <a:ext cx="8610600" cy="5486400"/>
          </a:xfrm>
        </p:spPr>
        <p:txBody>
          <a:bodyPr/>
          <a:lstStyle/>
          <a:p>
            <a:r>
              <a:rPr lang="en-US" altLang="ja-JP" smtClean="0">
                <a:ea typeface="ＭＳ Ｐゴシック" pitchFamily="34" charset="-128"/>
              </a:rPr>
              <a:t>Review and approve San Diego and Teleconference  meeting minutes.</a:t>
            </a:r>
          </a:p>
          <a:p>
            <a:r>
              <a:rPr lang="en-GB" altLang="ja-JP" smtClean="0">
                <a:ea typeface="ＭＳ Ｐゴシック" pitchFamily="34" charset="-128"/>
              </a:rPr>
              <a:t>Approve </a:t>
            </a:r>
            <a:r>
              <a:rPr lang="en-US" altLang="ja-JP" smtClean="0">
                <a:ea typeface="ＭＳ Ｐゴシック" pitchFamily="34" charset="-128"/>
              </a:rPr>
              <a:t>TGai Meeting Minutes for the IEEE 802.11 July 2012 </a:t>
            </a:r>
            <a:r>
              <a:rPr lang="en-GB" altLang="ja-JP" smtClean="0">
                <a:ea typeface="ＭＳ Ｐゴシック" pitchFamily="34" charset="-128"/>
              </a:rPr>
              <a:t> :   </a:t>
            </a:r>
          </a:p>
          <a:p>
            <a:pPr lvl="1"/>
            <a:r>
              <a:rPr lang="en-US" altLang="ja-JP" smtClean="0">
                <a:ea typeface="ＭＳ Ｐゴシック" pitchFamily="34" charset="-128"/>
              </a:rPr>
              <a:t>July 2012 San Diego Session Minutes (12/0989r0)</a:t>
            </a:r>
          </a:p>
          <a:p>
            <a:pPr lvl="1"/>
            <a:r>
              <a:rPr lang="en-US" altLang="ja-JP" smtClean="0">
                <a:ea typeface="ＭＳ Ｐゴシック" pitchFamily="34" charset="-128"/>
                <a:hlinkClick r:id="rId2"/>
              </a:rPr>
              <a:t>https://mentor.ieee.org/802.11/dcn/12/11-12-0989-00-00ai-july-2012-san-diego-session-minutes.doc</a:t>
            </a:r>
            <a:endParaRPr lang="en-US" altLang="ja-JP" smtClean="0">
              <a:ea typeface="ＭＳ Ｐゴシック" pitchFamily="34" charset="-128"/>
            </a:endParaRPr>
          </a:p>
          <a:p>
            <a:r>
              <a:rPr lang="en-US" altLang="ja-JP" smtClean="0">
                <a:ea typeface="ＭＳ Ｐゴシック" pitchFamily="34" charset="-128"/>
              </a:rPr>
              <a:t>Approve TGai teleconference meeting minutes of San Diego to Palm Springs meeting.</a:t>
            </a:r>
            <a:endParaRPr lang="en-GB" altLang="ja-JP" smtClean="0">
              <a:ea typeface="ＭＳ Ｐゴシック" pitchFamily="34" charset="-128"/>
            </a:endParaRPr>
          </a:p>
          <a:p>
            <a:pPr lvl="1"/>
            <a:r>
              <a:rPr lang="en-US" altLang="ja-JP" smtClean="0">
                <a:ea typeface="ＭＳ Ｐゴシック" pitchFamily="34" charset="-128"/>
              </a:rPr>
              <a:t>July - Sep Teleconference Minutes (12/0995r3)</a:t>
            </a:r>
          </a:p>
          <a:p>
            <a:pPr lvl="1"/>
            <a:r>
              <a:rPr lang="en-US" altLang="ja-JP" smtClean="0">
                <a:ea typeface="ＭＳ Ｐゴシック" pitchFamily="34" charset="-128"/>
                <a:hlinkClick r:id="rId3"/>
              </a:rPr>
              <a:t>https://mentor.ieee.org/802.11/dcn/12/11-12-0995-03-00ai-july-september-teleconference-minutes.doc</a:t>
            </a:r>
            <a:endParaRPr lang="en-US" altLang="ja-JP" smtClean="0">
              <a:ea typeface="ＭＳ Ｐゴシック" pitchFamily="34" charset="-128"/>
            </a:endParaRPr>
          </a:p>
          <a:p>
            <a:pPr lvl="1"/>
            <a:endParaRPr lang="en-US" altLang="ja-JP" smtClean="0">
              <a:ea typeface="ＭＳ Ｐゴシック" pitchFamily="34" charset="-128"/>
            </a:endParaRPr>
          </a:p>
          <a:p>
            <a:endParaRPr lang="en-US" altLang="ja-JP" smtClean="0">
              <a:ea typeface="ＭＳ Ｐゴシック" pitchFamily="34" charset="-128"/>
            </a:endParaRP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mtClean="0"/>
              <a:t>Adrian Stephens, Intel Corporation</a:t>
            </a:r>
            <a:endParaRPr kumimoji="0" lang="en-US" altLang="ja-JP"/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/>
              <a:t>Slide </a:t>
            </a:r>
            <a:fld id="{C0C65254-17E4-43D0-B23C-62A2F09669B9}" type="slidenum">
              <a:rPr kumimoji="0" lang="en-US" altLang="ja-JP"/>
              <a:pPr/>
              <a:t>34</a:t>
            </a:fld>
            <a:endParaRPr kumimoji="0" lang="en-US" altLang="ja-JP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4/10 of 11-12/1185r0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82473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34" charset="-128"/>
              </a:rPr>
              <a:t>Accomplishments  </a:t>
            </a:r>
            <a:r>
              <a:rPr lang="en-US" altLang="ja-JP" dirty="0" err="1" smtClean="0">
                <a:ea typeface="ＭＳ Ｐゴシック" pitchFamily="34" charset="-128"/>
              </a:rPr>
              <a:t>TGai</a:t>
            </a:r>
            <a:r>
              <a:rPr lang="en-US" altLang="ja-JP" dirty="0" smtClean="0">
                <a:ea typeface="ＭＳ Ｐゴシック" pitchFamily="34" charset="-128"/>
              </a:rPr>
              <a:t>  2/2</a:t>
            </a:r>
            <a:endParaRPr lang="ja-JP" altLang="en-US" dirty="0" smtClean="0">
              <a:ea typeface="ＭＳ Ｐゴシック" pitchFamily="34" charset="-128"/>
            </a:endParaRPr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572000"/>
          </a:xfrm>
        </p:spPr>
        <p:txBody>
          <a:bodyPr/>
          <a:lstStyle/>
          <a:p>
            <a:r>
              <a:rPr lang="en-US" altLang="ja-JP" smtClean="0">
                <a:ea typeface="ＭＳ Ｐゴシック" pitchFamily="34" charset="-128"/>
              </a:rPr>
              <a:t>9 regular slots and 2 adhoc slots were held.</a:t>
            </a:r>
          </a:p>
          <a:p>
            <a:r>
              <a:rPr lang="en-US" altLang="ja-JP" smtClean="0">
                <a:ea typeface="ＭＳ Ｐゴシック" pitchFamily="34" charset="-128"/>
              </a:rPr>
              <a:t>18 Contributions for Spec Text &amp; Presentations</a:t>
            </a:r>
          </a:p>
          <a:p>
            <a:r>
              <a:rPr lang="en-US" altLang="ja-JP" smtClean="0">
                <a:ea typeface="ＭＳ Ｐゴシック" pitchFamily="34" charset="-128"/>
              </a:rPr>
              <a:t>12 Technical motions ( 9 passed/ 3 failed)</a:t>
            </a:r>
          </a:p>
          <a:p>
            <a:r>
              <a:rPr lang="en-US" altLang="ja-JP" smtClean="0">
                <a:ea typeface="ＭＳ Ｐゴシック" pitchFamily="34" charset="-128"/>
              </a:rPr>
              <a:t>Approximately 30 pages draft of spec-text-documentation  were approved.</a:t>
            </a:r>
          </a:p>
          <a:p>
            <a:r>
              <a:rPr lang="en-US" altLang="ja-JP" smtClean="0">
                <a:ea typeface="ＭＳ Ｐゴシック" pitchFamily="34" charset="-128"/>
              </a:rPr>
              <a:t>Appointed  Lee Armstrong as Technical Editor of TGai</a:t>
            </a:r>
          </a:p>
          <a:p>
            <a:r>
              <a:rPr lang="en-US" altLang="ja-JP" smtClean="0">
                <a:ea typeface="ＭＳ Ｐゴシック" pitchFamily="34" charset="-128"/>
              </a:rPr>
              <a:t>Appointed Ping Fang as Co Technical Editor of TGai</a:t>
            </a:r>
          </a:p>
          <a:p>
            <a:endParaRPr lang="en-US" altLang="ja-JP" smtClean="0">
              <a:ea typeface="ＭＳ Ｐゴシック" pitchFamily="34" charset="-128"/>
            </a:endParaRPr>
          </a:p>
          <a:p>
            <a:endParaRPr lang="en-US" altLang="ja-JP" smtClean="0">
              <a:ea typeface="ＭＳ Ｐゴシック" pitchFamily="34" charset="-128"/>
            </a:endParaRPr>
          </a:p>
          <a:p>
            <a:endParaRPr lang="en-US" altLang="ja-JP" smtClean="0">
              <a:ea typeface="ＭＳ Ｐゴシック" pitchFamily="34" charset="-128"/>
            </a:endParaRPr>
          </a:p>
          <a:p>
            <a:pPr lvl="1"/>
            <a:endParaRPr lang="en-US" altLang="ja-JP" smtClean="0">
              <a:ea typeface="ＭＳ Ｐゴシック" pitchFamily="34" charset="-128"/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800"/>
              <a:t>Sep 2012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mtClean="0"/>
              <a:t>Adrian Stephens, Intel Corporation</a:t>
            </a:r>
            <a:endParaRPr kumimoji="0"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/>
              <a:t>Slide </a:t>
            </a:r>
            <a:fld id="{158726D9-CA90-4869-9244-81B1522F82B8}" type="slidenum">
              <a:rPr kumimoji="0" lang="en-US" altLang="ja-JP"/>
              <a:pPr/>
              <a:t>35</a:t>
            </a:fld>
            <a:endParaRPr kumimoji="0" lang="en-US" altLang="ja-JP"/>
          </a:p>
        </p:txBody>
      </p:sp>
    </p:spTree>
    <p:extLst>
      <p:ext uri="{BB962C8B-B14F-4D97-AF65-F5344CB8AC3E}">
        <p14:creationId xmlns:p14="http://schemas.microsoft.com/office/powerpoint/2010/main" val="6968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TGaj</a:t>
            </a:r>
            <a:r>
              <a:rPr lang="en-US" smtClean="0"/>
              <a:t> (was CMMW SG)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Beijing 26-27 Sept 2012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charset="0"/>
                <a:ea typeface="MS PGothic" charset="0"/>
              </a:rPr>
              <a:t>No meeting in this interim.  Special interim goals:</a:t>
            </a:r>
          </a:p>
          <a:p>
            <a:r>
              <a:rPr lang="en-US" dirty="0" smtClean="0">
                <a:latin typeface="Times New Roman" charset="0"/>
                <a:ea typeface="MS PGothic" charset="0"/>
              </a:rPr>
              <a:t>Complete </a:t>
            </a:r>
            <a:r>
              <a:rPr lang="en-US" dirty="0">
                <a:latin typeface="Times New Roman" charset="0"/>
                <a:ea typeface="MS PGothic" charset="0"/>
              </a:rPr>
              <a:t>Study Group (if necessary)</a:t>
            </a:r>
          </a:p>
          <a:p>
            <a:r>
              <a:rPr lang="en-US" dirty="0">
                <a:latin typeface="Times New Roman" charset="0"/>
                <a:ea typeface="MS PGothic" charset="0"/>
              </a:rPr>
              <a:t>Start Task Group</a:t>
            </a:r>
          </a:p>
          <a:p>
            <a:r>
              <a:rPr lang="en-US" dirty="0">
                <a:latin typeface="Times New Roman" charset="0"/>
                <a:ea typeface="MS PGothic" charset="0"/>
              </a:rPr>
              <a:t>New member orientation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Review Task Group </a:t>
            </a:r>
            <a:r>
              <a:rPr lang="en-US" dirty="0" smtClean="0">
                <a:latin typeface="Times New Roman" charset="0"/>
                <a:ea typeface="MS PGothic" charset="0"/>
              </a:rPr>
              <a:t>logistics</a:t>
            </a:r>
          </a:p>
          <a:p>
            <a:pPr lvl="1"/>
            <a:r>
              <a:rPr lang="en-US" dirty="0" smtClean="0">
                <a:latin typeface="Times New Roman" charset="0"/>
                <a:ea typeface="MS PGothic" charset="0"/>
              </a:rPr>
              <a:t>Introduce IMAT for attendance</a:t>
            </a:r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dirty="0">
                <a:latin typeface="Times New Roman" charset="0"/>
                <a:ea typeface="MS PGothic" charset="0"/>
              </a:rPr>
              <a:t>TG officer elections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Chair, Vice-Chair, </a:t>
            </a:r>
            <a:r>
              <a:rPr lang="en-US" dirty="0" smtClean="0">
                <a:latin typeface="Times New Roman" charset="0"/>
                <a:ea typeface="MS PGothic" charset="0"/>
              </a:rPr>
              <a:t>Secretary</a:t>
            </a:r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altLang="ja-JP" dirty="0" smtClean="0">
                <a:ea typeface="ＭＳ Ｐゴシック" pitchFamily="34" charset="-128"/>
              </a:rPr>
              <a:t>Discuss TG Timeline Schedule</a:t>
            </a:r>
          </a:p>
          <a:p>
            <a:r>
              <a:rPr lang="en-US" altLang="ja-JP" dirty="0" smtClean="0">
                <a:ea typeface="ＭＳ Ｐゴシック" pitchFamily="34" charset="-128"/>
              </a:rPr>
              <a:t>Discuss Call for Application</a:t>
            </a:r>
            <a:endParaRPr lang="en-US" altLang="ja-JP" dirty="0">
              <a:ea typeface="ＭＳ Ｐゴシック" pitchFamily="34" charset="-128"/>
            </a:endParaRPr>
          </a:p>
          <a:p>
            <a:r>
              <a:rPr lang="en-US" altLang="ja-JP" dirty="0" smtClean="0">
                <a:ea typeface="ＭＳ Ｐゴシック" pitchFamily="34" charset="-128"/>
              </a:rPr>
              <a:t>Plan </a:t>
            </a:r>
            <a:r>
              <a:rPr lang="en-US" altLang="ja-JP" dirty="0">
                <a:ea typeface="ＭＳ Ｐゴシック" pitchFamily="34" charset="-128"/>
              </a:rPr>
              <a:t>for November 11-16 San Antonio </a:t>
            </a:r>
            <a:r>
              <a:rPr lang="en-US" altLang="ja-JP" dirty="0" smtClean="0">
                <a:ea typeface="ＭＳ Ｐゴシック" pitchFamily="34" charset="-128"/>
              </a:rPr>
              <a:t>meeting</a:t>
            </a:r>
            <a:endParaRPr lang="en-US" sz="2000" dirty="0">
              <a:latin typeface="Times New Roman" charset="0"/>
              <a:ea typeface="MS PGothic" charset="0"/>
            </a:endParaRPr>
          </a:p>
          <a:p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686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3/3 of 11-12/1180r0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6562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86512" y="6475413"/>
            <a:ext cx="2255826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76358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GLK Closing 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229600" cy="4876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The Study Group approved a PAR and 5C, as in 11-12/1077r4, and requests that it be approved by the WG and forwarded to the 802 Executive Committee. (See motions)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The draft minutes of GLK are in 11-12/1179r1 and an annotated agenda is in 11-12/997/r7.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A STDS-802-JSG-GLK mailing list has been set up that is joint between the 802.11 GLK Study Group and the corresponding 802.1 SG.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Donald </a:t>
            </a:r>
            <a:r>
              <a:rPr lang="en-GB" sz="2400" dirty="0"/>
              <a:t>Eastlake was confirmed as Study Group Chair. 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3/6 of 11-12/1183r0 by Donald Eastlake, Huawei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val="12901005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SG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609600" indent="-609600"/>
            <a:r>
              <a:rPr lang="en-US" dirty="0" smtClean="0"/>
              <a:t>Targeting November for PAR and 5C Approval by 802 EC</a:t>
            </a:r>
          </a:p>
          <a:p>
            <a:pPr marL="609600" indent="-609600"/>
            <a:r>
              <a:rPr lang="en-US" dirty="0" smtClean="0"/>
              <a:t>Study Group Secretary</a:t>
            </a:r>
          </a:p>
          <a:p>
            <a:pPr marL="1009650" lvl="1" indent="-609600"/>
            <a:r>
              <a:rPr lang="en-US" dirty="0" smtClean="0"/>
              <a:t>Please Volunteer</a:t>
            </a:r>
          </a:p>
          <a:p>
            <a:pPr marL="609600" indent="-609600"/>
            <a:r>
              <a:rPr lang="en-US" dirty="0" smtClean="0"/>
              <a:t>Primary foci:</a:t>
            </a:r>
          </a:p>
          <a:p>
            <a:pPr marL="1009650" lvl="1" indent="-609600"/>
            <a:r>
              <a:rPr lang="en-US" dirty="0" smtClean="0"/>
              <a:t>PAR and 5C presentations</a:t>
            </a:r>
          </a:p>
          <a:p>
            <a:pPr marL="1009650" lvl="1" indent="-609600"/>
            <a:r>
              <a:rPr lang="en-US" dirty="0" smtClean="0"/>
              <a:t>Technical presentations on General Link usage of 802.11 non-mesh associations.</a:t>
            </a:r>
          </a:p>
          <a:p>
            <a:pPr marL="609600" indent="-609600"/>
            <a:r>
              <a:rPr lang="en-US" dirty="0"/>
              <a:t>Timeline review &amp; Teleconference schedule</a:t>
            </a:r>
          </a:p>
          <a:p>
            <a:pPr marL="609600" indent="-609600"/>
            <a:r>
              <a:rPr lang="en-US" dirty="0" smtClean="0"/>
              <a:t>Agenda: See 12-997/r0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September 2012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39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4001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F337CECE-D3A4-4ACD-B407-B5EDD0581AEF}" type="slidenum">
              <a:rPr lang="en-US" sz="1200" smtClean="0"/>
              <a:pPr/>
              <a:t>4</a:t>
            </a:fld>
            <a:endParaRPr lang="en-US" sz="1200" smtClean="0"/>
          </a:p>
        </p:txBody>
      </p:sp>
      <p:sp>
        <p:nvSpPr>
          <p:cNvPr id="20484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303320"/>
              </p:ext>
            </p:extLst>
          </p:nvPr>
        </p:nvGraphicFramePr>
        <p:xfrm>
          <a:off x="1905000" y="1295400"/>
          <a:ext cx="5384800" cy="4023168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6" name="Text Box 83"/>
          <p:cNvSpPr txBox="1">
            <a:spLocks noChangeArrowheads="1"/>
          </p:cNvSpPr>
          <p:nvPr/>
        </p:nvSpPr>
        <p:spPr bwMode="auto">
          <a:xfrm>
            <a:off x="739627" y="6057900"/>
            <a:ext cx="705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800" dirty="0">
                <a:hlinkClick r:id="rId2"/>
              </a:rPr>
              <a:t>https://development.standards.ieee.org/pub/active-pars?n=22&amp;o=1a0a2a3d</a:t>
            </a:r>
            <a:endParaRPr lang="en-US" sz="1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685800" y="5486400"/>
            <a:ext cx="7772400" cy="609600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1F1E0DA8-6854-4BDD-A032-34A8662B865D}" type="slidenum">
              <a:rPr lang="en-US" sz="1200" smtClean="0"/>
              <a:pPr/>
              <a:t>5</a:t>
            </a:fld>
            <a:endParaRPr lang="en-US" sz="1200" smtClean="0"/>
          </a:p>
        </p:txBody>
      </p:sp>
      <p:sp>
        <p:nvSpPr>
          <p:cNvPr id="21508" name="WordArt 2"/>
          <p:cNvSpPr>
            <a:spLocks noChangeArrowheads="1" noChangeShapeType="1" noTextEdit="1"/>
          </p:cNvSpPr>
          <p:nvPr/>
        </p:nvSpPr>
        <p:spPr bwMode="auto">
          <a:xfrm>
            <a:off x="1600200" y="2057400"/>
            <a:ext cx="6096000" cy="2667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239000" cy="3886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853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WG11 Groups 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and their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747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8D57AAF-B26E-439C-8091-4BE4566655B4}" type="slidenum">
              <a:rPr lang="en-US" sz="1200" b="0" smtClean="0"/>
              <a:pPr/>
              <a:t>6</a:t>
            </a:fld>
            <a:endParaRPr lang="en-US" sz="1200" b="0" smtClean="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802.11 Appointments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86665" y="601663"/>
            <a:ext cx="38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4.1.2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 of Groups</a:t>
            </a:r>
            <a:endParaRPr lang="en-US" dirty="0" smtClean="0"/>
          </a:p>
        </p:txBody>
      </p:sp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0FAB596-B7EA-49E7-ABC3-BA41FBC068F6}" type="slidenum">
              <a:rPr lang="en-US" sz="1200" smtClean="0"/>
              <a:pPr/>
              <a:t>7</a:t>
            </a:fld>
            <a:endParaRPr lang="en-US" sz="120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2667000"/>
          <a:ext cx="6096000" cy="301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25" marB="45725"/>
                </a:tc>
              </a:tr>
              <a:tr h="94498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dirty="0" smtClean="0"/>
              <a:t>Groups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A4019A6-1DA5-4D68-93CE-A97A0E3DDAE3}" type="slidenum">
              <a:rPr lang="en-US" sz="1200" smtClean="0"/>
              <a:pPr/>
              <a:t>8</a:t>
            </a:fld>
            <a:endParaRPr lang="en-US" sz="1200" smtClean="0"/>
          </a:p>
        </p:txBody>
      </p:sp>
      <p:graphicFrame>
        <p:nvGraphicFramePr>
          <p:cNvPr id="10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791495"/>
              </p:ext>
            </p:extLst>
          </p:nvPr>
        </p:nvGraphicFramePr>
        <p:xfrm>
          <a:off x="609600" y="762000"/>
          <a:ext cx="7924800" cy="5902468"/>
        </p:xfrm>
        <a:graphic>
          <a:graphicData uri="http://schemas.openxmlformats.org/drawingml/2006/table">
            <a:tbl>
              <a:tblPr/>
              <a:tblGrid>
                <a:gridCol w="762000"/>
                <a:gridCol w="1066800"/>
                <a:gridCol w="3810000"/>
                <a:gridCol w="228600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3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(Revision C)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 (pro-tem)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3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(60 GHz)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Millimeter Wave (CMMW)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 Peng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(pro-tem)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(was ISD)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GLK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Setup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3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(pro-tem)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BC379AE8-9562-4285-AF44-45DA80188356}" type="slidenum">
              <a:rPr lang="en-US" sz="1200" smtClean="0"/>
              <a:pPr/>
              <a:t>9</a:t>
            </a:fld>
            <a:endParaRPr lang="en-US" sz="12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&amp; TG, SC, SG Officers – Sept 2012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984624"/>
              </p:ext>
            </p:extLst>
          </p:nvPr>
        </p:nvGraphicFramePr>
        <p:xfrm>
          <a:off x="95250" y="990600"/>
          <a:ext cx="8991600" cy="5219769"/>
        </p:xfrm>
        <a:graphic>
          <a:graphicData uri="http://schemas.openxmlformats.org/drawingml/2006/table">
            <a:tbl>
              <a:tblPr/>
              <a:tblGrid>
                <a:gridCol w="666750"/>
                <a:gridCol w="838200"/>
                <a:gridCol w="2209800"/>
                <a:gridCol w="19812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 (pro-tem)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James Yee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Choo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Gabor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Bajko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242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 Peng (pro-tem)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3</a:t>
                      </a:r>
                      <a:r>
                        <a:rPr kumimoji="0" lang="en-US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rd (pro-tem)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256032</TotalTime>
  <Words>2976</Words>
  <Application>Microsoft Office PowerPoint</Application>
  <PresentationFormat>On-screen Show (4:3)</PresentationFormat>
  <Paragraphs>940</Paragraphs>
  <Slides>39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Default Design</vt:lpstr>
      <vt:lpstr>Document</vt:lpstr>
      <vt:lpstr>WG11  Snapshot September 2012</vt:lpstr>
      <vt:lpstr>802.11 Meeting Documents</vt:lpstr>
      <vt:lpstr>Teleconferences</vt:lpstr>
      <vt:lpstr>PAR Expiration/Renewal Schedule</vt:lpstr>
      <vt:lpstr>PowerPoint Presentation</vt:lpstr>
      <vt:lpstr>802.11 Appointments</vt:lpstr>
      <vt:lpstr>Type of Groups</vt:lpstr>
      <vt:lpstr>Groups</vt:lpstr>
      <vt:lpstr>WG11 &amp; TG, SC, SG Officers – Sept 2012</vt:lpstr>
      <vt:lpstr>PowerPoint Presentation</vt:lpstr>
      <vt:lpstr>Recent Ballot History</vt:lpstr>
      <vt:lpstr>PowerPoint Presentation</vt:lpstr>
      <vt:lpstr>PowerPoint Presentation</vt:lpstr>
      <vt:lpstr>PowerPoint Presentation</vt:lpstr>
      <vt:lpstr>PowerPoint Presentation</vt:lpstr>
      <vt:lpstr>IEEE 802.11 Revisions</vt:lpstr>
      <vt:lpstr>IEEE 802.11 Standards Pipeline</vt:lpstr>
      <vt:lpstr>IEEE 802.11 Standards Pipeline</vt:lpstr>
      <vt:lpstr>IEEE 802.11 Maintenance Pipeline</vt:lpstr>
      <vt:lpstr>WG11 Editor Abstract / Agenda – Sept 2012 </vt:lpstr>
      <vt:lpstr>WNG SC – September 2012</vt:lpstr>
      <vt:lpstr>PowerPoint Presentation</vt:lpstr>
      <vt:lpstr>802.11 ARC – September, 2012</vt:lpstr>
      <vt:lpstr>IEEE JTC1 SC – Sept 2012</vt:lpstr>
      <vt:lpstr>Regulatory Summaries</vt:lpstr>
      <vt:lpstr>Regulatory Summaries</vt:lpstr>
      <vt:lpstr>Status: The September session was the first meeting of TGmc (3 timeslots) </vt:lpstr>
      <vt:lpstr>Status: The September session was the first meeting of TGmc (3 timeslots) </vt:lpstr>
      <vt:lpstr>Initial Timeline </vt:lpstr>
      <vt:lpstr>IEEE 802.11ac – September 2012</vt:lpstr>
      <vt:lpstr>TGad</vt:lpstr>
      <vt:lpstr>TGaf Accomplishments </vt:lpstr>
      <vt:lpstr>IEEE 802.11ah Snapshot</vt:lpstr>
      <vt:lpstr>Accomplishments  TGai  1/2</vt:lpstr>
      <vt:lpstr>Accomplishments  TGai  2/2</vt:lpstr>
      <vt:lpstr>TGaj (was CMMW SG) Beijing 26-27 Sept 2012</vt:lpstr>
      <vt:lpstr>PowerPoint Presentation</vt:lpstr>
      <vt:lpstr>GLK Closing Report</vt:lpstr>
      <vt:lpstr>GLK SG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July 2012</dc:title>
  <dc:creator>Bruce Kraemer</dc:creator>
  <cp:lastModifiedBy>Bruce Kraemer</cp:lastModifiedBy>
  <cp:revision>2674</cp:revision>
  <cp:lastPrinted>2012-07-16T14:25:09Z</cp:lastPrinted>
  <dcterms:created xsi:type="dcterms:W3CDTF">1998-02-10T13:07:52Z</dcterms:created>
  <dcterms:modified xsi:type="dcterms:W3CDTF">2012-09-25T14:31:18Z</dcterms:modified>
</cp:coreProperties>
</file>