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1105" r:id="rId2"/>
    <p:sldId id="1295" r:id="rId3"/>
    <p:sldId id="1603" r:id="rId4"/>
    <p:sldId id="1615" r:id="rId5"/>
    <p:sldId id="1611" r:id="rId6"/>
    <p:sldId id="1612" r:id="rId7"/>
    <p:sldId id="1613" r:id="rId8"/>
    <p:sldId id="1468" r:id="rId9"/>
    <p:sldId id="1614" r:id="rId10"/>
    <p:sldId id="1616" r:id="rId11"/>
    <p:sldId id="1602" r:id="rId12"/>
    <p:sldId id="1617" r:id="rId13"/>
    <p:sldId id="1618" r:id="rId14"/>
    <p:sldId id="1619" r:id="rId15"/>
    <p:sldId id="1620" r:id="rId16"/>
    <p:sldId id="1621" r:id="rId17"/>
    <p:sldId id="1625" r:id="rId18"/>
    <p:sldId id="1622" r:id="rId19"/>
    <p:sldId id="1597" r:id="rId20"/>
    <p:sldId id="1450" r:id="rId21"/>
    <p:sldId id="1599" r:id="rId22"/>
    <p:sldId id="1601" r:id="rId23"/>
    <p:sldId id="1623" r:id="rId24"/>
    <p:sldId id="1624" r:id="rId25"/>
    <p:sldId id="1297" r:id="rId26"/>
    <p:sldId id="1388" r:id="rId27"/>
    <p:sldId id="1478" r:id="rId28"/>
    <p:sldId id="1347" r:id="rId29"/>
    <p:sldId id="1447" r:id="rId30"/>
    <p:sldId id="1536" r:id="rId31"/>
    <p:sldId id="1598" r:id="rId32"/>
    <p:sldId id="1435" r:id="rId33"/>
    <p:sldId id="1600" r:id="rId34"/>
  </p:sldIdLst>
  <p:sldSz cx="9144000" cy="6858000" type="screen4x3"/>
  <p:notesSz cx="7053263" cy="93091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FF99"/>
    <a:srgbClr val="FF9966"/>
    <a:srgbClr val="FF3300"/>
    <a:srgbClr val="33CC33"/>
    <a:srgbClr val="66FF99"/>
    <a:srgbClr val="C0C0C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10" autoAdjust="0"/>
    <p:restoredTop sz="86358" autoAdjust="0"/>
  </p:normalViewPr>
  <p:slideViewPr>
    <p:cSldViewPr snapToGrid="0">
      <p:cViewPr varScale="1">
        <p:scale>
          <a:sx n="64" d="100"/>
          <a:sy n="64" d="100"/>
        </p:scale>
        <p:origin x="-1267" y="-72"/>
      </p:cViewPr>
      <p:guideLst>
        <p:guide orient="horz" pos="2160"/>
        <p:guide pos="2880"/>
      </p:guideLst>
    </p:cSldViewPr>
  </p:slideViewPr>
  <p:outlineViewPr>
    <p:cViewPr>
      <p:scale>
        <a:sx n="33" d="100"/>
        <a:sy n="33" d="100"/>
      </p:scale>
      <p:origin x="0" y="5832"/>
    </p:cViewPr>
  </p:outlineViewPr>
  <p:notesTextViewPr>
    <p:cViewPr>
      <p:scale>
        <a:sx n="100" d="100"/>
        <a:sy n="100" d="100"/>
      </p:scale>
      <p:origin x="0" y="0"/>
    </p:cViewPr>
  </p:notesTextViewPr>
  <p:sorterViewPr>
    <p:cViewPr>
      <p:scale>
        <a:sx n="100" d="100"/>
        <a:sy n="100" d="100"/>
      </p:scale>
      <p:origin x="0" y="5693"/>
    </p:cViewPr>
  </p:sorterViewPr>
  <p:notesViewPr>
    <p:cSldViewPr snapToGrid="0">
      <p:cViewPr>
        <p:scale>
          <a:sx n="100" d="100"/>
          <a:sy n="100" d="100"/>
        </p:scale>
        <p:origin x="-1932" y="-72"/>
      </p:cViewPr>
      <p:guideLst>
        <p:guide orient="horz" pos="2166"/>
        <p:guide pos="293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9891" y="186194"/>
            <a:ext cx="2226934"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802.11-12/1175r2</a:t>
            </a:r>
            <a:endParaRPr lang="en-US"/>
          </a:p>
        </p:txBody>
      </p:sp>
      <p:sp>
        <p:nvSpPr>
          <p:cNvPr id="3075" name="Rectangle 3"/>
          <p:cNvSpPr>
            <a:spLocks noGrp="1" noChangeArrowheads="1"/>
          </p:cNvSpPr>
          <p:nvPr>
            <p:ph type="dt" sz="quarter" idx="1"/>
          </p:nvPr>
        </p:nvSpPr>
        <p:spPr bwMode="auto">
          <a:xfrm>
            <a:off x="706439" y="176669"/>
            <a:ext cx="73257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46724" eaLnBrk="0" hangingPunct="0">
              <a:defRPr sz="1400" smtClean="0"/>
            </a:lvl1pPr>
          </a:lstStyle>
          <a:p>
            <a:pPr>
              <a:defRPr/>
            </a:pPr>
            <a:r>
              <a:rPr lang="en-US" smtClean="0"/>
              <a:t>September 2012</a:t>
            </a:r>
            <a:endParaRPr lang="en-US"/>
          </a:p>
        </p:txBody>
      </p:sp>
      <p:sp>
        <p:nvSpPr>
          <p:cNvPr id="3076" name="Rectangle 4"/>
          <p:cNvSpPr>
            <a:spLocks noGrp="1" noChangeArrowheads="1"/>
          </p:cNvSpPr>
          <p:nvPr>
            <p:ph type="ftr" sz="quarter" idx="2"/>
          </p:nvPr>
        </p:nvSpPr>
        <p:spPr bwMode="auto">
          <a:xfrm>
            <a:off x="4838700" y="9010650"/>
            <a:ext cx="1587500"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139"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87700" y="9010650"/>
            <a:ext cx="522288"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6724"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704850" y="387350"/>
            <a:ext cx="56435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72711" name="Rectangle 7"/>
          <p:cNvSpPr>
            <a:spLocks noChangeArrowheads="1"/>
          </p:cNvSpPr>
          <p:nvPr/>
        </p:nvSpPr>
        <p:spPr bwMode="auto">
          <a:xfrm>
            <a:off x="704850" y="9010650"/>
            <a:ext cx="738188" cy="190500"/>
          </a:xfrm>
          <a:prstGeom prst="rect">
            <a:avLst/>
          </a:prstGeom>
          <a:noFill/>
          <a:ln>
            <a:noFill/>
          </a:ln>
          <a:effectLst/>
          <a:extLst/>
        </p:spPr>
        <p:txBody>
          <a:bodyPr wrap="none" lIns="0" tIns="0" rIns="0" bIns="0">
            <a:spAutoFit/>
          </a:bodyPr>
          <a:lstStyle/>
          <a:p>
            <a:pPr defTabSz="946724" eaLnBrk="0" hangingPunct="0">
              <a:defRPr/>
            </a:pPr>
            <a:r>
              <a:rPr lang="en-US" sz="1200" b="0"/>
              <a:t>Submission</a:t>
            </a:r>
          </a:p>
        </p:txBody>
      </p:sp>
      <p:sp>
        <p:nvSpPr>
          <p:cNvPr id="72712" name="Line 8"/>
          <p:cNvSpPr>
            <a:spLocks noChangeShapeType="1"/>
          </p:cNvSpPr>
          <p:nvPr/>
        </p:nvSpPr>
        <p:spPr bwMode="auto">
          <a:xfrm>
            <a:off x="704851" y="8999538"/>
            <a:ext cx="580231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62754" y="95706"/>
            <a:ext cx="2226934"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802.11-12/1175r2</a:t>
            </a:r>
            <a:endParaRPr lang="en-US"/>
          </a:p>
        </p:txBody>
      </p:sp>
      <p:sp>
        <p:nvSpPr>
          <p:cNvPr id="2051" name="Rectangle 3"/>
          <p:cNvSpPr>
            <a:spLocks noGrp="1" noChangeArrowheads="1"/>
          </p:cNvSpPr>
          <p:nvPr>
            <p:ph type="dt" idx="1"/>
          </p:nvPr>
        </p:nvSpPr>
        <p:spPr bwMode="auto">
          <a:xfrm>
            <a:off x="665164" y="95706"/>
            <a:ext cx="73257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6139" eaLnBrk="0" hangingPunct="0">
              <a:defRPr sz="1400" smtClean="0"/>
            </a:lvl1pPr>
          </a:lstStyle>
          <a:p>
            <a:pPr>
              <a:defRPr/>
            </a:pPr>
            <a:r>
              <a:rPr lang="en-US" smtClean="0"/>
              <a:t>September 2012</a:t>
            </a:r>
            <a:endParaRPr lang="en-US"/>
          </a:p>
        </p:txBody>
      </p:sp>
      <p:sp>
        <p:nvSpPr>
          <p:cNvPr id="14340" name="Rectangle 4"/>
          <p:cNvSpPr>
            <a:spLocks noGrp="1" noRot="1" noChangeAspect="1" noChangeArrowheads="1" noTextEdit="1"/>
          </p:cNvSpPr>
          <p:nvPr>
            <p:ph type="sldImg" idx="2"/>
          </p:nvPr>
        </p:nvSpPr>
        <p:spPr bwMode="auto">
          <a:xfrm>
            <a:off x="1206500" y="703263"/>
            <a:ext cx="4641850" cy="34813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39801" y="4422777"/>
            <a:ext cx="5173663" cy="4189413"/>
          </a:xfrm>
          <a:prstGeom prst="rect">
            <a:avLst/>
          </a:prstGeom>
          <a:noFill/>
          <a:ln>
            <a:noFill/>
          </a:ln>
          <a:effectLst/>
          <a:extLst/>
        </p:spPr>
        <p:txBody>
          <a:bodyPr vert="horz" wrap="square" lIns="94981" tIns="46686" rIns="94981" bIns="466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35464" y="9015413"/>
            <a:ext cx="2054225" cy="184150"/>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1957" lvl="4" algn="r" defTabSz="946139"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78188" y="9015413"/>
            <a:ext cx="520700"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724"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736600" y="9015413"/>
            <a:ext cx="738188" cy="190500"/>
          </a:xfrm>
          <a:prstGeom prst="rect">
            <a:avLst/>
          </a:prstGeom>
          <a:noFill/>
          <a:ln>
            <a:noFill/>
          </a:ln>
          <a:effectLst/>
          <a:extLst/>
        </p:spPr>
        <p:txBody>
          <a:bodyPr wrap="none" lIns="0" tIns="0" rIns="0" bIns="0">
            <a:spAutoFit/>
          </a:bodyPr>
          <a:lstStyle/>
          <a:p>
            <a:pPr defTabSz="927790" eaLnBrk="0" hangingPunct="0">
              <a:defRPr/>
            </a:pPr>
            <a:r>
              <a:rPr lang="en-US" sz="1200" b="0"/>
              <a:t>Submission</a:t>
            </a:r>
          </a:p>
        </p:txBody>
      </p:sp>
      <p:sp>
        <p:nvSpPr>
          <p:cNvPr id="50185" name="Line 9"/>
          <p:cNvSpPr>
            <a:spLocks noChangeShapeType="1"/>
          </p:cNvSpPr>
          <p:nvPr/>
        </p:nvSpPr>
        <p:spPr bwMode="auto">
          <a:xfrm>
            <a:off x="736600" y="9012238"/>
            <a:ext cx="55800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50186" name="Line 10"/>
          <p:cNvSpPr>
            <a:spLocks noChangeShapeType="1"/>
          </p:cNvSpPr>
          <p:nvPr/>
        </p:nvSpPr>
        <p:spPr bwMode="auto">
          <a:xfrm>
            <a:off x="658814" y="296863"/>
            <a:ext cx="5735637"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September 2012</a:t>
            </a:r>
            <a:endParaRPr lang="en-US" sz="1400"/>
          </a:p>
        </p:txBody>
      </p:sp>
      <p:sp>
        <p:nvSpPr>
          <p:cNvPr id="17410"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802.11-12/1175r2</a:t>
            </a:r>
            <a:endParaRPr lang="en-US" sz="1400"/>
          </a:p>
        </p:txBody>
      </p:sp>
      <p:sp>
        <p:nvSpPr>
          <p:cNvPr id="17411"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7413" name="Rectangle 7"/>
          <p:cNvSpPr>
            <a:spLocks noGrp="1" noChangeArrowheads="1"/>
          </p:cNvSpPr>
          <p:nvPr>
            <p:ph type="sldNum" sz="quarter" idx="5"/>
          </p:nvPr>
        </p:nvSpPr>
        <p:spPr>
          <a:xfrm>
            <a:off x="3371850" y="9015413"/>
            <a:ext cx="427038"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E45BD789-D7E7-49CC-8921-D1DE3E24E29A}" type="slidenum">
              <a:rPr lang="en-US" sz="1200" b="0" smtClean="0"/>
              <a:pPr/>
              <a:t>1</a:t>
            </a:fld>
            <a:endParaRPr lang="en-US" sz="1200" b="0" smtClean="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September 2012</a:t>
            </a:r>
            <a:endParaRPr lang="en-US" sz="1400"/>
          </a:p>
        </p:txBody>
      </p:sp>
      <p:sp>
        <p:nvSpPr>
          <p:cNvPr id="79874"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802.11-12/1175r2</a:t>
            </a:r>
            <a:endParaRPr lang="en-US" sz="1400"/>
          </a:p>
        </p:txBody>
      </p:sp>
      <p:sp>
        <p:nvSpPr>
          <p:cNvPr id="79875"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9876"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9877"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EB708D0A-CEB3-4823-9A4B-217E980CDE48}" type="slidenum">
              <a:rPr lang="en-US" sz="1200" b="0" smtClean="0"/>
              <a:pPr/>
              <a:t>28</a:t>
            </a:fld>
            <a:endParaRPr lang="en-US" sz="1200" b="0" smtClean="0"/>
          </a:p>
        </p:txBody>
      </p:sp>
      <p:sp>
        <p:nvSpPr>
          <p:cNvPr id="79878" name="Rectangle 2"/>
          <p:cNvSpPr>
            <a:spLocks noGrp="1" noRot="1" noChangeAspect="1" noChangeArrowheads="1" noTextEdit="1"/>
          </p:cNvSpPr>
          <p:nvPr>
            <p:ph type="sldImg"/>
          </p:nvPr>
        </p:nvSpPr>
        <p:spPr>
          <a:ln/>
        </p:spPr>
      </p:sp>
      <p:sp>
        <p:nvSpPr>
          <p:cNvPr id="7987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September 2012</a:t>
            </a:r>
            <a:endParaRPr lang="en-US" sz="1400"/>
          </a:p>
        </p:txBody>
      </p:sp>
      <p:sp>
        <p:nvSpPr>
          <p:cNvPr id="81922"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802.11-12/1175r2</a:t>
            </a:r>
            <a:endParaRPr lang="en-US" sz="1400"/>
          </a:p>
        </p:txBody>
      </p:sp>
      <p:sp>
        <p:nvSpPr>
          <p:cNvPr id="81923"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1924"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81925"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A9EF70F8-095F-4220-8B24-3CCEAB82CF09}" type="slidenum">
              <a:rPr lang="en-US" sz="1200" b="0" smtClean="0"/>
              <a:pPr/>
              <a:t>29</a:t>
            </a:fld>
            <a:endParaRPr lang="en-US" sz="1200" b="0" smtClean="0"/>
          </a:p>
        </p:txBody>
      </p:sp>
      <p:sp>
        <p:nvSpPr>
          <p:cNvPr id="81926" name="Rectangle 2"/>
          <p:cNvSpPr>
            <a:spLocks noGrp="1" noRot="1" noChangeAspect="1" noChangeArrowheads="1" noTextEdit="1"/>
          </p:cNvSpPr>
          <p:nvPr>
            <p:ph type="sldImg"/>
          </p:nvPr>
        </p:nvSpPr>
        <p:spPr>
          <a:ln/>
        </p:spPr>
      </p:sp>
      <p:sp>
        <p:nvSpPr>
          <p:cNvPr id="819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September 2012</a:t>
            </a:r>
            <a:endParaRPr lang="en-US" sz="1400"/>
          </a:p>
        </p:txBody>
      </p:sp>
      <p:sp>
        <p:nvSpPr>
          <p:cNvPr id="83970"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802.11-12/1175r2</a:t>
            </a:r>
            <a:endParaRPr lang="en-US" sz="1400"/>
          </a:p>
        </p:txBody>
      </p:sp>
      <p:sp>
        <p:nvSpPr>
          <p:cNvPr id="83971"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83973"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96E07C6B-0B5C-4F8B-AF92-7FF4F800ABD9}" type="slidenum">
              <a:rPr lang="en-US" sz="1200" b="0" smtClean="0"/>
              <a:pPr/>
              <a:t>30</a:t>
            </a:fld>
            <a:endParaRPr lang="en-US" sz="1200" b="0" smtClean="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802.11-12/1175r2</a:t>
            </a:r>
            <a:endParaRPr lang="en-US"/>
          </a:p>
        </p:txBody>
      </p:sp>
      <p:sp>
        <p:nvSpPr>
          <p:cNvPr id="5" name="Date Placeholder 4"/>
          <p:cNvSpPr>
            <a:spLocks noGrp="1"/>
          </p:cNvSpPr>
          <p:nvPr>
            <p:ph type="dt" idx="11"/>
          </p:nvPr>
        </p:nvSpPr>
        <p:spPr/>
        <p:txBody>
          <a:bodyPr/>
          <a:lstStyle/>
          <a:p>
            <a:pPr>
              <a:defRPr/>
            </a:pPr>
            <a:r>
              <a:rPr lang="en-US" smtClean="0"/>
              <a:t>September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31</a:t>
            </a:fld>
            <a:endParaRPr lang="en-US"/>
          </a:p>
        </p:txBody>
      </p:sp>
    </p:spTree>
    <p:extLst>
      <p:ext uri="{BB962C8B-B14F-4D97-AF65-F5344CB8AC3E}">
        <p14:creationId xmlns:p14="http://schemas.microsoft.com/office/powerpoint/2010/main" val="143917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September 2012</a:t>
            </a:r>
            <a:endParaRPr lang="en-US" sz="1400"/>
          </a:p>
        </p:txBody>
      </p:sp>
      <p:sp>
        <p:nvSpPr>
          <p:cNvPr id="19458"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802.11-12/1175r2</a:t>
            </a:r>
            <a:endParaRPr lang="en-US" sz="1400"/>
          </a:p>
        </p:txBody>
      </p:sp>
      <p:sp>
        <p:nvSpPr>
          <p:cNvPr id="19459"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9461" name="Rectangle 7"/>
          <p:cNvSpPr>
            <a:spLocks noGrp="1" noChangeArrowheads="1"/>
          </p:cNvSpPr>
          <p:nvPr>
            <p:ph type="sldNum" sz="quarter" idx="5"/>
          </p:nvPr>
        </p:nvSpPr>
        <p:spPr>
          <a:xfrm>
            <a:off x="3371850" y="9015413"/>
            <a:ext cx="427038"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52BEB48A-F2B2-4DC9-B48F-7362793BC5C1}" type="slidenum">
              <a:rPr lang="en-US" sz="1200" b="0" smtClean="0"/>
              <a:pPr/>
              <a:t>2</a:t>
            </a:fld>
            <a:endParaRPr lang="en-US" sz="1200" b="0" smtClean="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802.11-12/1175r2</a:t>
            </a:r>
            <a:endParaRPr lang="en-US"/>
          </a:p>
        </p:txBody>
      </p:sp>
      <p:sp>
        <p:nvSpPr>
          <p:cNvPr id="5" name="Date Placeholder 4"/>
          <p:cNvSpPr>
            <a:spLocks noGrp="1"/>
          </p:cNvSpPr>
          <p:nvPr>
            <p:ph type="dt" idx="11"/>
          </p:nvPr>
        </p:nvSpPr>
        <p:spPr/>
        <p:txBody>
          <a:bodyPr/>
          <a:lstStyle/>
          <a:p>
            <a:pPr>
              <a:defRPr/>
            </a:pPr>
            <a:r>
              <a:rPr lang="en-US" smtClean="0"/>
              <a:t>September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83711" y="9015413"/>
            <a:ext cx="415177" cy="184666"/>
          </a:xfrm>
        </p:spPr>
        <p:txBody>
          <a:bodyPr/>
          <a:lstStyle/>
          <a:p>
            <a:pPr>
              <a:defRPr/>
            </a:pPr>
            <a:r>
              <a:rPr lang="en-US" smtClean="0"/>
              <a:t>Page </a:t>
            </a:r>
            <a:fld id="{ABB55A41-2363-4FF7-B4E6-5952201265BE}" type="slidenum">
              <a:rPr lang="en-US" smtClean="0"/>
              <a:pPr>
                <a:defRPr/>
              </a:pPr>
              <a:t>8</a:t>
            </a:fld>
            <a:endParaRPr lang="en-US"/>
          </a:p>
        </p:txBody>
      </p:sp>
    </p:spTree>
    <p:extLst>
      <p:ext uri="{BB962C8B-B14F-4D97-AF65-F5344CB8AC3E}">
        <p14:creationId xmlns:p14="http://schemas.microsoft.com/office/powerpoint/2010/main" val="83822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802.11-12/1175r2</a:t>
            </a:r>
            <a:endParaRPr lang="en-US"/>
          </a:p>
        </p:txBody>
      </p:sp>
      <p:sp>
        <p:nvSpPr>
          <p:cNvPr id="13315" name="Rectangle 3"/>
          <p:cNvSpPr>
            <a:spLocks noGrp="1" noChangeArrowheads="1"/>
          </p:cNvSpPr>
          <p:nvPr>
            <p:ph type="dt" sz="quarter" idx="1"/>
          </p:nvPr>
        </p:nvSpPr>
        <p:spPr>
          <a:xfrm>
            <a:off x="665164" y="95706"/>
            <a:ext cx="787075" cy="215444"/>
          </a:xfrm>
          <a:noFill/>
        </p:spPr>
        <p:txBody>
          <a:bodyPr/>
          <a:lstStyle/>
          <a:p>
            <a:r>
              <a:rPr lang="en-US" smtClean="0"/>
              <a:t>Sept  2012</a:t>
            </a:r>
            <a:endParaRPr lang="en-US"/>
          </a:p>
        </p:txBody>
      </p:sp>
      <p:sp>
        <p:nvSpPr>
          <p:cNvPr id="13316" name="Rectangle 6"/>
          <p:cNvSpPr>
            <a:spLocks noGrp="1" noChangeArrowheads="1"/>
          </p:cNvSpPr>
          <p:nvPr>
            <p:ph type="ftr" sz="quarter" idx="4"/>
          </p:nvPr>
        </p:nvSpPr>
        <p:spPr>
          <a:xfrm>
            <a:off x="4799831" y="9015413"/>
            <a:ext cx="1589858" cy="184666"/>
          </a:xfrm>
          <a:noFill/>
        </p:spPr>
        <p:txBody>
          <a:bodyPr/>
          <a:lstStyle/>
          <a:p>
            <a:pPr lvl="4"/>
            <a:r>
              <a:rPr lang="en-US"/>
              <a:t>Jon Rosdahl, CSR</a:t>
            </a:r>
          </a:p>
        </p:txBody>
      </p:sp>
      <p:sp>
        <p:nvSpPr>
          <p:cNvPr id="13317" name="Rectangle 7"/>
          <p:cNvSpPr>
            <a:spLocks noGrp="1" noChangeArrowheads="1"/>
          </p:cNvSpPr>
          <p:nvPr>
            <p:ph type="sldNum" sz="quarter" idx="5"/>
          </p:nvPr>
        </p:nvSpPr>
        <p:spPr>
          <a:xfrm>
            <a:off x="3383711" y="9015413"/>
            <a:ext cx="415177" cy="184666"/>
          </a:xfrm>
          <a:noFill/>
        </p:spPr>
        <p:txBody>
          <a:bodyPr/>
          <a:lstStyle/>
          <a:p>
            <a:r>
              <a:rPr lang="en-US"/>
              <a:t>Page </a:t>
            </a:r>
            <a:fld id="{A3D196C6-C4A5-4DEA-A136-C30BCA8401B0}" type="slidenum">
              <a:rPr lang="en-US"/>
              <a:pPr/>
              <a:t>9</a:t>
            </a:fld>
            <a:endParaRPr lang="en-US"/>
          </a:p>
        </p:txBody>
      </p:sp>
      <p:sp>
        <p:nvSpPr>
          <p:cNvPr id="13318" name="Rectangle 7"/>
          <p:cNvSpPr txBox="1">
            <a:spLocks noGrp="1" noChangeArrowheads="1"/>
          </p:cNvSpPr>
          <p:nvPr/>
        </p:nvSpPr>
        <p:spPr bwMode="auto">
          <a:xfrm>
            <a:off x="3996527" y="8842531"/>
            <a:ext cx="3056736" cy="466569"/>
          </a:xfrm>
          <a:prstGeom prst="rect">
            <a:avLst/>
          </a:prstGeom>
          <a:noFill/>
          <a:ln w="9525">
            <a:noFill/>
            <a:miter lim="800000"/>
            <a:headEnd/>
            <a:tailEnd/>
          </a:ln>
        </p:spPr>
        <p:txBody>
          <a:bodyPr lIns="93486" tIns="46743" rIns="93486" bIns="46743" anchor="b"/>
          <a:lstStyle/>
          <a:p>
            <a:pPr algn="r" defTabSz="935537"/>
            <a:fld id="{79C13437-2E59-4BF7-9AFD-498D09D2BC71}" type="slidenum">
              <a:rPr lang="en-US"/>
              <a:pPr algn="r" defTabSz="935537"/>
              <a:t>9</a:t>
            </a:fld>
            <a:endParaRPr lang="en-US"/>
          </a:p>
        </p:txBody>
      </p:sp>
      <p:sp>
        <p:nvSpPr>
          <p:cNvPr id="13319" name="Rectangle 2"/>
          <p:cNvSpPr>
            <a:spLocks noGrp="1" noRot="1" noChangeAspect="1" noChangeArrowheads="1" noTextEdit="1"/>
          </p:cNvSpPr>
          <p:nvPr>
            <p:ph type="sldImg"/>
          </p:nvPr>
        </p:nvSpPr>
        <p:spPr>
          <a:xfrm>
            <a:off x="1201738" y="698500"/>
            <a:ext cx="4651375" cy="3489325"/>
          </a:xfrm>
          <a:ln/>
        </p:spPr>
      </p:sp>
      <p:sp>
        <p:nvSpPr>
          <p:cNvPr id="13320" name="Rectangle 3"/>
          <p:cNvSpPr>
            <a:spLocks noGrp="1" noChangeArrowheads="1"/>
          </p:cNvSpPr>
          <p:nvPr>
            <p:ph type="body" idx="1"/>
          </p:nvPr>
        </p:nvSpPr>
        <p:spPr>
          <a:xfrm>
            <a:off x="941405" y="4422063"/>
            <a:ext cx="5170455" cy="4187980"/>
          </a:xfrm>
          <a:noFill/>
          <a:ln/>
        </p:spPr>
        <p:txBody>
          <a:bodyPr lIns="93486" tIns="46743" rIns="93486" bIns="46743"/>
          <a:lstStyle/>
          <a:p>
            <a:pPr defTabSz="922721"/>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802.11-12/1175r2</a:t>
            </a:r>
            <a:endParaRPr lang="en-US"/>
          </a:p>
        </p:txBody>
      </p:sp>
      <p:sp>
        <p:nvSpPr>
          <p:cNvPr id="5" name="Date Placeholder 4"/>
          <p:cNvSpPr>
            <a:spLocks noGrp="1"/>
          </p:cNvSpPr>
          <p:nvPr>
            <p:ph type="dt" idx="11"/>
          </p:nvPr>
        </p:nvSpPr>
        <p:spPr/>
        <p:txBody>
          <a:bodyPr/>
          <a:lstStyle/>
          <a:p>
            <a:pPr>
              <a:defRPr/>
            </a:pPr>
            <a:r>
              <a:rPr lang="en-US" smtClean="0"/>
              <a:t>September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22</a:t>
            </a:fld>
            <a:endParaRPr lang="en-US"/>
          </a:p>
        </p:txBody>
      </p:sp>
    </p:spTree>
    <p:extLst>
      <p:ext uri="{BB962C8B-B14F-4D97-AF65-F5344CB8AC3E}">
        <p14:creationId xmlns:p14="http://schemas.microsoft.com/office/powerpoint/2010/main" val="380576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802.11-12/1175r2</a:t>
            </a:r>
            <a:endParaRPr lang="en-US"/>
          </a:p>
        </p:txBody>
      </p:sp>
      <p:sp>
        <p:nvSpPr>
          <p:cNvPr id="5" name="Date Placeholder 4"/>
          <p:cNvSpPr>
            <a:spLocks noGrp="1"/>
          </p:cNvSpPr>
          <p:nvPr>
            <p:ph type="dt" idx="11"/>
          </p:nvPr>
        </p:nvSpPr>
        <p:spPr/>
        <p:txBody>
          <a:bodyPr/>
          <a:lstStyle/>
          <a:p>
            <a:pPr>
              <a:defRPr/>
            </a:pPr>
            <a:r>
              <a:rPr lang="en-US" smtClean="0"/>
              <a:t>September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23</a:t>
            </a:fld>
            <a:endParaRPr lang="en-US"/>
          </a:p>
        </p:txBody>
      </p:sp>
    </p:spTree>
    <p:extLst>
      <p:ext uri="{BB962C8B-B14F-4D97-AF65-F5344CB8AC3E}">
        <p14:creationId xmlns:p14="http://schemas.microsoft.com/office/powerpoint/2010/main" val="3805765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802.11-12/1175r2</a:t>
            </a:r>
            <a:endParaRPr lang="en-US"/>
          </a:p>
        </p:txBody>
      </p:sp>
      <p:sp>
        <p:nvSpPr>
          <p:cNvPr id="5" name="Date Placeholder 4"/>
          <p:cNvSpPr>
            <a:spLocks noGrp="1"/>
          </p:cNvSpPr>
          <p:nvPr>
            <p:ph type="dt" idx="11"/>
          </p:nvPr>
        </p:nvSpPr>
        <p:spPr/>
        <p:txBody>
          <a:bodyPr/>
          <a:lstStyle/>
          <a:p>
            <a:pPr>
              <a:defRPr/>
            </a:pPr>
            <a:r>
              <a:rPr lang="en-US" smtClean="0"/>
              <a:t>September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24</a:t>
            </a:fld>
            <a:endParaRPr lang="en-US"/>
          </a:p>
        </p:txBody>
      </p:sp>
    </p:spTree>
    <p:extLst>
      <p:ext uri="{BB962C8B-B14F-4D97-AF65-F5344CB8AC3E}">
        <p14:creationId xmlns:p14="http://schemas.microsoft.com/office/powerpoint/2010/main" val="3805765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September 2012</a:t>
            </a:r>
            <a:endParaRPr lang="en-US" sz="1400"/>
          </a:p>
        </p:txBody>
      </p:sp>
      <p:sp>
        <p:nvSpPr>
          <p:cNvPr id="70658"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802.11-12/1175r2</a:t>
            </a:r>
            <a:endParaRPr lang="en-US" sz="1400"/>
          </a:p>
        </p:txBody>
      </p:sp>
      <p:sp>
        <p:nvSpPr>
          <p:cNvPr id="70659"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0661"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F42C4005-3F5F-4665-98E2-E69A7869924E}" type="slidenum">
              <a:rPr lang="en-US" sz="1200" b="0" smtClean="0"/>
              <a:pPr/>
              <a:t>26</a:t>
            </a:fld>
            <a:endParaRPr lang="en-US" sz="1200" b="0" smtClean="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September 2012</a:t>
            </a:r>
            <a:endParaRPr lang="en-US" sz="1400"/>
          </a:p>
        </p:txBody>
      </p:sp>
      <p:sp>
        <p:nvSpPr>
          <p:cNvPr id="72706" name="Slide Image Placeholder 1"/>
          <p:cNvSpPr>
            <a:spLocks noGrp="1" noRot="1" noChangeAspect="1" noTextEdit="1"/>
          </p:cNvSpPr>
          <p:nvPr>
            <p:ph type="sldImg"/>
          </p:nvPr>
        </p:nvSpPr>
        <p:spPr>
          <a:xfrm>
            <a:off x="1206500" y="703263"/>
            <a:ext cx="4640263" cy="3479800"/>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802.11-12/1175r2</a:t>
            </a:r>
            <a:endParaRPr lang="en-US" sz="1400"/>
          </a:p>
        </p:txBody>
      </p:sp>
      <p:sp>
        <p:nvSpPr>
          <p:cNvPr id="72709" name="Date Placeholder 4"/>
          <p:cNvSpPr txBox="1">
            <a:spLocks noGrp="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537076" y="9015413"/>
            <a:ext cx="18526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Andrew Myles, Cisco</a:t>
            </a:r>
          </a:p>
        </p:txBody>
      </p:sp>
      <p:sp>
        <p:nvSpPr>
          <p:cNvPr id="72711" name="Slide Number Placeholder 6"/>
          <p:cNvSpPr>
            <a:spLocks noGrp="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D6082DD4-69D3-49C5-BA88-19B4AF142FF5}" type="slidenum">
              <a:rPr lang="en-US" sz="1200" b="0" smtClean="0"/>
              <a:pPr/>
              <a:t>27</a:t>
            </a:fld>
            <a:endParaRPr lang="en-US" sz="1200" b="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EAEAD36-1DF0-4BD8-97EF-26BDB0C08C35}" type="slidenum">
              <a:rPr lang="en-US"/>
              <a:pPr>
                <a:defRPr/>
              </a:pPr>
              <a:t>‹#›</a:t>
            </a:fld>
            <a:endParaRPr lang="en-US"/>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September  2012</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smtClean="0"/>
              <a:t>Bruce Kraemer (Marvell)</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ACB99B2B-AF85-4893-959A-4850BB080594}" type="slidenum">
              <a:rPr lang="en-US"/>
              <a:pPr>
                <a:defRPr/>
              </a:pPr>
              <a:t>‹#›</a:t>
            </a:fld>
            <a:endParaRPr lang="en-US"/>
          </a:p>
        </p:txBody>
      </p:sp>
      <p:sp>
        <p:nvSpPr>
          <p:cNvPr id="1031" name="Rectangle 7"/>
          <p:cNvSpPr>
            <a:spLocks noChangeArrowheads="1"/>
          </p:cNvSpPr>
          <p:nvPr/>
        </p:nvSpPr>
        <p:spPr bwMode="auto">
          <a:xfrm>
            <a:off x="5187946" y="332601"/>
            <a:ext cx="3270254" cy="276999"/>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IEEE </a:t>
            </a:r>
            <a:r>
              <a:rPr lang="en-US" sz="1800" dirty="0" smtClean="0"/>
              <a:t>802.11-12/1175r2</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11/Rules/rules.shtml" TargetMode="External"/><Relationship Id="rId5" Type="http://schemas.openxmlformats.org/officeDocument/2006/relationships/hyperlink" Target="https://mentor.ieee.org/802.11/documents?is_dcn=2&amp;is_year=2009" TargetMode="External"/><Relationship Id="rId4" Type="http://schemas.openxmlformats.org/officeDocument/2006/relationships/hyperlink" Target="http://grouper.ieee.org/groups/802/PNP/approved/IEEE_802_LMSC_WG_PandP_approved_120604-v1.pdf"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802world.org/plenar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www.ieee802.org/11/LetterBallots/CC3ARC/CC3_instructions.ht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11/Rules/rules.shtml" TargetMode="External"/><Relationship Id="rId5" Type="http://schemas.openxmlformats.org/officeDocument/2006/relationships/hyperlink" Target="https://mentor.ieee.org/802.11/documents?is_dcn=2&amp;is_year=2009" TargetMode="External"/><Relationship Id="rId4" Type="http://schemas.openxmlformats.org/officeDocument/2006/relationships/hyperlink" Target="http://grouper.ieee.org/groups/802/PNP/approved/IEEE_802_LMSC_WG_PandP_approved_120604-v1.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about/sasb/patcom/pat802_11.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WG11 Plenary - Supplementary Information - September 2012</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2012-09-21</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127836" y="5672783"/>
            <a:ext cx="893578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a:t>
            </a:r>
            <a:r>
              <a:rPr lang="en-US" sz="1600" dirty="0" smtClean="0"/>
              <a:t>the 802.11 Beijing interim meeting </a:t>
            </a:r>
            <a:r>
              <a:rPr lang="en-US" sz="1600" dirty="0"/>
              <a:t>– </a:t>
            </a:r>
            <a:r>
              <a:rPr lang="en-US" sz="1600" dirty="0" smtClean="0"/>
              <a:t>September 2012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graphicFrame>
        <p:nvGraphicFramePr>
          <p:cNvPr id="2" name="Object 1"/>
          <p:cNvGraphicFramePr>
            <a:graphicFrameLocks noChangeAspect="1"/>
          </p:cNvGraphicFramePr>
          <p:nvPr>
            <p:extLst>
              <p:ext uri="{D42A27DB-BD31-4B8C-83A1-F6EECF244321}">
                <p14:modId xmlns:p14="http://schemas.microsoft.com/office/powerpoint/2010/main" val="5612169"/>
              </p:ext>
            </p:extLst>
          </p:nvPr>
        </p:nvGraphicFramePr>
        <p:xfrm>
          <a:off x="533400" y="2246924"/>
          <a:ext cx="7721600" cy="2590800"/>
        </p:xfrm>
        <a:graphic>
          <a:graphicData uri="http://schemas.openxmlformats.org/presentationml/2006/ole">
            <mc:AlternateContent xmlns:mc="http://schemas.openxmlformats.org/markup-compatibility/2006">
              <mc:Choice xmlns:v="urn:schemas-microsoft-com:vml" Requires="v">
                <p:oleObj spid="_x0000_s1097" name="Document" r:id="rId4" imgW="8278267" imgH="2779627" progId="Word.Document.8">
                  <p:embed/>
                </p:oleObj>
              </mc:Choice>
              <mc:Fallback>
                <p:oleObj name="Document" r:id="rId4" imgW="8278267" imgH="2779627" progId="Word.Document.8">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246924"/>
                        <a:ext cx="7721600" cy="2590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802.11OM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know.</a:t>
            </a:r>
          </a:p>
        </p:txBody>
      </p:sp>
      <p:sp>
        <p:nvSpPr>
          <p:cNvPr id="4" name="Date Placeholder 3"/>
          <p:cNvSpPr>
            <a:spLocks noGrp="1"/>
          </p:cNvSpPr>
          <p:nvPr>
            <p:ph type="dt" sz="half" idx="10"/>
          </p:nvPr>
        </p:nvSpPr>
        <p:spPr/>
        <p:txBody>
          <a:bodyPr/>
          <a:lstStyle/>
          <a:p>
            <a:pPr>
              <a:defRPr/>
            </a:pPr>
            <a:r>
              <a:rPr lang="en-US" smtClean="0"/>
              <a:t>September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
        <p:nvSpPr>
          <p:cNvPr id="7" name="Text Box 4"/>
          <p:cNvSpPr txBox="1">
            <a:spLocks noChangeArrowheads="1"/>
          </p:cNvSpPr>
          <p:nvPr/>
        </p:nvSpPr>
        <p:spPr bwMode="auto">
          <a:xfrm>
            <a:off x="429588" y="521783"/>
            <a:ext cx="30381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3.5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1063914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11</a:t>
            </a:fld>
            <a:endParaRPr lang="en-US"/>
          </a:p>
        </p:txBody>
      </p:sp>
      <p:sp>
        <p:nvSpPr>
          <p:cNvPr id="5" name="Title 4"/>
          <p:cNvSpPr>
            <a:spLocks noGrp="1"/>
          </p:cNvSpPr>
          <p:nvPr>
            <p:ph type="title" idx="4294967295"/>
          </p:nvPr>
        </p:nvSpPr>
        <p:spPr/>
        <p:txBody>
          <a:bodyPr/>
          <a:lstStyle/>
          <a:p>
            <a:r>
              <a:rPr lang="en-GB" dirty="0" smtClean="0"/>
              <a:t>4-hour rule clarification</a:t>
            </a:r>
            <a:endParaRPr lang="en-GB" dirty="0"/>
          </a:p>
        </p:txBody>
      </p:sp>
      <p:sp>
        <p:nvSpPr>
          <p:cNvPr id="6" name="Text Placeholder 5"/>
          <p:cNvSpPr>
            <a:spLocks noGrp="1"/>
          </p:cNvSpPr>
          <p:nvPr>
            <p:ph type="body" idx="4294967295"/>
          </p:nvPr>
        </p:nvSpPr>
        <p:spPr/>
        <p:txBody>
          <a:bodyPr/>
          <a:lstStyle/>
          <a:p>
            <a:r>
              <a:rPr lang="en-GB" dirty="0" smtClean="0"/>
              <a:t>4-hour rule applies only to the time between a submission being</a:t>
            </a:r>
            <a:r>
              <a:rPr lang="en-GB" baseline="0" dirty="0" smtClean="0"/>
              <a:t> placed on the server and a motion </a:t>
            </a:r>
            <a:r>
              <a:rPr lang="en-GB" baseline="0" smtClean="0"/>
              <a:t>being made to </a:t>
            </a:r>
            <a:r>
              <a:rPr lang="en-GB" baseline="0" dirty="0" smtClean="0"/>
              <a:t>modify the draft referencing</a:t>
            </a:r>
            <a:r>
              <a:rPr lang="en-GB" dirty="0" smtClean="0"/>
              <a:t> that submission.</a:t>
            </a:r>
          </a:p>
          <a:p>
            <a:r>
              <a:rPr lang="en-GB" dirty="0" smtClean="0"/>
              <a:t>The 4-hour rule does not apply to:</a:t>
            </a:r>
          </a:p>
          <a:p>
            <a:pPr lvl="1"/>
            <a:r>
              <a:rPr lang="en-GB" dirty="0" smtClean="0"/>
              <a:t>A submission be placed on the server that proposes changes to a draft and </a:t>
            </a:r>
            <a:r>
              <a:rPr lang="en-GB" b="1" u="sng" dirty="0" smtClean="0"/>
              <a:t>presentation</a:t>
            </a:r>
            <a:r>
              <a:rPr lang="en-GB" dirty="0" smtClean="0"/>
              <a:t> or discussion of those changes.</a:t>
            </a:r>
          </a:p>
          <a:p>
            <a:pPr lvl="1"/>
            <a:r>
              <a:rPr lang="en-GB" dirty="0" smtClean="0"/>
              <a:t>A submission supporting a motion that does not modify the draft.</a:t>
            </a:r>
          </a:p>
          <a:p>
            <a:pPr lvl="1"/>
            <a:r>
              <a:rPr lang="en-GB" dirty="0" smtClean="0"/>
              <a:t>Any other kinds of submission.</a:t>
            </a:r>
            <a:endParaRPr lang="en-GB" dirty="0"/>
          </a:p>
        </p:txBody>
      </p:sp>
      <p:sp>
        <p:nvSpPr>
          <p:cNvPr id="7" name="Rectangle 6"/>
          <p:cNvSpPr/>
          <p:nvPr/>
        </p:nvSpPr>
        <p:spPr>
          <a:xfrm>
            <a:off x="219816" y="540475"/>
            <a:ext cx="3882987" cy="461665"/>
          </a:xfrm>
          <a:prstGeom prst="rect">
            <a:avLst/>
          </a:prstGeom>
        </p:spPr>
        <p:txBody>
          <a:bodyPr wrap="none">
            <a:spAutoFit/>
          </a:bodyPr>
          <a:lstStyle/>
          <a:p>
            <a:pPr algn="ctr" eaLnBrk="0" hangingPunct="0"/>
            <a:r>
              <a:rPr lang="en-US" dirty="0">
                <a:solidFill>
                  <a:schemeClr val="tx2"/>
                </a:solidFill>
                <a:latin typeface="Tw Cen MT" pitchFamily="34" charset="0"/>
              </a:rPr>
              <a:t>Wednesday Agenda Item </a:t>
            </a:r>
            <a:r>
              <a:rPr lang="en-US" dirty="0" smtClean="0">
                <a:solidFill>
                  <a:schemeClr val="tx2"/>
                </a:solidFill>
                <a:latin typeface="Tw Cen MT" pitchFamily="34" charset="0"/>
              </a:rPr>
              <a:t>3.5</a:t>
            </a:r>
            <a:endParaRPr lang="en-US" dirty="0">
              <a:solidFill>
                <a:schemeClr val="tx2"/>
              </a:solidFill>
              <a:latin typeface="Tw Cen MT" pitchFamily="34" charset="0"/>
            </a:endParaRPr>
          </a:p>
        </p:txBody>
      </p:sp>
    </p:spTree>
    <p:extLst>
      <p:ext uri="{BB962C8B-B14F-4D97-AF65-F5344CB8AC3E}">
        <p14:creationId xmlns:p14="http://schemas.microsoft.com/office/powerpoint/2010/main" val="918784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44484"/>
          </a:xfrm>
        </p:spPr>
        <p:txBody>
          <a:bodyPr/>
          <a:lstStyle/>
          <a:p>
            <a:r>
              <a:rPr lang="en-US" dirty="0" smtClean="0"/>
              <a:t>Roll Call of Attendees</a:t>
            </a:r>
            <a:endParaRPr lang="en-US" dirty="0"/>
          </a:p>
        </p:txBody>
      </p:sp>
      <p:sp>
        <p:nvSpPr>
          <p:cNvPr id="3" name="Content Placeholder 2"/>
          <p:cNvSpPr>
            <a:spLocks noGrp="1"/>
          </p:cNvSpPr>
          <p:nvPr>
            <p:ph idx="1"/>
          </p:nvPr>
        </p:nvSpPr>
        <p:spPr/>
        <p:txBody>
          <a:bodyPr/>
          <a:lstStyle/>
          <a:p>
            <a:r>
              <a:rPr lang="en-US" sz="3200" dirty="0" smtClean="0"/>
              <a:t>Introduction of meeting attendees</a:t>
            </a:r>
          </a:p>
          <a:p>
            <a:r>
              <a:rPr lang="en-US" sz="3200" dirty="0" smtClean="0"/>
              <a:t>Photographs with name tags</a:t>
            </a:r>
          </a:p>
          <a:p>
            <a:r>
              <a:rPr lang="en-US" sz="3200" dirty="0" smtClean="0"/>
              <a:t>Plan to post on 802.11 website</a:t>
            </a:r>
          </a:p>
        </p:txBody>
      </p:sp>
      <p:sp>
        <p:nvSpPr>
          <p:cNvPr id="4" name="Date Placeholder 3"/>
          <p:cNvSpPr>
            <a:spLocks noGrp="1"/>
          </p:cNvSpPr>
          <p:nvPr>
            <p:ph type="dt" sz="half" idx="10"/>
          </p:nvPr>
        </p:nvSpPr>
        <p:spPr/>
        <p:txBody>
          <a:bodyPr/>
          <a:lstStyle/>
          <a:p>
            <a:pPr>
              <a:defRPr/>
            </a:pPr>
            <a:r>
              <a:rPr lang="en-US" smtClean="0"/>
              <a:t>September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
        <p:nvSpPr>
          <p:cNvPr id="7" name="Text Box 4"/>
          <p:cNvSpPr txBox="1">
            <a:spLocks noChangeArrowheads="1"/>
          </p:cNvSpPr>
          <p:nvPr/>
        </p:nvSpPr>
        <p:spPr bwMode="auto">
          <a:xfrm>
            <a:off x="232803" y="521783"/>
            <a:ext cx="34317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4.1, 4.2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1215106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13</a:t>
            </a:fld>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2925" y="1130530"/>
            <a:ext cx="8058150" cy="5254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Box 4"/>
          <p:cNvSpPr txBox="1">
            <a:spLocks noChangeArrowheads="1"/>
          </p:cNvSpPr>
          <p:nvPr/>
        </p:nvSpPr>
        <p:spPr bwMode="auto">
          <a:xfrm>
            <a:off x="474857" y="521783"/>
            <a:ext cx="29476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4.3</a:t>
            </a:r>
            <a:endParaRPr lang="en-US" sz="1800" dirty="0">
              <a:solidFill>
                <a:schemeClr val="tx2"/>
              </a:solidFill>
              <a:latin typeface="Tw Cen MT" pitchFamily="34" charset="0"/>
            </a:endParaRPr>
          </a:p>
        </p:txBody>
      </p:sp>
      <p:sp>
        <p:nvSpPr>
          <p:cNvPr id="7" name="Title 1"/>
          <p:cNvSpPr txBox="1">
            <a:spLocks/>
          </p:cNvSpPr>
          <p:nvPr/>
        </p:nvSpPr>
        <p:spPr>
          <a:xfrm>
            <a:off x="685800" y="685800"/>
            <a:ext cx="7772400" cy="544484"/>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New Members from CWPAN</a:t>
            </a:r>
            <a:endParaRPr lang="en-US" dirty="0"/>
          </a:p>
        </p:txBody>
      </p:sp>
    </p:spTree>
    <p:extLst>
      <p:ext uri="{BB962C8B-B14F-4D97-AF65-F5344CB8AC3E}">
        <p14:creationId xmlns:p14="http://schemas.microsoft.com/office/powerpoint/2010/main" val="25945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14</a:t>
            </a:fld>
            <a:endParaRPr lang="en-US"/>
          </a:p>
        </p:txBody>
      </p:sp>
      <p:sp>
        <p:nvSpPr>
          <p:cNvPr id="5" name="Text Box 4"/>
          <p:cNvSpPr txBox="1">
            <a:spLocks noChangeArrowheads="1"/>
          </p:cNvSpPr>
          <p:nvPr/>
        </p:nvSpPr>
        <p:spPr bwMode="auto">
          <a:xfrm>
            <a:off x="474856" y="521783"/>
            <a:ext cx="29476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4.4</a:t>
            </a:r>
            <a:endParaRPr lang="en-US" sz="1800" dirty="0">
              <a:solidFill>
                <a:schemeClr val="tx2"/>
              </a:solidFill>
              <a:latin typeface="Tw Cen MT" pitchFamily="34" charset="0"/>
            </a:endParaRPr>
          </a:p>
        </p:txBody>
      </p:sp>
      <p:sp>
        <p:nvSpPr>
          <p:cNvPr id="6" name="Text Box 5"/>
          <p:cNvSpPr txBox="1">
            <a:spLocks noChangeArrowheads="1"/>
          </p:cNvSpPr>
          <p:nvPr/>
        </p:nvSpPr>
        <p:spPr bwMode="auto">
          <a:xfrm>
            <a:off x="133004" y="1853651"/>
            <a:ext cx="9010996" cy="3970318"/>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square">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marL="571500" indent="-571500" eaLnBrk="0" hangingPunct="0">
              <a:buFont typeface="Arial" pitchFamily="34" charset="0"/>
              <a:buChar char="•"/>
            </a:pPr>
            <a:r>
              <a:rPr lang="en-US" sz="3600" dirty="0" smtClean="0"/>
              <a:t>Nominations for Officer positions in 802.11aj are currently open</a:t>
            </a:r>
          </a:p>
          <a:p>
            <a:pPr marL="571500" indent="-571500" eaLnBrk="0" hangingPunct="0">
              <a:buFont typeface="Arial" pitchFamily="34" charset="0"/>
              <a:buChar char="•"/>
            </a:pPr>
            <a:r>
              <a:rPr lang="en-US" sz="3600" dirty="0" smtClean="0"/>
              <a:t>During the opening plenary the position of Task Group Chair will be determined</a:t>
            </a:r>
          </a:p>
          <a:p>
            <a:pPr marL="571500" indent="-571500" eaLnBrk="0" hangingPunct="0">
              <a:buFont typeface="Arial" pitchFamily="34" charset="0"/>
              <a:buChar char="•"/>
            </a:pPr>
            <a:r>
              <a:rPr lang="en-US" sz="3600" dirty="0" smtClean="0"/>
              <a:t>The structure and identity of 802.11aj officers will be determined in 802.11 </a:t>
            </a:r>
            <a:r>
              <a:rPr lang="en-US" sz="3600" dirty="0" err="1" smtClean="0"/>
              <a:t>aj</a:t>
            </a:r>
            <a:endParaRPr lang="en-US" sz="3600" dirty="0" smtClean="0"/>
          </a:p>
          <a:p>
            <a:pPr marL="571500" indent="-571500" eaLnBrk="0" hangingPunct="0">
              <a:buFont typeface="Arial" pitchFamily="34" charset="0"/>
              <a:buChar char="•"/>
            </a:pPr>
            <a:endParaRPr lang="en-US" sz="3600" dirty="0">
              <a:solidFill>
                <a:srgbClr val="FF0000"/>
              </a:solidFill>
            </a:endParaRPr>
          </a:p>
        </p:txBody>
      </p:sp>
      <p:sp>
        <p:nvSpPr>
          <p:cNvPr id="7" name="Rectangle 2"/>
          <p:cNvSpPr txBox="1">
            <a:spLocks noChangeArrowheads="1"/>
          </p:cNvSpPr>
          <p:nvPr/>
        </p:nvSpPr>
        <p:spPr>
          <a:xfrm>
            <a:off x="685800" y="702425"/>
            <a:ext cx="7772400" cy="694113"/>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802.11aj  Officer Selection</a:t>
            </a:r>
          </a:p>
        </p:txBody>
      </p:sp>
    </p:spTree>
    <p:extLst>
      <p:ext uri="{BB962C8B-B14F-4D97-AF65-F5344CB8AC3E}">
        <p14:creationId xmlns:p14="http://schemas.microsoft.com/office/powerpoint/2010/main" val="16794748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15</a:t>
            </a:fld>
            <a:endParaRPr lang="en-US"/>
          </a:p>
        </p:txBody>
      </p:sp>
      <p:sp>
        <p:nvSpPr>
          <p:cNvPr id="5" name="Text Box 4"/>
          <p:cNvSpPr txBox="1">
            <a:spLocks noChangeArrowheads="1"/>
          </p:cNvSpPr>
          <p:nvPr/>
        </p:nvSpPr>
        <p:spPr bwMode="auto">
          <a:xfrm>
            <a:off x="474856" y="521783"/>
            <a:ext cx="29476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4.4</a:t>
            </a:r>
            <a:endParaRPr lang="en-US" sz="1800" dirty="0">
              <a:solidFill>
                <a:schemeClr val="tx2"/>
              </a:solidFill>
              <a:latin typeface="Tw Cen MT" pitchFamily="34" charset="0"/>
            </a:endParaRPr>
          </a:p>
        </p:txBody>
      </p:sp>
      <p:sp>
        <p:nvSpPr>
          <p:cNvPr id="6" name="Text Box 5"/>
          <p:cNvSpPr txBox="1">
            <a:spLocks noChangeArrowheads="1"/>
          </p:cNvSpPr>
          <p:nvPr/>
        </p:nvSpPr>
        <p:spPr bwMode="auto">
          <a:xfrm>
            <a:off x="133004" y="1853651"/>
            <a:ext cx="9010996" cy="4524315"/>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square">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marL="0" indent="0" eaLnBrk="0" hangingPunct="0"/>
            <a:r>
              <a:rPr lang="en-US" sz="3600" dirty="0" smtClean="0"/>
              <a:t>There is currently known to be one candidate for the position of 802.11aj chair</a:t>
            </a:r>
          </a:p>
          <a:p>
            <a:pPr marL="0" indent="0" eaLnBrk="0" hangingPunct="0"/>
            <a:endParaRPr lang="en-US" sz="3600" dirty="0"/>
          </a:p>
          <a:p>
            <a:pPr marL="0" indent="0" eaLnBrk="0" hangingPunct="0"/>
            <a:r>
              <a:rPr lang="en-US" sz="3600" dirty="0" smtClean="0"/>
              <a:t>Call for additional candidates</a:t>
            </a:r>
          </a:p>
          <a:p>
            <a:pPr marL="0" indent="0" eaLnBrk="0" hangingPunct="0"/>
            <a:endParaRPr lang="en-US" sz="3600" dirty="0"/>
          </a:p>
          <a:p>
            <a:pPr marL="0" indent="0" eaLnBrk="0" hangingPunct="0"/>
            <a:r>
              <a:rPr lang="en-US" sz="3600" dirty="0" smtClean="0"/>
              <a:t>Close of nominations</a:t>
            </a:r>
          </a:p>
          <a:p>
            <a:pPr marL="0" indent="0" eaLnBrk="0" hangingPunct="0"/>
            <a:r>
              <a:rPr lang="en-US" sz="3600" dirty="0" smtClean="0"/>
              <a:t>Election</a:t>
            </a:r>
          </a:p>
          <a:p>
            <a:pPr marL="0" indent="0" eaLnBrk="0" hangingPunct="0"/>
            <a:endParaRPr lang="en-US" sz="3600" dirty="0">
              <a:solidFill>
                <a:srgbClr val="FF0000"/>
              </a:solidFill>
            </a:endParaRPr>
          </a:p>
        </p:txBody>
      </p:sp>
      <p:sp>
        <p:nvSpPr>
          <p:cNvPr id="7" name="Rectangle 2"/>
          <p:cNvSpPr txBox="1">
            <a:spLocks noChangeArrowheads="1"/>
          </p:cNvSpPr>
          <p:nvPr/>
        </p:nvSpPr>
        <p:spPr>
          <a:xfrm>
            <a:off x="685800" y="702425"/>
            <a:ext cx="7772400" cy="694113"/>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802.11aj  Chair Election Process</a:t>
            </a:r>
          </a:p>
        </p:txBody>
      </p:sp>
    </p:spTree>
    <p:extLst>
      <p:ext uri="{BB962C8B-B14F-4D97-AF65-F5344CB8AC3E}">
        <p14:creationId xmlns:p14="http://schemas.microsoft.com/office/powerpoint/2010/main" val="13549476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685800" y="849275"/>
            <a:ext cx="7772400" cy="609600"/>
          </a:xfrm>
        </p:spPr>
        <p:txBody>
          <a:bodyPr/>
          <a:lstStyle/>
          <a:p>
            <a:r>
              <a:rPr lang="en-US" dirty="0" smtClean="0"/>
              <a:t>Beijing  - 802.11 Meeting Documents</a:t>
            </a:r>
          </a:p>
        </p:txBody>
      </p:sp>
      <p:sp>
        <p:nvSpPr>
          <p:cNvPr id="19458" name="Content Placeholder 2"/>
          <p:cNvSpPr>
            <a:spLocks noGrp="1"/>
          </p:cNvSpPr>
          <p:nvPr>
            <p:ph idx="1"/>
          </p:nvPr>
        </p:nvSpPr>
        <p:spPr>
          <a:xfrm>
            <a:off x="381000" y="1482425"/>
            <a:ext cx="8382000" cy="4800600"/>
          </a:xfrm>
        </p:spPr>
        <p:txBody>
          <a:bodyPr/>
          <a:lstStyle/>
          <a:p>
            <a:r>
              <a:rPr lang="en-US" sz="2000" dirty="0" smtClean="0"/>
              <a:t>Agenda 				11-12- 1177r0</a:t>
            </a:r>
          </a:p>
          <a:p>
            <a:r>
              <a:rPr lang="en-US" sz="2000" dirty="0" smtClean="0"/>
              <a:t>Snapshots 				11-12- 1176r1</a:t>
            </a:r>
          </a:p>
          <a:p>
            <a:r>
              <a:rPr lang="en-US" sz="2000" dirty="0" smtClean="0"/>
              <a:t>Supplementary 			11-12- 1175r1</a:t>
            </a:r>
          </a:p>
          <a:p>
            <a:r>
              <a:rPr lang="en-US" sz="2000" dirty="0" smtClean="0"/>
              <a:t>Adrian’s Vice Chair report  		11-12- 0038r4</a:t>
            </a:r>
          </a:p>
          <a:p>
            <a:r>
              <a:rPr lang="en-US" sz="2000" dirty="0" smtClean="0"/>
              <a:t>Jon’s Vice Chair report  		11-12-1001r0</a:t>
            </a:r>
          </a:p>
          <a:p>
            <a:r>
              <a:rPr lang="en-US" sz="2000" dirty="0" smtClean="0"/>
              <a:t>Treasury report  			11-12-1000r1</a:t>
            </a:r>
          </a:p>
          <a:p>
            <a:r>
              <a:rPr lang="en-US" sz="2000" dirty="0" smtClean="0"/>
              <a:t>Publicity report			11-12-1002r0</a:t>
            </a:r>
          </a:p>
          <a:p>
            <a:r>
              <a:rPr lang="en-US" sz="2000" dirty="0" smtClean="0"/>
              <a:t>Newcomers material 			11-12-0628r1</a:t>
            </a:r>
          </a:p>
          <a:p>
            <a:r>
              <a:rPr lang="en-US" sz="2000" dirty="0" smtClean="0"/>
              <a:t>IMAT for attendance			11-12-0652r0</a:t>
            </a:r>
          </a:p>
          <a:p>
            <a:r>
              <a:rPr lang="en-US" sz="2000" dirty="0" smtClean="0"/>
              <a:t>Indian Wells Closing Reports		11-12-0990r0</a:t>
            </a:r>
          </a:p>
          <a:p>
            <a:r>
              <a:rPr lang="en-US" sz="2000" dirty="0"/>
              <a:t>Indian Wells Closing </a:t>
            </a:r>
            <a:r>
              <a:rPr lang="en-US" sz="2000" dirty="0" smtClean="0"/>
              <a:t>Motions		11-12-0991r2</a:t>
            </a:r>
          </a:p>
          <a:p>
            <a:r>
              <a:rPr lang="en-US" sz="2000" dirty="0" smtClean="0"/>
              <a:t>CMMW Logistics Plans 		11-12-0827r2</a:t>
            </a:r>
          </a:p>
        </p:txBody>
      </p:sp>
      <p:sp>
        <p:nvSpPr>
          <p:cNvPr id="1945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September 2012</a:t>
            </a:r>
            <a:endParaRPr lang="en-US" sz="1800"/>
          </a:p>
        </p:txBody>
      </p:sp>
      <p:sp>
        <p:nvSpPr>
          <p:cNvPr id="1946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a:t>Bruce Kraemer, Marvell</a:t>
            </a:r>
          </a:p>
        </p:txBody>
      </p:sp>
      <p:sp>
        <p:nvSpPr>
          <p:cNvPr id="1946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smtClean="0"/>
              <a:t>Slide </a:t>
            </a:r>
            <a:fld id="{521BE44B-C64E-4BCF-BA06-4D428113ED72}" type="slidenum">
              <a:rPr lang="en-US" sz="1200" smtClean="0"/>
              <a:pPr/>
              <a:t>16</a:t>
            </a:fld>
            <a:endParaRPr lang="en-US" sz="1200" smtClean="0"/>
          </a:p>
        </p:txBody>
      </p:sp>
      <p:sp>
        <p:nvSpPr>
          <p:cNvPr id="7" name="Text Box 4"/>
          <p:cNvSpPr txBox="1">
            <a:spLocks noChangeArrowheads="1"/>
          </p:cNvSpPr>
          <p:nvPr/>
        </p:nvSpPr>
        <p:spPr bwMode="auto">
          <a:xfrm>
            <a:off x="474856" y="538408"/>
            <a:ext cx="29476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4.5</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10139477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September  2012</a:t>
            </a:r>
            <a:endParaRPr lang="en-US"/>
          </a:p>
        </p:txBody>
      </p:sp>
      <p:sp>
        <p:nvSpPr>
          <p:cNvPr id="8195" name="Footer Placeholder 4"/>
          <p:cNvSpPr>
            <a:spLocks noGrp="1"/>
          </p:cNvSpPr>
          <p:nvPr>
            <p:ph type="ftr" sz="quarter" idx="11"/>
          </p:nvPr>
        </p:nvSpPr>
        <p:spPr>
          <a:noFill/>
        </p:spPr>
        <p:txBody>
          <a:bodyPr/>
          <a:lstStyle/>
          <a:p>
            <a:r>
              <a:rPr lang="en-US" smtClean="0"/>
              <a:t>Bruce Kraemer (Marvell)</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17</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685800" y="1219200"/>
            <a:ext cx="77724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2000" dirty="0" smtClean="0"/>
              <a:t>(effective 20 July, 2012), </a:t>
            </a:r>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r>
              <a:rPr lang="en-US" sz="2000" dirty="0" smtClean="0"/>
              <a:t> (effective 16 March, 2012) </a:t>
            </a:r>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r>
              <a:rPr lang="en-US" sz="2000" dirty="0" smtClean="0"/>
              <a:t> </a:t>
            </a:r>
            <a:r>
              <a:rPr lang="en-US" sz="1600" dirty="0" smtClean="0"/>
              <a:t>(Effective July 20, 2012)</a:t>
            </a:r>
          </a:p>
          <a:p>
            <a:pPr lvl="1"/>
            <a:r>
              <a:rPr lang="en-US" sz="1800" dirty="0" smtClean="0">
                <a:hlinkClick r:id="rId5"/>
              </a:rPr>
              <a:t>https://mentor.ieee.org/802.11/documents?is_dcn=2&amp;is_year=2009</a:t>
            </a:r>
            <a:endParaRPr lang="en-US" sz="1800" dirty="0" smtClean="0"/>
          </a:p>
          <a:p>
            <a:pPr lvl="1"/>
            <a:endParaRPr lang="en-US" sz="1800" dirty="0" smtClean="0"/>
          </a:p>
          <a:p>
            <a:pPr>
              <a:buFontTx/>
              <a:buNone/>
            </a:pPr>
            <a:r>
              <a:rPr lang="en-US" sz="2000" dirty="0" smtClean="0"/>
              <a:t>Policies and Procedures hierarchy</a:t>
            </a:r>
          </a:p>
          <a:p>
            <a:pPr lvl="1"/>
            <a:r>
              <a:rPr lang="en-US" sz="1800" dirty="0" smtClean="0">
                <a:hlinkClick r:id="rId6"/>
              </a:rPr>
              <a:t>http://www.ieee802.org/11/Rules/rules.shtml</a:t>
            </a:r>
            <a:endParaRPr lang="en-US" sz="1800" dirty="0" smtClean="0"/>
          </a:p>
          <a:p>
            <a:pPr lvl="1"/>
            <a:endParaRPr lang="en-US" sz="1800" dirty="0" smtClean="0"/>
          </a:p>
        </p:txBody>
      </p:sp>
      <p:sp>
        <p:nvSpPr>
          <p:cNvPr id="7" name="Text Box 4"/>
          <p:cNvSpPr txBox="1">
            <a:spLocks noChangeArrowheads="1"/>
          </p:cNvSpPr>
          <p:nvPr/>
        </p:nvSpPr>
        <p:spPr bwMode="auto">
          <a:xfrm>
            <a:off x="444401" y="521783"/>
            <a:ext cx="30085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4.5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40588536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31024"/>
            <a:ext cx="7772400" cy="821575"/>
          </a:xfrm>
        </p:spPr>
        <p:txBody>
          <a:bodyPr/>
          <a:lstStyle/>
          <a:p>
            <a:r>
              <a:rPr lang="en-US" dirty="0" smtClean="0"/>
              <a:t>First Meeting Orientation</a:t>
            </a:r>
            <a:endParaRPr lang="en-US" dirty="0"/>
          </a:p>
        </p:txBody>
      </p:sp>
      <p:sp>
        <p:nvSpPr>
          <p:cNvPr id="3" name="Content Placeholder 2"/>
          <p:cNvSpPr>
            <a:spLocks noGrp="1"/>
          </p:cNvSpPr>
          <p:nvPr>
            <p:ph idx="1"/>
          </p:nvPr>
        </p:nvSpPr>
        <p:spPr>
          <a:xfrm>
            <a:off x="474856" y="1981200"/>
            <a:ext cx="7983344" cy="2391295"/>
          </a:xfrm>
        </p:spPr>
        <p:txBody>
          <a:bodyPr/>
          <a:lstStyle/>
          <a:p>
            <a:r>
              <a:rPr lang="en-US" sz="3200" dirty="0" smtClean="0"/>
              <a:t>Please refer to document 11-12-0628r1</a:t>
            </a:r>
            <a:endParaRPr lang="en-US" sz="3200"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18</a:t>
            </a:fld>
            <a:endParaRPr lang="en-US"/>
          </a:p>
        </p:txBody>
      </p:sp>
      <p:sp>
        <p:nvSpPr>
          <p:cNvPr id="7" name="Text Box 4"/>
          <p:cNvSpPr txBox="1">
            <a:spLocks noChangeArrowheads="1"/>
          </p:cNvSpPr>
          <p:nvPr/>
        </p:nvSpPr>
        <p:spPr bwMode="auto">
          <a:xfrm>
            <a:off x="474856" y="521783"/>
            <a:ext cx="29476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4.6</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33457510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19</a:t>
            </a:fld>
            <a:endParaRPr lang="en-US" sz="1200" b="0" smtClean="0"/>
          </a:p>
        </p:txBody>
      </p:sp>
      <p:sp>
        <p:nvSpPr>
          <p:cNvPr id="33796" name="Rectangle 2"/>
          <p:cNvSpPr>
            <a:spLocks noGrp="1" noChangeArrowheads="1"/>
          </p:cNvSpPr>
          <p:nvPr>
            <p:ph type="title"/>
          </p:nvPr>
        </p:nvSpPr>
        <p:spPr>
          <a:xfrm>
            <a:off x="685800" y="1082675"/>
            <a:ext cx="7772400" cy="992188"/>
          </a:xfrm>
        </p:spPr>
        <p:txBody>
          <a:bodyPr/>
          <a:lstStyle/>
          <a:p>
            <a:r>
              <a:rPr lang="en-US" sz="2800" dirty="0" smtClean="0"/>
              <a:t>November – San Antonio, TX, California</a:t>
            </a:r>
            <a:br>
              <a:rPr lang="en-US" sz="2800" dirty="0" smtClean="0"/>
            </a:br>
            <a:r>
              <a:rPr lang="en-US" sz="2800" dirty="0" smtClean="0"/>
              <a:t>November  11-16, 2012</a:t>
            </a:r>
          </a:p>
        </p:txBody>
      </p:sp>
      <p:sp>
        <p:nvSpPr>
          <p:cNvPr id="33797" name="Text Box 4"/>
          <p:cNvSpPr txBox="1">
            <a:spLocks noChangeArrowheads="1"/>
          </p:cNvSpPr>
          <p:nvPr/>
        </p:nvSpPr>
        <p:spPr bwMode="auto">
          <a:xfrm>
            <a:off x="-66651" y="617538"/>
            <a:ext cx="40464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a:t>
            </a:r>
            <a:r>
              <a:rPr lang="en-US" dirty="0" smtClean="0">
                <a:solidFill>
                  <a:schemeClr val="tx2"/>
                </a:solidFill>
                <a:latin typeface="Tw Cen MT" pitchFamily="34" charset="0"/>
              </a:rPr>
              <a:t>4.10</a:t>
            </a:r>
            <a:endParaRPr lang="en-US" dirty="0">
              <a:solidFill>
                <a:schemeClr val="tx2"/>
              </a:solidFill>
              <a:latin typeface="Tw Cen MT" pitchFamily="34" charset="0"/>
            </a:endParaRPr>
          </a:p>
        </p:txBody>
      </p:sp>
      <p:sp>
        <p:nvSpPr>
          <p:cNvPr id="33798" name="Text Box 5"/>
          <p:cNvSpPr txBox="1">
            <a:spLocks noChangeArrowheads="1"/>
          </p:cNvSpPr>
          <p:nvPr/>
        </p:nvSpPr>
        <p:spPr bwMode="auto">
          <a:xfrm>
            <a:off x="88673" y="2252663"/>
            <a:ext cx="8890000" cy="3970318"/>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marL="0" indent="0" eaLnBrk="0" hangingPunct="0"/>
            <a:r>
              <a:rPr lang="en-US" sz="3600" dirty="0"/>
              <a:t>Session information: </a:t>
            </a:r>
            <a:r>
              <a:rPr lang="en-US" sz="3600" dirty="0">
                <a:hlinkClick r:id="rId2"/>
              </a:rPr>
              <a:t>http://</a:t>
            </a:r>
            <a:r>
              <a:rPr lang="en-US" sz="3600" dirty="0" smtClean="0">
                <a:hlinkClick r:id="rId2"/>
              </a:rPr>
              <a:t>802world.org/plenary</a:t>
            </a:r>
            <a:endParaRPr lang="en-US" sz="3600" dirty="0" smtClean="0"/>
          </a:p>
          <a:p>
            <a:pPr marL="0" indent="0" eaLnBrk="0" hangingPunct="0"/>
            <a:endParaRPr lang="en-US" sz="3600" dirty="0"/>
          </a:p>
          <a:p>
            <a:pPr eaLnBrk="0" hangingPunct="0">
              <a:buFont typeface="Times New Roman" pitchFamily="18" charset="0"/>
              <a:buAutoNum type="arabicPeriod"/>
            </a:pPr>
            <a:r>
              <a:rPr lang="en-US" sz="3600" dirty="0" smtClean="0"/>
              <a:t>Hotel Registration - open</a:t>
            </a:r>
            <a:endParaRPr lang="en-US" sz="3600" dirty="0">
              <a:solidFill>
                <a:srgbClr val="FF0000"/>
              </a:solidFill>
            </a:endParaRPr>
          </a:p>
          <a:p>
            <a:pPr eaLnBrk="0" hangingPunct="0">
              <a:buFont typeface="Times New Roman" pitchFamily="18" charset="0"/>
              <a:buAutoNum type="arabicPeriod"/>
            </a:pPr>
            <a:r>
              <a:rPr lang="en-US" sz="3600" dirty="0"/>
              <a:t>Meeting </a:t>
            </a:r>
            <a:r>
              <a:rPr lang="en-US" sz="3600" dirty="0" smtClean="0"/>
              <a:t>Registration - open</a:t>
            </a:r>
            <a:endParaRPr lang="en-US" sz="3600" dirty="0"/>
          </a:p>
          <a:p>
            <a:pPr eaLnBrk="0" hangingPunct="0">
              <a:buFont typeface="Times New Roman" pitchFamily="18" charset="0"/>
              <a:buAutoNum type="arabicPeriod"/>
            </a:pPr>
            <a:r>
              <a:rPr lang="en-US" sz="3600" dirty="0"/>
              <a:t>Early bird registration expires </a:t>
            </a:r>
          </a:p>
          <a:p>
            <a:pPr marL="457200" lvl="1" indent="0" eaLnBrk="0" hangingPunct="0"/>
            <a:r>
              <a:rPr lang="en-US" sz="3600" dirty="0"/>
              <a:t>	</a:t>
            </a:r>
            <a:r>
              <a:rPr lang="en-US" sz="3600" dirty="0">
                <a:solidFill>
                  <a:srgbClr val="FF0000"/>
                </a:solidFill>
              </a:rPr>
              <a:t>Friday </a:t>
            </a:r>
            <a:r>
              <a:rPr lang="en-US" sz="3600" dirty="0" smtClean="0">
                <a:solidFill>
                  <a:srgbClr val="FF0000"/>
                </a:solidFill>
              </a:rPr>
              <a:t>2012-10-05</a:t>
            </a:r>
            <a:endParaRPr lang="en-US" sz="3600" dirty="0">
              <a:solidFill>
                <a:srgbClr val="FF0000"/>
              </a:solidFill>
            </a:endParaRPr>
          </a:p>
        </p:txBody>
      </p:sp>
    </p:spTree>
    <p:extLst>
      <p:ext uri="{BB962C8B-B14F-4D97-AF65-F5344CB8AC3E}">
        <p14:creationId xmlns:p14="http://schemas.microsoft.com/office/powerpoint/2010/main" val="17880635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2652765" y="2944813"/>
            <a:ext cx="3895673" cy="1375978"/>
          </a:xfrm>
          <a:prstGeom prst="rect">
            <a:avLst/>
          </a:prstGeom>
        </p:spPr>
        <p:txBody>
          <a:bodyPr wrap="none" fromWordArt="1">
            <a:prstTxWarp prst="textPlain">
              <a:avLst>
                <a:gd name="adj" fmla="val 50000"/>
              </a:avLst>
            </a:prstTxWarp>
          </a:bodyPr>
          <a:lstStyle/>
          <a:p>
            <a:pPr algn="ctr"/>
            <a:r>
              <a:rPr lang="en-US" sz="8000" kern="10" dirty="0" smtClean="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endParaRPr lang="en-US" sz="8000" kern="10" dirty="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20</a:t>
            </a:fld>
            <a:endParaRPr lang="en-US" sz="1200" b="0" smtClean="0"/>
          </a:p>
        </p:txBody>
      </p:sp>
      <p:sp>
        <p:nvSpPr>
          <p:cNvPr id="40964" name="Rectangle 2"/>
          <p:cNvSpPr>
            <a:spLocks noGrp="1" noChangeArrowheads="1"/>
          </p:cNvSpPr>
          <p:nvPr>
            <p:ph type="title"/>
          </p:nvPr>
        </p:nvSpPr>
        <p:spPr/>
        <p:txBody>
          <a:bodyPr/>
          <a:lstStyle/>
          <a:p>
            <a:r>
              <a:rPr lang="en-US" dirty="0" smtClean="0"/>
              <a:t>802.1 Architecture Document</a:t>
            </a:r>
          </a:p>
        </p:txBody>
      </p:sp>
      <p:sp>
        <p:nvSpPr>
          <p:cNvPr id="40966" name="Text Box 4"/>
          <p:cNvSpPr txBox="1">
            <a:spLocks noChangeArrowheads="1"/>
          </p:cNvSpPr>
          <p:nvPr/>
        </p:nvSpPr>
        <p:spPr bwMode="auto">
          <a:xfrm>
            <a:off x="-66652" y="617538"/>
            <a:ext cx="40464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4.10</a:t>
            </a:r>
          </a:p>
        </p:txBody>
      </p:sp>
      <p:sp>
        <p:nvSpPr>
          <p:cNvPr id="2" name="Content Placeholder 1"/>
          <p:cNvSpPr>
            <a:spLocks noGrp="1"/>
          </p:cNvSpPr>
          <p:nvPr>
            <p:ph idx="1"/>
          </p:nvPr>
        </p:nvSpPr>
        <p:spPr/>
        <p:txBody>
          <a:bodyPr/>
          <a:lstStyle/>
          <a:p>
            <a:r>
              <a:rPr lang="en-GB" dirty="0" smtClean="0"/>
              <a:t>D1.5 of the P802 is latest version</a:t>
            </a:r>
          </a:p>
          <a:p>
            <a:r>
              <a:rPr lang="en-GB" dirty="0" smtClean="0"/>
              <a:t>Comment collection</a:t>
            </a:r>
            <a:r>
              <a:rPr lang="en-GB" baseline="0" dirty="0" smtClean="0"/>
              <a:t> period started on D1.5</a:t>
            </a:r>
          </a:p>
          <a:p>
            <a:endParaRPr lang="en-GB" dirty="0"/>
          </a:p>
          <a:p>
            <a:r>
              <a:rPr lang="en-GB" baseline="0" dirty="0" smtClean="0"/>
              <a:t>802.11 members can provide comments following</a:t>
            </a:r>
          </a:p>
          <a:p>
            <a:pPr marL="0" indent="0">
              <a:buNone/>
            </a:pPr>
            <a:r>
              <a:rPr lang="en-GB" sz="1800" dirty="0">
                <a:hlinkClick r:id="rId2"/>
              </a:rPr>
              <a:t>http://</a:t>
            </a:r>
            <a:r>
              <a:rPr lang="en-GB" sz="1800" dirty="0" smtClean="0">
                <a:hlinkClick r:id="rId2"/>
              </a:rPr>
              <a:t>www.ieee802.org/11/LetterBallots/CC3ARC/CC3_instructions.html</a:t>
            </a:r>
            <a:endParaRPr lang="en-GB" sz="1800" dirty="0" smtClean="0"/>
          </a:p>
          <a:p>
            <a:endParaRPr lang="en-GB" baseline="0" dirty="0" smtClean="0"/>
          </a:p>
          <a:p>
            <a:pPr lvl="1"/>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802.24</a:t>
            </a:r>
            <a:r>
              <a:rPr lang="en-GB" baseline="0" dirty="0" smtClean="0"/>
              <a:t> – Smart Grid WG</a:t>
            </a:r>
            <a:endParaRPr lang="en-GB" dirty="0"/>
          </a:p>
        </p:txBody>
      </p:sp>
      <p:sp>
        <p:nvSpPr>
          <p:cNvPr id="3" name="Content Placeholder 2"/>
          <p:cNvSpPr>
            <a:spLocks noGrp="1"/>
          </p:cNvSpPr>
          <p:nvPr>
            <p:ph idx="1"/>
          </p:nvPr>
        </p:nvSpPr>
        <p:spPr/>
        <p:txBody>
          <a:bodyPr/>
          <a:lstStyle/>
          <a:p>
            <a:r>
              <a:rPr lang="en-GB" dirty="0" smtClean="0"/>
              <a:t>One ad-hoc meeting will be held</a:t>
            </a:r>
          </a:p>
          <a:p>
            <a:r>
              <a:rPr lang="en-GB" dirty="0" smtClean="0"/>
              <a:t>Tuesday</a:t>
            </a:r>
            <a:r>
              <a:rPr lang="en-GB" baseline="0" dirty="0" smtClean="0"/>
              <a:t> 2012-09-18, </a:t>
            </a:r>
            <a:r>
              <a:rPr lang="en-GB" dirty="0" smtClean="0"/>
              <a:t>16:00-18:00</a:t>
            </a:r>
          </a:p>
          <a:p>
            <a:endParaRPr lang="en-GB" dirty="0"/>
          </a:p>
          <a:p>
            <a:r>
              <a:rPr lang="en-GB" dirty="0"/>
              <a:t>The agenda will be to review action items from July and prepare for our first official meeting during the November plenary</a:t>
            </a:r>
            <a:r>
              <a:rPr lang="en-GB" dirty="0" smtClean="0"/>
              <a:t>.</a:t>
            </a:r>
          </a:p>
          <a:p>
            <a:endParaRPr lang="en-GB" dirty="0"/>
          </a:p>
          <a:p>
            <a:r>
              <a:rPr lang="en-GB" dirty="0" smtClean="0"/>
              <a:t>Meeting set up in IMAT so that attendance credit can be claimed for 802.11. </a:t>
            </a:r>
            <a:endParaRPr lang="en-GB"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21</a:t>
            </a:fld>
            <a:endParaRPr lang="en-US"/>
          </a:p>
        </p:txBody>
      </p:sp>
      <p:sp>
        <p:nvSpPr>
          <p:cNvPr id="7" name="Text Box 4"/>
          <p:cNvSpPr txBox="1">
            <a:spLocks noChangeArrowheads="1"/>
          </p:cNvSpPr>
          <p:nvPr/>
        </p:nvSpPr>
        <p:spPr bwMode="auto">
          <a:xfrm>
            <a:off x="-66652" y="617538"/>
            <a:ext cx="40464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4.10</a:t>
            </a:r>
          </a:p>
        </p:txBody>
      </p:sp>
    </p:spTree>
    <p:extLst>
      <p:ext uri="{BB962C8B-B14F-4D97-AF65-F5344CB8AC3E}">
        <p14:creationId xmlns:p14="http://schemas.microsoft.com/office/powerpoint/2010/main" val="3993427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Tutorials</a:t>
            </a:r>
          </a:p>
        </p:txBody>
      </p:sp>
      <p:sp>
        <p:nvSpPr>
          <p:cNvPr id="50178" name="Content Placeholder 2"/>
          <p:cNvSpPr>
            <a:spLocks noGrp="1"/>
          </p:cNvSpPr>
          <p:nvPr>
            <p:ph idx="1"/>
          </p:nvPr>
        </p:nvSpPr>
        <p:spPr>
          <a:xfrm>
            <a:off x="363538" y="1399032"/>
            <a:ext cx="8518525" cy="5129783"/>
          </a:xfrm>
        </p:spPr>
        <p:txBody>
          <a:bodyPr/>
          <a:lstStyle/>
          <a:p>
            <a:r>
              <a:rPr lang="en-US" sz="2800" kern="1200" dirty="0">
                <a:solidFill>
                  <a:schemeClr val="tx2"/>
                </a:solidFill>
                <a:latin typeface="Times New Roman" pitchFamily="18" charset="0"/>
              </a:rPr>
              <a:t>None during September 2012</a:t>
            </a:r>
          </a:p>
          <a:p>
            <a:r>
              <a:rPr lang="en-US" sz="2800" kern="1200" dirty="0">
                <a:solidFill>
                  <a:schemeClr val="tx2"/>
                </a:solidFill>
                <a:latin typeface="Times New Roman" pitchFamily="18" charset="0"/>
              </a:rPr>
              <a:t>November 2012 tutorials:</a:t>
            </a:r>
          </a:p>
          <a:p>
            <a:pPr lvl="1"/>
            <a:r>
              <a:rPr lang="en-US" sz="2800" b="1" kern="1200" dirty="0">
                <a:solidFill>
                  <a:schemeClr val="tx2"/>
                </a:solidFill>
                <a:latin typeface="Times New Roman" pitchFamily="18" charset="0"/>
                <a:ea typeface="+mn-ea"/>
                <a:cs typeface="+mn-cs"/>
              </a:rPr>
              <a:t>Monday</a:t>
            </a:r>
          </a:p>
          <a:p>
            <a:pPr lvl="2"/>
            <a:r>
              <a:rPr lang="en-US" sz="2800" b="1" kern="1200" dirty="0">
                <a:solidFill>
                  <a:schemeClr val="tx2"/>
                </a:solidFill>
                <a:latin typeface="Times New Roman" pitchFamily="18" charset="0"/>
                <a:ea typeface="+mn-ea"/>
                <a:cs typeface="+mn-cs"/>
              </a:rPr>
              <a:t>AVB (Sponsored by Tony </a:t>
            </a:r>
            <a:r>
              <a:rPr lang="en-US" sz="2800" b="1" kern="1200" dirty="0" err="1">
                <a:solidFill>
                  <a:schemeClr val="tx2"/>
                </a:solidFill>
                <a:latin typeface="Times New Roman" pitchFamily="18" charset="0"/>
                <a:ea typeface="+mn-ea"/>
                <a:cs typeface="+mn-cs"/>
              </a:rPr>
              <a:t>Jeffree</a:t>
            </a:r>
            <a:r>
              <a:rPr lang="en-US" sz="2800" b="1" kern="1200" dirty="0">
                <a:solidFill>
                  <a:schemeClr val="tx2"/>
                </a:solidFill>
                <a:latin typeface="Times New Roman" pitchFamily="18" charset="0"/>
                <a:ea typeface="+mn-ea"/>
                <a:cs typeface="+mn-cs"/>
              </a:rPr>
              <a:t>)</a:t>
            </a:r>
          </a:p>
          <a:p>
            <a:pPr lvl="2"/>
            <a:r>
              <a:rPr lang="en-US" sz="2800" b="1" kern="1200" dirty="0">
                <a:solidFill>
                  <a:schemeClr val="tx2"/>
                </a:solidFill>
                <a:latin typeface="Times New Roman" pitchFamily="18" charset="0"/>
                <a:ea typeface="+mn-ea"/>
                <a:cs typeface="+mn-cs"/>
              </a:rPr>
              <a:t>L2 Routing (Sponsored by Bob Heile)</a:t>
            </a:r>
          </a:p>
          <a:p>
            <a:pPr lvl="2"/>
            <a:r>
              <a:rPr lang="en-US" sz="2800" b="1" kern="1200" dirty="0">
                <a:solidFill>
                  <a:schemeClr val="tx2"/>
                </a:solidFill>
                <a:latin typeface="Times New Roman" pitchFamily="18" charset="0"/>
                <a:ea typeface="+mn-ea"/>
                <a:cs typeface="+mn-cs"/>
              </a:rPr>
              <a:t>Medical Device Interop (Sponsored by Bob Heile)</a:t>
            </a:r>
          </a:p>
          <a:p>
            <a:pPr lvl="1"/>
            <a:r>
              <a:rPr lang="en-US" sz="2800" b="1" kern="1200" dirty="0">
                <a:solidFill>
                  <a:schemeClr val="tx2"/>
                </a:solidFill>
                <a:latin typeface="Times New Roman" pitchFamily="18" charset="0"/>
                <a:ea typeface="+mn-ea"/>
                <a:cs typeface="+mn-cs"/>
              </a:rPr>
              <a:t>Tuesday</a:t>
            </a:r>
          </a:p>
          <a:p>
            <a:pPr lvl="2"/>
            <a:r>
              <a:rPr lang="en-US" sz="2800" b="1" kern="1200" dirty="0">
                <a:solidFill>
                  <a:schemeClr val="tx2"/>
                </a:solidFill>
                <a:latin typeface="Times New Roman" pitchFamily="18" charset="0"/>
                <a:ea typeface="+mn-ea"/>
                <a:cs typeface="+mn-cs"/>
              </a:rPr>
              <a:t>Smart Grid TAG overview (Sponsored by James Gilb)</a:t>
            </a:r>
            <a:endParaRPr lang="en-GB" sz="2800" b="1" kern="1200" dirty="0">
              <a:solidFill>
                <a:schemeClr val="tx2"/>
              </a:solidFill>
              <a:latin typeface="Times New Roman" pitchFamily="18" charset="0"/>
              <a:ea typeface="+mn-ea"/>
              <a:cs typeface="+mn-cs"/>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22</a:t>
            </a:fld>
            <a:endParaRPr lang="en-US" sz="1200" b="0" smtClean="0"/>
          </a:p>
        </p:txBody>
      </p:sp>
      <p:sp>
        <p:nvSpPr>
          <p:cNvPr id="8" name="Text Box 7"/>
          <p:cNvSpPr txBox="1">
            <a:spLocks noChangeArrowheads="1"/>
          </p:cNvSpPr>
          <p:nvPr/>
        </p:nvSpPr>
        <p:spPr bwMode="auto">
          <a:xfrm>
            <a:off x="-22202" y="617538"/>
            <a:ext cx="40464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4.10</a:t>
            </a:r>
          </a:p>
        </p:txBody>
      </p:sp>
    </p:spTree>
    <p:extLst>
      <p:ext uri="{BB962C8B-B14F-4D97-AF65-F5344CB8AC3E}">
        <p14:creationId xmlns:p14="http://schemas.microsoft.com/office/powerpoint/2010/main" val="473012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Reports</a:t>
            </a:r>
          </a:p>
        </p:txBody>
      </p:sp>
      <p:sp>
        <p:nvSpPr>
          <p:cNvPr id="50178" name="Content Placeholder 2"/>
          <p:cNvSpPr>
            <a:spLocks noGrp="1"/>
          </p:cNvSpPr>
          <p:nvPr>
            <p:ph idx="1"/>
          </p:nvPr>
        </p:nvSpPr>
        <p:spPr>
          <a:xfrm>
            <a:off x="363538" y="1399032"/>
            <a:ext cx="8518525" cy="5129783"/>
          </a:xfrm>
        </p:spPr>
        <p:txBody>
          <a:bodyPr/>
          <a:lstStyle/>
          <a:p>
            <a:r>
              <a:rPr lang="en-US" sz="2800" kern="1200" dirty="0" smtClean="0">
                <a:solidFill>
                  <a:schemeClr val="tx2"/>
                </a:solidFill>
                <a:latin typeface="Times New Roman" pitchFamily="18" charset="0"/>
              </a:rPr>
              <a:t>Membership Summary</a:t>
            </a:r>
          </a:p>
          <a:p>
            <a:r>
              <a:rPr lang="en-US" sz="2800" kern="1200" dirty="0" smtClean="0">
                <a:solidFill>
                  <a:schemeClr val="tx2"/>
                </a:solidFill>
                <a:latin typeface="Times New Roman" pitchFamily="18" charset="0"/>
              </a:rPr>
              <a:t>Refer to Document 11-12-0038r4</a:t>
            </a:r>
            <a:endParaRPr lang="en-GB" sz="2800" b="1" kern="1200" dirty="0">
              <a:solidFill>
                <a:schemeClr val="tx2"/>
              </a:solidFill>
              <a:latin typeface="Times New Roman" pitchFamily="18" charset="0"/>
              <a:ea typeface="+mn-ea"/>
              <a:cs typeface="+mn-cs"/>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23</a:t>
            </a:fld>
            <a:endParaRPr lang="en-US" sz="1200" b="0" smtClean="0"/>
          </a:p>
        </p:txBody>
      </p:sp>
      <p:sp>
        <p:nvSpPr>
          <p:cNvPr id="8" name="Text Box 7"/>
          <p:cNvSpPr txBox="1">
            <a:spLocks noChangeArrowheads="1"/>
          </p:cNvSpPr>
          <p:nvPr/>
        </p:nvSpPr>
        <p:spPr bwMode="auto">
          <a:xfrm>
            <a:off x="57256" y="617538"/>
            <a:ext cx="438632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a:t>
            </a:r>
            <a:r>
              <a:rPr lang="en-US" dirty="0" smtClean="0">
                <a:solidFill>
                  <a:schemeClr val="tx2"/>
                </a:solidFill>
                <a:latin typeface="Tw Cen MT" pitchFamily="34" charset="0"/>
              </a:rPr>
              <a:t>5.1-5.4</a:t>
            </a:r>
            <a:endParaRPr lang="en-US" dirty="0">
              <a:solidFill>
                <a:schemeClr val="tx2"/>
              </a:solidFill>
              <a:latin typeface="Tw Cen MT" pitchFamily="34" charset="0"/>
            </a:endParaRPr>
          </a:p>
        </p:txBody>
      </p:sp>
    </p:spTree>
    <p:extLst>
      <p:ext uri="{BB962C8B-B14F-4D97-AF65-F5344CB8AC3E}">
        <p14:creationId xmlns:p14="http://schemas.microsoft.com/office/powerpoint/2010/main" val="41085119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752300"/>
            <a:ext cx="7772400" cy="852488"/>
          </a:xfrm>
        </p:spPr>
        <p:txBody>
          <a:bodyPr/>
          <a:lstStyle/>
          <a:p>
            <a:r>
              <a:rPr lang="en-US" dirty="0" smtClean="0"/>
              <a:t>Activity Reports</a:t>
            </a:r>
          </a:p>
        </p:txBody>
      </p:sp>
      <p:sp>
        <p:nvSpPr>
          <p:cNvPr id="50178" name="Content Placeholder 2"/>
          <p:cNvSpPr>
            <a:spLocks noGrp="1"/>
          </p:cNvSpPr>
          <p:nvPr>
            <p:ph idx="1"/>
          </p:nvPr>
        </p:nvSpPr>
        <p:spPr>
          <a:xfrm>
            <a:off x="363538" y="1795549"/>
            <a:ext cx="8518525" cy="4733266"/>
          </a:xfrm>
        </p:spPr>
        <p:txBody>
          <a:bodyPr/>
          <a:lstStyle/>
          <a:p>
            <a:pPr marL="0" indent="0">
              <a:buNone/>
            </a:pPr>
            <a:r>
              <a:rPr lang="en-US" sz="2800" kern="1200" dirty="0" smtClean="0">
                <a:solidFill>
                  <a:schemeClr val="tx2"/>
                </a:solidFill>
                <a:latin typeface="Times New Roman" pitchFamily="18" charset="0"/>
              </a:rPr>
              <a:t>Refer to document 11-12-1176</a:t>
            </a:r>
          </a:p>
          <a:p>
            <a:r>
              <a:rPr lang="en-US" sz="2800" kern="1200" dirty="0" smtClean="0">
                <a:solidFill>
                  <a:schemeClr val="tx2"/>
                </a:solidFill>
                <a:latin typeface="Times New Roman" pitchFamily="18" charset="0"/>
              </a:rPr>
              <a:t>Standing Committees</a:t>
            </a:r>
          </a:p>
          <a:p>
            <a:r>
              <a:rPr lang="en-US" sz="2800" b="1" kern="1200" dirty="0" smtClean="0">
                <a:solidFill>
                  <a:schemeClr val="tx2"/>
                </a:solidFill>
                <a:latin typeface="Times New Roman" pitchFamily="18" charset="0"/>
                <a:ea typeface="+mn-ea"/>
                <a:cs typeface="+mn-cs"/>
              </a:rPr>
              <a:t>Task Groups</a:t>
            </a:r>
          </a:p>
          <a:p>
            <a:r>
              <a:rPr lang="en-US" sz="2800" kern="1200" dirty="0" smtClean="0">
                <a:solidFill>
                  <a:schemeClr val="tx2"/>
                </a:solidFill>
                <a:latin typeface="Times New Roman" pitchFamily="18" charset="0"/>
              </a:rPr>
              <a:t>Study Groups</a:t>
            </a:r>
          </a:p>
          <a:p>
            <a:endParaRPr lang="en-US" sz="2800" b="1" kern="1200" dirty="0">
              <a:solidFill>
                <a:schemeClr val="tx2"/>
              </a:solidFill>
              <a:latin typeface="Times New Roman" pitchFamily="18" charset="0"/>
              <a:ea typeface="+mn-ea"/>
              <a:cs typeface="+mn-cs"/>
            </a:endParaRPr>
          </a:p>
          <a:p>
            <a:r>
              <a:rPr lang="en-US" sz="2800" kern="1200" dirty="0" smtClean="0">
                <a:solidFill>
                  <a:schemeClr val="tx2"/>
                </a:solidFill>
                <a:latin typeface="Times New Roman" pitchFamily="18" charset="0"/>
              </a:rPr>
              <a:t>Recess to convene 802.11aj</a:t>
            </a:r>
            <a:endParaRPr lang="en-GB" sz="2800" b="1" kern="1200" dirty="0">
              <a:solidFill>
                <a:schemeClr val="tx2"/>
              </a:solidFill>
              <a:latin typeface="Times New Roman" pitchFamily="18" charset="0"/>
              <a:ea typeface="+mn-ea"/>
              <a:cs typeface="+mn-cs"/>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24</a:t>
            </a:fld>
            <a:endParaRPr lang="en-US" sz="1200" b="0" smtClean="0"/>
          </a:p>
        </p:txBody>
      </p:sp>
      <p:sp>
        <p:nvSpPr>
          <p:cNvPr id="8" name="Text Box 7"/>
          <p:cNvSpPr txBox="1">
            <a:spLocks noChangeArrowheads="1"/>
          </p:cNvSpPr>
          <p:nvPr/>
        </p:nvSpPr>
        <p:spPr bwMode="auto">
          <a:xfrm>
            <a:off x="138863" y="617538"/>
            <a:ext cx="502111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a:t>
            </a:r>
            <a:r>
              <a:rPr lang="en-US" dirty="0" smtClean="0">
                <a:solidFill>
                  <a:schemeClr val="tx2"/>
                </a:solidFill>
                <a:latin typeface="Tw Cen MT" pitchFamily="34" charset="0"/>
              </a:rPr>
              <a:t>5.2, 5.3, 5.4</a:t>
            </a:r>
            <a:endParaRPr lang="en-US" dirty="0">
              <a:solidFill>
                <a:schemeClr val="tx2"/>
              </a:solidFill>
              <a:latin typeface="Tw Cen MT" pitchFamily="34" charset="0"/>
            </a:endParaRPr>
          </a:p>
        </p:txBody>
      </p:sp>
    </p:spTree>
    <p:extLst>
      <p:ext uri="{BB962C8B-B14F-4D97-AF65-F5344CB8AC3E}">
        <p14:creationId xmlns:p14="http://schemas.microsoft.com/office/powerpoint/2010/main" val="2952273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25</a:t>
            </a:fld>
            <a:endParaRPr lang="en-US" sz="1200" b="0" smtClean="0"/>
          </a:p>
        </p:txBody>
      </p:sp>
      <p:sp>
        <p:nvSpPr>
          <p:cNvPr id="67588" name="WordArt 2"/>
          <p:cNvSpPr>
            <a:spLocks noChangeArrowheads="1" noChangeShapeType="1" noTextEdit="1"/>
          </p:cNvSpPr>
          <p:nvPr/>
        </p:nvSpPr>
        <p:spPr bwMode="auto">
          <a:xfrm>
            <a:off x="2401555" y="2944813"/>
            <a:ext cx="4541855" cy="1607090"/>
          </a:xfrm>
          <a:prstGeom prst="rect">
            <a:avLst/>
          </a:prstGeom>
        </p:spPr>
        <p:txBody>
          <a:bodyPr wrap="none" fromWordArt="1">
            <a:prstTxWarp prst="textPlain">
              <a:avLst>
                <a:gd name="adj" fmla="val 50000"/>
              </a:avLst>
            </a:prstTxWarp>
          </a:bodyPr>
          <a:lstStyle/>
          <a:p>
            <a:pPr algn="ctr"/>
            <a:r>
              <a:rPr lang="en-US" sz="8000" kern="10" dirty="0" smtClean="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Thursday</a:t>
            </a:r>
            <a:endParaRPr lang="en-US" sz="8000" kern="10" dirty="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26</a:t>
            </a:fld>
            <a:endParaRPr lang="en-US" sz="1200" b="0" smtClean="0"/>
          </a:p>
        </p:txBody>
      </p:sp>
      <p:sp>
        <p:nvSpPr>
          <p:cNvPr id="69636" name="Rectangle 2"/>
          <p:cNvSpPr>
            <a:spLocks noGrp="1" noChangeArrowheads="1"/>
          </p:cNvSpPr>
          <p:nvPr>
            <p:ph type="title"/>
          </p:nvPr>
        </p:nvSpPr>
        <p:spPr/>
        <p:txBody>
          <a:bodyPr/>
          <a:lstStyle/>
          <a:p>
            <a:r>
              <a:rPr lang="en-US" dirty="0" smtClean="0"/>
              <a:t>IEEE Store Contents  - Sept  2012</a:t>
            </a:r>
          </a:p>
        </p:txBody>
      </p:sp>
      <p:graphicFrame>
        <p:nvGraphicFramePr>
          <p:cNvPr id="77901" name="Group 77"/>
          <p:cNvGraphicFramePr>
            <a:graphicFrameLocks noGrp="1"/>
          </p:cNvGraphicFramePr>
          <p:nvPr>
            <p:ph idx="1"/>
            <p:extLst>
              <p:ext uri="{D42A27DB-BD31-4B8C-83A1-F6EECF244321}">
                <p14:modId xmlns:p14="http://schemas.microsoft.com/office/powerpoint/2010/main" val="889845586"/>
              </p:ext>
            </p:extLst>
          </p:nvPr>
        </p:nvGraphicFramePr>
        <p:xfrm>
          <a:off x="239713" y="1598613"/>
          <a:ext cx="8632825" cy="4516500"/>
        </p:xfrm>
        <a:graphic>
          <a:graphicData uri="http://schemas.openxmlformats.org/drawingml/2006/table">
            <a:tbl>
              <a:tblPr/>
              <a:tblGrid>
                <a:gridCol w="2391520"/>
                <a:gridCol w="1399591"/>
                <a:gridCol w="1358739"/>
                <a:gridCol w="1741487"/>
                <a:gridCol w="1741488"/>
              </a:tblGrid>
              <a:tr h="944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July 18</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New Roman" pitchFamily="18" charset="0"/>
                        </a:rPr>
                        <a:t>Techstreet</a:t>
                      </a:r>
                      <a:endParaRPr kumimoji="0" lang="en-US" sz="2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Sept</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P802.11.2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802.11s-2011</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802.11aa-2012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802.11ae-2012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P802.11ac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3.0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D3.0   $5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P802.11ad</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9.0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D9.0   $5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k, n, p, y, r, w, u, v, z</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802.11-2007</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69705" name="Text Box 71"/>
          <p:cNvSpPr txBox="1">
            <a:spLocks noChangeArrowheads="1"/>
          </p:cNvSpPr>
          <p:nvPr/>
        </p:nvSpPr>
        <p:spPr bwMode="auto">
          <a:xfrm>
            <a:off x="375064" y="617538"/>
            <a:ext cx="316464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smtClean="0">
                <a:solidFill>
                  <a:schemeClr val="tx2"/>
                </a:solidFill>
                <a:latin typeface="Tw Cen MT" pitchFamily="34" charset="0"/>
              </a:rPr>
              <a:t>Thursday </a:t>
            </a:r>
            <a:r>
              <a:rPr lang="en-US" sz="2000" dirty="0">
                <a:solidFill>
                  <a:schemeClr val="tx2"/>
                </a:solidFill>
                <a:latin typeface="Tw Cen MT" pitchFamily="34" charset="0"/>
              </a:rPr>
              <a:t>Agenda Item 2.09</a:t>
            </a:r>
          </a:p>
        </p:txBody>
      </p:sp>
      <p:sp>
        <p:nvSpPr>
          <p:cNvPr id="69706" name="Text Box 73"/>
          <p:cNvSpPr txBox="1">
            <a:spLocks noChangeArrowheads="1"/>
          </p:cNvSpPr>
          <p:nvPr/>
        </p:nvSpPr>
        <p:spPr bwMode="auto">
          <a:xfrm>
            <a:off x="1192213" y="6145213"/>
            <a:ext cx="325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400">
                <a:hlinkClick r:id="rId3"/>
              </a:rPr>
              <a:t>http://www.techstreet.com/ieeegate.html</a:t>
            </a:r>
            <a:endParaRPr lang="en-US" sz="140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smtClean="0"/>
              <a:t>802.11 drafts to ISO/IEC JTC1/SC6</a:t>
            </a:r>
          </a:p>
        </p:txBody>
      </p:sp>
      <p:sp>
        <p:nvSpPr>
          <p:cNvPr id="71682" name="Content Placeholder 6"/>
          <p:cNvSpPr>
            <a:spLocks noGrp="1"/>
          </p:cNvSpPr>
          <p:nvPr>
            <p:ph idx="1"/>
          </p:nvPr>
        </p:nvSpPr>
        <p:spPr>
          <a:xfrm>
            <a:off x="174625" y="5661025"/>
            <a:ext cx="8839200" cy="739775"/>
          </a:xfrm>
        </p:spPr>
        <p:txBody>
          <a:bodyPr/>
          <a:lstStyle/>
          <a:p>
            <a:pPr marL="0" indent="0">
              <a:buFontTx/>
              <a:buNone/>
            </a:pPr>
            <a:r>
              <a:rPr lang="en-AU" sz="2000" dirty="0" smtClean="0"/>
              <a:t>The WG told SC6 it would liaise 802.11ac as soon as it passes a LB</a:t>
            </a:r>
          </a:p>
          <a:p>
            <a:pPr marL="0" indent="0">
              <a:buFontTx/>
              <a:buNone/>
            </a:pPr>
            <a:r>
              <a:rPr lang="en-AU" sz="2000" dirty="0" smtClean="0"/>
              <a:t>802.11-2012  was submitted to SC6 when approved by the SASB – April 2012</a:t>
            </a:r>
          </a:p>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27</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781765039"/>
              </p:ext>
            </p:extLst>
          </p:nvPr>
        </p:nvGraphicFramePr>
        <p:xfrm>
          <a:off x="228600" y="1600200"/>
          <a:ext cx="8390105" cy="1767990"/>
        </p:xfrm>
        <a:graphic>
          <a:graphicData uri="http://schemas.openxmlformats.org/drawingml/2006/table">
            <a:tbl>
              <a:tblPr/>
              <a:tblGrid>
                <a:gridCol w="1431553"/>
                <a:gridCol w="1093354"/>
                <a:gridCol w="982166"/>
                <a:gridCol w="1432516"/>
                <a:gridCol w="1059962"/>
                <a:gridCol w="1195277"/>
                <a:gridCol w="1195277"/>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smtClean="0">
                          <a:ln>
                            <a:noFill/>
                          </a:ln>
                          <a:solidFill>
                            <a:srgbClr val="FFFFFF"/>
                          </a:solidFill>
                          <a:effectLst/>
                          <a:latin typeface="Times New Roman" pitchFamily="18" charset="0"/>
                        </a:rPr>
                        <a:t>After Okinawa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Atlanta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Jacksonville</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Waikoloa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Atlanta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San Diego</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TGad</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D8.0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D9.0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TGac</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dirty="0" smtClean="0">
                          <a:ln>
                            <a:noFill/>
                          </a:ln>
                          <a:solidFill>
                            <a:schemeClr val="tx1"/>
                          </a:solidFill>
                          <a:effectLst/>
                          <a:latin typeface="Times New Roman" pitchFamily="18" charset="0"/>
                        </a:rPr>
                        <a:t>-</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800" b="1" i="0" u="none" strike="noStrike" cap="none" normalizeH="0" baseline="0" dirty="0" smtClean="0">
                          <a:ln>
                            <a:noFill/>
                          </a:ln>
                          <a:solidFill>
                            <a:srgbClr val="FF0000"/>
                          </a:solidFill>
                          <a:effectLst/>
                          <a:latin typeface="Times New Roman" pitchFamily="18" charset="0"/>
                        </a:rPr>
                        <a:t>D2.0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800" b="1" i="0" u="none" strike="noStrike" cap="none" normalizeH="0" baseline="0" dirty="0" smtClean="0">
                          <a:ln>
                            <a:noFill/>
                          </a:ln>
                          <a:solidFill>
                            <a:srgbClr val="FF0000"/>
                          </a:solidFill>
                          <a:effectLst/>
                          <a:latin typeface="Times New Roman" pitchFamily="18" charset="0"/>
                        </a:rPr>
                        <a:t>D3.0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dirty="0" smtClean="0"/>
          </a:p>
        </p:txBody>
      </p:sp>
      <p:sp>
        <p:nvSpPr>
          <p:cNvPr id="9" name="Text Box 71"/>
          <p:cNvSpPr txBox="1">
            <a:spLocks noChangeArrowheads="1"/>
          </p:cNvSpPr>
          <p:nvPr/>
        </p:nvSpPr>
        <p:spPr bwMode="auto">
          <a:xfrm>
            <a:off x="375064" y="617538"/>
            <a:ext cx="316464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smtClean="0">
                <a:solidFill>
                  <a:schemeClr val="tx2"/>
                </a:solidFill>
                <a:latin typeface="Tw Cen MT" pitchFamily="34" charset="0"/>
              </a:rPr>
              <a:t>Thursday </a:t>
            </a:r>
            <a:r>
              <a:rPr lang="en-US" sz="2000" dirty="0">
                <a:solidFill>
                  <a:schemeClr val="tx2"/>
                </a:solidFill>
                <a:latin typeface="Tw Cen MT" pitchFamily="34" charset="0"/>
              </a:rPr>
              <a:t>Agenda Item </a:t>
            </a:r>
            <a:r>
              <a:rPr lang="en-US" sz="2000" dirty="0" smtClean="0">
                <a:solidFill>
                  <a:schemeClr val="tx2"/>
                </a:solidFill>
                <a:latin typeface="Tw Cen MT" pitchFamily="34" charset="0"/>
              </a:rPr>
              <a:t>2.10</a:t>
            </a:r>
            <a:endParaRPr lang="en-US" sz="2000" dirty="0">
              <a:solidFill>
                <a:schemeClr val="tx2"/>
              </a:solidFill>
              <a:latin typeface="Tw Cen MT"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7885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7885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C59D654-436E-4FB0-AD86-AECD21EE4460}" type="slidenum">
              <a:rPr lang="en-US" sz="1200" b="0" smtClean="0"/>
              <a:pPr/>
              <a:t>28</a:t>
            </a:fld>
            <a:endParaRPr lang="en-US" sz="1200" b="0" smtClean="0"/>
          </a:p>
        </p:txBody>
      </p:sp>
      <p:sp>
        <p:nvSpPr>
          <p:cNvPr id="78852" name="Rectangle 2"/>
          <p:cNvSpPr>
            <a:spLocks noGrp="1" noChangeArrowheads="1"/>
          </p:cNvSpPr>
          <p:nvPr>
            <p:ph type="title"/>
          </p:nvPr>
        </p:nvSpPr>
        <p:spPr>
          <a:xfrm>
            <a:off x="685800" y="685800"/>
            <a:ext cx="7772400" cy="663575"/>
          </a:xfrm>
        </p:spPr>
        <p:txBody>
          <a:bodyPr/>
          <a:lstStyle/>
          <a:p>
            <a:r>
              <a:rPr lang="en-US" dirty="0" smtClean="0"/>
              <a:t>Future Venues - 2012</a:t>
            </a:r>
          </a:p>
        </p:txBody>
      </p:sp>
      <p:sp>
        <p:nvSpPr>
          <p:cNvPr id="78853" name="Rectangle 3"/>
          <p:cNvSpPr>
            <a:spLocks noGrp="1" noChangeArrowheads="1"/>
          </p:cNvSpPr>
          <p:nvPr>
            <p:ph type="body" idx="1"/>
          </p:nvPr>
        </p:nvSpPr>
        <p:spPr>
          <a:xfrm>
            <a:off x="28575" y="1304925"/>
            <a:ext cx="9028113" cy="4791075"/>
          </a:xfrm>
        </p:spPr>
        <p:txBody>
          <a:bodyPr/>
          <a:lstStyle/>
          <a:p>
            <a:pPr>
              <a:lnSpc>
                <a:spcPct val="80000"/>
              </a:lnSpc>
              <a:buFontTx/>
              <a:buNone/>
            </a:pPr>
            <a:r>
              <a:rPr lang="en-US" sz="2200" u="sng" dirty="0" smtClean="0"/>
              <a:t>2012</a:t>
            </a:r>
          </a:p>
          <a:p>
            <a:pPr>
              <a:lnSpc>
                <a:spcPct val="80000"/>
              </a:lnSpc>
              <a:buFontTx/>
              <a:buNone/>
            </a:pPr>
            <a:r>
              <a:rPr lang="en-US" sz="2000" baseline="30000" dirty="0" smtClean="0">
                <a:solidFill>
                  <a:schemeClr val="bg1">
                    <a:lumMod val="75000"/>
                  </a:schemeClr>
                </a:solidFill>
              </a:rPr>
              <a:t># </a:t>
            </a:r>
            <a:r>
              <a:rPr lang="en-US" sz="2200" dirty="0" smtClean="0">
                <a:solidFill>
                  <a:schemeClr val="bg1">
                    <a:lumMod val="75000"/>
                  </a:schemeClr>
                </a:solidFill>
              </a:rPr>
              <a:t>131 </a:t>
            </a:r>
            <a:r>
              <a:rPr lang="en-US" sz="2200" u="sng" dirty="0" smtClean="0">
                <a:solidFill>
                  <a:schemeClr val="bg1">
                    <a:lumMod val="75000"/>
                  </a:schemeClr>
                </a:solidFill>
              </a:rPr>
              <a:t>January 15-20, 2012</a:t>
            </a:r>
            <a:r>
              <a:rPr lang="en-US" sz="2200" dirty="0" smtClean="0">
                <a:solidFill>
                  <a:schemeClr val="bg1">
                    <a:lumMod val="75000"/>
                  </a:schemeClr>
                </a:solidFill>
              </a:rPr>
              <a:t> ----Hyatt Regency, Jacksonville, FL</a:t>
            </a:r>
          </a:p>
          <a:p>
            <a:pPr>
              <a:lnSpc>
                <a:spcPct val="80000"/>
              </a:lnSpc>
              <a:buFontTx/>
              <a:buNone/>
            </a:pPr>
            <a:r>
              <a:rPr lang="en-US" sz="2200" dirty="0" smtClean="0">
                <a:solidFill>
                  <a:schemeClr val="bg1">
                    <a:lumMod val="75000"/>
                  </a:schemeClr>
                </a:solidFill>
              </a:rPr>
              <a:t>Including 802.16 and 802.21</a:t>
            </a:r>
          </a:p>
          <a:p>
            <a:pPr>
              <a:lnSpc>
                <a:spcPct val="80000"/>
              </a:lnSpc>
              <a:buFontTx/>
              <a:buNone/>
            </a:pPr>
            <a:r>
              <a:rPr lang="en-US" sz="2200" dirty="0" smtClean="0">
                <a:solidFill>
                  <a:schemeClr val="bg1">
                    <a:lumMod val="75000"/>
                  </a:schemeClr>
                </a:solidFill>
              </a:rPr>
              <a:t> </a:t>
            </a:r>
          </a:p>
          <a:p>
            <a:pPr>
              <a:lnSpc>
                <a:spcPct val="80000"/>
              </a:lnSpc>
              <a:buFontTx/>
              <a:buNone/>
            </a:pPr>
            <a:r>
              <a:rPr lang="en-US" sz="2000" baseline="30000" dirty="0" smtClean="0">
                <a:solidFill>
                  <a:schemeClr val="bg1">
                    <a:lumMod val="75000"/>
                  </a:schemeClr>
                </a:solidFill>
              </a:rPr>
              <a:t># </a:t>
            </a:r>
            <a:r>
              <a:rPr lang="en-US" sz="2200" dirty="0" smtClean="0">
                <a:solidFill>
                  <a:schemeClr val="bg1">
                    <a:lumMod val="75000"/>
                  </a:schemeClr>
                </a:solidFill>
              </a:rPr>
              <a:t>132 March 11-16, 2012 –Hilton Waikoloa, Big Island, HI</a:t>
            </a:r>
          </a:p>
          <a:p>
            <a:pPr>
              <a:lnSpc>
                <a:spcPct val="80000"/>
              </a:lnSpc>
              <a:buFontTx/>
              <a:buNone/>
            </a:pPr>
            <a:endParaRPr lang="en-US" sz="2200" u="sng" dirty="0" smtClean="0">
              <a:solidFill>
                <a:schemeClr val="bg1">
                  <a:lumMod val="75000"/>
                </a:schemeClr>
              </a:solidFill>
            </a:endParaRPr>
          </a:p>
          <a:p>
            <a:pPr>
              <a:lnSpc>
                <a:spcPct val="80000"/>
              </a:lnSpc>
              <a:buFontTx/>
              <a:buNone/>
            </a:pPr>
            <a:r>
              <a:rPr lang="en-US" sz="2000" baseline="30000" dirty="0" smtClean="0">
                <a:solidFill>
                  <a:schemeClr val="bg1">
                    <a:lumMod val="75000"/>
                  </a:schemeClr>
                </a:solidFill>
              </a:rPr>
              <a:t># </a:t>
            </a:r>
            <a:r>
              <a:rPr lang="en-US" sz="2200" dirty="0" smtClean="0">
                <a:solidFill>
                  <a:schemeClr val="bg1">
                    <a:lumMod val="75000"/>
                  </a:schemeClr>
                </a:solidFill>
              </a:rPr>
              <a:t>133 </a:t>
            </a:r>
            <a:r>
              <a:rPr lang="en-US" sz="2200" u="sng" dirty="0" smtClean="0">
                <a:solidFill>
                  <a:schemeClr val="bg1">
                    <a:lumMod val="75000"/>
                  </a:schemeClr>
                </a:solidFill>
              </a:rPr>
              <a:t>May 13-18, 2012, </a:t>
            </a:r>
            <a:r>
              <a:rPr lang="en-US" sz="2200" dirty="0" smtClean="0">
                <a:solidFill>
                  <a:schemeClr val="bg1">
                    <a:lumMod val="75000"/>
                  </a:schemeClr>
                </a:solidFill>
              </a:rPr>
              <a:t> Hyatt Regency Atlanta, Atlanta, Georgia, USA</a:t>
            </a:r>
          </a:p>
          <a:p>
            <a:pPr>
              <a:lnSpc>
                <a:spcPct val="80000"/>
              </a:lnSpc>
              <a:buFontTx/>
              <a:buNone/>
            </a:pPr>
            <a:r>
              <a:rPr lang="en-US" sz="2200" dirty="0" smtClean="0"/>
              <a:t> </a:t>
            </a:r>
          </a:p>
          <a:p>
            <a:pPr>
              <a:lnSpc>
                <a:spcPct val="80000"/>
              </a:lnSpc>
              <a:buFontTx/>
              <a:buNone/>
            </a:pPr>
            <a:r>
              <a:rPr lang="en-US" sz="2000" baseline="30000" dirty="0" smtClean="0">
                <a:solidFill>
                  <a:schemeClr val="bg2">
                    <a:lumMod val="60000"/>
                    <a:lumOff val="40000"/>
                  </a:schemeClr>
                </a:solidFill>
              </a:rPr>
              <a:t># </a:t>
            </a:r>
            <a:r>
              <a:rPr lang="en-US" sz="2200" dirty="0" smtClean="0">
                <a:solidFill>
                  <a:schemeClr val="bg2">
                    <a:lumMod val="60000"/>
                    <a:lumOff val="40000"/>
                  </a:schemeClr>
                </a:solidFill>
              </a:rPr>
              <a:t>134 July 15-20, 2012    Grand Hyatt Manchester, San Diego, CA, USA</a:t>
            </a:r>
          </a:p>
          <a:p>
            <a:pPr>
              <a:lnSpc>
                <a:spcPct val="80000"/>
              </a:lnSpc>
              <a:buFontTx/>
              <a:buNone/>
            </a:pPr>
            <a:endParaRPr lang="en-US" sz="2200" u="sng" dirty="0" smtClean="0"/>
          </a:p>
          <a:p>
            <a:pPr>
              <a:lnSpc>
                <a:spcPct val="80000"/>
              </a:lnSpc>
              <a:buFontTx/>
              <a:buNone/>
            </a:pPr>
            <a:r>
              <a:rPr lang="en-US" sz="2000" baseline="30000" dirty="0" smtClean="0">
                <a:solidFill>
                  <a:schemeClr val="bg2">
                    <a:lumMod val="60000"/>
                    <a:lumOff val="40000"/>
                  </a:schemeClr>
                </a:solidFill>
              </a:rPr>
              <a:t># </a:t>
            </a:r>
            <a:r>
              <a:rPr lang="en-US" sz="2200" dirty="0" smtClean="0">
                <a:solidFill>
                  <a:schemeClr val="bg2">
                    <a:lumMod val="60000"/>
                    <a:lumOff val="40000"/>
                  </a:schemeClr>
                </a:solidFill>
              </a:rPr>
              <a:t>135 </a:t>
            </a:r>
            <a:r>
              <a:rPr lang="en-US" sz="2200" u="sng" dirty="0" smtClean="0">
                <a:solidFill>
                  <a:schemeClr val="bg2">
                    <a:lumMod val="60000"/>
                    <a:lumOff val="40000"/>
                  </a:schemeClr>
                </a:solidFill>
              </a:rPr>
              <a:t>September 16-21, 2012, </a:t>
            </a:r>
            <a:r>
              <a:rPr lang="en-US" sz="2200" dirty="0" smtClean="0">
                <a:solidFill>
                  <a:schemeClr val="bg2">
                    <a:lumMod val="60000"/>
                    <a:lumOff val="40000"/>
                  </a:schemeClr>
                </a:solidFill>
              </a:rPr>
              <a:t> Hyatt Grand Champion, Indian Wells, CA</a:t>
            </a:r>
          </a:p>
          <a:p>
            <a:pPr>
              <a:lnSpc>
                <a:spcPct val="80000"/>
              </a:lnSpc>
              <a:buNone/>
            </a:pPr>
            <a:r>
              <a:rPr lang="en-US" sz="2200" dirty="0" smtClean="0"/>
              <a:t> </a:t>
            </a:r>
            <a:r>
              <a:rPr lang="en-US" sz="2000" baseline="30000" dirty="0"/>
              <a:t># </a:t>
            </a:r>
            <a:r>
              <a:rPr lang="en-US" sz="2200" dirty="0" smtClean="0"/>
              <a:t>135.5  Sep 26-27, </a:t>
            </a:r>
            <a:r>
              <a:rPr lang="en-US" sz="2200" dirty="0"/>
              <a:t>2012    </a:t>
            </a:r>
            <a:r>
              <a:rPr lang="en-US" sz="2200" dirty="0" smtClean="0"/>
              <a:t>Hotel Nikko New Century, Beijing, China</a:t>
            </a:r>
            <a:endParaRPr lang="en-US" sz="2200" dirty="0"/>
          </a:p>
          <a:p>
            <a:pPr>
              <a:lnSpc>
                <a:spcPct val="80000"/>
              </a:lnSpc>
              <a:buFontTx/>
              <a:buNone/>
            </a:pPr>
            <a:endParaRPr lang="en-US" sz="2200" dirty="0" smtClean="0"/>
          </a:p>
          <a:p>
            <a:pPr>
              <a:lnSpc>
                <a:spcPct val="80000"/>
              </a:lnSpc>
              <a:buFontTx/>
              <a:buNone/>
            </a:pPr>
            <a:r>
              <a:rPr lang="en-US" sz="2000" baseline="30000" dirty="0" smtClean="0"/>
              <a:t># </a:t>
            </a:r>
            <a:r>
              <a:rPr lang="en-US" sz="2200" dirty="0" smtClean="0"/>
              <a:t>136 Nov 11-16, 2012    Grand Hyatt San Antonio, San Antonio, TX, USA</a:t>
            </a:r>
          </a:p>
        </p:txBody>
      </p:sp>
      <p:sp>
        <p:nvSpPr>
          <p:cNvPr id="8" name="Text Box 71"/>
          <p:cNvSpPr txBox="1">
            <a:spLocks noChangeArrowheads="1"/>
          </p:cNvSpPr>
          <p:nvPr/>
        </p:nvSpPr>
        <p:spPr bwMode="auto">
          <a:xfrm>
            <a:off x="443193" y="546303"/>
            <a:ext cx="302839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smtClean="0">
                <a:solidFill>
                  <a:schemeClr val="tx2"/>
                </a:solidFill>
                <a:latin typeface="Tw Cen MT" pitchFamily="34" charset="0"/>
              </a:rPr>
              <a:t>Thursday </a:t>
            </a:r>
            <a:r>
              <a:rPr lang="en-US" sz="2000" dirty="0">
                <a:solidFill>
                  <a:schemeClr val="tx2"/>
                </a:solidFill>
                <a:latin typeface="Tw Cen MT" pitchFamily="34" charset="0"/>
              </a:rPr>
              <a:t>Agenda Item </a:t>
            </a:r>
            <a:r>
              <a:rPr lang="en-US" sz="2000" dirty="0" smtClean="0">
                <a:solidFill>
                  <a:schemeClr val="tx2"/>
                </a:solidFill>
                <a:latin typeface="Tw Cen MT" pitchFamily="34" charset="0"/>
              </a:rPr>
              <a:t>6.3</a:t>
            </a:r>
            <a:endParaRPr lang="en-US" sz="2000" dirty="0">
              <a:solidFill>
                <a:schemeClr val="tx2"/>
              </a:solidFill>
              <a:latin typeface="Tw Cen MT"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8089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089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FC0E246-AB09-4D1E-B496-3CF15F50139B}" type="slidenum">
              <a:rPr lang="en-US" sz="1200" b="0" smtClean="0"/>
              <a:pPr/>
              <a:t>29</a:t>
            </a:fld>
            <a:endParaRPr lang="en-US" sz="1200" b="0" smtClean="0"/>
          </a:p>
        </p:txBody>
      </p:sp>
      <p:sp>
        <p:nvSpPr>
          <p:cNvPr id="80900" name="Rectangle 2"/>
          <p:cNvSpPr>
            <a:spLocks noGrp="1" noChangeArrowheads="1"/>
          </p:cNvSpPr>
          <p:nvPr>
            <p:ph type="title"/>
          </p:nvPr>
        </p:nvSpPr>
        <p:spPr>
          <a:xfrm>
            <a:off x="685800" y="811213"/>
            <a:ext cx="7772400" cy="538162"/>
          </a:xfrm>
        </p:spPr>
        <p:txBody>
          <a:bodyPr/>
          <a:lstStyle/>
          <a:p>
            <a:r>
              <a:rPr lang="en-US" smtClean="0"/>
              <a:t>Future Venues -2013</a:t>
            </a:r>
          </a:p>
        </p:txBody>
      </p:sp>
      <p:sp>
        <p:nvSpPr>
          <p:cNvPr id="80901" name="Rectangle 3"/>
          <p:cNvSpPr>
            <a:spLocks noGrp="1" noChangeArrowheads="1"/>
          </p:cNvSpPr>
          <p:nvPr>
            <p:ph type="body" idx="1"/>
          </p:nvPr>
        </p:nvSpPr>
        <p:spPr>
          <a:xfrm>
            <a:off x="182563" y="1304925"/>
            <a:ext cx="8770937" cy="4791075"/>
          </a:xfrm>
        </p:spPr>
        <p:txBody>
          <a:bodyPr/>
          <a:lstStyle/>
          <a:p>
            <a:pPr>
              <a:lnSpc>
                <a:spcPct val="80000"/>
              </a:lnSpc>
              <a:buFontTx/>
              <a:buNone/>
            </a:pPr>
            <a:r>
              <a:rPr lang="en-US" u="sng" dirty="0" smtClean="0"/>
              <a:t>2013</a:t>
            </a:r>
          </a:p>
          <a:p>
            <a:pPr>
              <a:lnSpc>
                <a:spcPct val="80000"/>
              </a:lnSpc>
              <a:buFontTx/>
              <a:buNone/>
            </a:pPr>
            <a:r>
              <a:rPr lang="en-US" baseline="30000" dirty="0" smtClean="0"/>
              <a:t># </a:t>
            </a:r>
            <a:r>
              <a:rPr lang="en-US" dirty="0" smtClean="0"/>
              <a:t>137 </a:t>
            </a:r>
            <a:r>
              <a:rPr lang="en-US" u="sng" dirty="0" smtClean="0"/>
              <a:t>January 13-18, 2013</a:t>
            </a:r>
            <a:r>
              <a:rPr lang="en-US" dirty="0" smtClean="0"/>
              <a:t> - --Hyatt Regency Vancouver, BC, CA</a:t>
            </a:r>
            <a:br>
              <a:rPr lang="en-US" dirty="0" smtClean="0"/>
            </a:br>
            <a:r>
              <a:rPr lang="en-US" dirty="0" smtClean="0"/>
              <a:t>137.1 Jan 21-25 – China Interim (</a:t>
            </a:r>
            <a:r>
              <a:rPr lang="en-US" dirty="0" err="1" smtClean="0"/>
              <a:t>TGaj</a:t>
            </a:r>
            <a:r>
              <a:rPr lang="en-US" dirty="0" smtClean="0"/>
              <a:t>),  Location TBD</a:t>
            </a:r>
          </a:p>
          <a:p>
            <a:pPr>
              <a:lnSpc>
                <a:spcPct val="80000"/>
              </a:lnSpc>
              <a:buFontTx/>
              <a:buNone/>
            </a:pPr>
            <a:endParaRPr lang="en-US" baseline="30000" dirty="0" smtClean="0"/>
          </a:p>
          <a:p>
            <a:pPr>
              <a:lnSpc>
                <a:spcPct val="80000"/>
              </a:lnSpc>
              <a:buFontTx/>
              <a:buNone/>
            </a:pPr>
            <a:r>
              <a:rPr lang="en-US" baseline="30000" dirty="0" smtClean="0"/>
              <a:t># </a:t>
            </a:r>
            <a:r>
              <a:rPr lang="en-US" dirty="0" smtClean="0"/>
              <a:t>138 March 17-22, 2013 –Caribe Royale, Orlando, FL, USA</a:t>
            </a:r>
          </a:p>
          <a:p>
            <a:pPr>
              <a:lnSpc>
                <a:spcPct val="80000"/>
              </a:lnSpc>
              <a:buFontTx/>
              <a:buNone/>
            </a:pPr>
            <a:r>
              <a:rPr lang="en-US" baseline="30000" dirty="0" smtClean="0"/>
              <a:t># </a:t>
            </a:r>
            <a:r>
              <a:rPr lang="en-US" dirty="0" smtClean="0"/>
              <a:t>139 </a:t>
            </a:r>
            <a:r>
              <a:rPr lang="en-US" u="sng" dirty="0" smtClean="0"/>
              <a:t>May 12-17, 2013 </a:t>
            </a:r>
            <a:r>
              <a:rPr lang="en-US" dirty="0" smtClean="0"/>
              <a:t>----Hilton Waikoloa, Big Island, HI</a:t>
            </a:r>
            <a:br>
              <a:rPr lang="en-US" dirty="0" smtClean="0"/>
            </a:br>
            <a:r>
              <a:rPr lang="en-US" dirty="0" smtClean="0"/>
              <a:t>139.1 April 22-26 – China Interim (</a:t>
            </a:r>
            <a:r>
              <a:rPr lang="en-US" dirty="0" err="1" smtClean="0"/>
              <a:t>TGaj</a:t>
            </a:r>
            <a:r>
              <a:rPr lang="en-US" dirty="0" smtClean="0"/>
              <a:t>), Location TBD</a:t>
            </a:r>
          </a:p>
          <a:p>
            <a:pPr>
              <a:lnSpc>
                <a:spcPct val="80000"/>
              </a:lnSpc>
              <a:buFontTx/>
              <a:buNone/>
            </a:pPr>
            <a:endParaRPr lang="en-US" baseline="30000" dirty="0" smtClean="0"/>
          </a:p>
          <a:p>
            <a:pPr>
              <a:lnSpc>
                <a:spcPct val="80000"/>
              </a:lnSpc>
              <a:buFontTx/>
              <a:buNone/>
            </a:pPr>
            <a:r>
              <a:rPr lang="en-US" baseline="30000" dirty="0" smtClean="0"/>
              <a:t># </a:t>
            </a:r>
            <a:r>
              <a:rPr lang="en-US" dirty="0" smtClean="0"/>
              <a:t>140 July 14-19, 2013    --- Geneva , CH  ITU headquarters</a:t>
            </a:r>
            <a:endParaRPr lang="en-US" dirty="0" smtClean="0">
              <a:solidFill>
                <a:srgbClr val="FF3300"/>
              </a:solidFill>
            </a:endParaRPr>
          </a:p>
          <a:p>
            <a:pPr>
              <a:lnSpc>
                <a:spcPct val="80000"/>
              </a:lnSpc>
              <a:buFontTx/>
              <a:buNone/>
            </a:pPr>
            <a:r>
              <a:rPr lang="en-US" baseline="30000" dirty="0" smtClean="0"/>
              <a:t># </a:t>
            </a:r>
            <a:r>
              <a:rPr lang="en-US" dirty="0" smtClean="0"/>
              <a:t>141 </a:t>
            </a:r>
            <a:r>
              <a:rPr lang="en-US" u="sng" dirty="0" smtClean="0"/>
              <a:t>September 15-20, 2013</a:t>
            </a:r>
            <a:r>
              <a:rPr lang="en-US" dirty="0" smtClean="0"/>
              <a:t>----Confirmed– Nanjing, China </a:t>
            </a:r>
          </a:p>
          <a:p>
            <a:pPr>
              <a:lnSpc>
                <a:spcPct val="80000"/>
              </a:lnSpc>
              <a:buFontTx/>
              <a:buNone/>
            </a:pPr>
            <a:r>
              <a:rPr lang="en-US" dirty="0"/>
              <a:t>	</a:t>
            </a:r>
            <a:r>
              <a:rPr lang="en-US" dirty="0" err="1" smtClean="0"/>
              <a:t>TGaj</a:t>
            </a:r>
            <a:r>
              <a:rPr lang="en-US" dirty="0" smtClean="0"/>
              <a:t> will meet at this interim</a:t>
            </a:r>
          </a:p>
          <a:p>
            <a:pPr>
              <a:lnSpc>
                <a:spcPct val="80000"/>
              </a:lnSpc>
              <a:buFontTx/>
              <a:buNone/>
            </a:pPr>
            <a:r>
              <a:rPr lang="en-US" dirty="0" smtClean="0"/>
              <a:t> </a:t>
            </a:r>
          </a:p>
          <a:p>
            <a:pPr>
              <a:lnSpc>
                <a:spcPct val="80000"/>
              </a:lnSpc>
              <a:buFontTx/>
              <a:buNone/>
            </a:pPr>
            <a:r>
              <a:rPr lang="en-US" baseline="30000" dirty="0" smtClean="0"/>
              <a:t># </a:t>
            </a:r>
            <a:r>
              <a:rPr lang="en-US" dirty="0" smtClean="0"/>
              <a:t>142 Nov 10-15, 2013    Hyatt Regency Dallas, TX, USA</a:t>
            </a:r>
          </a:p>
        </p:txBody>
      </p:sp>
      <p:sp>
        <p:nvSpPr>
          <p:cNvPr id="8" name="Text Box 71"/>
          <p:cNvSpPr txBox="1">
            <a:spLocks noChangeArrowheads="1"/>
          </p:cNvSpPr>
          <p:nvPr/>
        </p:nvSpPr>
        <p:spPr bwMode="auto">
          <a:xfrm>
            <a:off x="443193" y="546303"/>
            <a:ext cx="302839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smtClean="0">
                <a:solidFill>
                  <a:schemeClr val="tx2"/>
                </a:solidFill>
                <a:latin typeface="Tw Cen MT" pitchFamily="34" charset="0"/>
              </a:rPr>
              <a:t>Thursday </a:t>
            </a:r>
            <a:r>
              <a:rPr lang="en-US" sz="2000" dirty="0">
                <a:solidFill>
                  <a:schemeClr val="tx2"/>
                </a:solidFill>
                <a:latin typeface="Tw Cen MT" pitchFamily="34" charset="0"/>
              </a:rPr>
              <a:t>Agenda Item </a:t>
            </a:r>
            <a:r>
              <a:rPr lang="en-US" sz="2000" dirty="0" smtClean="0">
                <a:solidFill>
                  <a:schemeClr val="tx2"/>
                </a:solidFill>
                <a:latin typeface="Tw Cen MT" pitchFamily="34" charset="0"/>
              </a:rPr>
              <a:t>6.3</a:t>
            </a:r>
            <a:endParaRPr lang="en-US" sz="2000" dirty="0">
              <a:solidFill>
                <a:schemeClr val="tx2"/>
              </a:solidFill>
              <a:latin typeface="Tw Cen MT"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D24B88CD-CAB5-F743-98AA-F5BFD415D7AC}" type="slidenum">
              <a:rPr lang="en-US" smtClean="0"/>
              <a:pPr>
                <a:defRPr/>
              </a:pPr>
              <a:t>3</a:t>
            </a:fld>
            <a:endParaRPr lang="en-US" sz="1400">
              <a:latin typeface="Myriad Pro" charset="0"/>
            </a:endParaRPr>
          </a:p>
        </p:txBody>
      </p:sp>
      <p:sp>
        <p:nvSpPr>
          <p:cNvPr id="5" name="Rectangle 4"/>
          <p:cNvSpPr/>
          <p:nvPr/>
        </p:nvSpPr>
        <p:spPr>
          <a:xfrm>
            <a:off x="2010137" y="1600200"/>
            <a:ext cx="4648199" cy="255454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8000" b="1" cap="none" spc="0" dirty="0" smtClean="0">
                <a:ln w="11430"/>
                <a:solidFill>
                  <a:srgbClr val="C00000"/>
                </a:solidFill>
                <a:effectLst>
                  <a:outerShdw blurRad="50800" dist="39000" dir="5460000" algn="tl">
                    <a:srgbClr val="000000">
                      <a:alpha val="38000"/>
                    </a:srgbClr>
                  </a:outerShdw>
                </a:effectLst>
              </a:rPr>
              <a:t>IEEE 802.11</a:t>
            </a:r>
            <a:endParaRPr lang="en-US" sz="5400" b="1" cap="none" spc="0" dirty="0">
              <a:ln w="11430"/>
              <a:solidFill>
                <a:srgbClr val="C00000"/>
              </a:solidFill>
              <a:effectLst>
                <a:outerShdw blurRad="50800" dist="39000" dir="5460000" algn="tl">
                  <a:srgbClr val="000000">
                    <a:alpha val="38000"/>
                  </a:srgbClr>
                </a:outerShdw>
              </a:effectLst>
            </a:endParaRPr>
          </a:p>
        </p:txBody>
      </p:sp>
      <p:sp>
        <p:nvSpPr>
          <p:cNvPr id="2" name="Date Placeholder 1"/>
          <p:cNvSpPr>
            <a:spLocks noGrp="1"/>
          </p:cNvSpPr>
          <p:nvPr>
            <p:ph type="dt" sz="half" idx="10"/>
          </p:nvPr>
        </p:nvSpPr>
        <p:spPr/>
        <p:txBody>
          <a:bodyPr/>
          <a:lstStyle/>
          <a:p>
            <a:pPr>
              <a:defRPr/>
            </a:pPr>
            <a:r>
              <a:rPr lang="en-US" smtClean="0"/>
              <a:t>September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8832455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30</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282575" y="1117600"/>
            <a:ext cx="8577263" cy="5153025"/>
          </a:xfrm>
        </p:spPr>
        <p:txBody>
          <a:bodyPr/>
          <a:lstStyle/>
          <a:p>
            <a:pPr>
              <a:lnSpc>
                <a:spcPct val="80000"/>
              </a:lnSpc>
              <a:buFontTx/>
              <a:buNone/>
            </a:pPr>
            <a:r>
              <a:rPr lang="en-US" sz="2300" u="sng" dirty="0" smtClean="0"/>
              <a:t>2014</a:t>
            </a:r>
          </a:p>
          <a:p>
            <a:pPr>
              <a:lnSpc>
                <a:spcPct val="80000"/>
              </a:lnSpc>
              <a:buFontTx/>
              <a:buNone/>
            </a:pPr>
            <a:r>
              <a:rPr lang="en-US" sz="2300" baseline="30000" dirty="0" smtClean="0"/>
              <a:t># </a:t>
            </a:r>
            <a:r>
              <a:rPr lang="en-US" sz="2300" dirty="0" smtClean="0"/>
              <a:t>143 </a:t>
            </a:r>
            <a:r>
              <a:rPr lang="en-US" sz="2300" u="sng" dirty="0" smtClean="0"/>
              <a:t>January 19-24, 2014</a:t>
            </a:r>
            <a:r>
              <a:rPr lang="en-US" sz="2300" dirty="0" smtClean="0"/>
              <a:t> - --Hyatt Century Plaza, Los Angeles, CA, US</a:t>
            </a:r>
          </a:p>
          <a:p>
            <a:pPr>
              <a:lnSpc>
                <a:spcPct val="80000"/>
              </a:lnSpc>
              <a:buFontTx/>
              <a:buNone/>
            </a:pPr>
            <a:r>
              <a:rPr lang="en-US" sz="2300" dirty="0"/>
              <a:t>	</a:t>
            </a:r>
            <a:r>
              <a:rPr lang="en-US" sz="2300" dirty="0" smtClean="0"/>
              <a:t>143.1 Jan 6-10 – China Interim (</a:t>
            </a:r>
            <a:r>
              <a:rPr lang="en-US" sz="2300" dirty="0" err="1" smtClean="0"/>
              <a:t>TGaj</a:t>
            </a:r>
            <a:r>
              <a:rPr lang="en-US" sz="2300" dirty="0" smtClean="0"/>
              <a:t>), Location TBD</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144 March 16-21, 2014 –Hyatt Regency Atlanta, Atlanta, GA, US</a:t>
            </a:r>
          </a:p>
          <a:p>
            <a:pPr>
              <a:lnSpc>
                <a:spcPct val="80000"/>
              </a:lnSpc>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lnSpc>
                <a:spcPct val="80000"/>
              </a:lnSpc>
              <a:buFontTx/>
              <a:buNone/>
            </a:pPr>
            <a:r>
              <a:rPr lang="en-US" sz="2300" dirty="0"/>
              <a:t>	</a:t>
            </a:r>
            <a:r>
              <a:rPr lang="en-US" sz="2300" dirty="0" smtClean="0"/>
              <a:t>145.1 May 20-24 – China Interim (</a:t>
            </a:r>
            <a:r>
              <a:rPr lang="en-US" sz="2300" dirty="0" err="1" smtClean="0"/>
              <a:t>TGaj</a:t>
            </a:r>
            <a:r>
              <a:rPr lang="en-US" sz="2300" dirty="0" smtClean="0"/>
              <a:t>), Location TBD</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146 July 13-18, 2014    --- Manchester Grand Hyatt, San Diego, CA, US</a:t>
            </a:r>
            <a:endParaRPr lang="en-US" sz="2300" u="sng" dirty="0" smtClean="0"/>
          </a:p>
          <a:p>
            <a:pPr>
              <a:lnSpc>
                <a:spcPct val="80000"/>
              </a:lnSpc>
              <a:buFontTx/>
              <a:buNone/>
            </a:pPr>
            <a:r>
              <a:rPr lang="en-US" sz="2300" baseline="30000" dirty="0" smtClean="0"/>
              <a:t># </a:t>
            </a:r>
            <a:r>
              <a:rPr lang="en-US" sz="2300" dirty="0" smtClean="0"/>
              <a:t>147 </a:t>
            </a:r>
            <a:r>
              <a:rPr lang="en-US" sz="2300" u="sng" dirty="0" smtClean="0"/>
              <a:t>September 14-19, 2014</a:t>
            </a:r>
            <a:r>
              <a:rPr lang="en-US" sz="2300" dirty="0" smtClean="0"/>
              <a:t>----</a:t>
            </a:r>
            <a:r>
              <a:rPr lang="en-US" sz="2300" dirty="0" smtClean="0">
                <a:solidFill>
                  <a:srgbClr val="FF0000"/>
                </a:solidFill>
              </a:rPr>
              <a:t>1</a:t>
            </a:r>
            <a:r>
              <a:rPr lang="en-US" sz="2300" baseline="30000" dirty="0" smtClean="0">
                <a:solidFill>
                  <a:srgbClr val="FF0000"/>
                </a:solidFill>
              </a:rPr>
              <a:t>st</a:t>
            </a:r>
            <a:r>
              <a:rPr lang="en-US" sz="2300" dirty="0" smtClean="0">
                <a:solidFill>
                  <a:srgbClr val="FF0000"/>
                </a:solidFill>
              </a:rPr>
              <a:t> priority– Kobe, Japan</a:t>
            </a:r>
          </a:p>
          <a:p>
            <a:pPr>
              <a:lnSpc>
                <a:spcPct val="80000"/>
              </a:lnSpc>
              <a:buFontTx/>
              <a:buNone/>
            </a:pPr>
            <a:r>
              <a:rPr lang="en-US" sz="2300" dirty="0">
                <a:solidFill>
                  <a:srgbClr val="FF0000"/>
                </a:solidFill>
              </a:rPr>
              <a:t>	</a:t>
            </a:r>
            <a:r>
              <a:rPr lang="en-US" sz="2300" dirty="0" smtClean="0"/>
              <a:t>147.1 Sept 23-27 – China Interim (</a:t>
            </a:r>
            <a:r>
              <a:rPr lang="en-US" sz="2300" dirty="0" err="1" smtClean="0"/>
              <a:t>TGaj</a:t>
            </a:r>
            <a:r>
              <a:rPr lang="en-US" sz="2300" dirty="0" smtClean="0"/>
              <a:t>), Location TBD</a:t>
            </a:r>
            <a:endParaRPr lang="en-US" sz="2300" dirty="0" smtClean="0">
              <a:solidFill>
                <a:srgbClr val="FF0000"/>
              </a:solidFill>
            </a:endParaRPr>
          </a:p>
          <a:p>
            <a:pPr>
              <a:lnSpc>
                <a:spcPct val="80000"/>
              </a:lnSpc>
              <a:buFontTx/>
              <a:buNone/>
            </a:pPr>
            <a:r>
              <a:rPr lang="en-US" sz="2300" dirty="0" smtClean="0">
                <a:solidFill>
                  <a:srgbClr val="FF0000"/>
                </a:solidFill>
              </a:rPr>
              <a:t>							      </a:t>
            </a:r>
            <a:r>
              <a:rPr lang="en-US" sz="2300" dirty="0" smtClean="0"/>
              <a:t> </a:t>
            </a:r>
          </a:p>
          <a:p>
            <a:pPr>
              <a:lnSpc>
                <a:spcPct val="80000"/>
              </a:lnSpc>
              <a:buFontTx/>
              <a:buNone/>
            </a:pPr>
            <a:r>
              <a:rPr lang="en-US" sz="2300" baseline="30000" dirty="0" smtClean="0"/>
              <a:t># </a:t>
            </a:r>
            <a:r>
              <a:rPr lang="en-US" sz="2300" dirty="0" smtClean="0"/>
              <a:t>148 November 2-7, 2014   Hyatt Regency San Antonio, TX, US</a:t>
            </a:r>
          </a:p>
          <a:p>
            <a:pPr>
              <a:lnSpc>
                <a:spcPct val="80000"/>
              </a:lnSpc>
              <a:buFontTx/>
              <a:buNone/>
            </a:pPr>
            <a:endParaRPr lang="en-US" sz="2300" dirty="0" smtClean="0"/>
          </a:p>
        </p:txBody>
      </p:sp>
      <p:sp>
        <p:nvSpPr>
          <p:cNvPr id="8" name="Text Box 71"/>
          <p:cNvSpPr txBox="1">
            <a:spLocks noChangeArrowheads="1"/>
          </p:cNvSpPr>
          <p:nvPr/>
        </p:nvSpPr>
        <p:spPr bwMode="auto">
          <a:xfrm>
            <a:off x="443193" y="546303"/>
            <a:ext cx="302839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smtClean="0">
                <a:solidFill>
                  <a:schemeClr val="tx2"/>
                </a:solidFill>
                <a:latin typeface="Tw Cen MT" pitchFamily="34" charset="0"/>
              </a:rPr>
              <a:t>Thursday </a:t>
            </a:r>
            <a:r>
              <a:rPr lang="en-US" sz="2000" dirty="0">
                <a:solidFill>
                  <a:schemeClr val="tx2"/>
                </a:solidFill>
                <a:latin typeface="Tw Cen MT" pitchFamily="34" charset="0"/>
              </a:rPr>
              <a:t>Agenda Item </a:t>
            </a:r>
            <a:r>
              <a:rPr lang="en-US" sz="2000" dirty="0" smtClean="0">
                <a:solidFill>
                  <a:schemeClr val="tx2"/>
                </a:solidFill>
                <a:latin typeface="Tw Cen MT" pitchFamily="34" charset="0"/>
              </a:rPr>
              <a:t>6.3</a:t>
            </a:r>
            <a:endParaRPr lang="en-US" sz="2000" dirty="0">
              <a:solidFill>
                <a:schemeClr val="tx2"/>
              </a:solidFill>
              <a:latin typeface="Tw Cen MT"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31</a:t>
            </a:fld>
            <a:endParaRPr lang="en-US" sz="1200" b="0" smtClean="0"/>
          </a:p>
        </p:txBody>
      </p:sp>
      <p:sp>
        <p:nvSpPr>
          <p:cNvPr id="33796" name="Rectangle 2"/>
          <p:cNvSpPr>
            <a:spLocks noGrp="1" noChangeArrowheads="1"/>
          </p:cNvSpPr>
          <p:nvPr>
            <p:ph type="title"/>
          </p:nvPr>
        </p:nvSpPr>
        <p:spPr>
          <a:xfrm>
            <a:off x="685800" y="1082675"/>
            <a:ext cx="7772400" cy="992188"/>
          </a:xfrm>
        </p:spPr>
        <p:txBody>
          <a:bodyPr/>
          <a:lstStyle/>
          <a:p>
            <a:r>
              <a:rPr lang="en-US" sz="2800" dirty="0" smtClean="0"/>
              <a:t>November – San Antonio, TX, California</a:t>
            </a:r>
            <a:br>
              <a:rPr lang="en-US" sz="2800" dirty="0" smtClean="0"/>
            </a:br>
            <a:r>
              <a:rPr lang="en-US" sz="2800" dirty="0" smtClean="0"/>
              <a:t>November  11-16, 2012</a:t>
            </a:r>
          </a:p>
        </p:txBody>
      </p:sp>
      <p:sp>
        <p:nvSpPr>
          <p:cNvPr id="33798" name="Text Box 5"/>
          <p:cNvSpPr txBox="1">
            <a:spLocks noChangeArrowheads="1"/>
          </p:cNvSpPr>
          <p:nvPr/>
        </p:nvSpPr>
        <p:spPr bwMode="auto">
          <a:xfrm>
            <a:off x="88673" y="2252663"/>
            <a:ext cx="8890000" cy="3970318"/>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marL="0" indent="0" eaLnBrk="0" hangingPunct="0"/>
            <a:r>
              <a:rPr lang="en-US" sz="3600" dirty="0"/>
              <a:t>Session information: </a:t>
            </a:r>
            <a:r>
              <a:rPr lang="en-US" sz="3600" dirty="0">
                <a:hlinkClick r:id="rId3"/>
              </a:rPr>
              <a:t>http://</a:t>
            </a:r>
            <a:r>
              <a:rPr lang="en-US" sz="3600" dirty="0" smtClean="0">
                <a:hlinkClick r:id="rId3"/>
              </a:rPr>
              <a:t>802world.org/plenary</a:t>
            </a:r>
            <a:endParaRPr lang="en-US" sz="3600" dirty="0" smtClean="0"/>
          </a:p>
          <a:p>
            <a:pPr marL="0" indent="0" eaLnBrk="0" hangingPunct="0"/>
            <a:endParaRPr lang="en-US" sz="3600" dirty="0"/>
          </a:p>
          <a:p>
            <a:pPr eaLnBrk="0" hangingPunct="0">
              <a:buFont typeface="Times New Roman" pitchFamily="18" charset="0"/>
              <a:buAutoNum type="arabicPeriod"/>
            </a:pPr>
            <a:r>
              <a:rPr lang="en-US" sz="3600" dirty="0" smtClean="0"/>
              <a:t>Hotel Registration - open</a:t>
            </a:r>
            <a:endParaRPr lang="en-US" sz="3600" dirty="0">
              <a:solidFill>
                <a:srgbClr val="FF0000"/>
              </a:solidFill>
            </a:endParaRPr>
          </a:p>
          <a:p>
            <a:pPr eaLnBrk="0" hangingPunct="0">
              <a:buFont typeface="Times New Roman" pitchFamily="18" charset="0"/>
              <a:buAutoNum type="arabicPeriod"/>
            </a:pPr>
            <a:r>
              <a:rPr lang="en-US" sz="3600" dirty="0"/>
              <a:t>Meeting </a:t>
            </a:r>
            <a:r>
              <a:rPr lang="en-US" sz="3600" dirty="0" smtClean="0"/>
              <a:t>Registration - open</a:t>
            </a:r>
            <a:endParaRPr lang="en-US" sz="3600" dirty="0"/>
          </a:p>
          <a:p>
            <a:pPr eaLnBrk="0" hangingPunct="0">
              <a:buFont typeface="Times New Roman" pitchFamily="18" charset="0"/>
              <a:buAutoNum type="arabicPeriod"/>
            </a:pPr>
            <a:r>
              <a:rPr lang="en-US" sz="3600" dirty="0"/>
              <a:t>Early bird registration expires </a:t>
            </a:r>
          </a:p>
          <a:p>
            <a:pPr marL="457200" lvl="1" indent="0" eaLnBrk="0" hangingPunct="0"/>
            <a:r>
              <a:rPr lang="en-US" sz="3600" dirty="0"/>
              <a:t>	</a:t>
            </a:r>
            <a:r>
              <a:rPr lang="en-US" sz="3600" dirty="0">
                <a:solidFill>
                  <a:srgbClr val="FF0000"/>
                </a:solidFill>
              </a:rPr>
              <a:t>Friday </a:t>
            </a:r>
            <a:r>
              <a:rPr lang="en-US" sz="3600" dirty="0" smtClean="0">
                <a:solidFill>
                  <a:srgbClr val="FF0000"/>
                </a:solidFill>
              </a:rPr>
              <a:t>2012-10-05</a:t>
            </a:r>
            <a:endParaRPr lang="en-US" sz="3600" dirty="0">
              <a:solidFill>
                <a:srgbClr val="FF0000"/>
              </a:solidFill>
            </a:endParaRPr>
          </a:p>
        </p:txBody>
      </p:sp>
      <p:sp>
        <p:nvSpPr>
          <p:cNvPr id="8" name="Text Box 71"/>
          <p:cNvSpPr txBox="1">
            <a:spLocks noChangeArrowheads="1"/>
          </p:cNvSpPr>
          <p:nvPr/>
        </p:nvSpPr>
        <p:spPr bwMode="auto">
          <a:xfrm>
            <a:off x="443193" y="546303"/>
            <a:ext cx="302839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smtClean="0">
                <a:solidFill>
                  <a:schemeClr val="tx2"/>
                </a:solidFill>
                <a:latin typeface="Tw Cen MT" pitchFamily="34" charset="0"/>
              </a:rPr>
              <a:t>Thursday </a:t>
            </a:r>
            <a:r>
              <a:rPr lang="en-US" sz="2000" dirty="0">
                <a:solidFill>
                  <a:schemeClr val="tx2"/>
                </a:solidFill>
                <a:latin typeface="Tw Cen MT" pitchFamily="34" charset="0"/>
              </a:rPr>
              <a:t>Agenda Item </a:t>
            </a:r>
            <a:r>
              <a:rPr lang="en-US" sz="2000" dirty="0" smtClean="0">
                <a:solidFill>
                  <a:schemeClr val="tx2"/>
                </a:solidFill>
                <a:latin typeface="Tw Cen MT" pitchFamily="34" charset="0"/>
              </a:rPr>
              <a:t>7.0</a:t>
            </a:r>
            <a:endParaRPr lang="en-US" sz="2000" dirty="0">
              <a:solidFill>
                <a:schemeClr val="tx2"/>
              </a:solidFill>
              <a:latin typeface="Tw Cen MT" pitchFamily="34" charset="0"/>
            </a:endParaRPr>
          </a:p>
        </p:txBody>
      </p:sp>
    </p:spTree>
    <p:extLst>
      <p:ext uri="{BB962C8B-B14F-4D97-AF65-F5344CB8AC3E}">
        <p14:creationId xmlns:p14="http://schemas.microsoft.com/office/powerpoint/2010/main" val="26055918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8704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704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CE569F8-6415-47E4-AE7C-D49D06A7CC16}" type="slidenum">
              <a:rPr lang="en-US" sz="1200" b="0" smtClean="0"/>
              <a:pPr/>
              <a:t>32</a:t>
            </a:fld>
            <a:endParaRPr lang="en-US" sz="1200" b="0" smtClean="0"/>
          </a:p>
        </p:txBody>
      </p:sp>
      <p:pic>
        <p:nvPicPr>
          <p:cNvPr id="8704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275" y="609600"/>
            <a:ext cx="8485188" cy="587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8704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704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CE569F8-6415-47E4-AE7C-D49D06A7CC16}" type="slidenum">
              <a:rPr lang="en-US" sz="1200" b="0" smtClean="0"/>
              <a:pPr/>
              <a:t>33</a:t>
            </a:fld>
            <a:endParaRPr lang="en-US" sz="1200" b="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9303" y="587289"/>
            <a:ext cx="7788041" cy="5905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307237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September  2012</a:t>
            </a:r>
            <a:endParaRPr lang="en-US"/>
          </a:p>
        </p:txBody>
      </p:sp>
      <p:sp>
        <p:nvSpPr>
          <p:cNvPr id="8195" name="Footer Placeholder 4"/>
          <p:cNvSpPr>
            <a:spLocks noGrp="1"/>
          </p:cNvSpPr>
          <p:nvPr>
            <p:ph type="ftr" sz="quarter" idx="11"/>
          </p:nvPr>
        </p:nvSpPr>
        <p:spPr>
          <a:noFill/>
        </p:spPr>
        <p:txBody>
          <a:bodyPr/>
          <a:lstStyle/>
          <a:p>
            <a:r>
              <a:rPr lang="en-US" smtClean="0"/>
              <a:t>Bruce Kraemer (Marvell)</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4</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685800" y="1219200"/>
            <a:ext cx="77724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2000" dirty="0" smtClean="0"/>
              <a:t>(effective 20 July, 2012), </a:t>
            </a:r>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r>
              <a:rPr lang="en-US" sz="2000" dirty="0" smtClean="0"/>
              <a:t> (effective 16 March, 2012) </a:t>
            </a:r>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r>
              <a:rPr lang="en-US" sz="2000" dirty="0" smtClean="0"/>
              <a:t> </a:t>
            </a:r>
            <a:r>
              <a:rPr lang="en-US" sz="1600" dirty="0" smtClean="0"/>
              <a:t>(Effective July 20, 2012)</a:t>
            </a:r>
          </a:p>
          <a:p>
            <a:pPr lvl="1"/>
            <a:r>
              <a:rPr lang="en-US" sz="1800" dirty="0" smtClean="0">
                <a:hlinkClick r:id="rId5"/>
              </a:rPr>
              <a:t>https://mentor.ieee.org/802.11/documents?is_dcn=2&amp;is_year=2009</a:t>
            </a:r>
            <a:endParaRPr lang="en-US" sz="1800" dirty="0" smtClean="0"/>
          </a:p>
          <a:p>
            <a:pPr lvl="1"/>
            <a:endParaRPr lang="en-US" sz="1800" dirty="0" smtClean="0"/>
          </a:p>
          <a:p>
            <a:pPr>
              <a:buFontTx/>
              <a:buNone/>
            </a:pPr>
            <a:r>
              <a:rPr lang="en-US" sz="2000" dirty="0" smtClean="0"/>
              <a:t>Policies and Procedures hierarchy</a:t>
            </a:r>
          </a:p>
          <a:p>
            <a:pPr lvl="1"/>
            <a:r>
              <a:rPr lang="en-US" sz="1800" dirty="0" smtClean="0">
                <a:hlinkClick r:id="rId6"/>
              </a:rPr>
              <a:t>http://www.ieee802.org/11/Rules/rules.shtml</a:t>
            </a:r>
            <a:endParaRPr lang="en-US" sz="1800" dirty="0" smtClean="0"/>
          </a:p>
          <a:p>
            <a:pPr lvl="1"/>
            <a:endParaRPr lang="en-US" sz="1800" dirty="0" smtClean="0"/>
          </a:p>
        </p:txBody>
      </p:sp>
      <p:sp>
        <p:nvSpPr>
          <p:cNvPr id="7" name="Text Box 4"/>
          <p:cNvSpPr txBox="1">
            <a:spLocks noChangeArrowheads="1"/>
          </p:cNvSpPr>
          <p:nvPr/>
        </p:nvSpPr>
        <p:spPr bwMode="auto">
          <a:xfrm>
            <a:off x="353830" y="521783"/>
            <a:ext cx="31896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3.1.1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2819696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September  2012</a:t>
            </a:r>
            <a:endParaRPr lang="en-US"/>
          </a:p>
        </p:txBody>
      </p:sp>
      <p:sp>
        <p:nvSpPr>
          <p:cNvPr id="4099" name="Footer Placeholder 2"/>
          <p:cNvSpPr>
            <a:spLocks noGrp="1"/>
          </p:cNvSpPr>
          <p:nvPr>
            <p:ph type="ftr" sz="quarter" idx="11"/>
          </p:nvPr>
        </p:nvSpPr>
        <p:spPr>
          <a:noFill/>
        </p:spPr>
        <p:txBody>
          <a:bodyPr/>
          <a:lstStyle/>
          <a:p>
            <a:r>
              <a:rPr lang="en-US" smtClean="0"/>
              <a:t>Bruce Kraemer (Marvell)</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5</a:t>
            </a:fld>
            <a:endParaRPr lang="en-US"/>
          </a:p>
        </p:txBody>
      </p:sp>
      <p:sp>
        <p:nvSpPr>
          <p:cNvPr id="4101" name="Rectangle 1026"/>
          <p:cNvSpPr>
            <a:spLocks noGrp="1" noChangeArrowheads="1"/>
          </p:cNvSpPr>
          <p:nvPr>
            <p:ph type="title" idx="4294967295"/>
          </p:nvPr>
        </p:nvSpPr>
        <p:spPr>
          <a:xfrm>
            <a:off x="304800" y="840704"/>
            <a:ext cx="8839200" cy="381000"/>
          </a:xfrm>
        </p:spPr>
        <p:txBody>
          <a:bodyPr lIns="91440" tIns="45720" rIns="91440" bIns="45720"/>
          <a:lstStyle/>
          <a:p>
            <a:r>
              <a:rPr lang="en-US" sz="2800" u="sng" dirty="0" smtClean="0"/>
              <a:t>Participants, Patents, and Duty to Inform</a:t>
            </a:r>
            <a:endParaRPr lang="en-US" sz="2800" dirty="0" smtClean="0"/>
          </a:p>
        </p:txBody>
      </p:sp>
      <p:sp>
        <p:nvSpPr>
          <p:cNvPr id="4102" name="Rectangle 1027"/>
          <p:cNvSpPr>
            <a:spLocks noGrp="1" noChangeArrowheads="1"/>
          </p:cNvSpPr>
          <p:nvPr>
            <p:ph type="body" idx="4294967295"/>
          </p:nvPr>
        </p:nvSpPr>
        <p:spPr>
          <a:xfrm>
            <a:off x="0" y="1307947"/>
            <a:ext cx="9144000" cy="5334000"/>
          </a:xfrm>
        </p:spPr>
        <p:txBody>
          <a:bodyPr lIns="91440" tIns="45720" rIns="91440" bIns="45720"/>
          <a:lstStyle/>
          <a:p>
            <a:pPr algn="ctr">
              <a:buFontTx/>
              <a:buNone/>
            </a:pPr>
            <a:r>
              <a:rPr lang="en-US" sz="1600" b="0" dirty="0" smtClean="0">
                <a:latin typeface="Arial Narrow" pitchFamily="34" charset="0"/>
                <a:cs typeface="Aharoni" pitchFamily="2" charset="-79"/>
              </a:rPr>
              <a:t>All participants in this meeting have certain obligations under the IEEE-SA Patent Policy. </a:t>
            </a:r>
          </a:p>
          <a:p>
            <a:pPr lvl="1"/>
            <a:r>
              <a:rPr lang="en-US" sz="1600" b="1" dirty="0" smtClean="0">
                <a:solidFill>
                  <a:srgbClr val="003399"/>
                </a:solidFill>
                <a:latin typeface="Arial Narrow" pitchFamily="34" charset="0"/>
                <a:cs typeface="Aharoni" pitchFamily="2" charset="-79"/>
              </a:rPr>
              <a:t>Participants </a:t>
            </a:r>
          </a:p>
          <a:p>
            <a:pPr lvl="2">
              <a:buFontTx/>
              <a:buNone/>
            </a:pPr>
            <a:r>
              <a:rPr lang="en-US" sz="1600" b="1" dirty="0" smtClean="0">
                <a:solidFill>
                  <a:srgbClr val="003399"/>
                </a:solidFill>
                <a:latin typeface="Arial Narrow" pitchFamily="34" charset="0"/>
                <a:cs typeface="Aharoni" pitchFamily="2" charset="-79"/>
              </a:rPr>
              <a:t>[Note: </a:t>
            </a:r>
            <a:r>
              <a:rPr lang="en-GB" sz="1600" b="1" dirty="0" smtClean="0">
                <a:solidFill>
                  <a:srgbClr val="003399"/>
                </a:solidFill>
                <a:latin typeface="Arial Narrow" pitchFamily="34" charset="0"/>
                <a:cs typeface="Aharoni" pitchFamily="2" charset="-79"/>
              </a:rPr>
              <a:t>Quoted text excerpted from IEEE-SA Standards Board Bylaws </a:t>
            </a:r>
            <a:r>
              <a:rPr lang="en-GB" sz="1600" b="1" dirty="0" err="1" smtClean="0">
                <a:solidFill>
                  <a:srgbClr val="003399"/>
                </a:solidFill>
                <a:latin typeface="Arial Narrow" pitchFamily="34" charset="0"/>
                <a:cs typeface="Aharoni" pitchFamily="2" charset="-79"/>
              </a:rPr>
              <a:t>subclause</a:t>
            </a:r>
            <a:r>
              <a:rPr lang="en-GB" sz="1600" b="1" dirty="0" smtClean="0">
                <a:solidFill>
                  <a:srgbClr val="003399"/>
                </a:solidFill>
                <a:latin typeface="Arial Narrow" pitchFamily="34" charset="0"/>
                <a:cs typeface="Aharoni" pitchFamily="2" charset="-79"/>
              </a:rPr>
              <a:t> 6.2</a:t>
            </a:r>
            <a:r>
              <a:rPr lang="en-US" sz="1600" b="1" dirty="0" smtClean="0">
                <a:solidFill>
                  <a:srgbClr val="003399"/>
                </a:solidFill>
                <a:latin typeface="Arial Narrow" pitchFamily="34" charset="0"/>
                <a:cs typeface="Aharoni" pitchFamily="2" charset="-79"/>
              </a:rPr>
              <a:t>]:</a:t>
            </a:r>
          </a:p>
          <a:p>
            <a:pPr lvl="2"/>
            <a:r>
              <a:rPr lang="en-US" sz="1600" b="1" dirty="0" smtClean="0">
                <a:solidFill>
                  <a:srgbClr val="003399"/>
                </a:solidFill>
                <a:latin typeface="Arial Narrow" pitchFamily="34" charset="0"/>
                <a:cs typeface="Aharoni" pitchFamily="2" charset="-79"/>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smtClean="0">
              <a:latin typeface="Arial Narrow" pitchFamily="34" charset="0"/>
              <a:cs typeface="Aharoni" pitchFamily="2" charset="-79"/>
            </a:endParaRPr>
          </a:p>
          <a:p>
            <a:pPr lvl="3"/>
            <a:r>
              <a:rPr lang="en-US" b="1" dirty="0" smtClean="0">
                <a:solidFill>
                  <a:srgbClr val="003399"/>
                </a:solidFill>
                <a:latin typeface="Arial Narrow" pitchFamily="34" charset="0"/>
                <a:cs typeface="Aharoni" pitchFamily="2" charset="-79"/>
              </a:rPr>
              <a:t>“Personal awareness” means that the participant “is personally aware that the holder may have a potential Essential Patent Claim,” even if the participant is not personally aware of the specific patents or patent claims</a:t>
            </a:r>
          </a:p>
          <a:p>
            <a:pPr lvl="2"/>
            <a:r>
              <a:rPr lang="en-US" sz="1600" b="1" dirty="0" smtClean="0">
                <a:solidFill>
                  <a:srgbClr val="003399"/>
                </a:solidFill>
                <a:latin typeface="Arial Narrow" pitchFamily="34" charset="0"/>
                <a:cs typeface="Aharoni" pitchFamily="2" charset="-79"/>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600" b="1" dirty="0" smtClean="0">
                <a:solidFill>
                  <a:srgbClr val="003399"/>
                </a:solidFill>
                <a:latin typeface="Arial Narrow" pitchFamily="34" charset="0"/>
                <a:cs typeface="Aharoni" pitchFamily="2" charset="-79"/>
              </a:rPr>
              <a:t>The above does not apply if the patent claim is already the subject of an Accepted Letter of Assurance that applies to the proposed standard(s) under consideration by this group</a:t>
            </a:r>
          </a:p>
          <a:p>
            <a:pPr lvl="1"/>
            <a:r>
              <a:rPr lang="en-US" sz="1600" b="1" dirty="0" smtClean="0">
                <a:solidFill>
                  <a:srgbClr val="003399"/>
                </a:solidFill>
                <a:latin typeface="Arial Narrow" pitchFamily="34" charset="0"/>
                <a:cs typeface="Aharoni" pitchFamily="2" charset="-79"/>
              </a:rPr>
              <a:t>Early identification of holders of potential Essential Patent Claims is strongly encouraged</a:t>
            </a:r>
          </a:p>
          <a:p>
            <a:pPr lvl="1"/>
            <a:r>
              <a:rPr lang="en-US" sz="1600" b="1" dirty="0" smtClean="0">
                <a:solidFill>
                  <a:srgbClr val="003399"/>
                </a:solidFill>
                <a:latin typeface="Arial Narrow" pitchFamily="34" charset="0"/>
                <a:cs typeface="Aharoni" pitchFamily="2" charset="-79"/>
              </a:rPr>
              <a:t>No duty to perform a patent search</a:t>
            </a:r>
            <a:endParaRPr lang="en-US" sz="1600" dirty="0" smtClean="0">
              <a:latin typeface="Arial Narrow" pitchFamily="34" charset="0"/>
              <a:cs typeface="Aharoni" pitchFamily="2" charset="-79"/>
            </a:endParaRPr>
          </a:p>
        </p:txBody>
      </p:sp>
      <p:sp>
        <p:nvSpPr>
          <p:cNvPr id="7" name="Text Box 4"/>
          <p:cNvSpPr txBox="1">
            <a:spLocks noChangeArrowheads="1"/>
          </p:cNvSpPr>
          <p:nvPr/>
        </p:nvSpPr>
        <p:spPr bwMode="auto">
          <a:xfrm>
            <a:off x="353830" y="521783"/>
            <a:ext cx="31896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3.1.3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34549240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September  2012</a:t>
            </a:r>
            <a:endParaRPr lang="en-US"/>
          </a:p>
        </p:txBody>
      </p:sp>
      <p:sp>
        <p:nvSpPr>
          <p:cNvPr id="5123" name="Footer Placeholder 2"/>
          <p:cNvSpPr>
            <a:spLocks noGrp="1"/>
          </p:cNvSpPr>
          <p:nvPr>
            <p:ph type="ftr" sz="quarter" idx="11"/>
          </p:nvPr>
        </p:nvSpPr>
        <p:spPr>
          <a:noFill/>
        </p:spPr>
        <p:txBody>
          <a:bodyPr/>
          <a:lstStyle/>
          <a:p>
            <a:r>
              <a:rPr lang="en-US" smtClean="0"/>
              <a:t>Bruce Kraemer (Marvell)</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6</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
        <p:nvSpPr>
          <p:cNvPr id="8" name="Text Box 4"/>
          <p:cNvSpPr txBox="1">
            <a:spLocks noChangeArrowheads="1"/>
          </p:cNvSpPr>
          <p:nvPr/>
        </p:nvSpPr>
        <p:spPr bwMode="auto">
          <a:xfrm>
            <a:off x="353830" y="521783"/>
            <a:ext cx="31896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3.1.3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15727735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September  2012</a:t>
            </a:r>
            <a:endParaRPr lang="en-US"/>
          </a:p>
        </p:txBody>
      </p:sp>
      <p:sp>
        <p:nvSpPr>
          <p:cNvPr id="6147" name="Footer Placeholder 2"/>
          <p:cNvSpPr>
            <a:spLocks noGrp="1"/>
          </p:cNvSpPr>
          <p:nvPr>
            <p:ph type="ftr" sz="quarter" idx="11"/>
          </p:nvPr>
        </p:nvSpPr>
        <p:spPr>
          <a:noFill/>
        </p:spPr>
        <p:txBody>
          <a:bodyPr/>
          <a:lstStyle/>
          <a:p>
            <a:r>
              <a:rPr lang="en-US" smtClean="0"/>
              <a:t>Bruce Kraemer (Marvell)</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7</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dirty="0" smtClean="0"/>
              <a:t>Either speak up now or</a:t>
            </a:r>
          </a:p>
          <a:p>
            <a:pPr lvl="1"/>
            <a:r>
              <a:rPr lang="en-US" sz="2400" dirty="0" smtClean="0"/>
              <a:t>Provide the chair of this group with the identity of the holder(s) of any and all such claims as soon as possible or</a:t>
            </a:r>
          </a:p>
          <a:p>
            <a:pPr lvl="1"/>
            <a:r>
              <a:rPr lang="en-US" sz="2400" dirty="0" smtClean="0"/>
              <a:t>Cause an LOA to be submitted</a:t>
            </a:r>
          </a:p>
        </p:txBody>
      </p:sp>
      <p:sp>
        <p:nvSpPr>
          <p:cNvPr id="7" name="Text Box 4"/>
          <p:cNvSpPr txBox="1">
            <a:spLocks noChangeArrowheads="1"/>
          </p:cNvSpPr>
          <p:nvPr/>
        </p:nvSpPr>
        <p:spPr bwMode="auto">
          <a:xfrm>
            <a:off x="444400" y="521783"/>
            <a:ext cx="30085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3.2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14130962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0482"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5A264D9F-02D8-4E0E-96B2-7146C58F44A2}" type="slidenum">
              <a:rPr lang="en-US" sz="1200" b="0" smtClean="0"/>
              <a:pPr/>
              <a:t>8</a:t>
            </a:fld>
            <a:endParaRPr lang="en-US" sz="1200" b="0" smtClean="0"/>
          </a:p>
        </p:txBody>
      </p:sp>
      <p:sp>
        <p:nvSpPr>
          <p:cNvPr id="20483" name="Rectangle 2"/>
          <p:cNvSpPr>
            <a:spLocks noGrp="1" noChangeArrowheads="1"/>
          </p:cNvSpPr>
          <p:nvPr>
            <p:ph type="title"/>
          </p:nvPr>
        </p:nvSpPr>
        <p:spPr/>
        <p:txBody>
          <a:bodyPr/>
          <a:lstStyle/>
          <a:p>
            <a:r>
              <a:rPr lang="en-US" smtClean="0"/>
              <a:t>IEEE LOA Database</a:t>
            </a:r>
          </a:p>
        </p:txBody>
      </p:sp>
      <p:sp>
        <p:nvSpPr>
          <p:cNvPr id="20484" name="Rectangle 3"/>
          <p:cNvSpPr>
            <a:spLocks noGrp="1" noChangeArrowheads="1"/>
          </p:cNvSpPr>
          <p:nvPr>
            <p:ph type="body" idx="1"/>
          </p:nvPr>
        </p:nvSpPr>
        <p:spPr>
          <a:xfrm>
            <a:off x="439738" y="1981200"/>
            <a:ext cx="8439150" cy="4114800"/>
          </a:xfrm>
        </p:spPr>
        <p:txBody>
          <a:bodyPr/>
          <a:lstStyle/>
          <a:p>
            <a:r>
              <a:rPr lang="en-US" dirty="0" smtClean="0">
                <a:hlinkClick r:id="rId3"/>
              </a:rPr>
              <a:t>http://standards.ieee.org/about/sasb/patcom/pat802_11.html</a:t>
            </a:r>
            <a:endParaRPr lang="en-US" dirty="0" smtClean="0"/>
          </a:p>
          <a:p>
            <a:endParaRPr lang="en-US" sz="2800" dirty="0" smtClean="0"/>
          </a:p>
          <a:p>
            <a:endParaRPr lang="en-US" sz="2800" dirty="0" smtClean="0"/>
          </a:p>
          <a:p>
            <a:r>
              <a:rPr lang="en-US" sz="2800" dirty="0" smtClean="0"/>
              <a:t>8 entries with 2012 submission dates</a:t>
            </a:r>
          </a:p>
          <a:p>
            <a:endParaRPr lang="en-US" sz="2800" dirty="0" smtClean="0"/>
          </a:p>
        </p:txBody>
      </p:sp>
      <p:sp>
        <p:nvSpPr>
          <p:cNvPr id="20486"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8" name="Text Box 4"/>
          <p:cNvSpPr txBox="1">
            <a:spLocks noChangeArrowheads="1"/>
          </p:cNvSpPr>
          <p:nvPr/>
        </p:nvSpPr>
        <p:spPr bwMode="auto">
          <a:xfrm>
            <a:off x="429588" y="521783"/>
            <a:ext cx="30381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3.3 </a:t>
            </a:r>
            <a:endParaRPr lang="en-US" sz="1800" dirty="0">
              <a:solidFill>
                <a:schemeClr val="tx2"/>
              </a:solidFill>
              <a:latin typeface="Tw Cen MT"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September  2012</a:t>
            </a:r>
            <a:endParaRPr lang="en-US"/>
          </a:p>
        </p:txBody>
      </p:sp>
      <p:sp>
        <p:nvSpPr>
          <p:cNvPr id="7171" name="Footer Placeholder 2"/>
          <p:cNvSpPr>
            <a:spLocks noGrp="1"/>
          </p:cNvSpPr>
          <p:nvPr>
            <p:ph type="ftr" sz="quarter" idx="11"/>
          </p:nvPr>
        </p:nvSpPr>
        <p:spPr>
          <a:noFill/>
        </p:spPr>
        <p:txBody>
          <a:bodyPr/>
          <a:lstStyle/>
          <a:p>
            <a:r>
              <a:rPr lang="en-US" smtClean="0"/>
              <a:t>Bruce Kraemer (Marvell)</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9</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120580" y="1219200"/>
            <a:ext cx="8922936" cy="5181600"/>
          </a:xfrm>
          <a:prstGeom prst="rect">
            <a:avLst/>
          </a:prstGeom>
          <a:noFill/>
          <a:ln w="9525">
            <a:noFill/>
            <a:miter lim="800000"/>
            <a:headEnd/>
            <a:tailEnd/>
          </a:ln>
        </p:spPr>
        <p:txBody>
          <a:bodyPr/>
          <a:lstStyle/>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smtClean="0">
                <a:solidFill>
                  <a:srgbClr val="000099"/>
                </a:solidFill>
                <a:latin typeface="Arial" charset="0"/>
              </a:rPr>
              <a:t>All </a:t>
            </a:r>
            <a:r>
              <a:rPr lang="en-US" sz="1800" b="1" dirty="0">
                <a:solidFill>
                  <a:srgbClr val="000099"/>
                </a:solidFill>
                <a:latin typeface="Arial" charset="0"/>
              </a:rPr>
              <a:t>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sz="1800" b="1" dirty="0">
                <a:solidFill>
                  <a:srgbClr val="000099"/>
                </a:solidFill>
                <a:latin typeface="Arial" charset="0"/>
              </a:rPr>
              <a:t>See </a:t>
            </a:r>
            <a:r>
              <a:rPr lang="en-US" sz="1800" b="1" i="1" dirty="0">
                <a:solidFill>
                  <a:srgbClr val="000099"/>
                </a:solidFill>
                <a:latin typeface="Arial" charset="0"/>
              </a:rPr>
              <a:t>IEEE-SA Standards Board Operations Manual</a:t>
            </a:r>
            <a:r>
              <a:rPr lang="en-US" sz="1800" b="1" dirty="0">
                <a:solidFill>
                  <a:srgbClr val="000099"/>
                </a:solidFill>
                <a:latin typeface="Arial" charset="0"/>
              </a:rPr>
              <a:t>, clause 5.3.10 and </a:t>
            </a:r>
            <a:r>
              <a:rPr lang="en-GB" sz="1800" b="1" dirty="0">
                <a:solidFill>
                  <a:srgbClr val="000099"/>
                </a:solidFill>
                <a:latin typeface="Arial" charset="0"/>
              </a:rPr>
              <a:t>“Promoting Competition and Innovation: What You Need to Know about the IEEE Standards Association's Antitrust and Competition Policy”</a:t>
            </a:r>
            <a:r>
              <a:rPr lang="en-US" sz="1800" b="1" dirty="0">
                <a:solidFill>
                  <a:srgbClr val="000099"/>
                </a:solidFill>
                <a:latin typeface="Arial" charset="0"/>
              </a:rPr>
              <a:t> for more details.</a:t>
            </a:r>
            <a:endParaRPr lang="en-US" sz="2000" b="1" dirty="0">
              <a:solidFill>
                <a:srgbClr val="000099"/>
              </a:solidFill>
              <a:latin typeface="Arial" charset="0"/>
            </a:endParaRPr>
          </a:p>
        </p:txBody>
      </p:sp>
      <p:sp>
        <p:nvSpPr>
          <p:cNvPr id="8" name="Text Box 4"/>
          <p:cNvSpPr txBox="1">
            <a:spLocks noChangeArrowheads="1"/>
          </p:cNvSpPr>
          <p:nvPr/>
        </p:nvSpPr>
        <p:spPr bwMode="auto">
          <a:xfrm>
            <a:off x="444399" y="521783"/>
            <a:ext cx="30085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3.4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303849535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282740</TotalTime>
  <Words>1937</Words>
  <Application>Microsoft Office PowerPoint</Application>
  <PresentationFormat>On-screen Show (4:3)</PresentationFormat>
  <Paragraphs>450</Paragraphs>
  <Slides>33</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5" baseType="lpstr">
      <vt:lpstr>Default Design</vt:lpstr>
      <vt:lpstr>Document</vt:lpstr>
      <vt:lpstr>WG11 Plenary - Supplementary Information - September 2012</vt:lpstr>
      <vt:lpstr>PowerPoint Presentation</vt:lpstr>
      <vt:lpstr>PowerPoint Presentation</vt:lpstr>
      <vt:lpstr>Current Procedures </vt:lpstr>
      <vt:lpstr>Participants, Patents, and Duty to Inform</vt:lpstr>
      <vt:lpstr>Patent Related Links</vt:lpstr>
      <vt:lpstr>Call for Potentially Essential Patents</vt:lpstr>
      <vt:lpstr>IEEE LOA Database</vt:lpstr>
      <vt:lpstr>Other Guidelines for IEEE WG Meetings</vt:lpstr>
      <vt:lpstr>Reminder for Posting Documents</vt:lpstr>
      <vt:lpstr>4-hour rule clarification</vt:lpstr>
      <vt:lpstr>Roll Call of Attendees</vt:lpstr>
      <vt:lpstr>PowerPoint Presentation</vt:lpstr>
      <vt:lpstr>PowerPoint Presentation</vt:lpstr>
      <vt:lpstr>PowerPoint Presentation</vt:lpstr>
      <vt:lpstr>Beijing  - 802.11 Meeting Documents</vt:lpstr>
      <vt:lpstr>Current Procedures </vt:lpstr>
      <vt:lpstr>First Meeting Orientation</vt:lpstr>
      <vt:lpstr>November – San Antonio, TX, California November  11-16, 2012</vt:lpstr>
      <vt:lpstr>802.1 Architecture Document</vt:lpstr>
      <vt:lpstr>802.24 – Smart Grid WG</vt:lpstr>
      <vt:lpstr>Tutorials</vt:lpstr>
      <vt:lpstr>Reports</vt:lpstr>
      <vt:lpstr>Activity Reports</vt:lpstr>
      <vt:lpstr>PowerPoint Presentation</vt:lpstr>
      <vt:lpstr>IEEE Store Contents  - Sept  2012</vt:lpstr>
      <vt:lpstr>802.11 drafts to ISO/IEC JTC1/SC6</vt:lpstr>
      <vt:lpstr>Future Venues - 2012</vt:lpstr>
      <vt:lpstr>Future Venues -2013</vt:lpstr>
      <vt:lpstr>Future Venues - 2014</vt:lpstr>
      <vt:lpstr>November – San Antonio, TX, California November  11-16, 2012</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May 2012</dc:title>
  <dc:subject>Additional Meeting Information</dc:subject>
  <dc:creator>Bruce Kraemer (Marvell)</dc:creator>
  <cp:lastModifiedBy>Bruce Kraemer</cp:lastModifiedBy>
  <cp:revision>2907</cp:revision>
  <cp:lastPrinted>2012-07-20T14:23:48Z</cp:lastPrinted>
  <dcterms:created xsi:type="dcterms:W3CDTF">1998-02-10T13:07:52Z</dcterms:created>
  <dcterms:modified xsi:type="dcterms:W3CDTF">2012-09-26T23:11:49Z</dcterms:modified>
</cp:coreProperties>
</file>