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105" r:id="rId2"/>
    <p:sldId id="1295" r:id="rId3"/>
    <p:sldId id="1603" r:id="rId4"/>
    <p:sldId id="1604" r:id="rId5"/>
    <p:sldId id="1605" r:id="rId6"/>
    <p:sldId id="1468" r:id="rId7"/>
    <p:sldId id="1597" r:id="rId8"/>
    <p:sldId id="1450" r:id="rId9"/>
    <p:sldId id="1599" r:id="rId10"/>
    <p:sldId id="1601" r:id="rId11"/>
    <p:sldId id="1602" r:id="rId12"/>
    <p:sldId id="1609" r:id="rId13"/>
    <p:sldId id="1297" r:id="rId14"/>
    <p:sldId id="1388" r:id="rId15"/>
    <p:sldId id="1478" r:id="rId16"/>
    <p:sldId id="1347" r:id="rId17"/>
    <p:sldId id="1447" r:id="rId18"/>
    <p:sldId id="1536" r:id="rId19"/>
    <p:sldId id="1598" r:id="rId20"/>
    <p:sldId id="1435" r:id="rId21"/>
    <p:sldId id="1600" r:id="rId2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9966"/>
    <a:srgbClr val="FF3300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0" autoAdjust="0"/>
    <p:restoredTop sz="86358" autoAdjust="0"/>
  </p:normalViewPr>
  <p:slideViewPr>
    <p:cSldViewPr snapToGrid="0">
      <p:cViewPr varScale="1">
        <p:scale>
          <a:sx n="76" d="100"/>
          <a:sy n="76" d="100"/>
        </p:scale>
        <p:origin x="-148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9891" y="186194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802.11-12/1175r0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439" y="17666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24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8700" y="9010650"/>
            <a:ext cx="15875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7700" y="9010650"/>
            <a:ext cx="5222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850" y="387350"/>
            <a:ext cx="5643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850" y="9010650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24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851" y="8999538"/>
            <a:ext cx="5802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2754" y="95706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802.11-12/1175r0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4" y="95706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1" y="4422777"/>
            <a:ext cx="5173663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1" tIns="46686" rIns="94981" bIns="46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35464" y="9015413"/>
            <a:ext cx="2054225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957" lvl="4" algn="r" defTabSz="946139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8188" y="9015413"/>
            <a:ext cx="5207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600" y="9015413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79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600" y="9012238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14" y="296863"/>
            <a:ext cx="5735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5BD789-D7E7-49CC-8921-D1DE3E24E29A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A9EF70F8-095F-4220-8B24-3CCEAB82CF09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96E07C6B-0B5C-4F8B-AF92-7FF4F800ABD9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2BEB48A-F2B2-4DC9-B48F-7362793BC5C1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21944" y="9015413"/>
            <a:ext cx="76944" cy="184666"/>
          </a:xfrm>
          <a:ln/>
        </p:spPr>
        <p:txBody>
          <a:bodyPr/>
          <a:lstStyle/>
          <a:p>
            <a:fld id="{3CBF100D-FC73-47C2-87F7-19876A9C7AC7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IEEE 802.1 Tony Jeffree</a:t>
            </a:r>
          </a:p>
          <a:p>
            <a:r>
              <a:rPr lang="en-US"/>
              <a:t>IEEE 802.3, IEEE 802.17 David Law</a:t>
            </a:r>
          </a:p>
          <a:p>
            <a:r>
              <a:rPr lang="en-US"/>
              <a:t>IEEE 802.11, IEEE 802.18, IEEE 802.19 Bruce Kramer</a:t>
            </a:r>
          </a:p>
          <a:p>
            <a:r>
              <a:rPr lang="en-US"/>
              <a:t>IEEE 802.15 Bob Heile</a:t>
            </a:r>
          </a:p>
          <a:p>
            <a:r>
              <a:rPr lang="en-US"/>
              <a:t>IEEE 802.16, IEEE 802.20, IEEE 802.21 Phil Barbar</a:t>
            </a:r>
          </a:p>
          <a:p>
            <a:r>
              <a:rPr lang="en-US"/>
              <a:t>IEEE 802.22 Wendong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xfrm>
            <a:off x="3721944" y="9015413"/>
            <a:ext cx="76944" cy="184666"/>
          </a:xfrm>
          <a:ln/>
        </p:spPr>
        <p:txBody>
          <a:bodyPr/>
          <a:lstStyle/>
          <a:p>
            <a:fld id="{3C3B11D6-0E12-41D4-A837-7183224DD968}" type="slidenum">
              <a:rPr lang="en-US"/>
              <a:pPr/>
              <a:t>5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995217" y="884203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79" tIns="48296" rIns="92879" bIns="48296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CDF3260A-A730-44B0-9BC8-E5AACB872DFB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75544" y="698182"/>
            <a:ext cx="4702175" cy="3490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365" tIns="47183" rIns="94365" bIns="47183" anchor="ctr"/>
          <a:lstStyle/>
          <a:p>
            <a:endParaRPr lang="en-US"/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5327" y="4421825"/>
            <a:ext cx="5642610" cy="428444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3711" y="901541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F42C4005-3F5F-4665-98E2-E69A7869924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076" y="9015413"/>
            <a:ext cx="18526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082DD4-69D3-49C5-BA88-19B4AF142FF5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802.11-12/1175r0</a:t>
            </a:r>
            <a:endParaRPr lang="en-US" sz="1400"/>
          </a:p>
        </p:txBody>
      </p:sp>
      <p:sp>
        <p:nvSpPr>
          <p:cNvPr id="79875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B708D0A-CEB3-4823-9A4B-217E980CDE48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798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802.11-12/1175r0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3ARC/CC3_instruction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WG11 Plenary - Supplementary Information - September 2012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</a:t>
            </a:r>
            <a:r>
              <a:rPr lang="en-US" b="0" dirty="0" smtClean="0"/>
              <a:t>2012-09-21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127836" y="5672783"/>
            <a:ext cx="89357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the 802.11 </a:t>
            </a:r>
            <a:r>
              <a:rPr lang="en-US" sz="1600" dirty="0" smtClean="0"/>
              <a:t>Beijing interim </a:t>
            </a:r>
            <a:r>
              <a:rPr lang="en-US" sz="1600" dirty="0" smtClean="0"/>
              <a:t>meeting </a:t>
            </a:r>
            <a:r>
              <a:rPr lang="en-US" sz="1600" dirty="0"/>
              <a:t>– </a:t>
            </a:r>
            <a:r>
              <a:rPr lang="en-US" sz="1600" dirty="0" smtClean="0"/>
              <a:t>September 2012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169"/>
              </p:ext>
            </p:extLst>
          </p:nvPr>
        </p:nvGraphicFramePr>
        <p:xfrm>
          <a:off x="533400" y="2246924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46924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4-hour rule clarification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 smtClean="0"/>
              <a:t>4-hour rule applies only to the time between a submission being</a:t>
            </a:r>
            <a:r>
              <a:rPr lang="en-GB" baseline="0" dirty="0" smtClean="0"/>
              <a:t> placed on the server and a motion </a:t>
            </a:r>
            <a:r>
              <a:rPr lang="en-GB" baseline="0" smtClean="0"/>
              <a:t>being made to </a:t>
            </a:r>
            <a:r>
              <a:rPr lang="en-GB" baseline="0" dirty="0" smtClean="0"/>
              <a:t>modify the draft referencing</a:t>
            </a:r>
            <a:r>
              <a:rPr lang="en-GB" dirty="0" smtClean="0"/>
              <a:t> that submission.</a:t>
            </a:r>
          </a:p>
          <a:p>
            <a:r>
              <a:rPr lang="en-GB" dirty="0" smtClean="0"/>
              <a:t>The 4-hour rule does not apply to:</a:t>
            </a:r>
          </a:p>
          <a:p>
            <a:pPr lvl="1"/>
            <a:r>
              <a:rPr lang="en-GB" dirty="0" smtClean="0"/>
              <a:t>A submission be placed on the server that proposes changes to a draft and </a:t>
            </a:r>
            <a:r>
              <a:rPr lang="en-GB" b="1" u="sng" dirty="0" smtClean="0"/>
              <a:t>presentation</a:t>
            </a:r>
            <a:r>
              <a:rPr lang="en-GB" dirty="0" smtClean="0"/>
              <a:t> or discussion of those changes.</a:t>
            </a:r>
          </a:p>
          <a:p>
            <a:pPr lvl="1"/>
            <a:r>
              <a:rPr lang="en-GB" dirty="0" smtClean="0"/>
              <a:t>A submission supporting a motion that does not modify the draft.</a:t>
            </a:r>
          </a:p>
          <a:p>
            <a:pPr lvl="1"/>
            <a:r>
              <a:rPr lang="en-GB" dirty="0" smtClean="0"/>
              <a:t>Any other kinds of submission.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78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683287"/>
            <a:ext cx="8058150" cy="57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852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2401555" y="2944813"/>
            <a:ext cx="4541855" cy="16070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Thursday</a:t>
            </a:r>
            <a:endParaRPr lang="en-US" sz="8000" kern="10" dirty="0">
              <a:ln w="19050">
                <a:solidFill>
                  <a:srgbClr val="99CCFF"/>
                </a:solidFill>
                <a:round/>
                <a:headEnd type="none" w="sm" len="sm"/>
                <a:tailEnd type="none" w="sm" len="sm"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Store Contents  - Sept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45586"/>
              </p:ext>
            </p:extLst>
          </p:nvPr>
        </p:nvGraphicFramePr>
        <p:xfrm>
          <a:off x="239713" y="1598613"/>
          <a:ext cx="8632825" cy="4516500"/>
        </p:xfrm>
        <a:graphic>
          <a:graphicData uri="http://schemas.openxmlformats.org/drawingml/2006/table">
            <a:tbl>
              <a:tblPr/>
              <a:tblGrid>
                <a:gridCol w="2391520"/>
                <a:gridCol w="1399591"/>
                <a:gridCol w="1358739"/>
                <a:gridCol w="1741487"/>
                <a:gridCol w="1741488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P802.11.2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802.11s-2011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D9.0   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1192213" y="6145213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>
                <a:hlinkClick r:id="rId3"/>
              </a:rPr>
              <a:t>http://www.techstreet.com/ieeegate.html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661025"/>
            <a:ext cx="8839200" cy="739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sz="2000" dirty="0" smtClean="0"/>
              <a:t>The WG told SC6 it would liaise 802.11ac as soon as it passes a LB</a:t>
            </a:r>
          </a:p>
          <a:p>
            <a:pPr marL="0" indent="0">
              <a:buFontTx/>
              <a:buNone/>
            </a:pPr>
            <a:r>
              <a:rPr lang="en-AU" sz="2000" dirty="0" smtClean="0"/>
              <a:t>802.11-2012  was submitted to SC6 when approved by the SASB – April 2012</a:t>
            </a:r>
          </a:p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15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65039"/>
              </p:ext>
            </p:extLst>
          </p:nvPr>
        </p:nvGraphicFramePr>
        <p:xfrm>
          <a:off x="228600" y="1600200"/>
          <a:ext cx="8390105" cy="1767990"/>
        </p:xfrm>
        <a:graphic>
          <a:graphicData uri="http://schemas.openxmlformats.org/drawingml/2006/table">
            <a:tbl>
              <a:tblPr/>
              <a:tblGrid>
                <a:gridCol w="1431553"/>
                <a:gridCol w="1093354"/>
                <a:gridCol w="982166"/>
                <a:gridCol w="1432516"/>
                <a:gridCol w="1059962"/>
                <a:gridCol w="1195277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Okinawa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Jacksonville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Waikoloa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San Diego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D7.0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D8.0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D9.0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D2.0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D3.0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C59D654-436E-4FB0-AD86-AECD21EE4460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 - 2012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304925"/>
            <a:ext cx="902811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131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January 15-20, 2012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133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May 13-18, 2012,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135 </a:t>
            </a:r>
            <a:r>
              <a:rPr lang="en-US" sz="22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September 16-21, 2012,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Hyatt Grand Champion, Indian Wells, CA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 </a:t>
            </a:r>
            <a:r>
              <a:rPr lang="en-US" sz="2000" baseline="30000" dirty="0"/>
              <a:t># </a:t>
            </a:r>
            <a:r>
              <a:rPr lang="en-US" sz="2200" dirty="0" smtClean="0"/>
              <a:t>135.5  Sep 26-27, </a:t>
            </a:r>
            <a:r>
              <a:rPr lang="en-US" sz="2200" dirty="0"/>
              <a:t>2012    </a:t>
            </a:r>
            <a:r>
              <a:rPr lang="en-US" sz="2200" dirty="0" smtClean="0"/>
              <a:t>Hotel Nikko New Century, Beijing, China</a:t>
            </a:r>
            <a:endParaRPr lang="en-US" sz="2200" dirty="0"/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  <a:br>
              <a:rPr lang="en-US" dirty="0" smtClean="0"/>
            </a:br>
            <a:r>
              <a:rPr lang="en-US" dirty="0" smtClean="0"/>
              <a:t>137.1 Jan 21-25 – China Interim (</a:t>
            </a:r>
            <a:r>
              <a:rPr lang="en-US" dirty="0" err="1" smtClean="0"/>
              <a:t>TGaj</a:t>
            </a:r>
            <a:r>
              <a:rPr lang="en-US" dirty="0" smtClean="0"/>
              <a:t>), 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  <a:br>
              <a:rPr lang="en-US" dirty="0" smtClean="0"/>
            </a:br>
            <a:r>
              <a:rPr lang="en-US" dirty="0" smtClean="0"/>
              <a:t>139.1 April 22-26 – China Interim (</a:t>
            </a:r>
            <a:r>
              <a:rPr lang="en-US" dirty="0" err="1" smtClean="0"/>
              <a:t>TGaj</a:t>
            </a:r>
            <a:r>
              <a:rPr lang="en-US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  --- Geneva , CH  ITU headquarters</a:t>
            </a:r>
            <a:endParaRPr lang="en-US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----Confirmed– Nanjing, China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TGaj</a:t>
            </a:r>
            <a:r>
              <a:rPr lang="en-US" dirty="0" smtClean="0"/>
              <a:t> will meet at this interim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117600"/>
            <a:ext cx="8577263" cy="51530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 --Hyatt Century Plaza, Los Angeles, CA,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143.1 Jan 6-10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–Hyatt Regency Atlanta, Atlanta, GA,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145.1 May 20-24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   --- Manchester Grand Hyatt, San Diego, CA, US</a:t>
            </a: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>
                <a:solidFill>
                  <a:srgbClr val="FF0000"/>
                </a:solidFill>
              </a:rPr>
              <a:t>	</a:t>
            </a:r>
            <a:r>
              <a:rPr lang="en-US" sz="2300" dirty="0" smtClean="0"/>
              <a:t>147.1 Sept 23-27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							      </a:t>
            </a: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dirty="0" smtClean="0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652765" y="2944813"/>
            <a:ext cx="3895673" cy="13759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  <a:endParaRPr lang="en-US" sz="8000" kern="10" dirty="0">
              <a:ln w="19050">
                <a:solidFill>
                  <a:srgbClr val="99CCFF"/>
                </a:solidFill>
                <a:round/>
                <a:headEnd type="none" w="sm" len="sm"/>
                <a:tailEnd type="none" w="sm" len="sm"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03" y="587289"/>
            <a:ext cx="7788041" cy="590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7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B88CD-CAB5-F743-98AA-F5BFD415D7AC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0137" y="1600200"/>
            <a:ext cx="46481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IEEE 802</a:t>
            </a:r>
            <a:endParaRPr lang="en-US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324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V="1">
            <a:off x="3457575" y="3395562"/>
            <a:ext cx="2232025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5689600" y="33955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457575" y="33955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262063" y="2241451"/>
            <a:ext cx="658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689600" y="2241451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850188" y="2243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262063" y="2241451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262063" y="1125438"/>
            <a:ext cx="658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689600" y="1125438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7850188" y="112702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457575" y="1125438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262063" y="1125438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title"/>
          </p:nvPr>
        </p:nvSpPr>
        <p:spPr>
          <a:xfrm>
            <a:off x="206375" y="-76200"/>
            <a:ext cx="8683625" cy="696912"/>
          </a:xfrm>
        </p:spPr>
        <p:txBody>
          <a:bodyPr/>
          <a:lstStyle/>
          <a:p>
            <a:r>
              <a:rPr lang="en-US" dirty="0"/>
              <a:t>IEEE 802 Groups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449513" y="1273076"/>
            <a:ext cx="2016125" cy="827087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802.3</a:t>
            </a:r>
          </a:p>
          <a:p>
            <a:pPr algn="ctr"/>
            <a:r>
              <a:rPr lang="en-US" sz="1400">
                <a:cs typeface="Arial" pitchFamily="34" charset="0"/>
              </a:rPr>
              <a:t>Ethernet Working Group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254000" y="2424013"/>
            <a:ext cx="2016125" cy="827088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802.16</a:t>
            </a:r>
          </a:p>
          <a:p>
            <a:pPr algn="ctr"/>
            <a:r>
              <a:rPr lang="en-US" sz="1400">
                <a:cs typeface="Arial" pitchFamily="34" charset="0"/>
              </a:rPr>
              <a:t>Broadband Wireless Access Working Group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681538" y="1273076"/>
            <a:ext cx="2016125" cy="831850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802.11</a:t>
            </a:r>
          </a:p>
          <a:p>
            <a:pPr algn="ctr"/>
            <a:r>
              <a:rPr lang="en-US" sz="1400">
                <a:cs typeface="Arial" pitchFamily="34" charset="0"/>
              </a:rPr>
              <a:t>Wireless LAN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Working Group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252413" y="1273076"/>
            <a:ext cx="2051050" cy="827087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</a:t>
            </a:r>
          </a:p>
          <a:p>
            <a:pPr algn="ctr"/>
            <a:r>
              <a:rPr lang="en-US" sz="1400">
                <a:cs typeface="Arial" pitchFamily="34" charset="0"/>
              </a:rPr>
              <a:t>Bridging, Architecture</a:t>
            </a:r>
          </a:p>
          <a:p>
            <a:pPr algn="ctr"/>
            <a:r>
              <a:rPr lang="en-GB" sz="1400">
                <a:cs typeface="Arial" pitchFamily="34" charset="0"/>
              </a:rPr>
              <a:t>Working Group</a:t>
            </a:r>
            <a:endParaRPr lang="en-US" sz="1400">
              <a:cs typeface="Arial" pitchFamily="34" charset="0"/>
            </a:endParaRP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6805613" y="1273076"/>
            <a:ext cx="2087562" cy="831850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802.15</a:t>
            </a:r>
          </a:p>
          <a:p>
            <a:pPr algn="ctr"/>
            <a:r>
              <a:rPr lang="en-US" sz="1400">
                <a:cs typeface="Arial" pitchFamily="34" charset="0"/>
              </a:rPr>
              <a:t>Wireless Personal Area Networks Working Group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2449512" y="3610718"/>
            <a:ext cx="2016125" cy="827088"/>
          </a:xfrm>
          <a:prstGeom prst="rect">
            <a:avLst/>
          </a:prstGeom>
          <a:solidFill>
            <a:srgbClr val="FECB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802.18</a:t>
            </a:r>
          </a:p>
          <a:p>
            <a:pPr algn="ctr"/>
            <a:r>
              <a:rPr lang="en-US" sz="1400">
                <a:cs typeface="Arial" pitchFamily="34" charset="0"/>
              </a:rPr>
              <a:t>Radio Regulatory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Technical Advisory Group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6807200" y="2424013"/>
            <a:ext cx="2016125" cy="827088"/>
          </a:xfrm>
          <a:prstGeom prst="rect">
            <a:avLst/>
          </a:prstGeom>
          <a:solidFill>
            <a:srgbClr val="69BE28"/>
          </a:solidFill>
          <a:ln w="12700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 dirty="0">
                <a:cs typeface="Arial" pitchFamily="34" charset="0"/>
              </a:rPr>
              <a:t>IEEE 802.19</a:t>
            </a:r>
          </a:p>
          <a:p>
            <a:pPr algn="ctr"/>
            <a:r>
              <a:rPr lang="en-US" sz="1400" dirty="0">
                <a:cs typeface="Arial" pitchFamily="34" charset="0"/>
              </a:rPr>
              <a:t>Coexistence</a:t>
            </a:r>
          </a:p>
          <a:p>
            <a:pPr algn="ctr"/>
            <a:r>
              <a:rPr lang="en-US" sz="1400" dirty="0" smtClean="0"/>
              <a:t>Working Group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2466975" y="2458938"/>
            <a:ext cx="1981200" cy="823913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802.21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Media Independent Handoff</a:t>
            </a: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4671849" y="2458938"/>
            <a:ext cx="2016125" cy="828675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 dirty="0">
                <a:cs typeface="Arial" pitchFamily="34" charset="0"/>
              </a:rPr>
              <a:t>IEEE 802.22</a:t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Wireless Regional Area Networks Working Group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38100" y="4437806"/>
            <a:ext cx="4824413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200" b="1" dirty="0">
                <a:cs typeface="Arial" pitchFamily="34" charset="0"/>
              </a:rPr>
              <a:t>Disbanded (Inactive and standard withdrawn)</a:t>
            </a:r>
            <a:endParaRPr lang="en-US" sz="1200" dirty="0">
              <a:cs typeface="Arial" pitchFamily="34" charset="0"/>
            </a:endParaRPr>
          </a:p>
          <a:p>
            <a:r>
              <a:rPr lang="en-US" sz="1200" dirty="0">
                <a:cs typeface="Arial" pitchFamily="34" charset="0"/>
              </a:rPr>
              <a:t>  IEEE 802.4 Token Bus Working Group</a:t>
            </a:r>
          </a:p>
          <a:p>
            <a:r>
              <a:rPr lang="en-US" sz="1200" dirty="0">
                <a:cs typeface="Arial" pitchFamily="34" charset="0"/>
              </a:rPr>
              <a:t>  IEEE 802.6 Distributed Queue Dual Bus Working Group</a:t>
            </a:r>
          </a:p>
          <a:p>
            <a:r>
              <a:rPr lang="en-US" sz="1200" dirty="0">
                <a:cs typeface="Arial" pitchFamily="34" charset="0"/>
              </a:rPr>
              <a:t>  IEEE 802.7 Broadband Technical Advisory Group</a:t>
            </a:r>
            <a:br>
              <a:rPr lang="en-US" sz="1200" dirty="0">
                <a:cs typeface="Arial" pitchFamily="34" charset="0"/>
              </a:rPr>
            </a:br>
            <a:r>
              <a:rPr lang="en-US" sz="1200" dirty="0">
                <a:cs typeface="Arial" pitchFamily="34" charset="0"/>
              </a:rPr>
              <a:t>  IEEE 802.8 Fiber Optic </a:t>
            </a:r>
            <a:r>
              <a:rPr lang="en-US" sz="1200" dirty="0"/>
              <a:t>Technical Advisory Group</a:t>
            </a:r>
          </a:p>
          <a:p>
            <a:r>
              <a:rPr lang="en-US" sz="1200" dirty="0">
                <a:cs typeface="Arial" pitchFamily="34" charset="0"/>
              </a:rPr>
              <a:t>  IEEE 802.9 Integrated Service LAN Working Group</a:t>
            </a:r>
          </a:p>
          <a:p>
            <a:r>
              <a:rPr lang="en-US" sz="1200" dirty="0">
                <a:cs typeface="Arial" pitchFamily="34" charset="0"/>
              </a:rPr>
              <a:t>  IEEE 802.10 Security Working Group</a:t>
            </a:r>
          </a:p>
          <a:p>
            <a:r>
              <a:rPr lang="en-US" sz="1200" dirty="0">
                <a:cs typeface="Arial" pitchFamily="34" charset="0"/>
              </a:rPr>
              <a:t>  IEEE 802.14 CATV </a:t>
            </a:r>
            <a:r>
              <a:rPr lang="en-US" sz="1200" dirty="0"/>
              <a:t>Working </a:t>
            </a:r>
            <a:r>
              <a:rPr lang="en-US" sz="1200" dirty="0" smtClean="0"/>
              <a:t>Group</a:t>
            </a:r>
          </a:p>
          <a:p>
            <a:r>
              <a:rPr lang="en-US" sz="1200" dirty="0" smtClean="0"/>
              <a:t>  IEEE 802.23 Emergency Services</a:t>
            </a:r>
            <a:endParaRPr lang="en-US" sz="1200" dirty="0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>
            <a:off x="4592635" y="1053430"/>
            <a:ext cx="13357" cy="2342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3025775" y="620712"/>
            <a:ext cx="3060700" cy="396875"/>
          </a:xfrm>
          <a:prstGeom prst="rect">
            <a:avLst/>
          </a:prstGeom>
          <a:solidFill>
            <a:srgbClr val="69BE2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 anchorCtr="1"/>
          <a:lstStyle/>
          <a:p>
            <a:pPr algn="ctr"/>
            <a:r>
              <a:rPr lang="en-US" sz="1200">
                <a:cs typeface="Arial" pitchFamily="34" charset="0"/>
              </a:rPr>
              <a:t>IEEE 802 Sponsor Executive Committee</a:t>
            </a:r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4681538" y="4581822"/>
            <a:ext cx="3347520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cs typeface="Arial" pitchFamily="34" charset="0"/>
              </a:rPr>
              <a:t>Hibernation (Inactive, standard active)</a:t>
            </a:r>
          </a:p>
          <a:p>
            <a:r>
              <a:rPr lang="en-US" sz="1200" dirty="0">
                <a:cs typeface="Arial" pitchFamily="34" charset="0"/>
              </a:rPr>
              <a:t>  IEEE 802.2 LLC Working Group </a:t>
            </a:r>
            <a:br>
              <a:rPr lang="en-US" sz="1200" dirty="0">
                <a:cs typeface="Arial" pitchFamily="34" charset="0"/>
              </a:rPr>
            </a:br>
            <a:r>
              <a:rPr lang="en-US" sz="1200" dirty="0">
                <a:cs typeface="Arial" pitchFamily="34" charset="0"/>
              </a:rPr>
              <a:t>  IEEE 802.5 Token Ring Working Group</a:t>
            </a:r>
          </a:p>
          <a:p>
            <a:r>
              <a:rPr lang="en-US" sz="1200" dirty="0">
                <a:cs typeface="Arial" pitchFamily="34" charset="0"/>
              </a:rPr>
              <a:t>  IEEE 802.12 Demand Priority </a:t>
            </a:r>
            <a:r>
              <a:rPr lang="en-US" sz="1200" dirty="0"/>
              <a:t>Working </a:t>
            </a:r>
            <a:r>
              <a:rPr lang="en-US" sz="1200" dirty="0" smtClean="0"/>
              <a:t>Group</a:t>
            </a:r>
          </a:p>
          <a:p>
            <a:r>
              <a:rPr lang="en-US" sz="1200" dirty="0" smtClean="0"/>
              <a:t>  IEEE 802.20 Mobile Broadband Wireless</a:t>
            </a:r>
          </a:p>
          <a:p>
            <a:r>
              <a:rPr lang="en-US" sz="1200" dirty="0" smtClean="0"/>
              <a:t>  IEEE 802.17 Resilient Packet Ring</a:t>
            </a:r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B88CD-CAB5-F743-98AA-F5BFD415D7AC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4694500" y="3592512"/>
            <a:ext cx="2016125" cy="827088"/>
          </a:xfrm>
          <a:prstGeom prst="rect">
            <a:avLst/>
          </a:prstGeom>
          <a:solidFill>
            <a:srgbClr val="FECB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 dirty="0">
                <a:cs typeface="Arial" pitchFamily="34" charset="0"/>
              </a:rPr>
              <a:t>IEEE </a:t>
            </a:r>
            <a:r>
              <a:rPr lang="en-US" sz="1400" dirty="0" smtClean="0">
                <a:cs typeface="Arial" pitchFamily="34" charset="0"/>
              </a:rPr>
              <a:t>802.24</a:t>
            </a:r>
            <a:endParaRPr lang="en-US" sz="1400" dirty="0">
              <a:cs typeface="Arial" pitchFamily="34" charset="0"/>
            </a:endParaRPr>
          </a:p>
          <a:p>
            <a:pPr algn="ctr"/>
            <a:r>
              <a:rPr lang="en-US" sz="1400" dirty="0" err="1" smtClean="0">
                <a:cs typeface="Arial" pitchFamily="34" charset="0"/>
              </a:rPr>
              <a:t>SmartGrid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Technical Advisory Group</a:t>
            </a: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3505200" y="2256100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17059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2954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4400" dirty="0"/>
              <a:t>All those dots</a:t>
            </a:r>
            <a:r>
              <a:rPr lang="en-US" sz="4400" dirty="0" smtClean="0"/>
              <a:t>….</a:t>
            </a:r>
            <a:endParaRPr lang="en-US" sz="4400" dirty="0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4343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spcBef>
                <a:spcPts val="500"/>
              </a:spcBef>
            </a:pPr>
            <a:r>
              <a:rPr lang="en-US" sz="2400" dirty="0"/>
              <a:t>802.1 Bridging and Architecture – generally the top of the link layer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802.3 CSMA/CD – Carrier sense multiple access/collision detect – wired Ethernet</a:t>
            </a:r>
          </a:p>
          <a:p>
            <a:pPr algn="l">
              <a:spcBef>
                <a:spcPts val="500"/>
              </a:spcBef>
            </a:pPr>
            <a:r>
              <a:rPr lang="en-US" sz="2400" dirty="0">
                <a:latin typeface="Arial Narrow" pitchFamily="34" charset="0"/>
              </a:rPr>
              <a:t>802.11 WLAN – wireless LAN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802.15 WPAN – wireless personal area network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802.16 BWA – broadband wireless access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800600" y="1587661"/>
            <a:ext cx="4038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spcBef>
                <a:spcPts val="500"/>
              </a:spcBef>
            </a:pPr>
            <a:r>
              <a:rPr lang="en-US" sz="2400" dirty="0" smtClean="0"/>
              <a:t>802.18 </a:t>
            </a:r>
            <a:r>
              <a:rPr lang="en-US" sz="2400" dirty="0"/>
              <a:t>Radio Regulatory TAG 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802.19 </a:t>
            </a:r>
            <a:r>
              <a:rPr lang="en-US" sz="2400" dirty="0" err="1"/>
              <a:t>Coexistance</a:t>
            </a:r>
            <a:endParaRPr lang="en-US" sz="2400" dirty="0"/>
          </a:p>
          <a:p>
            <a:pPr algn="l">
              <a:spcBef>
                <a:spcPts val="500"/>
              </a:spcBef>
            </a:pPr>
            <a:r>
              <a:rPr lang="en-US" sz="2400" dirty="0" smtClean="0"/>
              <a:t>802.21 </a:t>
            </a:r>
            <a:r>
              <a:rPr lang="en-US" sz="2400" dirty="0"/>
              <a:t>Media Independent Handoff 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802.22 WRAN - wireless regional area networks</a:t>
            </a:r>
          </a:p>
          <a:p>
            <a:pPr algn="l">
              <a:spcBef>
                <a:spcPts val="500"/>
              </a:spcBef>
            </a:pPr>
            <a:r>
              <a:rPr lang="en-US" sz="2400" dirty="0"/>
              <a:t>802.23 Emergency </a:t>
            </a:r>
            <a:r>
              <a:rPr lang="en-US" sz="2400" dirty="0" smtClean="0"/>
              <a:t>Services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802.24 Smart Grid TAG </a:t>
            </a:r>
            <a:endParaRPr lang="en-US" sz="2400" dirty="0"/>
          </a:p>
          <a:p>
            <a:pPr algn="l">
              <a:spcBef>
                <a:spcPts val="500"/>
              </a:spcBef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52569-3AC0-C04B-AD50-0379D6EB1497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044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Architecture Document</a:t>
            </a: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D1.5 of the P802 is latest version</a:t>
            </a:r>
          </a:p>
          <a:p>
            <a:r>
              <a:rPr lang="en-GB" dirty="0" smtClean="0"/>
              <a:t>Comment collection</a:t>
            </a:r>
            <a:r>
              <a:rPr lang="en-GB" baseline="0" dirty="0" smtClean="0"/>
              <a:t> period started on D1.5</a:t>
            </a:r>
          </a:p>
          <a:p>
            <a:endParaRPr lang="en-GB" dirty="0"/>
          </a:p>
          <a:p>
            <a:r>
              <a:rPr lang="en-GB" baseline="0" dirty="0" smtClean="0"/>
              <a:t>802.11 members can provide comments following</a:t>
            </a: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www.ieee802.org/11/LetterBallots/CC3ARC/CC3_instructions.html</a:t>
            </a:r>
            <a:endParaRPr lang="en-GB" sz="1800" dirty="0" smtClean="0"/>
          </a:p>
          <a:p>
            <a:endParaRPr lang="en-GB" baseline="0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802.24</a:t>
            </a:r>
            <a:r>
              <a:rPr lang="en-GB" baseline="0" dirty="0" smtClean="0"/>
              <a:t> – Smart Grid WG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ad-hoc meeting will be held</a:t>
            </a:r>
          </a:p>
          <a:p>
            <a:r>
              <a:rPr lang="en-GB" dirty="0" smtClean="0"/>
              <a:t>Tuesday</a:t>
            </a:r>
            <a:r>
              <a:rPr lang="en-GB" baseline="0" dirty="0" smtClean="0"/>
              <a:t> 2012-09-18, </a:t>
            </a:r>
            <a:r>
              <a:rPr lang="en-GB" dirty="0" smtClean="0"/>
              <a:t>16:00-18:00</a:t>
            </a:r>
          </a:p>
          <a:p>
            <a:endParaRPr lang="en-GB" dirty="0"/>
          </a:p>
          <a:p>
            <a:r>
              <a:rPr lang="en-GB" dirty="0"/>
              <a:t>The agenda will be to review action items from July and prepare for our first official meeting during the November plenary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Meeting set up in IMAT so that attendance credit can be claimed for 802.11.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27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282408</TotalTime>
  <Words>1019</Words>
  <Application>Microsoft Office PowerPoint</Application>
  <PresentationFormat>On-screen Show (4:3)</PresentationFormat>
  <Paragraphs>315</Paragraphs>
  <Slides>21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WG11 Plenary - Supplementary Information - September 2012</vt:lpstr>
      <vt:lpstr>PowerPoint Presentation</vt:lpstr>
      <vt:lpstr>PowerPoint Presentation</vt:lpstr>
      <vt:lpstr>IEEE 802 Groups</vt:lpstr>
      <vt:lpstr>PowerPoint Presentation</vt:lpstr>
      <vt:lpstr>IEEE LOA Database</vt:lpstr>
      <vt:lpstr>November – San Antonio, TX, California November  11-16, 2012</vt:lpstr>
      <vt:lpstr>802.1 Architecture Document</vt:lpstr>
      <vt:lpstr>802.24 – Smart Grid WG</vt:lpstr>
      <vt:lpstr>Tutorials</vt:lpstr>
      <vt:lpstr>4-hour rule clarification</vt:lpstr>
      <vt:lpstr>PowerPoint Presentation</vt:lpstr>
      <vt:lpstr>PowerPoint Presentation</vt:lpstr>
      <vt:lpstr>IEEE Store Contents  - Sept  2012</vt:lpstr>
      <vt:lpstr>802.11 drafts to ISO/IEC JTC1/SC6</vt:lpstr>
      <vt:lpstr>Future Venues - 2012</vt:lpstr>
      <vt:lpstr>Future Venues -2013</vt:lpstr>
      <vt:lpstr>Future Venues - 2014</vt:lpstr>
      <vt:lpstr>November – San Antonio, TX, California November  11-16, 2012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May 2012</dc:title>
  <dc:subject>Additional Meeting Information</dc:subject>
  <dc:creator>Bruce Kraemer (Marvell)</dc:creator>
  <cp:lastModifiedBy>Bruce Kraemer</cp:lastModifiedBy>
  <cp:revision>2887</cp:revision>
  <cp:lastPrinted>2012-07-20T14:23:48Z</cp:lastPrinted>
  <dcterms:created xsi:type="dcterms:W3CDTF">1998-02-10T13:07:52Z</dcterms:created>
  <dcterms:modified xsi:type="dcterms:W3CDTF">2012-09-25T14:03:45Z</dcterms:modified>
</cp:coreProperties>
</file>