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1105" r:id="rId2"/>
    <p:sldId id="1295" r:id="rId3"/>
    <p:sldId id="1603" r:id="rId4"/>
    <p:sldId id="1604" r:id="rId5"/>
    <p:sldId id="1605" r:id="rId6"/>
    <p:sldId id="1468" r:id="rId7"/>
    <p:sldId id="1597" r:id="rId8"/>
    <p:sldId id="1450" r:id="rId9"/>
    <p:sldId id="1599" r:id="rId10"/>
    <p:sldId id="1601" r:id="rId11"/>
    <p:sldId id="1602" r:id="rId12"/>
    <p:sldId id="1609" r:id="rId13"/>
    <p:sldId id="1297" r:id="rId14"/>
    <p:sldId id="1388" r:id="rId15"/>
    <p:sldId id="1478" r:id="rId16"/>
    <p:sldId id="1347" r:id="rId17"/>
    <p:sldId id="1447" r:id="rId18"/>
    <p:sldId id="1536" r:id="rId19"/>
    <p:sldId id="1598" r:id="rId20"/>
    <p:sldId id="1435" r:id="rId21"/>
    <p:sldId id="1600" r:id="rId22"/>
  </p:sldIdLst>
  <p:sldSz cx="9144000" cy="6858000" type="screen4x3"/>
  <p:notesSz cx="7053263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FFFF99"/>
    <a:srgbClr val="FF9966"/>
    <a:srgbClr val="FF3300"/>
    <a:srgbClr val="33CC33"/>
    <a:srgbClr val="66FF99"/>
    <a:srgbClr val="C0C0C0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4610" autoAdjust="0"/>
    <p:restoredTop sz="86358" autoAdjust="0"/>
  </p:normalViewPr>
  <p:slideViewPr>
    <p:cSldViewPr snapToGrid="0">
      <p:cViewPr varScale="1">
        <p:scale>
          <a:sx n="76" d="100"/>
          <a:sy n="76" d="100"/>
        </p:scale>
        <p:origin x="-1483" y="-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83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1932" y="-72"/>
      </p:cViewPr>
      <p:guideLst>
        <p:guide orient="horz" pos="2166"/>
        <p:guide pos="293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19891" y="186194"/>
            <a:ext cx="2226934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6139" eaLnBrk="0" hangingPunct="0">
              <a:defRPr sz="1400" smtClean="0"/>
            </a:lvl1pPr>
          </a:lstStyle>
          <a:p>
            <a:pPr>
              <a:defRPr/>
            </a:pPr>
            <a:r>
              <a:rPr lang="en-US" smtClean="0"/>
              <a:t>doc.: IEEE 802.11-12/1175r0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6439" y="176669"/>
            <a:ext cx="732573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l" defTabSz="946724" eaLnBrk="0" hangingPunct="0">
              <a:defRPr sz="1400" smtClean="0"/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838700" y="9010650"/>
            <a:ext cx="1587500" cy="1841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6139" eaLnBrk="0" hangingPunct="0">
              <a:defRPr sz="1200" b="0"/>
            </a:lvl1pPr>
          </a:lstStyle>
          <a:p>
            <a:pPr>
              <a:defRPr/>
            </a:pPr>
            <a:r>
              <a:rPr lang="en-US"/>
              <a:t>Bruce Kraemer (Marvell)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87700" y="9010650"/>
            <a:ext cx="522288" cy="1841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46724" eaLnBrk="0" hangingPunct="0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23078556-1C3A-4E15-A638-4599463C7D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2710" name="Line 6"/>
          <p:cNvSpPr>
            <a:spLocks noChangeShapeType="1"/>
          </p:cNvSpPr>
          <p:nvPr/>
        </p:nvSpPr>
        <p:spPr bwMode="auto">
          <a:xfrm>
            <a:off x="704850" y="387350"/>
            <a:ext cx="56435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0886" tIns="45443" rIns="90886" bIns="45443"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72711" name="Rectangle 7"/>
          <p:cNvSpPr>
            <a:spLocks noChangeArrowheads="1"/>
          </p:cNvSpPr>
          <p:nvPr/>
        </p:nvSpPr>
        <p:spPr bwMode="auto">
          <a:xfrm>
            <a:off x="704850" y="9010650"/>
            <a:ext cx="738188" cy="1905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defTabSz="946724" eaLnBrk="0" hangingPunct="0">
              <a:defRPr/>
            </a:pPr>
            <a:r>
              <a:rPr lang="en-US" sz="1200" b="0"/>
              <a:t>Submission</a:t>
            </a:r>
          </a:p>
        </p:txBody>
      </p:sp>
      <p:sp>
        <p:nvSpPr>
          <p:cNvPr id="72712" name="Line 8"/>
          <p:cNvSpPr>
            <a:spLocks noChangeShapeType="1"/>
          </p:cNvSpPr>
          <p:nvPr/>
        </p:nvSpPr>
        <p:spPr bwMode="auto">
          <a:xfrm>
            <a:off x="704851" y="8999538"/>
            <a:ext cx="58023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0886" tIns="45443" rIns="90886" bIns="45443" anchor="ctr"/>
          <a:lstStyle/>
          <a:p>
            <a:pPr algn="ctr"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94788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62754" y="95706"/>
            <a:ext cx="2226934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6139" eaLnBrk="0" hangingPunct="0">
              <a:defRPr sz="1400" smtClean="0"/>
            </a:lvl1pPr>
          </a:lstStyle>
          <a:p>
            <a:pPr>
              <a:defRPr/>
            </a:pPr>
            <a:r>
              <a:rPr lang="en-US" smtClean="0"/>
              <a:t>doc.: IEEE 802.11-12/1175r0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5164" y="95706"/>
            <a:ext cx="732573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6139" eaLnBrk="0" hangingPunct="0">
              <a:defRPr sz="1400" smtClean="0"/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6500" y="703263"/>
            <a:ext cx="4641850" cy="34813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9801" y="4422777"/>
            <a:ext cx="5173663" cy="41894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981" tIns="46686" rIns="94981" bIns="466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335464" y="9015413"/>
            <a:ext cx="2054225" cy="1841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61957" lvl="4" algn="r" defTabSz="946139" eaLnBrk="0" hangingPunct="0">
              <a:defRPr sz="1200" b="0"/>
            </a:lvl5pPr>
          </a:lstStyle>
          <a:p>
            <a:pPr lvl="4">
              <a:defRPr/>
            </a:pPr>
            <a:r>
              <a:rPr lang="en-US"/>
              <a:t>Bruce Kraemer (Marvell)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78188" y="9015413"/>
            <a:ext cx="520700" cy="1841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6724" eaLnBrk="0" hangingPunct="0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ABB55A41-2363-4FF7-B4E6-5952201265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0184" name="Rectangle 8"/>
          <p:cNvSpPr>
            <a:spLocks noChangeArrowheads="1"/>
          </p:cNvSpPr>
          <p:nvPr/>
        </p:nvSpPr>
        <p:spPr bwMode="auto">
          <a:xfrm>
            <a:off x="736600" y="9015413"/>
            <a:ext cx="738188" cy="1905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defTabSz="927790" eaLnBrk="0" hangingPunct="0">
              <a:defRPr/>
            </a:pPr>
            <a:r>
              <a:rPr lang="en-US" sz="1200" b="0"/>
              <a:t>Submission</a:t>
            </a:r>
          </a:p>
        </p:txBody>
      </p:sp>
      <p:sp>
        <p:nvSpPr>
          <p:cNvPr id="50185" name="Line 9"/>
          <p:cNvSpPr>
            <a:spLocks noChangeShapeType="1"/>
          </p:cNvSpPr>
          <p:nvPr/>
        </p:nvSpPr>
        <p:spPr bwMode="auto">
          <a:xfrm>
            <a:off x="736600" y="9012238"/>
            <a:ext cx="55800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0886" tIns="45443" rIns="90886" bIns="45443"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50186" name="Line 10"/>
          <p:cNvSpPr>
            <a:spLocks noChangeShapeType="1"/>
          </p:cNvSpPr>
          <p:nvPr/>
        </p:nvSpPr>
        <p:spPr bwMode="auto">
          <a:xfrm>
            <a:off x="658814" y="296863"/>
            <a:ext cx="57356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0886" tIns="45443" rIns="90886" bIns="45443" anchor="ctr"/>
          <a:lstStyle/>
          <a:p>
            <a:pPr algn="ctr"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75785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September 2012</a:t>
            </a:r>
            <a:endParaRPr lang="en-US" sz="1400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162754" y="95706"/>
            <a:ext cx="2226934" cy="21544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802.11-12/1175r0</a:t>
            </a:r>
            <a:endParaRPr lang="en-US" sz="1400"/>
          </a:p>
        </p:txBody>
      </p:sp>
      <p:sp>
        <p:nvSpPr>
          <p:cNvPr id="17411" name="Rectangle 3"/>
          <p:cNvSpPr txBox="1">
            <a:spLocks noGrp="1" noChangeArrowheads="1"/>
          </p:cNvSpPr>
          <p:nvPr/>
        </p:nvSpPr>
        <p:spPr bwMode="auto">
          <a:xfrm>
            <a:off x="665164" y="88900"/>
            <a:ext cx="1222375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/>
              <a:t>November 2011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300539" y="9015413"/>
            <a:ext cx="2089150" cy="1905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60375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7575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4775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1975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9175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Bruce Kraemer (Marvell)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71850" y="9015413"/>
            <a:ext cx="427038" cy="1905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E45BD789-D7E7-49CC-8921-D1DE3E24E29A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174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September 2012</a:t>
            </a:r>
            <a:endParaRPr lang="en-US" sz="1400"/>
          </a:p>
        </p:txBody>
      </p:sp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162754" y="95706"/>
            <a:ext cx="2226934" cy="21544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802.11-12/1175r0</a:t>
            </a:r>
            <a:endParaRPr lang="en-US" sz="1400"/>
          </a:p>
        </p:txBody>
      </p:sp>
      <p:sp>
        <p:nvSpPr>
          <p:cNvPr id="81923" name="Rectangle 3"/>
          <p:cNvSpPr txBox="1">
            <a:spLocks noGrp="1" noChangeArrowheads="1"/>
          </p:cNvSpPr>
          <p:nvPr/>
        </p:nvSpPr>
        <p:spPr bwMode="auto">
          <a:xfrm>
            <a:off x="665164" y="88900"/>
            <a:ext cx="1222375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/>
              <a:t>November 2011</a:t>
            </a:r>
          </a:p>
        </p:txBody>
      </p:sp>
      <p:sp>
        <p:nvSpPr>
          <p:cNvPr id="8192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300539" y="9015413"/>
            <a:ext cx="2089150" cy="1905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60375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7575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4775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1975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9175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Bruce Kraemer (Marvell)</a:t>
            </a:r>
          </a:p>
        </p:txBody>
      </p:sp>
      <p:sp>
        <p:nvSpPr>
          <p:cNvPr id="819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92476" y="9015413"/>
            <a:ext cx="506413" cy="1905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A9EF70F8-095F-4220-8B24-3CCEAB82CF09}" type="slidenum">
              <a:rPr lang="en-US" sz="1200" b="0" smtClean="0"/>
              <a:pPr/>
              <a:t>17</a:t>
            </a:fld>
            <a:endParaRPr lang="en-US" sz="1200" b="0" smtClean="0"/>
          </a:p>
        </p:txBody>
      </p:sp>
      <p:sp>
        <p:nvSpPr>
          <p:cNvPr id="819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September 2012</a:t>
            </a:r>
            <a:endParaRPr lang="en-US" sz="1400"/>
          </a:p>
        </p:txBody>
      </p:sp>
      <p:sp>
        <p:nvSpPr>
          <p:cNvPr id="83970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162754" y="95706"/>
            <a:ext cx="2226934" cy="21544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802.11-12/1175r0</a:t>
            </a:r>
            <a:endParaRPr lang="en-US" sz="1400"/>
          </a:p>
        </p:txBody>
      </p:sp>
      <p:sp>
        <p:nvSpPr>
          <p:cNvPr id="83971" name="Rectangle 3"/>
          <p:cNvSpPr txBox="1">
            <a:spLocks noGrp="1" noChangeArrowheads="1"/>
          </p:cNvSpPr>
          <p:nvPr/>
        </p:nvSpPr>
        <p:spPr bwMode="auto">
          <a:xfrm>
            <a:off x="665164" y="88900"/>
            <a:ext cx="1222375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/>
              <a:t>November 2011</a:t>
            </a:r>
          </a:p>
        </p:txBody>
      </p:sp>
      <p:sp>
        <p:nvSpPr>
          <p:cNvPr id="83972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300539" y="9015413"/>
            <a:ext cx="2089150" cy="1905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60375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7575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4775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1975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9175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Bruce Kraemer (Marvell)</a:t>
            </a:r>
          </a:p>
        </p:txBody>
      </p:sp>
      <p:sp>
        <p:nvSpPr>
          <p:cNvPr id="839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92476" y="9015413"/>
            <a:ext cx="506413" cy="1905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96E07C6B-0B5C-4F8B-AF92-7FF4F800ABD9}" type="slidenum">
              <a:rPr lang="en-US" sz="1200" b="0" smtClean="0"/>
              <a:pPr/>
              <a:t>18</a:t>
            </a:fld>
            <a:endParaRPr lang="en-US" sz="1200" b="0" smtClean="0"/>
          </a:p>
        </p:txBody>
      </p:sp>
      <p:sp>
        <p:nvSpPr>
          <p:cNvPr id="839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September 2012</a:t>
            </a:r>
            <a:endParaRPr lang="en-US" sz="1400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162754" y="95706"/>
            <a:ext cx="2226934" cy="21544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802.11-12/1175r0</a:t>
            </a:r>
            <a:endParaRPr lang="en-US" sz="1400"/>
          </a:p>
        </p:txBody>
      </p:sp>
      <p:sp>
        <p:nvSpPr>
          <p:cNvPr id="19459" name="Rectangle 3"/>
          <p:cNvSpPr txBox="1">
            <a:spLocks noGrp="1" noChangeArrowheads="1"/>
          </p:cNvSpPr>
          <p:nvPr/>
        </p:nvSpPr>
        <p:spPr bwMode="auto">
          <a:xfrm>
            <a:off x="665164" y="88900"/>
            <a:ext cx="1222375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/>
              <a:t>November 2011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300539" y="9015413"/>
            <a:ext cx="2089150" cy="1905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60375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7575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4775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1975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9175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Bruce Kraemer (Marvell)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71850" y="9015413"/>
            <a:ext cx="427038" cy="1905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52BEB48A-F2B2-4DC9-B48F-7362793BC5C1}" type="slidenum">
              <a:rPr lang="en-US" sz="1200" b="0" smtClean="0"/>
              <a:pPr/>
              <a:t>2</a:t>
            </a:fld>
            <a:endParaRPr lang="en-US" sz="1200" b="0" smtClean="0"/>
          </a:p>
        </p:txBody>
      </p:sp>
      <p:sp>
        <p:nvSpPr>
          <p:cNvPr id="194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721944" y="9015413"/>
            <a:ext cx="76944" cy="184666"/>
          </a:xfrm>
          <a:ln/>
        </p:spPr>
        <p:txBody>
          <a:bodyPr/>
          <a:lstStyle/>
          <a:p>
            <a:fld id="{3CBF100D-FC73-47C2-87F7-19876A9C7AC7}" type="slidenum">
              <a:rPr lang="en-US"/>
              <a:pPr/>
              <a:t>4</a:t>
            </a:fld>
            <a:endParaRPr lang="en-US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IEEE 802.1 Tony Jeffree</a:t>
            </a:r>
          </a:p>
          <a:p>
            <a:r>
              <a:rPr lang="en-US"/>
              <a:t>IEEE 802.3, IEEE 802.17 David Law</a:t>
            </a:r>
          </a:p>
          <a:p>
            <a:r>
              <a:rPr lang="en-US"/>
              <a:t>IEEE 802.11, IEEE 802.18, IEEE 802.19 Bruce Kramer</a:t>
            </a:r>
          </a:p>
          <a:p>
            <a:r>
              <a:rPr lang="en-US"/>
              <a:t>IEEE 802.15 Bob Heile</a:t>
            </a:r>
          </a:p>
          <a:p>
            <a:r>
              <a:rPr lang="en-US"/>
              <a:t>IEEE 802.16, IEEE 802.20, IEEE 802.21 Phil Barbar</a:t>
            </a:r>
          </a:p>
          <a:p>
            <a:r>
              <a:rPr lang="en-US"/>
              <a:t>IEEE 802.22 Wendong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xfrm>
            <a:off x="3721944" y="9015413"/>
            <a:ext cx="76944" cy="184666"/>
          </a:xfrm>
          <a:ln/>
        </p:spPr>
        <p:txBody>
          <a:bodyPr/>
          <a:lstStyle/>
          <a:p>
            <a:fld id="{3C3B11D6-0E12-41D4-A837-7183224DD968}" type="slidenum">
              <a:rPr lang="en-US"/>
              <a:pPr/>
              <a:t>5</a:t>
            </a:fld>
            <a:endParaRPr lang="en-US"/>
          </a:p>
        </p:txBody>
      </p:sp>
      <p:sp>
        <p:nvSpPr>
          <p:cNvPr id="34817" name="Text Box 1"/>
          <p:cNvSpPr txBox="1">
            <a:spLocks noChangeArrowheads="1"/>
          </p:cNvSpPr>
          <p:nvPr/>
        </p:nvSpPr>
        <p:spPr bwMode="auto">
          <a:xfrm>
            <a:off x="3995217" y="8842030"/>
            <a:ext cx="3056414" cy="465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879" tIns="48296" rIns="92879" bIns="48296"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/>
            <a:fld id="{CDF3260A-A730-44B0-9BC8-E5AACB872DFB}" type="slidenum">
              <a:rPr lang="en-US" sz="1200"/>
              <a:pPr algn="r"/>
              <a:t>5</a:t>
            </a:fld>
            <a:endParaRPr lang="en-US" sz="1200"/>
          </a:p>
        </p:txBody>
      </p:sp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1175544" y="698182"/>
            <a:ext cx="4702175" cy="34909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4365" tIns="47183" rIns="94365" bIns="47183" anchor="ctr"/>
          <a:lstStyle/>
          <a:p>
            <a:endParaRPr lang="en-US"/>
          </a:p>
        </p:txBody>
      </p:sp>
      <p:sp>
        <p:nvSpPr>
          <p:cNvPr id="34819" name="Rectangle 3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705327" y="4421825"/>
            <a:ext cx="5642610" cy="428444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802.11-12/1175r0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Bruce Kraemer (Marvell)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383711" y="9015413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ABB55A41-2363-4FF7-B4E6-5952201265BE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221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802.11-12/1175r0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Bruce Kraemer (Marvell)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ABB55A41-2363-4FF7-B4E6-5952201265BE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765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September 2012</a:t>
            </a:r>
            <a:endParaRPr lang="en-US" sz="1400"/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162754" y="95706"/>
            <a:ext cx="2226934" cy="21544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802.11-12/1175r0</a:t>
            </a:r>
            <a:endParaRPr lang="en-US" sz="1400"/>
          </a:p>
        </p:txBody>
      </p:sp>
      <p:sp>
        <p:nvSpPr>
          <p:cNvPr id="70659" name="Rectangle 3"/>
          <p:cNvSpPr txBox="1">
            <a:spLocks noGrp="1" noChangeArrowheads="1"/>
          </p:cNvSpPr>
          <p:nvPr/>
        </p:nvSpPr>
        <p:spPr bwMode="auto">
          <a:xfrm>
            <a:off x="665164" y="88900"/>
            <a:ext cx="1222375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/>
              <a:t>November 2011</a:t>
            </a:r>
          </a:p>
        </p:txBody>
      </p:sp>
      <p:sp>
        <p:nvSpPr>
          <p:cNvPr id="7066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300539" y="9015413"/>
            <a:ext cx="2089150" cy="1905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60375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7575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4775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1975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9175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Bruce Kraemer (Marvell)</a:t>
            </a:r>
          </a:p>
        </p:txBody>
      </p:sp>
      <p:sp>
        <p:nvSpPr>
          <p:cNvPr id="7066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92476" y="9015413"/>
            <a:ext cx="506413" cy="1905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F42C4005-3F5F-4665-98E2-E69A7869924E}" type="slidenum">
              <a:rPr lang="en-US" sz="1200" b="0" smtClean="0"/>
              <a:pPr/>
              <a:t>14</a:t>
            </a:fld>
            <a:endParaRPr lang="en-US" sz="1200" b="0" smtClean="0"/>
          </a:p>
        </p:txBody>
      </p:sp>
      <p:sp>
        <p:nvSpPr>
          <p:cNvPr id="706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September 2012</a:t>
            </a:r>
            <a:endParaRPr lang="en-US" sz="1400"/>
          </a:p>
        </p:txBody>
      </p:sp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206500" y="703263"/>
            <a:ext cx="4640263" cy="3479800"/>
          </a:xfrm>
          <a:ln/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72708" name="Header Placeholder 3"/>
          <p:cNvSpPr>
            <a:spLocks noGrp="1"/>
          </p:cNvSpPr>
          <p:nvPr>
            <p:ph type="hdr" sz="quarter"/>
          </p:nvPr>
        </p:nvSpPr>
        <p:spPr>
          <a:xfrm>
            <a:off x="4162754" y="95706"/>
            <a:ext cx="2226934" cy="21544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802.11-12/1175r0</a:t>
            </a:r>
            <a:endParaRPr lang="en-US" sz="1400"/>
          </a:p>
        </p:txBody>
      </p:sp>
      <p:sp>
        <p:nvSpPr>
          <p:cNvPr id="72709" name="Date Placeholder 4"/>
          <p:cNvSpPr txBox="1">
            <a:spLocks noGrp="1"/>
          </p:cNvSpPr>
          <p:nvPr/>
        </p:nvSpPr>
        <p:spPr bwMode="auto">
          <a:xfrm>
            <a:off x="665164" y="88900"/>
            <a:ext cx="1222375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/>
              <a:t>November 2011</a:t>
            </a:r>
          </a:p>
        </p:txBody>
      </p:sp>
      <p:sp>
        <p:nvSpPr>
          <p:cNvPr id="72710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537076" y="9015413"/>
            <a:ext cx="1852613" cy="1905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60375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7575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4775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1975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9175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Andrew Myles, Cisco</a:t>
            </a:r>
          </a:p>
        </p:txBody>
      </p:sp>
      <p:sp>
        <p:nvSpPr>
          <p:cNvPr id="72711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292476" y="9015413"/>
            <a:ext cx="506413" cy="1905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D6082DD4-69D3-49C5-BA88-19B4AF142FF5}" type="slidenum">
              <a:rPr lang="en-US" sz="1200" b="0" smtClean="0"/>
              <a:pPr/>
              <a:t>15</a:t>
            </a:fld>
            <a:endParaRPr lang="en-US" sz="1200" b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September 2012</a:t>
            </a:r>
            <a:endParaRPr lang="en-US" sz="1400"/>
          </a:p>
        </p:txBody>
      </p:sp>
      <p:sp>
        <p:nvSpPr>
          <p:cNvPr id="7987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162754" y="95706"/>
            <a:ext cx="2226934" cy="21544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802.11-12/1175r0</a:t>
            </a:r>
            <a:endParaRPr lang="en-US" sz="1400"/>
          </a:p>
        </p:txBody>
      </p:sp>
      <p:sp>
        <p:nvSpPr>
          <p:cNvPr id="79875" name="Rectangle 3"/>
          <p:cNvSpPr txBox="1">
            <a:spLocks noGrp="1" noChangeArrowheads="1"/>
          </p:cNvSpPr>
          <p:nvPr/>
        </p:nvSpPr>
        <p:spPr bwMode="auto">
          <a:xfrm>
            <a:off x="665164" y="88900"/>
            <a:ext cx="1222375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/>
              <a:t>November 2011</a:t>
            </a:r>
          </a:p>
        </p:txBody>
      </p:sp>
      <p:sp>
        <p:nvSpPr>
          <p:cNvPr id="7987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300539" y="9015413"/>
            <a:ext cx="2089150" cy="1905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60375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7575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4775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1975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9175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Bruce Kraemer (Marvell)</a:t>
            </a:r>
          </a:p>
        </p:txBody>
      </p:sp>
      <p:sp>
        <p:nvSpPr>
          <p:cNvPr id="7987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92476" y="9015413"/>
            <a:ext cx="506413" cy="1905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EB708D0A-CEB3-4823-9A4B-217E980CDE48}" type="slidenum">
              <a:rPr lang="en-US" sz="1200" b="0" smtClean="0"/>
              <a:pPr/>
              <a:t>16</a:t>
            </a:fld>
            <a:endParaRPr lang="en-US" sz="1200" b="0" smtClean="0"/>
          </a:p>
        </p:txBody>
      </p:sp>
      <p:sp>
        <p:nvSpPr>
          <p:cNvPr id="798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15A0CEB-573A-4C5B-B96E-9F988F65BE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243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C4A103C-95A1-4F98-86E3-4AC6B2ED6C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929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4EE9B48-E8B0-4388-B2E0-961FE42F06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592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9885DD7-3821-4FFE-BF8D-81AF824CE2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355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EAEAD36-1DF0-4BD8-97EF-26BDB0C08C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29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C16E056-741C-471B-B835-4AEE309D79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780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E694D38-305E-44E0-93FC-17A03AB5D0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972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F6F17C2-4CCD-4DA3-9E5C-4DA81EE099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041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889F155-C5C9-454B-A5D2-E54828640D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21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6A797FB-F421-47F0-8EC2-CE2059B949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849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B3D312F-790B-4327-8E5D-C520810C8F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465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3ACE81-C911-4801-93D7-DFC0697A5B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716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smtClean="0"/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78600" y="6475413"/>
            <a:ext cx="1965325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z="1200" b="0"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ACB99B2B-AF85-4893-959A-4850BB0805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87946" y="332601"/>
            <a:ext cx="3270254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dirty="0"/>
              <a:t>doc.: IEEE </a:t>
            </a:r>
            <a:r>
              <a:rPr lang="en-US" sz="1800" dirty="0" smtClean="0"/>
              <a:t>802.11-12/1175r0</a:t>
            </a:r>
            <a:endParaRPr lang="en-US" sz="1800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algn="ctr"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chstreet.com/ieeegate.html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802world.org/plenary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about/sasb/patcom/pat802_11.html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802world.org/plenary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eee802.org/11/LetterBallots/CC3ARC/CC3_instructions.ht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904E5C1E-A54F-41BC-BA0B-32D74731848C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16494" name="Rectangle 321"/>
          <p:cNvSpPr>
            <a:spLocks noGrp="1" noChangeArrowheads="1"/>
          </p:cNvSpPr>
          <p:nvPr>
            <p:ph type="title"/>
          </p:nvPr>
        </p:nvSpPr>
        <p:spPr>
          <a:xfrm>
            <a:off x="152400" y="685800"/>
            <a:ext cx="8763000" cy="685800"/>
          </a:xfrm>
        </p:spPr>
        <p:txBody>
          <a:bodyPr/>
          <a:lstStyle/>
          <a:p>
            <a:r>
              <a:rPr lang="en-US" sz="2400" dirty="0" smtClean="0"/>
              <a:t>WG11 Plenary - Supplementary Information - September 2012</a:t>
            </a:r>
          </a:p>
        </p:txBody>
      </p:sp>
      <p:sp>
        <p:nvSpPr>
          <p:cNvPr id="16495" name="Rectangle 32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dirty="0" smtClean="0"/>
              <a:t>Date:</a:t>
            </a:r>
            <a:r>
              <a:rPr lang="en-US" b="0" dirty="0" smtClean="0"/>
              <a:t> </a:t>
            </a:r>
            <a:r>
              <a:rPr lang="en-US" b="0" dirty="0" smtClean="0"/>
              <a:t>2012-09-21</a:t>
            </a:r>
            <a:endParaRPr lang="en-US" dirty="0" smtClean="0"/>
          </a:p>
        </p:txBody>
      </p:sp>
      <p:sp>
        <p:nvSpPr>
          <p:cNvPr id="16496" name="Rectangle 323"/>
          <p:cNvSpPr>
            <a:spLocks noChangeArrowheads="1"/>
          </p:cNvSpPr>
          <p:nvPr/>
        </p:nvSpPr>
        <p:spPr bwMode="auto">
          <a:xfrm>
            <a:off x="533400" y="16764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/>
              <a:t>Authors:</a:t>
            </a:r>
            <a:endParaRPr lang="en-US" sz="2000" b="0"/>
          </a:p>
        </p:txBody>
      </p:sp>
      <p:sp>
        <p:nvSpPr>
          <p:cNvPr id="16497" name="Text Box 330"/>
          <p:cNvSpPr txBox="1">
            <a:spLocks noChangeArrowheads="1"/>
          </p:cNvSpPr>
          <p:nvPr/>
        </p:nvSpPr>
        <p:spPr bwMode="auto">
          <a:xfrm>
            <a:off x="127836" y="5672783"/>
            <a:ext cx="89357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600" dirty="0"/>
              <a:t>Abstract: Additional Information on topics for </a:t>
            </a:r>
            <a:r>
              <a:rPr lang="en-US" sz="1600" dirty="0" smtClean="0"/>
              <a:t>the 802.11 </a:t>
            </a:r>
            <a:r>
              <a:rPr lang="en-US" sz="1600" dirty="0" smtClean="0"/>
              <a:t>Beijing interim </a:t>
            </a:r>
            <a:r>
              <a:rPr lang="en-US" sz="1600" dirty="0" smtClean="0"/>
              <a:t>meeting </a:t>
            </a:r>
            <a:r>
              <a:rPr lang="en-US" sz="1600" dirty="0"/>
              <a:t>– </a:t>
            </a:r>
            <a:r>
              <a:rPr lang="en-US" sz="1600" dirty="0" smtClean="0"/>
              <a:t>September 2012 </a:t>
            </a:r>
            <a:endParaRPr lang="en-US" sz="1600" dirty="0"/>
          </a:p>
        </p:txBody>
      </p:sp>
      <p:sp>
        <p:nvSpPr>
          <p:cNvPr id="1649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88975" y="319088"/>
            <a:ext cx="1528763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2012</a:t>
            </a:r>
            <a:endParaRPr lang="en-US" sz="180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12169"/>
              </p:ext>
            </p:extLst>
          </p:nvPr>
        </p:nvGraphicFramePr>
        <p:xfrm>
          <a:off x="533400" y="2246924"/>
          <a:ext cx="7721600" cy="2590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2" name="Document" r:id="rId4" imgW="8278267" imgH="2779627" progId="Word.Document.8">
                  <p:embed/>
                </p:oleObj>
              </mc:Choice>
              <mc:Fallback>
                <p:oleObj name="Document" r:id="rId4" imgW="8278267" imgH="2779627" progId="Word.Document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246924"/>
                        <a:ext cx="7721600" cy="2590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52488"/>
          </a:xfrm>
        </p:spPr>
        <p:txBody>
          <a:bodyPr/>
          <a:lstStyle/>
          <a:p>
            <a:r>
              <a:rPr lang="en-US" dirty="0" smtClean="0"/>
              <a:t>Tutorials</a:t>
            </a:r>
          </a:p>
        </p:txBody>
      </p:sp>
      <p:sp>
        <p:nvSpPr>
          <p:cNvPr id="50178" name="Content Placeholder 2"/>
          <p:cNvSpPr>
            <a:spLocks noGrp="1"/>
          </p:cNvSpPr>
          <p:nvPr>
            <p:ph idx="1"/>
          </p:nvPr>
        </p:nvSpPr>
        <p:spPr>
          <a:xfrm>
            <a:off x="363538" y="1399032"/>
            <a:ext cx="8518525" cy="5129783"/>
          </a:xfrm>
        </p:spPr>
        <p:txBody>
          <a:bodyPr/>
          <a:lstStyle/>
          <a:p>
            <a:r>
              <a:rPr lang="en-US" sz="2800" kern="1200" dirty="0">
                <a:solidFill>
                  <a:schemeClr val="tx2"/>
                </a:solidFill>
                <a:latin typeface="Times New Roman" pitchFamily="18" charset="0"/>
              </a:rPr>
              <a:t>None during September 2012</a:t>
            </a:r>
          </a:p>
          <a:p>
            <a:r>
              <a:rPr lang="en-US" sz="2800" kern="1200" dirty="0">
                <a:solidFill>
                  <a:schemeClr val="tx2"/>
                </a:solidFill>
                <a:latin typeface="Times New Roman" pitchFamily="18" charset="0"/>
              </a:rPr>
              <a:t>November 2012 tutorials:</a:t>
            </a:r>
          </a:p>
          <a:p>
            <a:pPr lvl="1"/>
            <a:r>
              <a:rPr lang="en-US" sz="2800" b="1" kern="1200" dirty="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rPr>
              <a:t>Monday</a:t>
            </a:r>
          </a:p>
          <a:p>
            <a:pPr lvl="2"/>
            <a:r>
              <a:rPr lang="en-US" sz="2800" b="1" kern="1200" dirty="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rPr>
              <a:t>AVB (Sponsored by Tony </a:t>
            </a:r>
            <a:r>
              <a:rPr lang="en-US" sz="2800" b="1" kern="1200" dirty="0" err="1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rPr>
              <a:t>Jeffree</a:t>
            </a:r>
            <a:r>
              <a:rPr lang="en-US" sz="2800" b="1" kern="1200" dirty="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rPr>
              <a:t>)</a:t>
            </a:r>
          </a:p>
          <a:p>
            <a:pPr lvl="2"/>
            <a:r>
              <a:rPr lang="en-US" sz="2800" b="1" kern="1200" dirty="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rPr>
              <a:t>L2 Routing (Sponsored by Bob Heile)</a:t>
            </a:r>
          </a:p>
          <a:p>
            <a:pPr lvl="2"/>
            <a:r>
              <a:rPr lang="en-US" sz="2800" b="1" kern="1200" dirty="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rPr>
              <a:t>Medical Device Interop (Sponsored by Bob Heile)</a:t>
            </a:r>
          </a:p>
          <a:p>
            <a:pPr lvl="1"/>
            <a:r>
              <a:rPr lang="en-US" sz="2800" b="1" kern="1200" dirty="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rPr>
              <a:t>Tuesday</a:t>
            </a:r>
          </a:p>
          <a:p>
            <a:pPr lvl="2"/>
            <a:r>
              <a:rPr lang="en-US" sz="2800" b="1" kern="1200" dirty="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rPr>
              <a:t>Smart Grid TAG overview (Sponsored by James Gilb)</a:t>
            </a:r>
            <a:endParaRPr lang="en-GB" sz="2800" b="1" kern="1200" dirty="0">
              <a:solidFill>
                <a:schemeClr val="tx2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0179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2012</a:t>
            </a:r>
            <a:endParaRPr lang="en-US" sz="1800"/>
          </a:p>
        </p:txBody>
      </p:sp>
      <p:sp>
        <p:nvSpPr>
          <p:cNvPr id="50180" name="Footer Placeholder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5018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BEAB9AC7-5207-448C-9A29-229569366AEB}" type="slidenum">
              <a:rPr lang="en-US" sz="1200" b="0" smtClean="0"/>
              <a:pPr/>
              <a:t>10</a:t>
            </a:fld>
            <a:endParaRPr lang="en-US" sz="1200" b="0" smtClean="0"/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66675" y="617538"/>
            <a:ext cx="38687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dirty="0">
                <a:solidFill>
                  <a:schemeClr val="tx2"/>
                </a:solidFill>
              </a:rPr>
              <a:t>Monday Agenda Item </a:t>
            </a:r>
            <a:r>
              <a:rPr lang="en-US" dirty="0" smtClean="0">
                <a:solidFill>
                  <a:schemeClr val="tx2"/>
                </a:solidFill>
              </a:rPr>
              <a:t>4.1.17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301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6A797FB-F421-47F0-8EC2-CE2059B94952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dirty="0" smtClean="0"/>
              <a:t>4-hour rule clarification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GB" dirty="0" smtClean="0"/>
              <a:t>4-hour rule applies only to the time between a submission being</a:t>
            </a:r>
            <a:r>
              <a:rPr lang="en-GB" baseline="0" dirty="0" smtClean="0"/>
              <a:t> placed on the server and a motion </a:t>
            </a:r>
            <a:r>
              <a:rPr lang="en-GB" baseline="0" smtClean="0"/>
              <a:t>being made to </a:t>
            </a:r>
            <a:r>
              <a:rPr lang="en-GB" baseline="0" dirty="0" smtClean="0"/>
              <a:t>modify the draft referencing</a:t>
            </a:r>
            <a:r>
              <a:rPr lang="en-GB" dirty="0" smtClean="0"/>
              <a:t> that submission.</a:t>
            </a:r>
          </a:p>
          <a:p>
            <a:r>
              <a:rPr lang="en-GB" dirty="0" smtClean="0"/>
              <a:t>The 4-hour rule does not apply to:</a:t>
            </a:r>
          </a:p>
          <a:p>
            <a:pPr lvl="1"/>
            <a:r>
              <a:rPr lang="en-GB" dirty="0" smtClean="0"/>
              <a:t>A submission be placed on the server that proposes changes to a draft and </a:t>
            </a:r>
            <a:r>
              <a:rPr lang="en-GB" b="1" u="sng" dirty="0" smtClean="0"/>
              <a:t>presentation</a:t>
            </a:r>
            <a:r>
              <a:rPr lang="en-GB" dirty="0" smtClean="0"/>
              <a:t> or discussion of those changes.</a:t>
            </a:r>
          </a:p>
          <a:p>
            <a:pPr lvl="1"/>
            <a:r>
              <a:rPr lang="en-GB" dirty="0" smtClean="0"/>
              <a:t>A submission supporting a motion that does not modify the draft.</a:t>
            </a:r>
          </a:p>
          <a:p>
            <a:pPr lvl="1"/>
            <a:r>
              <a:rPr lang="en-GB" dirty="0" smtClean="0"/>
              <a:t>Any other kinds of submission.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87844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6A797FB-F421-47F0-8EC2-CE2059B94952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925" y="683287"/>
            <a:ext cx="8058150" cy="5701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768527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2012</a:t>
            </a:r>
            <a:endParaRPr lang="en-US" sz="1800"/>
          </a:p>
        </p:txBody>
      </p:sp>
      <p:sp>
        <p:nvSpPr>
          <p:cNvPr id="6758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6758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24BC4AF1-6646-4E89-96F6-D8AE9B52707D}" type="slidenum">
              <a:rPr lang="en-US" sz="1200" b="0" smtClean="0"/>
              <a:pPr/>
              <a:t>13</a:t>
            </a:fld>
            <a:endParaRPr lang="en-US" sz="1200" b="0" smtClean="0"/>
          </a:p>
        </p:txBody>
      </p:sp>
      <p:sp>
        <p:nvSpPr>
          <p:cNvPr id="67588" name="WordArt 2"/>
          <p:cNvSpPr>
            <a:spLocks noChangeArrowheads="1" noChangeShapeType="1" noTextEdit="1"/>
          </p:cNvSpPr>
          <p:nvPr/>
        </p:nvSpPr>
        <p:spPr bwMode="auto">
          <a:xfrm>
            <a:off x="2401555" y="2944813"/>
            <a:ext cx="4541855" cy="160709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0" kern="10" dirty="0" smtClean="0">
                <a:ln w="19050">
                  <a:solidFill>
                    <a:srgbClr val="99CCFF"/>
                  </a:solidFill>
                  <a:round/>
                  <a:headEnd type="none" w="sm" len="sm"/>
                  <a:tailEnd type="none" w="sm" len="sm"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Thursday</a:t>
            </a:r>
            <a:endParaRPr lang="en-US" sz="8000" kern="10" dirty="0">
              <a:ln w="19050">
                <a:solidFill>
                  <a:srgbClr val="99CCFF"/>
                </a:solidFill>
                <a:round/>
                <a:headEnd type="none" w="sm" len="sm"/>
                <a:tailEnd type="none" w="sm" len="sm"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47663"/>
            <a:ext cx="1528762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2012</a:t>
            </a:r>
            <a:endParaRPr lang="en-US" sz="1800"/>
          </a:p>
        </p:txBody>
      </p:sp>
      <p:sp>
        <p:nvSpPr>
          <p:cNvPr id="6963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6963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87D930D0-479D-42F5-AB14-C71C7A35E28F}" type="slidenum">
              <a:rPr lang="en-US" sz="1200" b="0" smtClean="0"/>
              <a:pPr/>
              <a:t>14</a:t>
            </a:fld>
            <a:endParaRPr lang="en-US" sz="1200" b="0" smtClean="0"/>
          </a:p>
        </p:txBody>
      </p:sp>
      <p:sp>
        <p:nvSpPr>
          <p:cNvPr id="696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IEEE Store Contents  - Sept  2012</a:t>
            </a:r>
          </a:p>
        </p:txBody>
      </p:sp>
      <p:graphicFrame>
        <p:nvGraphicFramePr>
          <p:cNvPr id="77901" name="Group 7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9845586"/>
              </p:ext>
            </p:extLst>
          </p:nvPr>
        </p:nvGraphicFramePr>
        <p:xfrm>
          <a:off x="239713" y="1598613"/>
          <a:ext cx="8632825" cy="4516500"/>
        </p:xfrm>
        <a:graphic>
          <a:graphicData uri="http://schemas.openxmlformats.org/drawingml/2006/table">
            <a:tbl>
              <a:tblPr/>
              <a:tblGrid>
                <a:gridCol w="2391520"/>
                <a:gridCol w="1399591"/>
                <a:gridCol w="1358739"/>
                <a:gridCol w="1741487"/>
                <a:gridCol w="1741488"/>
              </a:tblGrid>
              <a:tr h="94482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Amendment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Draft in 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Shop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July 18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Draft in Members Area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Publication in 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Techstreet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Sept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Publication in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Get 802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4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P802.11.2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4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802.11s-2011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$5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684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802.11 -2012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$5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684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802.11aa-2012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$5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684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802.11ae-2012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$5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684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P802.11ac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3.0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D3.0   $5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684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P802.11ad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9.0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D9.0   $5 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684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k, n, p, y, r, w, u, v, z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684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802.11-2007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9705" name="Text Box 71"/>
          <p:cNvSpPr txBox="1">
            <a:spLocks noChangeArrowheads="1"/>
          </p:cNvSpPr>
          <p:nvPr/>
        </p:nvSpPr>
        <p:spPr bwMode="auto">
          <a:xfrm>
            <a:off x="239713" y="617538"/>
            <a:ext cx="3435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>
                <a:solidFill>
                  <a:schemeClr val="tx2"/>
                </a:solidFill>
              </a:rPr>
              <a:t>Friday Agenda Item 2.09</a:t>
            </a:r>
          </a:p>
        </p:txBody>
      </p:sp>
      <p:sp>
        <p:nvSpPr>
          <p:cNvPr id="69706" name="Text Box 73"/>
          <p:cNvSpPr txBox="1">
            <a:spLocks noChangeArrowheads="1"/>
          </p:cNvSpPr>
          <p:nvPr/>
        </p:nvSpPr>
        <p:spPr bwMode="auto">
          <a:xfrm>
            <a:off x="1192213" y="6145213"/>
            <a:ext cx="3254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sz="1400">
                <a:hlinkClick r:id="rId3"/>
              </a:rPr>
              <a:t>http://www.techstreet.com/ieeegate.html</a:t>
            </a:r>
            <a:endParaRPr lang="en-US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47725"/>
            <a:ext cx="7772400" cy="635000"/>
          </a:xfrm>
        </p:spPr>
        <p:txBody>
          <a:bodyPr/>
          <a:lstStyle/>
          <a:p>
            <a:r>
              <a:rPr lang="en-AU" smtClean="0"/>
              <a:t>802.11 drafts to ISO/IEC JTC1/SC6</a:t>
            </a:r>
          </a:p>
        </p:txBody>
      </p:sp>
      <p:sp>
        <p:nvSpPr>
          <p:cNvPr id="71682" name="Content Placeholder 6"/>
          <p:cNvSpPr>
            <a:spLocks noGrp="1"/>
          </p:cNvSpPr>
          <p:nvPr>
            <p:ph idx="1"/>
          </p:nvPr>
        </p:nvSpPr>
        <p:spPr>
          <a:xfrm>
            <a:off x="174625" y="5661025"/>
            <a:ext cx="8839200" cy="739775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AU" sz="2000" dirty="0" smtClean="0"/>
              <a:t>The WG told SC6 it would liaise 802.11ac as soon as it passes a LB</a:t>
            </a:r>
          </a:p>
          <a:p>
            <a:pPr marL="0" indent="0">
              <a:buFontTx/>
              <a:buNone/>
            </a:pPr>
            <a:r>
              <a:rPr lang="en-AU" sz="2000" dirty="0" smtClean="0"/>
              <a:t>802.11-2012  was submitted to SC6 when approved by the SASB – April 2012</a:t>
            </a:r>
          </a:p>
          <a:p>
            <a:pPr marL="457200" lvl="1" indent="0">
              <a:buFontTx/>
              <a:buNone/>
            </a:pPr>
            <a:endParaRPr lang="en-AU" dirty="0" smtClean="0"/>
          </a:p>
          <a:p>
            <a:pPr marL="457200" lvl="1" indent="0">
              <a:buFontTx/>
              <a:buNone/>
            </a:pPr>
            <a:endParaRPr lang="en-AU" dirty="0" smtClean="0"/>
          </a:p>
        </p:txBody>
      </p:sp>
      <p:sp>
        <p:nvSpPr>
          <p:cNvPr id="7168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93623" y="6488292"/>
            <a:ext cx="5048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sz="1200" b="0" dirty="0" smtClean="0"/>
              <a:t>Slide </a:t>
            </a:r>
            <a:fld id="{F08ECC2A-67AC-445B-B19C-387D5EE1CD5F}" type="slidenum">
              <a:rPr lang="en-US" sz="1200" b="0" smtClean="0"/>
              <a:pPr algn="r"/>
              <a:t>15</a:t>
            </a:fld>
            <a:endParaRPr lang="en-US" sz="1200" b="0" dirty="0" smtClean="0"/>
          </a:p>
        </p:txBody>
      </p:sp>
      <p:graphicFrame>
        <p:nvGraphicFramePr>
          <p:cNvPr id="79924" name="Group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1765039"/>
              </p:ext>
            </p:extLst>
          </p:nvPr>
        </p:nvGraphicFramePr>
        <p:xfrm>
          <a:off x="228600" y="1600200"/>
          <a:ext cx="8390105" cy="1767990"/>
        </p:xfrm>
        <a:graphic>
          <a:graphicData uri="http://schemas.openxmlformats.org/drawingml/2006/table">
            <a:tbl>
              <a:tblPr/>
              <a:tblGrid>
                <a:gridCol w="1431553"/>
                <a:gridCol w="1093354"/>
                <a:gridCol w="982166"/>
                <a:gridCol w="1432516"/>
                <a:gridCol w="1059962"/>
                <a:gridCol w="1195277"/>
                <a:gridCol w="1195277"/>
              </a:tblGrid>
              <a:tr h="5791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Task Group</a:t>
                      </a: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After Okinawa</a:t>
                      </a: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After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Atlanta</a:t>
                      </a: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After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Jacksonville</a:t>
                      </a: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After Waikoloa</a:t>
                      </a: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After Atlanta</a:t>
                      </a: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After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San Diego</a:t>
                      </a: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3962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TGad</a:t>
                      </a: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D5.0</a:t>
                      </a: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D7.0</a:t>
                      </a: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D8.0</a:t>
                      </a: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D9.0</a:t>
                      </a: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  <a:tr h="3962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TGac</a:t>
                      </a: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D2.0</a:t>
                      </a: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A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D3.0</a:t>
                      </a: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A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</a:tr>
              <a:tr h="3962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</a:tbl>
          </a:graphicData>
        </a:graphic>
      </p:graphicFrame>
      <p:sp>
        <p:nvSpPr>
          <p:cNvPr id="71731" name="Text Box 71"/>
          <p:cNvSpPr txBox="1">
            <a:spLocks noChangeArrowheads="1"/>
          </p:cNvSpPr>
          <p:nvPr/>
        </p:nvSpPr>
        <p:spPr bwMode="auto">
          <a:xfrm>
            <a:off x="231775" y="617538"/>
            <a:ext cx="34512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>
                <a:solidFill>
                  <a:schemeClr val="tx2"/>
                </a:solidFill>
              </a:rPr>
              <a:t>Friday Agenda Item 2.10</a:t>
            </a:r>
          </a:p>
        </p:txBody>
      </p:sp>
      <p:sp>
        <p:nvSpPr>
          <p:cNvPr id="7173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2012</a:t>
            </a:r>
            <a:endParaRPr lang="en-US" sz="1800"/>
          </a:p>
        </p:txBody>
      </p:sp>
      <p:sp>
        <p:nvSpPr>
          <p:cNvPr id="71733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6641273" y="6488292"/>
            <a:ext cx="19653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dirty="0" smtClean="0"/>
              <a:t>Bruce Kraemer, Marvell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2012</a:t>
            </a:r>
            <a:endParaRPr lang="en-US" sz="1800"/>
          </a:p>
        </p:txBody>
      </p:sp>
      <p:sp>
        <p:nvSpPr>
          <p:cNvPr id="7885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7885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3C59D654-436E-4FB0-AD86-AECD21EE4460}" type="slidenum">
              <a:rPr lang="en-US" sz="1200" b="0" smtClean="0"/>
              <a:pPr/>
              <a:t>16</a:t>
            </a:fld>
            <a:endParaRPr lang="en-US" sz="1200" b="0" smtClean="0"/>
          </a:p>
        </p:txBody>
      </p:sp>
      <p:sp>
        <p:nvSpPr>
          <p:cNvPr id="7885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63575"/>
          </a:xfrm>
        </p:spPr>
        <p:txBody>
          <a:bodyPr/>
          <a:lstStyle/>
          <a:p>
            <a:r>
              <a:rPr lang="en-US" smtClean="0"/>
              <a:t>Future Venues - 2012</a:t>
            </a:r>
          </a:p>
        </p:txBody>
      </p:sp>
      <p:sp>
        <p:nvSpPr>
          <p:cNvPr id="7885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5" y="1304925"/>
            <a:ext cx="9028113" cy="4791075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200" u="sng" dirty="0" smtClean="0"/>
              <a:t>2012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aseline="30000" dirty="0" smtClean="0">
                <a:solidFill>
                  <a:schemeClr val="bg1">
                    <a:lumMod val="75000"/>
                  </a:schemeClr>
                </a:solidFill>
              </a:rPr>
              <a:t># </a:t>
            </a:r>
            <a:r>
              <a:rPr lang="en-US" sz="2200" dirty="0" smtClean="0">
                <a:solidFill>
                  <a:schemeClr val="bg1">
                    <a:lumMod val="75000"/>
                  </a:schemeClr>
                </a:solidFill>
              </a:rPr>
              <a:t>131 </a:t>
            </a:r>
            <a:r>
              <a:rPr lang="en-US" sz="2200" u="sng" dirty="0" smtClean="0">
                <a:solidFill>
                  <a:schemeClr val="bg1">
                    <a:lumMod val="75000"/>
                  </a:schemeClr>
                </a:solidFill>
              </a:rPr>
              <a:t>January 15-20, 2012</a:t>
            </a:r>
            <a:r>
              <a:rPr lang="en-US" sz="2200" dirty="0" smtClean="0">
                <a:solidFill>
                  <a:schemeClr val="bg1">
                    <a:lumMod val="75000"/>
                  </a:schemeClr>
                </a:solidFill>
              </a:rPr>
              <a:t> ----Hyatt Regency, Jacksonville, FL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200" dirty="0" smtClean="0">
                <a:solidFill>
                  <a:schemeClr val="bg1">
                    <a:lumMod val="75000"/>
                  </a:schemeClr>
                </a:solidFill>
              </a:rPr>
              <a:t>Including 802.16 and 802.21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200" dirty="0" smtClean="0">
                <a:solidFill>
                  <a:schemeClr val="bg1">
                    <a:lumMod val="75000"/>
                  </a:schemeClr>
                </a:solidFill>
              </a:rPr>
              <a:t> 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aseline="30000" dirty="0" smtClean="0">
                <a:solidFill>
                  <a:schemeClr val="bg1">
                    <a:lumMod val="75000"/>
                  </a:schemeClr>
                </a:solidFill>
              </a:rPr>
              <a:t># </a:t>
            </a:r>
            <a:r>
              <a:rPr lang="en-US" sz="2200" dirty="0" smtClean="0">
                <a:solidFill>
                  <a:schemeClr val="bg1">
                    <a:lumMod val="75000"/>
                  </a:schemeClr>
                </a:solidFill>
              </a:rPr>
              <a:t>132 March 11-16, 2012 –Hilton Waikoloa, Big Island, HI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200" u="sng" dirty="0" smtClean="0">
              <a:solidFill>
                <a:schemeClr val="bg1">
                  <a:lumMod val="75000"/>
                </a:schemeClr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aseline="30000" dirty="0" smtClean="0">
                <a:solidFill>
                  <a:schemeClr val="bg1">
                    <a:lumMod val="75000"/>
                  </a:schemeClr>
                </a:solidFill>
              </a:rPr>
              <a:t># </a:t>
            </a:r>
            <a:r>
              <a:rPr lang="en-US" sz="2200" dirty="0" smtClean="0">
                <a:solidFill>
                  <a:schemeClr val="bg1">
                    <a:lumMod val="75000"/>
                  </a:schemeClr>
                </a:solidFill>
              </a:rPr>
              <a:t>133 </a:t>
            </a:r>
            <a:r>
              <a:rPr lang="en-US" sz="2200" u="sng" dirty="0" smtClean="0">
                <a:solidFill>
                  <a:schemeClr val="bg1">
                    <a:lumMod val="75000"/>
                  </a:schemeClr>
                </a:solidFill>
              </a:rPr>
              <a:t>May 13-18, 2012, </a:t>
            </a:r>
            <a:r>
              <a:rPr lang="en-US" sz="2200" dirty="0" smtClean="0">
                <a:solidFill>
                  <a:schemeClr val="bg1">
                    <a:lumMod val="75000"/>
                  </a:schemeClr>
                </a:solidFill>
              </a:rPr>
              <a:t> Hyatt Regency Atlanta, Atlanta, Georgia, USA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200" dirty="0" smtClean="0"/>
              <a:t> 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aseline="300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# </a:t>
            </a:r>
            <a:r>
              <a:rPr lang="en-US" sz="22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134 July 15-20, 2012    Grand Hyatt Manchester, San Diego, CA, USA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200" u="sng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aseline="300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# </a:t>
            </a:r>
            <a:r>
              <a:rPr lang="en-US" sz="22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135 </a:t>
            </a:r>
            <a:r>
              <a:rPr lang="en-US" sz="2200" u="sng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September 16-21, 2012, </a:t>
            </a:r>
            <a:r>
              <a:rPr lang="en-US" sz="22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Hyatt Grand Champion, Indian Wells, CA</a:t>
            </a:r>
          </a:p>
          <a:p>
            <a:pPr>
              <a:lnSpc>
                <a:spcPct val="80000"/>
              </a:lnSpc>
              <a:buNone/>
            </a:pPr>
            <a:r>
              <a:rPr lang="en-US" sz="2200" dirty="0" smtClean="0"/>
              <a:t> </a:t>
            </a:r>
            <a:r>
              <a:rPr lang="en-US" sz="2000" baseline="30000" dirty="0"/>
              <a:t># </a:t>
            </a:r>
            <a:r>
              <a:rPr lang="en-US" sz="2200" dirty="0" smtClean="0"/>
              <a:t>135.5  Sep 26-27, </a:t>
            </a:r>
            <a:r>
              <a:rPr lang="en-US" sz="2200" dirty="0"/>
              <a:t>2012    </a:t>
            </a:r>
            <a:r>
              <a:rPr lang="en-US" sz="2200" dirty="0" smtClean="0"/>
              <a:t>Hotel Nikko New Century, Beijing, China</a:t>
            </a:r>
            <a:endParaRPr lang="en-US" sz="2200" dirty="0"/>
          </a:p>
          <a:p>
            <a:pPr>
              <a:lnSpc>
                <a:spcPct val="80000"/>
              </a:lnSpc>
              <a:buFontTx/>
              <a:buNone/>
            </a:pPr>
            <a:endParaRPr lang="en-US" sz="2200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aseline="30000" dirty="0" smtClean="0"/>
              <a:t># </a:t>
            </a:r>
            <a:r>
              <a:rPr lang="en-US" sz="2200" dirty="0" smtClean="0"/>
              <a:t>136 Nov 11-16, 2012    Grand Hyatt San Antonio, San Antonio, TX, USA</a:t>
            </a:r>
          </a:p>
        </p:txBody>
      </p:sp>
      <p:sp>
        <p:nvSpPr>
          <p:cNvPr id="78854" name="Text Box 4"/>
          <p:cNvSpPr txBox="1">
            <a:spLocks noChangeArrowheads="1"/>
          </p:cNvSpPr>
          <p:nvPr/>
        </p:nvSpPr>
        <p:spPr bwMode="auto">
          <a:xfrm>
            <a:off x="290513" y="611188"/>
            <a:ext cx="28416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sz="2000">
                <a:solidFill>
                  <a:schemeClr val="tx2"/>
                </a:solidFill>
              </a:rPr>
              <a:t>Friday Agenda Item 6.3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2012</a:t>
            </a:r>
            <a:endParaRPr lang="en-US" sz="1800"/>
          </a:p>
        </p:txBody>
      </p:sp>
      <p:sp>
        <p:nvSpPr>
          <p:cNvPr id="8089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8089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7FC0E246-AB09-4D1E-B496-3CF15F50139B}" type="slidenum">
              <a:rPr lang="en-US" sz="1200" b="0" smtClean="0"/>
              <a:pPr/>
              <a:t>17</a:t>
            </a:fld>
            <a:endParaRPr lang="en-US" sz="1200" b="0" smtClean="0"/>
          </a:p>
        </p:txBody>
      </p:sp>
      <p:sp>
        <p:nvSpPr>
          <p:cNvPr id="8090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11213"/>
            <a:ext cx="7772400" cy="538162"/>
          </a:xfrm>
        </p:spPr>
        <p:txBody>
          <a:bodyPr/>
          <a:lstStyle/>
          <a:p>
            <a:r>
              <a:rPr lang="en-US" smtClean="0"/>
              <a:t>Future Venues -2013</a:t>
            </a:r>
          </a:p>
        </p:txBody>
      </p:sp>
      <p:sp>
        <p:nvSpPr>
          <p:cNvPr id="809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2563" y="1304925"/>
            <a:ext cx="8770937" cy="4791075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u="sng" dirty="0" smtClean="0"/>
              <a:t>2013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baseline="30000" dirty="0" smtClean="0"/>
              <a:t># </a:t>
            </a:r>
            <a:r>
              <a:rPr lang="en-US" dirty="0" smtClean="0"/>
              <a:t>137 </a:t>
            </a:r>
            <a:r>
              <a:rPr lang="en-US" u="sng" dirty="0" smtClean="0"/>
              <a:t>January 13-18, 2013</a:t>
            </a:r>
            <a:r>
              <a:rPr lang="en-US" dirty="0" smtClean="0"/>
              <a:t> - --Hyatt Regency Vancouver, BC, CA</a:t>
            </a:r>
            <a:br>
              <a:rPr lang="en-US" dirty="0" smtClean="0"/>
            </a:br>
            <a:r>
              <a:rPr lang="en-US" dirty="0" smtClean="0"/>
              <a:t>137.1 Jan 21-25 – China Interim (</a:t>
            </a:r>
            <a:r>
              <a:rPr lang="en-US" dirty="0" err="1" smtClean="0"/>
              <a:t>TGaj</a:t>
            </a:r>
            <a:r>
              <a:rPr lang="en-US" dirty="0" smtClean="0"/>
              <a:t>),  Location TBD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baseline="30000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US" baseline="30000" dirty="0" smtClean="0"/>
              <a:t># </a:t>
            </a:r>
            <a:r>
              <a:rPr lang="en-US" dirty="0" smtClean="0"/>
              <a:t>138 March 17-22, 2013 –Caribe Royale, Orlando, FL, USA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baseline="30000" dirty="0" smtClean="0"/>
              <a:t># </a:t>
            </a:r>
            <a:r>
              <a:rPr lang="en-US" dirty="0" smtClean="0"/>
              <a:t>139 </a:t>
            </a:r>
            <a:r>
              <a:rPr lang="en-US" u="sng" dirty="0" smtClean="0"/>
              <a:t>May 12-17, 2013 </a:t>
            </a:r>
            <a:r>
              <a:rPr lang="en-US" dirty="0" smtClean="0"/>
              <a:t>----Hilton Waikoloa, Big Island, HI</a:t>
            </a:r>
            <a:br>
              <a:rPr lang="en-US" dirty="0" smtClean="0"/>
            </a:br>
            <a:r>
              <a:rPr lang="en-US" dirty="0" smtClean="0"/>
              <a:t>139.1 April 22-26 – China Interim (</a:t>
            </a:r>
            <a:r>
              <a:rPr lang="en-US" dirty="0" err="1" smtClean="0"/>
              <a:t>TGaj</a:t>
            </a:r>
            <a:r>
              <a:rPr lang="en-US" dirty="0" smtClean="0"/>
              <a:t>), Location TBD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baseline="30000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US" baseline="30000" dirty="0" smtClean="0"/>
              <a:t># </a:t>
            </a:r>
            <a:r>
              <a:rPr lang="en-US" dirty="0" smtClean="0"/>
              <a:t>140 July 14-19, 2013    --- Geneva , CH  ITU headquarters</a:t>
            </a:r>
            <a:endParaRPr lang="en-US" dirty="0" smtClean="0">
              <a:solidFill>
                <a:srgbClr val="FF3300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baseline="30000" dirty="0" smtClean="0"/>
              <a:t># </a:t>
            </a:r>
            <a:r>
              <a:rPr lang="en-US" dirty="0" smtClean="0"/>
              <a:t>141 </a:t>
            </a:r>
            <a:r>
              <a:rPr lang="en-US" u="sng" dirty="0" smtClean="0"/>
              <a:t>September 15-20, 2013</a:t>
            </a:r>
            <a:r>
              <a:rPr lang="en-US" dirty="0" smtClean="0"/>
              <a:t>----Confirmed– Nanjing, China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dirty="0"/>
              <a:t>	</a:t>
            </a:r>
            <a:r>
              <a:rPr lang="en-US" dirty="0" err="1" smtClean="0"/>
              <a:t>TGaj</a:t>
            </a:r>
            <a:r>
              <a:rPr lang="en-US" dirty="0" smtClean="0"/>
              <a:t> will meet at this interim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dirty="0" smtClean="0"/>
              <a:t> 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baseline="30000" dirty="0" smtClean="0"/>
              <a:t># </a:t>
            </a:r>
            <a:r>
              <a:rPr lang="en-US" dirty="0" smtClean="0"/>
              <a:t>142 Nov 10-15, 2013    Hyatt Regency Dallas, TX, USA</a:t>
            </a:r>
          </a:p>
        </p:txBody>
      </p:sp>
      <p:sp>
        <p:nvSpPr>
          <p:cNvPr id="80902" name="Text Box 4"/>
          <p:cNvSpPr txBox="1">
            <a:spLocks noChangeArrowheads="1"/>
          </p:cNvSpPr>
          <p:nvPr/>
        </p:nvSpPr>
        <p:spPr bwMode="auto">
          <a:xfrm>
            <a:off x="290513" y="611188"/>
            <a:ext cx="28416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sz="2000">
                <a:solidFill>
                  <a:schemeClr val="tx2"/>
                </a:solidFill>
              </a:rPr>
              <a:t>Friday Agenda Item 6.3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2012</a:t>
            </a:r>
            <a:endParaRPr lang="en-US" sz="1800"/>
          </a:p>
        </p:txBody>
      </p:sp>
      <p:sp>
        <p:nvSpPr>
          <p:cNvPr id="8294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8294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20C75EB9-5E0D-45B1-BF61-2B5DAAC08D3F}" type="slidenum">
              <a:rPr lang="en-US" sz="1200" b="0" smtClean="0"/>
              <a:pPr/>
              <a:t>18</a:t>
            </a:fld>
            <a:endParaRPr lang="en-US" sz="1200" b="0" smtClean="0"/>
          </a:p>
        </p:txBody>
      </p:sp>
      <p:sp>
        <p:nvSpPr>
          <p:cNvPr id="8294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11213"/>
            <a:ext cx="7772400" cy="538162"/>
          </a:xfrm>
        </p:spPr>
        <p:txBody>
          <a:bodyPr/>
          <a:lstStyle/>
          <a:p>
            <a:r>
              <a:rPr lang="en-US" smtClean="0"/>
              <a:t>Future Venues - 2014</a:t>
            </a:r>
          </a:p>
        </p:txBody>
      </p:sp>
      <p:sp>
        <p:nvSpPr>
          <p:cNvPr id="829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2575" y="1117600"/>
            <a:ext cx="8577263" cy="5153025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300" u="sng" dirty="0" smtClean="0"/>
              <a:t>2014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300" baseline="30000" dirty="0" smtClean="0"/>
              <a:t># </a:t>
            </a:r>
            <a:r>
              <a:rPr lang="en-US" sz="2300" dirty="0" smtClean="0"/>
              <a:t>143 </a:t>
            </a:r>
            <a:r>
              <a:rPr lang="en-US" sz="2300" u="sng" dirty="0" smtClean="0"/>
              <a:t>January 19-24, 2014</a:t>
            </a:r>
            <a:r>
              <a:rPr lang="en-US" sz="2300" dirty="0" smtClean="0"/>
              <a:t> - --Hyatt Century Plaza, Los Angeles, CA, US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300" dirty="0"/>
              <a:t>	</a:t>
            </a:r>
            <a:r>
              <a:rPr lang="en-US" sz="2300" dirty="0" smtClean="0"/>
              <a:t>143.1 Jan 6-10 – China Interim (</a:t>
            </a:r>
            <a:r>
              <a:rPr lang="en-US" sz="2300" dirty="0" err="1" smtClean="0"/>
              <a:t>TGaj</a:t>
            </a:r>
            <a:r>
              <a:rPr lang="en-US" sz="2300" dirty="0" smtClean="0"/>
              <a:t>), Location TBD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300" dirty="0" smtClean="0"/>
              <a:t> 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300" baseline="30000" dirty="0" smtClean="0"/>
              <a:t># </a:t>
            </a:r>
            <a:r>
              <a:rPr lang="en-US" sz="2300" dirty="0" smtClean="0"/>
              <a:t>144 March 16-21, 2014 –Hyatt Regency Atlanta, Atlanta, GA, US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300" baseline="30000" dirty="0" smtClean="0"/>
              <a:t># </a:t>
            </a:r>
            <a:r>
              <a:rPr lang="en-US" sz="2300" dirty="0" smtClean="0"/>
              <a:t>145 </a:t>
            </a:r>
            <a:r>
              <a:rPr lang="en-US" sz="2300" u="sng" dirty="0" smtClean="0"/>
              <a:t>May 11-16, 2014 </a:t>
            </a:r>
            <a:r>
              <a:rPr lang="en-US" sz="2300" dirty="0" smtClean="0"/>
              <a:t>----Hilton Waikoloa, Big Island, HI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300" dirty="0"/>
              <a:t>	</a:t>
            </a:r>
            <a:r>
              <a:rPr lang="en-US" sz="2300" dirty="0" smtClean="0"/>
              <a:t>145.1 May 20-24 – China Interim (</a:t>
            </a:r>
            <a:r>
              <a:rPr lang="en-US" sz="2300" dirty="0" err="1" smtClean="0"/>
              <a:t>TGaj</a:t>
            </a:r>
            <a:r>
              <a:rPr lang="en-US" sz="2300" dirty="0" smtClean="0"/>
              <a:t>), Location TBD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300" dirty="0" smtClean="0"/>
              <a:t> 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300" baseline="30000" dirty="0" smtClean="0"/>
              <a:t># </a:t>
            </a:r>
            <a:r>
              <a:rPr lang="en-US" sz="2300" dirty="0" smtClean="0"/>
              <a:t>146 July 13-18, 2014    --- Manchester Grand Hyatt, San Diego, CA, US</a:t>
            </a:r>
            <a:endParaRPr lang="en-US" sz="2300" u="sng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2300" baseline="30000" dirty="0" smtClean="0"/>
              <a:t># </a:t>
            </a:r>
            <a:r>
              <a:rPr lang="en-US" sz="2300" dirty="0" smtClean="0"/>
              <a:t>147 </a:t>
            </a:r>
            <a:r>
              <a:rPr lang="en-US" sz="2300" u="sng" dirty="0" smtClean="0"/>
              <a:t>September 14-19, 2014</a:t>
            </a:r>
            <a:r>
              <a:rPr lang="en-US" sz="2300" dirty="0" smtClean="0"/>
              <a:t>----</a:t>
            </a:r>
            <a:r>
              <a:rPr lang="en-US" sz="2300" dirty="0" smtClean="0">
                <a:solidFill>
                  <a:srgbClr val="FF0000"/>
                </a:solidFill>
              </a:rPr>
              <a:t>1</a:t>
            </a:r>
            <a:r>
              <a:rPr lang="en-US" sz="2300" baseline="30000" dirty="0" smtClean="0">
                <a:solidFill>
                  <a:srgbClr val="FF0000"/>
                </a:solidFill>
              </a:rPr>
              <a:t>st</a:t>
            </a:r>
            <a:r>
              <a:rPr lang="en-US" sz="2300" dirty="0" smtClean="0">
                <a:solidFill>
                  <a:srgbClr val="FF0000"/>
                </a:solidFill>
              </a:rPr>
              <a:t> priority– Kobe, Japan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300" dirty="0">
                <a:solidFill>
                  <a:srgbClr val="FF0000"/>
                </a:solidFill>
              </a:rPr>
              <a:t>	</a:t>
            </a:r>
            <a:r>
              <a:rPr lang="en-US" sz="2300" dirty="0" smtClean="0"/>
              <a:t>147.1 Sept 23-27 – China Interim (</a:t>
            </a:r>
            <a:r>
              <a:rPr lang="en-US" sz="2300" dirty="0" err="1" smtClean="0"/>
              <a:t>TGaj</a:t>
            </a:r>
            <a:r>
              <a:rPr lang="en-US" sz="2300" dirty="0" smtClean="0"/>
              <a:t>), Location TBD</a:t>
            </a:r>
            <a:endParaRPr lang="en-US" sz="2300" dirty="0" smtClean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300" dirty="0" smtClean="0">
                <a:solidFill>
                  <a:srgbClr val="FF0000"/>
                </a:solidFill>
              </a:rPr>
              <a:t>							      </a:t>
            </a:r>
            <a:r>
              <a:rPr lang="en-US" sz="2300" dirty="0" smtClean="0"/>
              <a:t> 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300" baseline="30000" dirty="0" smtClean="0"/>
              <a:t># </a:t>
            </a:r>
            <a:r>
              <a:rPr lang="en-US" sz="2300" dirty="0" smtClean="0"/>
              <a:t>148 November 2-7, 2014   Hyatt Regency San Antonio, TX, US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300" dirty="0" smtClean="0"/>
          </a:p>
        </p:txBody>
      </p:sp>
      <p:sp>
        <p:nvSpPr>
          <p:cNvPr id="82950" name="Text Box 4"/>
          <p:cNvSpPr txBox="1">
            <a:spLocks noChangeArrowheads="1"/>
          </p:cNvSpPr>
          <p:nvPr/>
        </p:nvSpPr>
        <p:spPr bwMode="auto">
          <a:xfrm>
            <a:off x="290513" y="611188"/>
            <a:ext cx="28416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sz="2000">
                <a:solidFill>
                  <a:schemeClr val="tx2"/>
                </a:solidFill>
              </a:rPr>
              <a:t>Friday Agenda Item 6.3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2012</a:t>
            </a:r>
            <a:endParaRPr lang="en-US" sz="1800"/>
          </a:p>
        </p:txBody>
      </p:sp>
      <p:sp>
        <p:nvSpPr>
          <p:cNvPr id="3379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3379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6F68842F-C4BA-4049-A837-FFD95B43C95D}" type="slidenum">
              <a:rPr lang="en-US" sz="1200" b="0" smtClean="0"/>
              <a:pPr/>
              <a:t>19</a:t>
            </a:fld>
            <a:endParaRPr lang="en-US" sz="1200" b="0" smtClean="0"/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082675"/>
            <a:ext cx="7772400" cy="992188"/>
          </a:xfrm>
        </p:spPr>
        <p:txBody>
          <a:bodyPr/>
          <a:lstStyle/>
          <a:p>
            <a:r>
              <a:rPr lang="en-US" sz="2800" dirty="0" smtClean="0"/>
              <a:t>November – San Antonio, TX, California</a:t>
            </a:r>
            <a:br>
              <a:rPr lang="en-US" sz="2800" dirty="0" smtClean="0"/>
            </a:br>
            <a:r>
              <a:rPr lang="en-US" sz="2800" dirty="0" smtClean="0"/>
              <a:t>November  11-16, 2012</a:t>
            </a:r>
          </a:p>
        </p:txBody>
      </p:sp>
      <p:sp>
        <p:nvSpPr>
          <p:cNvPr id="33797" name="Text Box 4"/>
          <p:cNvSpPr txBox="1">
            <a:spLocks noChangeArrowheads="1"/>
          </p:cNvSpPr>
          <p:nvPr/>
        </p:nvSpPr>
        <p:spPr bwMode="auto">
          <a:xfrm>
            <a:off x="12473" y="617538"/>
            <a:ext cx="388824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dirty="0" smtClean="0">
                <a:solidFill>
                  <a:schemeClr val="tx2"/>
                </a:solidFill>
              </a:rPr>
              <a:t>Monday </a:t>
            </a:r>
            <a:r>
              <a:rPr lang="en-US" dirty="0">
                <a:solidFill>
                  <a:schemeClr val="tx2"/>
                </a:solidFill>
              </a:rPr>
              <a:t>Agenda Item </a:t>
            </a:r>
            <a:r>
              <a:rPr lang="en-US" dirty="0" smtClean="0">
                <a:solidFill>
                  <a:schemeClr val="tx2"/>
                </a:solidFill>
              </a:rPr>
              <a:t>4.1.10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3798" name="Text Box 5"/>
          <p:cNvSpPr txBox="1">
            <a:spLocks noChangeArrowheads="1"/>
          </p:cNvSpPr>
          <p:nvPr/>
        </p:nvSpPr>
        <p:spPr bwMode="auto">
          <a:xfrm>
            <a:off x="88673" y="2252663"/>
            <a:ext cx="8890000" cy="3970318"/>
          </a:xfrm>
          <a:prstGeom prst="rect">
            <a:avLst/>
          </a:prstGeom>
          <a:noFill/>
          <a:ln w="12700">
            <a:solidFill>
              <a:srgbClr val="33CC33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742950" indent="-74295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eaLnBrk="0" hangingPunct="0"/>
            <a:r>
              <a:rPr lang="en-US" sz="3600" dirty="0"/>
              <a:t>Session information: </a:t>
            </a:r>
            <a:r>
              <a:rPr lang="en-US" sz="3600" dirty="0">
                <a:hlinkClick r:id="rId2"/>
              </a:rPr>
              <a:t>http://</a:t>
            </a:r>
            <a:r>
              <a:rPr lang="en-US" sz="3600" dirty="0" smtClean="0">
                <a:hlinkClick r:id="rId2"/>
              </a:rPr>
              <a:t>802world.org/plenary</a:t>
            </a:r>
            <a:endParaRPr lang="en-US" sz="3600" dirty="0" smtClean="0"/>
          </a:p>
          <a:p>
            <a:pPr marL="0" indent="0" eaLnBrk="0" hangingPunct="0"/>
            <a:endParaRPr lang="en-US" sz="3600" dirty="0"/>
          </a:p>
          <a:p>
            <a:pPr eaLnBrk="0" hangingPunct="0">
              <a:buFont typeface="Times New Roman" pitchFamily="18" charset="0"/>
              <a:buAutoNum type="arabicPeriod"/>
            </a:pPr>
            <a:r>
              <a:rPr lang="en-US" sz="3600" dirty="0" smtClean="0"/>
              <a:t>Hotel Registration - open</a:t>
            </a:r>
            <a:endParaRPr lang="en-US" sz="3600" dirty="0">
              <a:solidFill>
                <a:srgbClr val="FF0000"/>
              </a:solidFill>
            </a:endParaRPr>
          </a:p>
          <a:p>
            <a:pPr eaLnBrk="0" hangingPunct="0">
              <a:buFont typeface="Times New Roman" pitchFamily="18" charset="0"/>
              <a:buAutoNum type="arabicPeriod"/>
            </a:pPr>
            <a:r>
              <a:rPr lang="en-US" sz="3600" dirty="0"/>
              <a:t>Meeting </a:t>
            </a:r>
            <a:r>
              <a:rPr lang="en-US" sz="3600" dirty="0" smtClean="0"/>
              <a:t>Registration - open</a:t>
            </a:r>
            <a:endParaRPr lang="en-US" sz="3600" dirty="0"/>
          </a:p>
          <a:p>
            <a:pPr eaLnBrk="0" hangingPunct="0">
              <a:buFont typeface="Times New Roman" pitchFamily="18" charset="0"/>
              <a:buAutoNum type="arabicPeriod"/>
            </a:pPr>
            <a:r>
              <a:rPr lang="en-US" sz="3600" dirty="0"/>
              <a:t>Early bird registration expires </a:t>
            </a:r>
          </a:p>
          <a:p>
            <a:pPr marL="457200" lvl="1" indent="0" eaLnBrk="0" hangingPunct="0"/>
            <a:r>
              <a:rPr lang="en-US" sz="3600" dirty="0"/>
              <a:t>	</a:t>
            </a:r>
            <a:r>
              <a:rPr lang="en-US" sz="3600" dirty="0">
                <a:solidFill>
                  <a:srgbClr val="FF0000"/>
                </a:solidFill>
              </a:rPr>
              <a:t>Friday </a:t>
            </a:r>
            <a:r>
              <a:rPr lang="en-US" sz="3600" dirty="0" smtClean="0">
                <a:solidFill>
                  <a:srgbClr val="FF0000"/>
                </a:solidFill>
              </a:rPr>
              <a:t>2012-10-05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5591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2012</a:t>
            </a:r>
            <a:endParaRPr lang="en-US" sz="1800"/>
          </a:p>
        </p:txBody>
      </p:sp>
      <p:sp>
        <p:nvSpPr>
          <p:cNvPr id="1843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ABC65D6B-EC32-4656-B38E-E7735A82E436}" type="slidenum">
              <a:rPr lang="en-US" sz="1200" b="0" smtClean="0"/>
              <a:pPr/>
              <a:t>2</a:t>
            </a:fld>
            <a:endParaRPr lang="en-US" sz="1200" b="0" smtClean="0"/>
          </a:p>
        </p:txBody>
      </p:sp>
      <p:sp>
        <p:nvSpPr>
          <p:cNvPr id="18436" name="WordArt 4"/>
          <p:cNvSpPr>
            <a:spLocks noChangeArrowheads="1" noChangeShapeType="1" noTextEdit="1"/>
          </p:cNvSpPr>
          <p:nvPr/>
        </p:nvSpPr>
        <p:spPr bwMode="auto">
          <a:xfrm>
            <a:off x="2652765" y="2944813"/>
            <a:ext cx="3895673" cy="137597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0" kern="10" dirty="0" smtClean="0">
                <a:ln w="19050">
                  <a:solidFill>
                    <a:srgbClr val="99CCFF"/>
                  </a:solidFill>
                  <a:round/>
                  <a:headEnd type="none" w="sm" len="sm"/>
                  <a:tailEnd type="none" w="sm" len="sm"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Wednesday</a:t>
            </a:r>
            <a:endParaRPr lang="en-US" sz="8000" kern="10" dirty="0">
              <a:ln w="19050">
                <a:solidFill>
                  <a:srgbClr val="99CCFF"/>
                </a:solidFill>
                <a:round/>
                <a:headEnd type="none" w="sm" len="sm"/>
                <a:tailEnd type="none" w="sm" len="sm"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2012</a:t>
            </a:r>
            <a:endParaRPr lang="en-US" sz="1800"/>
          </a:p>
        </p:txBody>
      </p:sp>
      <p:sp>
        <p:nvSpPr>
          <p:cNvPr id="8704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8704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DCE569F8-6415-47E4-AE7C-D49D06A7CC16}" type="slidenum">
              <a:rPr lang="en-US" sz="1200" b="0" smtClean="0"/>
              <a:pPr/>
              <a:t>20</a:t>
            </a:fld>
            <a:endParaRPr lang="en-US" sz="1200" b="0" smtClean="0"/>
          </a:p>
        </p:txBody>
      </p:sp>
      <p:pic>
        <p:nvPicPr>
          <p:cNvPr id="8704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275" y="609600"/>
            <a:ext cx="8485188" cy="5878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2012</a:t>
            </a:r>
            <a:endParaRPr lang="en-US" sz="1800"/>
          </a:p>
        </p:txBody>
      </p:sp>
      <p:sp>
        <p:nvSpPr>
          <p:cNvPr id="8704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8704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DCE569F8-6415-47E4-AE7C-D49D06A7CC16}" type="slidenum">
              <a:rPr lang="en-US" sz="1200" b="0" smtClean="0"/>
              <a:pPr/>
              <a:t>21</a:t>
            </a:fld>
            <a:endParaRPr lang="en-US" sz="1200" b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303" y="587289"/>
            <a:ext cx="7788041" cy="5905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30723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4B88CD-CAB5-F743-98AA-F5BFD415D7AC}" type="slidenum">
              <a:rPr lang="en-US" smtClean="0"/>
              <a:pPr>
                <a:defRPr/>
              </a:pPr>
              <a:t>3</a:t>
            </a:fld>
            <a:endParaRPr lang="en-US" sz="1400">
              <a:latin typeface="Myriad Pro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010137" y="1600200"/>
            <a:ext cx="4648199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8000" b="1" cap="none" spc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IEEE 802</a:t>
            </a:r>
            <a:endParaRPr lang="en-US" sz="54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832455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Line 2"/>
          <p:cNvSpPr>
            <a:spLocks noChangeShapeType="1"/>
          </p:cNvSpPr>
          <p:nvPr/>
        </p:nvSpPr>
        <p:spPr bwMode="auto">
          <a:xfrm flipV="1">
            <a:off x="3457575" y="3395562"/>
            <a:ext cx="2232025" cy="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800"/>
          </a:p>
        </p:txBody>
      </p:sp>
      <p:sp>
        <p:nvSpPr>
          <p:cNvPr id="20483" name="Line 3"/>
          <p:cNvSpPr>
            <a:spLocks noChangeShapeType="1"/>
          </p:cNvSpPr>
          <p:nvPr/>
        </p:nvSpPr>
        <p:spPr bwMode="auto">
          <a:xfrm>
            <a:off x="5689600" y="3395563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800"/>
          </a:p>
        </p:txBody>
      </p:sp>
      <p:sp>
        <p:nvSpPr>
          <p:cNvPr id="20485" name="Line 5"/>
          <p:cNvSpPr>
            <a:spLocks noChangeShapeType="1"/>
          </p:cNvSpPr>
          <p:nvPr/>
        </p:nvSpPr>
        <p:spPr bwMode="auto">
          <a:xfrm>
            <a:off x="3457575" y="3395563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800"/>
          </a:p>
        </p:txBody>
      </p:sp>
      <p:sp>
        <p:nvSpPr>
          <p:cNvPr id="20487" name="Line 7"/>
          <p:cNvSpPr>
            <a:spLocks noChangeShapeType="1"/>
          </p:cNvSpPr>
          <p:nvPr/>
        </p:nvSpPr>
        <p:spPr bwMode="auto">
          <a:xfrm>
            <a:off x="1262063" y="2241451"/>
            <a:ext cx="65881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800"/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>
            <a:off x="5689600" y="2241451"/>
            <a:ext cx="0" cy="180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800"/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>
            <a:off x="7850188" y="2243038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800"/>
          </a:p>
        </p:txBody>
      </p:sp>
      <p:sp>
        <p:nvSpPr>
          <p:cNvPr id="20491" name="Line 11"/>
          <p:cNvSpPr>
            <a:spLocks noChangeShapeType="1"/>
          </p:cNvSpPr>
          <p:nvPr/>
        </p:nvSpPr>
        <p:spPr bwMode="auto">
          <a:xfrm>
            <a:off x="1262063" y="2241451"/>
            <a:ext cx="0" cy="180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800"/>
          </a:p>
        </p:txBody>
      </p:sp>
      <p:sp>
        <p:nvSpPr>
          <p:cNvPr id="20492" name="Line 12"/>
          <p:cNvSpPr>
            <a:spLocks noChangeShapeType="1"/>
          </p:cNvSpPr>
          <p:nvPr/>
        </p:nvSpPr>
        <p:spPr bwMode="auto">
          <a:xfrm>
            <a:off x="1262063" y="1125438"/>
            <a:ext cx="65881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800"/>
          </a:p>
        </p:txBody>
      </p:sp>
      <p:sp>
        <p:nvSpPr>
          <p:cNvPr id="20493" name="Line 13"/>
          <p:cNvSpPr>
            <a:spLocks noChangeShapeType="1"/>
          </p:cNvSpPr>
          <p:nvPr/>
        </p:nvSpPr>
        <p:spPr bwMode="auto">
          <a:xfrm>
            <a:off x="5689600" y="1125438"/>
            <a:ext cx="0" cy="180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800"/>
          </a:p>
        </p:txBody>
      </p:sp>
      <p:sp>
        <p:nvSpPr>
          <p:cNvPr id="20494" name="Line 14"/>
          <p:cNvSpPr>
            <a:spLocks noChangeShapeType="1"/>
          </p:cNvSpPr>
          <p:nvPr/>
        </p:nvSpPr>
        <p:spPr bwMode="auto">
          <a:xfrm>
            <a:off x="7850188" y="1127026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800"/>
          </a:p>
        </p:txBody>
      </p:sp>
      <p:sp>
        <p:nvSpPr>
          <p:cNvPr id="20495" name="Line 15"/>
          <p:cNvSpPr>
            <a:spLocks noChangeShapeType="1"/>
          </p:cNvSpPr>
          <p:nvPr/>
        </p:nvSpPr>
        <p:spPr bwMode="auto">
          <a:xfrm>
            <a:off x="3457575" y="1125438"/>
            <a:ext cx="0" cy="180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800"/>
          </a:p>
        </p:txBody>
      </p:sp>
      <p:sp>
        <p:nvSpPr>
          <p:cNvPr id="20496" name="Line 16"/>
          <p:cNvSpPr>
            <a:spLocks noChangeShapeType="1"/>
          </p:cNvSpPr>
          <p:nvPr/>
        </p:nvSpPr>
        <p:spPr bwMode="auto">
          <a:xfrm>
            <a:off x="1262063" y="1125438"/>
            <a:ext cx="0" cy="180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800"/>
          </a:p>
        </p:txBody>
      </p:sp>
      <p:sp>
        <p:nvSpPr>
          <p:cNvPr id="20497" name="Rectangle 17"/>
          <p:cNvSpPr>
            <a:spLocks noGrp="1" noChangeArrowheads="1"/>
          </p:cNvSpPr>
          <p:nvPr>
            <p:ph type="title"/>
          </p:nvPr>
        </p:nvSpPr>
        <p:spPr>
          <a:xfrm>
            <a:off x="206375" y="-76200"/>
            <a:ext cx="8683625" cy="696912"/>
          </a:xfrm>
        </p:spPr>
        <p:txBody>
          <a:bodyPr/>
          <a:lstStyle/>
          <a:p>
            <a:r>
              <a:rPr lang="en-US" dirty="0"/>
              <a:t>IEEE 802 Groups</a:t>
            </a:r>
          </a:p>
        </p:txBody>
      </p:sp>
      <p:sp>
        <p:nvSpPr>
          <p:cNvPr id="20498" name="Rectangle 18"/>
          <p:cNvSpPr>
            <a:spLocks noChangeArrowheads="1"/>
          </p:cNvSpPr>
          <p:nvPr/>
        </p:nvSpPr>
        <p:spPr bwMode="auto">
          <a:xfrm>
            <a:off x="2449513" y="1273076"/>
            <a:ext cx="2016125" cy="827087"/>
          </a:xfrm>
          <a:prstGeom prst="rect">
            <a:avLst/>
          </a:prstGeom>
          <a:solidFill>
            <a:srgbClr val="69BE28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lIns="90488" tIns="44450" rIns="90488" bIns="44450" anchor="ctr" anchorCtr="1"/>
          <a:lstStyle/>
          <a:p>
            <a:pPr algn="ctr"/>
            <a:r>
              <a:rPr lang="en-US" sz="1400">
                <a:cs typeface="Arial" pitchFamily="34" charset="0"/>
              </a:rPr>
              <a:t>IEEE 802.3</a:t>
            </a:r>
          </a:p>
          <a:p>
            <a:pPr algn="ctr"/>
            <a:r>
              <a:rPr lang="en-US" sz="1400">
                <a:cs typeface="Arial" pitchFamily="34" charset="0"/>
              </a:rPr>
              <a:t>Ethernet Working Group</a:t>
            </a:r>
          </a:p>
        </p:txBody>
      </p:sp>
      <p:sp>
        <p:nvSpPr>
          <p:cNvPr id="20499" name="Rectangle 19"/>
          <p:cNvSpPr>
            <a:spLocks noChangeArrowheads="1"/>
          </p:cNvSpPr>
          <p:nvPr/>
        </p:nvSpPr>
        <p:spPr bwMode="auto">
          <a:xfrm>
            <a:off x="254000" y="2424013"/>
            <a:ext cx="2016125" cy="827088"/>
          </a:xfrm>
          <a:prstGeom prst="rect">
            <a:avLst/>
          </a:prstGeom>
          <a:solidFill>
            <a:srgbClr val="69BE28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lIns="90488" tIns="44450" rIns="90488" bIns="44450" anchor="ctr" anchorCtr="1"/>
          <a:lstStyle/>
          <a:p>
            <a:pPr algn="ctr"/>
            <a:r>
              <a:rPr lang="en-US" sz="1400">
                <a:cs typeface="Arial" pitchFamily="34" charset="0"/>
              </a:rPr>
              <a:t>IEEE 802.16</a:t>
            </a:r>
          </a:p>
          <a:p>
            <a:pPr algn="ctr"/>
            <a:r>
              <a:rPr lang="en-US" sz="1400">
                <a:cs typeface="Arial" pitchFamily="34" charset="0"/>
              </a:rPr>
              <a:t>Broadband Wireless Access Working Group</a:t>
            </a:r>
          </a:p>
        </p:txBody>
      </p:sp>
      <p:sp>
        <p:nvSpPr>
          <p:cNvPr id="20500" name="Rectangle 20"/>
          <p:cNvSpPr>
            <a:spLocks noChangeArrowheads="1"/>
          </p:cNvSpPr>
          <p:nvPr/>
        </p:nvSpPr>
        <p:spPr bwMode="auto">
          <a:xfrm>
            <a:off x="4681538" y="1273076"/>
            <a:ext cx="2016125" cy="831850"/>
          </a:xfrm>
          <a:prstGeom prst="rect">
            <a:avLst/>
          </a:prstGeom>
          <a:solidFill>
            <a:srgbClr val="69BE28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lIns="90488" tIns="44450" rIns="90488" bIns="44450" anchor="ctr" anchorCtr="1"/>
          <a:lstStyle/>
          <a:p>
            <a:pPr algn="ctr"/>
            <a:r>
              <a:rPr lang="en-US" sz="1400">
                <a:cs typeface="Arial" pitchFamily="34" charset="0"/>
              </a:rPr>
              <a:t>IEEE 802.11</a:t>
            </a:r>
          </a:p>
          <a:p>
            <a:pPr algn="ctr"/>
            <a:r>
              <a:rPr lang="en-US" sz="1400">
                <a:cs typeface="Arial" pitchFamily="34" charset="0"/>
              </a:rPr>
              <a:t>Wireless LAN </a:t>
            </a:r>
            <a:br>
              <a:rPr lang="en-US" sz="1400">
                <a:cs typeface="Arial" pitchFamily="34" charset="0"/>
              </a:rPr>
            </a:br>
            <a:r>
              <a:rPr lang="en-US" sz="1400">
                <a:cs typeface="Arial" pitchFamily="34" charset="0"/>
              </a:rPr>
              <a:t>Working Group</a:t>
            </a:r>
          </a:p>
        </p:txBody>
      </p:sp>
      <p:sp>
        <p:nvSpPr>
          <p:cNvPr id="20501" name="Rectangle 21"/>
          <p:cNvSpPr>
            <a:spLocks noChangeArrowheads="1"/>
          </p:cNvSpPr>
          <p:nvPr/>
        </p:nvSpPr>
        <p:spPr bwMode="auto">
          <a:xfrm>
            <a:off x="252413" y="1273076"/>
            <a:ext cx="2051050" cy="827087"/>
          </a:xfrm>
          <a:prstGeom prst="rect">
            <a:avLst/>
          </a:prstGeom>
          <a:solidFill>
            <a:srgbClr val="69BE28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lIns="90488" tIns="44450" rIns="90488" bIns="44450" anchor="ctr" anchorCtr="1"/>
          <a:lstStyle/>
          <a:p>
            <a:pPr algn="ctr"/>
            <a:r>
              <a:rPr lang="en-US" sz="1400">
                <a:cs typeface="Arial" pitchFamily="34" charset="0"/>
              </a:rPr>
              <a:t>IEEE 802.1</a:t>
            </a:r>
          </a:p>
          <a:p>
            <a:pPr algn="ctr"/>
            <a:r>
              <a:rPr lang="en-US" sz="1400">
                <a:cs typeface="Arial" pitchFamily="34" charset="0"/>
              </a:rPr>
              <a:t>Bridging, Architecture</a:t>
            </a:r>
          </a:p>
          <a:p>
            <a:pPr algn="ctr"/>
            <a:r>
              <a:rPr lang="en-GB" sz="1400">
                <a:cs typeface="Arial" pitchFamily="34" charset="0"/>
              </a:rPr>
              <a:t>Working Group</a:t>
            </a:r>
            <a:endParaRPr lang="en-US" sz="1400">
              <a:cs typeface="Arial" pitchFamily="34" charset="0"/>
            </a:endParaRPr>
          </a:p>
        </p:txBody>
      </p:sp>
      <p:sp>
        <p:nvSpPr>
          <p:cNvPr id="20502" name="Rectangle 22"/>
          <p:cNvSpPr>
            <a:spLocks noChangeArrowheads="1"/>
          </p:cNvSpPr>
          <p:nvPr/>
        </p:nvSpPr>
        <p:spPr bwMode="auto">
          <a:xfrm>
            <a:off x="6805613" y="1273076"/>
            <a:ext cx="2087562" cy="831850"/>
          </a:xfrm>
          <a:prstGeom prst="rect">
            <a:avLst/>
          </a:prstGeom>
          <a:solidFill>
            <a:srgbClr val="69BE28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lIns="90488" tIns="44450" rIns="90488" bIns="44450" anchor="ctr" anchorCtr="1"/>
          <a:lstStyle/>
          <a:p>
            <a:pPr algn="ctr"/>
            <a:r>
              <a:rPr lang="en-US" sz="1400">
                <a:cs typeface="Arial" pitchFamily="34" charset="0"/>
              </a:rPr>
              <a:t>IEEE 802.15</a:t>
            </a:r>
          </a:p>
          <a:p>
            <a:pPr algn="ctr"/>
            <a:r>
              <a:rPr lang="en-US" sz="1400">
                <a:cs typeface="Arial" pitchFamily="34" charset="0"/>
              </a:rPr>
              <a:t>Wireless Personal Area Networks Working Group</a:t>
            </a:r>
          </a:p>
        </p:txBody>
      </p:sp>
      <p:sp>
        <p:nvSpPr>
          <p:cNvPr id="20503" name="Rectangle 23"/>
          <p:cNvSpPr>
            <a:spLocks noChangeArrowheads="1"/>
          </p:cNvSpPr>
          <p:nvPr/>
        </p:nvSpPr>
        <p:spPr bwMode="auto">
          <a:xfrm>
            <a:off x="2449512" y="3610718"/>
            <a:ext cx="2016125" cy="827088"/>
          </a:xfrm>
          <a:prstGeom prst="rect">
            <a:avLst/>
          </a:prstGeom>
          <a:solidFill>
            <a:srgbClr val="FECB00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lIns="90488" tIns="44450" rIns="90488" bIns="44450" anchor="ctr" anchorCtr="1"/>
          <a:lstStyle/>
          <a:p>
            <a:pPr algn="ctr"/>
            <a:r>
              <a:rPr lang="en-US" sz="1400">
                <a:cs typeface="Arial" pitchFamily="34" charset="0"/>
              </a:rPr>
              <a:t>IEEE 802.18</a:t>
            </a:r>
          </a:p>
          <a:p>
            <a:pPr algn="ctr"/>
            <a:r>
              <a:rPr lang="en-US" sz="1400">
                <a:cs typeface="Arial" pitchFamily="34" charset="0"/>
              </a:rPr>
              <a:t>Radio Regulatory</a:t>
            </a:r>
            <a:br>
              <a:rPr lang="en-US" sz="1400">
                <a:cs typeface="Arial" pitchFamily="34" charset="0"/>
              </a:rPr>
            </a:br>
            <a:r>
              <a:rPr lang="en-US" sz="1400">
                <a:cs typeface="Arial" pitchFamily="34" charset="0"/>
              </a:rPr>
              <a:t>Technical Advisory Group</a:t>
            </a:r>
          </a:p>
        </p:txBody>
      </p:sp>
      <p:sp>
        <p:nvSpPr>
          <p:cNvPr id="20505" name="Rectangle 25"/>
          <p:cNvSpPr>
            <a:spLocks noChangeArrowheads="1"/>
          </p:cNvSpPr>
          <p:nvPr/>
        </p:nvSpPr>
        <p:spPr bwMode="auto">
          <a:xfrm>
            <a:off x="6807200" y="2424013"/>
            <a:ext cx="2016125" cy="827088"/>
          </a:xfrm>
          <a:prstGeom prst="rect">
            <a:avLst/>
          </a:prstGeom>
          <a:solidFill>
            <a:srgbClr val="69BE28"/>
          </a:solidFill>
          <a:ln w="12700">
            <a:solidFill>
              <a:srgbClr val="92D050"/>
            </a:solidFill>
            <a:miter lim="800000"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lIns="90488" tIns="44450" rIns="90488" bIns="44450" anchor="ctr" anchorCtr="1"/>
          <a:lstStyle/>
          <a:p>
            <a:pPr algn="ctr"/>
            <a:r>
              <a:rPr lang="en-US" sz="1400" dirty="0">
                <a:cs typeface="Arial" pitchFamily="34" charset="0"/>
              </a:rPr>
              <a:t>IEEE 802.19</a:t>
            </a:r>
          </a:p>
          <a:p>
            <a:pPr algn="ctr"/>
            <a:r>
              <a:rPr lang="en-US" sz="1400" dirty="0">
                <a:cs typeface="Arial" pitchFamily="34" charset="0"/>
              </a:rPr>
              <a:t>Coexistence</a:t>
            </a:r>
          </a:p>
          <a:p>
            <a:pPr algn="ctr"/>
            <a:r>
              <a:rPr lang="en-US" sz="1400" dirty="0" smtClean="0"/>
              <a:t>Working Group</a:t>
            </a:r>
            <a:endParaRPr lang="en-US" sz="1400" dirty="0">
              <a:cs typeface="Arial" pitchFamily="34" charset="0"/>
            </a:endParaRPr>
          </a:p>
        </p:txBody>
      </p:sp>
      <p:sp>
        <p:nvSpPr>
          <p:cNvPr id="20507" name="Rectangle 27"/>
          <p:cNvSpPr>
            <a:spLocks noChangeArrowheads="1"/>
          </p:cNvSpPr>
          <p:nvPr/>
        </p:nvSpPr>
        <p:spPr bwMode="auto">
          <a:xfrm>
            <a:off x="2466975" y="2458938"/>
            <a:ext cx="1981200" cy="823913"/>
          </a:xfrm>
          <a:prstGeom prst="rect">
            <a:avLst/>
          </a:prstGeom>
          <a:solidFill>
            <a:srgbClr val="69BE28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lIns="90488" tIns="44450" rIns="90488" bIns="44450" anchor="ctr" anchorCtr="1"/>
          <a:lstStyle/>
          <a:p>
            <a:pPr algn="ctr"/>
            <a:r>
              <a:rPr lang="en-US" sz="1400">
                <a:cs typeface="Arial" pitchFamily="34" charset="0"/>
              </a:rPr>
              <a:t>IEEE 802.21</a:t>
            </a:r>
            <a:br>
              <a:rPr lang="en-US" sz="1400">
                <a:cs typeface="Arial" pitchFamily="34" charset="0"/>
              </a:rPr>
            </a:br>
            <a:r>
              <a:rPr lang="en-US" sz="1400">
                <a:cs typeface="Arial" pitchFamily="34" charset="0"/>
              </a:rPr>
              <a:t>Media Independent Handoff</a:t>
            </a:r>
          </a:p>
        </p:txBody>
      </p:sp>
      <p:sp>
        <p:nvSpPr>
          <p:cNvPr id="20508" name="Rectangle 28"/>
          <p:cNvSpPr>
            <a:spLocks noChangeArrowheads="1"/>
          </p:cNvSpPr>
          <p:nvPr/>
        </p:nvSpPr>
        <p:spPr bwMode="auto">
          <a:xfrm>
            <a:off x="4671849" y="2458938"/>
            <a:ext cx="2016125" cy="828675"/>
          </a:xfrm>
          <a:prstGeom prst="rect">
            <a:avLst/>
          </a:prstGeom>
          <a:solidFill>
            <a:srgbClr val="69BE28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lIns="90488" tIns="44450" rIns="90488" bIns="44450" anchor="ctr" anchorCtr="1"/>
          <a:lstStyle/>
          <a:p>
            <a:pPr algn="ctr"/>
            <a:r>
              <a:rPr lang="en-US" sz="1400" dirty="0">
                <a:cs typeface="Arial" pitchFamily="34" charset="0"/>
              </a:rPr>
              <a:t>IEEE 802.22</a:t>
            </a:r>
            <a:br>
              <a:rPr lang="en-US" sz="1400" dirty="0">
                <a:cs typeface="Arial" pitchFamily="34" charset="0"/>
              </a:rPr>
            </a:br>
            <a:r>
              <a:rPr lang="en-US" sz="1400" dirty="0">
                <a:cs typeface="Arial" pitchFamily="34" charset="0"/>
              </a:rPr>
              <a:t>Wireless Regional Area Networks Working Group</a:t>
            </a:r>
          </a:p>
        </p:txBody>
      </p:sp>
      <p:sp>
        <p:nvSpPr>
          <p:cNvPr id="20509" name="Rectangle 29"/>
          <p:cNvSpPr>
            <a:spLocks noChangeArrowheads="1"/>
          </p:cNvSpPr>
          <p:nvPr/>
        </p:nvSpPr>
        <p:spPr bwMode="auto">
          <a:xfrm>
            <a:off x="38100" y="4437806"/>
            <a:ext cx="4824413" cy="1751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sz="1200" b="1" dirty="0">
                <a:cs typeface="Arial" pitchFamily="34" charset="0"/>
              </a:rPr>
              <a:t>Disbanded (Inactive and standard withdrawn)</a:t>
            </a:r>
            <a:endParaRPr lang="en-US" sz="1200" dirty="0">
              <a:cs typeface="Arial" pitchFamily="34" charset="0"/>
            </a:endParaRPr>
          </a:p>
          <a:p>
            <a:r>
              <a:rPr lang="en-US" sz="1200" dirty="0">
                <a:cs typeface="Arial" pitchFamily="34" charset="0"/>
              </a:rPr>
              <a:t>  IEEE 802.4 Token Bus Working Group</a:t>
            </a:r>
          </a:p>
          <a:p>
            <a:r>
              <a:rPr lang="en-US" sz="1200" dirty="0">
                <a:cs typeface="Arial" pitchFamily="34" charset="0"/>
              </a:rPr>
              <a:t>  IEEE 802.6 Distributed Queue Dual Bus Working Group</a:t>
            </a:r>
          </a:p>
          <a:p>
            <a:r>
              <a:rPr lang="en-US" sz="1200" dirty="0">
                <a:cs typeface="Arial" pitchFamily="34" charset="0"/>
              </a:rPr>
              <a:t>  IEEE 802.7 Broadband Technical Advisory Group</a:t>
            </a:r>
            <a:br>
              <a:rPr lang="en-US" sz="1200" dirty="0">
                <a:cs typeface="Arial" pitchFamily="34" charset="0"/>
              </a:rPr>
            </a:br>
            <a:r>
              <a:rPr lang="en-US" sz="1200" dirty="0">
                <a:cs typeface="Arial" pitchFamily="34" charset="0"/>
              </a:rPr>
              <a:t>  IEEE 802.8 Fiber Optic </a:t>
            </a:r>
            <a:r>
              <a:rPr lang="en-US" sz="1200" dirty="0"/>
              <a:t>Technical Advisory Group</a:t>
            </a:r>
          </a:p>
          <a:p>
            <a:r>
              <a:rPr lang="en-US" sz="1200" dirty="0">
                <a:cs typeface="Arial" pitchFamily="34" charset="0"/>
              </a:rPr>
              <a:t>  IEEE 802.9 Integrated Service LAN Working Group</a:t>
            </a:r>
          </a:p>
          <a:p>
            <a:r>
              <a:rPr lang="en-US" sz="1200" dirty="0">
                <a:cs typeface="Arial" pitchFamily="34" charset="0"/>
              </a:rPr>
              <a:t>  IEEE 802.10 Security Working Group</a:t>
            </a:r>
          </a:p>
          <a:p>
            <a:r>
              <a:rPr lang="en-US" sz="1200" dirty="0">
                <a:cs typeface="Arial" pitchFamily="34" charset="0"/>
              </a:rPr>
              <a:t>  IEEE 802.14 CATV </a:t>
            </a:r>
            <a:r>
              <a:rPr lang="en-US" sz="1200" dirty="0"/>
              <a:t>Working </a:t>
            </a:r>
            <a:r>
              <a:rPr lang="en-US" sz="1200" dirty="0" smtClean="0"/>
              <a:t>Group</a:t>
            </a:r>
          </a:p>
          <a:p>
            <a:r>
              <a:rPr lang="en-US" sz="1200" dirty="0" smtClean="0"/>
              <a:t>  IEEE 802.23 Emergency Services</a:t>
            </a:r>
            <a:endParaRPr lang="en-US" sz="1200" dirty="0"/>
          </a:p>
        </p:txBody>
      </p:sp>
      <p:sp>
        <p:nvSpPr>
          <p:cNvPr id="20510" name="Line 30"/>
          <p:cNvSpPr>
            <a:spLocks noChangeShapeType="1"/>
          </p:cNvSpPr>
          <p:nvPr/>
        </p:nvSpPr>
        <p:spPr bwMode="auto">
          <a:xfrm flipH="1">
            <a:off x="4592635" y="1053430"/>
            <a:ext cx="13357" cy="234213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2" name="Text Box 32"/>
          <p:cNvSpPr txBox="1">
            <a:spLocks noChangeArrowheads="1"/>
          </p:cNvSpPr>
          <p:nvPr/>
        </p:nvSpPr>
        <p:spPr bwMode="auto">
          <a:xfrm>
            <a:off x="3025775" y="620712"/>
            <a:ext cx="3060700" cy="396875"/>
          </a:xfrm>
          <a:prstGeom prst="rect">
            <a:avLst/>
          </a:prstGeom>
          <a:solidFill>
            <a:srgbClr val="69BE28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wrap="none" anchor="ctr" anchorCtr="1"/>
          <a:lstStyle/>
          <a:p>
            <a:pPr algn="ctr"/>
            <a:r>
              <a:rPr lang="en-US" sz="1200">
                <a:cs typeface="Arial" pitchFamily="34" charset="0"/>
              </a:rPr>
              <a:t>IEEE 802 Sponsor Executive Committee</a:t>
            </a:r>
          </a:p>
        </p:txBody>
      </p:sp>
      <p:sp>
        <p:nvSpPr>
          <p:cNvPr id="20513" name="Rectangle 33"/>
          <p:cNvSpPr>
            <a:spLocks noChangeArrowheads="1"/>
          </p:cNvSpPr>
          <p:nvPr/>
        </p:nvSpPr>
        <p:spPr bwMode="auto">
          <a:xfrm>
            <a:off x="4681538" y="4581822"/>
            <a:ext cx="3347520" cy="1197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 dirty="0">
                <a:cs typeface="Arial" pitchFamily="34" charset="0"/>
              </a:rPr>
              <a:t>Hibernation (Inactive, standard active)</a:t>
            </a:r>
          </a:p>
          <a:p>
            <a:r>
              <a:rPr lang="en-US" sz="1200" dirty="0">
                <a:cs typeface="Arial" pitchFamily="34" charset="0"/>
              </a:rPr>
              <a:t>  IEEE 802.2 LLC Working Group </a:t>
            </a:r>
            <a:br>
              <a:rPr lang="en-US" sz="1200" dirty="0">
                <a:cs typeface="Arial" pitchFamily="34" charset="0"/>
              </a:rPr>
            </a:br>
            <a:r>
              <a:rPr lang="en-US" sz="1200" dirty="0">
                <a:cs typeface="Arial" pitchFamily="34" charset="0"/>
              </a:rPr>
              <a:t>  IEEE 802.5 Token Ring Working Group</a:t>
            </a:r>
          </a:p>
          <a:p>
            <a:r>
              <a:rPr lang="en-US" sz="1200" dirty="0">
                <a:cs typeface="Arial" pitchFamily="34" charset="0"/>
              </a:rPr>
              <a:t>  IEEE 802.12 Demand Priority </a:t>
            </a:r>
            <a:r>
              <a:rPr lang="en-US" sz="1200" dirty="0"/>
              <a:t>Working </a:t>
            </a:r>
            <a:r>
              <a:rPr lang="en-US" sz="1200" dirty="0" smtClean="0"/>
              <a:t>Group</a:t>
            </a:r>
          </a:p>
          <a:p>
            <a:r>
              <a:rPr lang="en-US" sz="1200" dirty="0" smtClean="0"/>
              <a:t>  IEEE 802.20 Mobile Broadband Wireless</a:t>
            </a:r>
          </a:p>
          <a:p>
            <a:r>
              <a:rPr lang="en-US" sz="1200" dirty="0" smtClean="0"/>
              <a:t>  IEEE 802.17 Resilient Packet Ring</a:t>
            </a:r>
            <a:endParaRPr lang="en-US" sz="12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4B88CD-CAB5-F743-98AA-F5BFD415D7AC}" type="slidenum">
              <a:rPr lang="en-US" smtClean="0"/>
              <a:pPr>
                <a:defRPr/>
              </a:pPr>
              <a:t>4</a:t>
            </a:fld>
            <a:endParaRPr lang="en-US" sz="1400">
              <a:latin typeface="Myriad Pro" charset="0"/>
            </a:endParaRPr>
          </a:p>
        </p:txBody>
      </p:sp>
      <p:sp>
        <p:nvSpPr>
          <p:cNvPr id="29" name="Rectangle 23"/>
          <p:cNvSpPr>
            <a:spLocks noChangeArrowheads="1"/>
          </p:cNvSpPr>
          <p:nvPr/>
        </p:nvSpPr>
        <p:spPr bwMode="auto">
          <a:xfrm>
            <a:off x="4694500" y="3592512"/>
            <a:ext cx="2016125" cy="827088"/>
          </a:xfrm>
          <a:prstGeom prst="rect">
            <a:avLst/>
          </a:prstGeom>
          <a:solidFill>
            <a:srgbClr val="FECB00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lIns="90488" tIns="44450" rIns="90488" bIns="44450" anchor="ctr" anchorCtr="1"/>
          <a:lstStyle/>
          <a:p>
            <a:pPr algn="ctr"/>
            <a:r>
              <a:rPr lang="en-US" sz="1400" dirty="0">
                <a:cs typeface="Arial" pitchFamily="34" charset="0"/>
              </a:rPr>
              <a:t>IEEE </a:t>
            </a:r>
            <a:r>
              <a:rPr lang="en-US" sz="1400" dirty="0" smtClean="0">
                <a:cs typeface="Arial" pitchFamily="34" charset="0"/>
              </a:rPr>
              <a:t>802.24</a:t>
            </a:r>
            <a:endParaRPr lang="en-US" sz="1400" dirty="0">
              <a:cs typeface="Arial" pitchFamily="34" charset="0"/>
            </a:endParaRPr>
          </a:p>
          <a:p>
            <a:pPr algn="ctr"/>
            <a:r>
              <a:rPr lang="en-US" sz="1400" dirty="0" err="1" smtClean="0">
                <a:cs typeface="Arial" pitchFamily="34" charset="0"/>
              </a:rPr>
              <a:t>SmartGrid</a:t>
            </a:r>
            <a:r>
              <a:rPr lang="en-US" sz="1400" dirty="0">
                <a:cs typeface="Arial" pitchFamily="34" charset="0"/>
              </a:rPr>
              <a:t/>
            </a:r>
            <a:br>
              <a:rPr lang="en-US" sz="1400" dirty="0">
                <a:cs typeface="Arial" pitchFamily="34" charset="0"/>
              </a:rPr>
            </a:br>
            <a:r>
              <a:rPr lang="en-US" sz="1400" dirty="0">
                <a:cs typeface="Arial" pitchFamily="34" charset="0"/>
              </a:rPr>
              <a:t>Technical Advisory Group</a:t>
            </a:r>
          </a:p>
        </p:txBody>
      </p:sp>
      <p:sp>
        <p:nvSpPr>
          <p:cNvPr id="30" name="Line 11"/>
          <p:cNvSpPr>
            <a:spLocks noChangeShapeType="1"/>
          </p:cNvSpPr>
          <p:nvPr/>
        </p:nvSpPr>
        <p:spPr bwMode="auto">
          <a:xfrm>
            <a:off x="3505200" y="2256100"/>
            <a:ext cx="0" cy="180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3170592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ext Box 1"/>
          <p:cNvSpPr txBox="1">
            <a:spLocks noChangeArrowheads="1"/>
          </p:cNvSpPr>
          <p:nvPr/>
        </p:nvSpPr>
        <p:spPr bwMode="auto">
          <a:xfrm>
            <a:off x="1295400" y="274638"/>
            <a:ext cx="7391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sz="4400" dirty="0"/>
              <a:t>All those dots</a:t>
            </a:r>
            <a:r>
              <a:rPr lang="en-US" sz="4400" dirty="0" smtClean="0"/>
              <a:t>….</a:t>
            </a:r>
            <a:endParaRPr lang="en-US" sz="4400" dirty="0"/>
          </a:p>
        </p:txBody>
      </p:sp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304800" y="1600200"/>
            <a:ext cx="43434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  <a:lvl2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2pPr>
            <a:lvl3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3pPr>
            <a:lvl4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4pPr>
            <a:lvl5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l">
              <a:spcBef>
                <a:spcPts val="500"/>
              </a:spcBef>
            </a:pPr>
            <a:r>
              <a:rPr lang="en-US" sz="2400" dirty="0"/>
              <a:t>802.1 Bridging and Architecture – generally the top of the link layer</a:t>
            </a:r>
          </a:p>
          <a:p>
            <a:pPr algn="l">
              <a:spcBef>
                <a:spcPts val="500"/>
              </a:spcBef>
            </a:pPr>
            <a:r>
              <a:rPr lang="en-US" sz="2400" dirty="0"/>
              <a:t>802.3 CSMA/CD – Carrier sense multiple access/collision detect – wired Ethernet</a:t>
            </a:r>
          </a:p>
          <a:p>
            <a:pPr algn="l">
              <a:spcBef>
                <a:spcPts val="500"/>
              </a:spcBef>
            </a:pPr>
            <a:r>
              <a:rPr lang="en-US" sz="2400" dirty="0">
                <a:latin typeface="Arial Narrow" pitchFamily="34" charset="0"/>
              </a:rPr>
              <a:t>802.11 WLAN – wireless LAN</a:t>
            </a:r>
          </a:p>
          <a:p>
            <a:pPr algn="l">
              <a:spcBef>
                <a:spcPts val="500"/>
              </a:spcBef>
            </a:pPr>
            <a:r>
              <a:rPr lang="en-US" sz="2400" dirty="0"/>
              <a:t>802.15 WPAN – wireless personal area network</a:t>
            </a:r>
          </a:p>
          <a:p>
            <a:pPr algn="l">
              <a:spcBef>
                <a:spcPts val="500"/>
              </a:spcBef>
            </a:pPr>
            <a:r>
              <a:rPr lang="en-US" sz="2400" dirty="0"/>
              <a:t>802.16 BWA – broadband wireless access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4800600" y="1587661"/>
            <a:ext cx="4038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  <a:lvl2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2pPr>
            <a:lvl3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3pPr>
            <a:lvl4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4pPr>
            <a:lvl5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l">
              <a:spcBef>
                <a:spcPts val="500"/>
              </a:spcBef>
            </a:pPr>
            <a:r>
              <a:rPr lang="en-US" sz="2400" dirty="0" smtClean="0"/>
              <a:t>802.18 </a:t>
            </a:r>
            <a:r>
              <a:rPr lang="en-US" sz="2400" dirty="0"/>
              <a:t>Radio Regulatory TAG </a:t>
            </a:r>
          </a:p>
          <a:p>
            <a:pPr algn="l">
              <a:spcBef>
                <a:spcPts val="500"/>
              </a:spcBef>
            </a:pPr>
            <a:r>
              <a:rPr lang="en-US" sz="2400" dirty="0"/>
              <a:t>802.19 </a:t>
            </a:r>
            <a:r>
              <a:rPr lang="en-US" sz="2400" dirty="0" err="1"/>
              <a:t>Coexistance</a:t>
            </a:r>
            <a:endParaRPr lang="en-US" sz="2400" dirty="0"/>
          </a:p>
          <a:p>
            <a:pPr algn="l">
              <a:spcBef>
                <a:spcPts val="500"/>
              </a:spcBef>
            </a:pPr>
            <a:r>
              <a:rPr lang="en-US" sz="2400" dirty="0" smtClean="0"/>
              <a:t>802.21 </a:t>
            </a:r>
            <a:r>
              <a:rPr lang="en-US" sz="2400" dirty="0"/>
              <a:t>Media Independent Handoff </a:t>
            </a:r>
          </a:p>
          <a:p>
            <a:pPr algn="l">
              <a:spcBef>
                <a:spcPts val="500"/>
              </a:spcBef>
            </a:pPr>
            <a:r>
              <a:rPr lang="en-US" sz="2400" dirty="0"/>
              <a:t>802.22 WRAN - wireless regional area networks</a:t>
            </a:r>
          </a:p>
          <a:p>
            <a:pPr algn="l">
              <a:spcBef>
                <a:spcPts val="500"/>
              </a:spcBef>
            </a:pPr>
            <a:r>
              <a:rPr lang="en-US" sz="2400" dirty="0"/>
              <a:t>802.23 Emergency </a:t>
            </a:r>
            <a:r>
              <a:rPr lang="en-US" sz="2400" dirty="0" smtClean="0"/>
              <a:t>Services</a:t>
            </a:r>
          </a:p>
          <a:p>
            <a:pPr>
              <a:spcBef>
                <a:spcPts val="500"/>
              </a:spcBef>
            </a:pPr>
            <a:r>
              <a:rPr lang="en-US" sz="2400" dirty="0" smtClean="0"/>
              <a:t>802.24 Smart Grid TAG </a:t>
            </a:r>
            <a:endParaRPr lang="en-US" sz="2400" dirty="0"/>
          </a:p>
          <a:p>
            <a:pPr algn="l">
              <a:spcBef>
                <a:spcPts val="500"/>
              </a:spcBef>
            </a:pPr>
            <a:endParaRPr lang="en-US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D52569-3AC0-C04B-AD50-0379D6EB1497}" type="slidenum">
              <a:rPr lang="en-US" smtClean="0"/>
              <a:pPr>
                <a:defRPr/>
              </a:pPr>
              <a:t>5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050445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2048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5A264D9F-02D8-4E0E-96B2-7146C58F44A2}" type="slidenum">
              <a:rPr lang="en-US" sz="1200" b="0" smtClean="0"/>
              <a:pPr/>
              <a:t>6</a:t>
            </a:fld>
            <a:endParaRPr lang="en-US" sz="1200" b="0" smtClean="0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IEEE LOA Database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9738" y="1981200"/>
            <a:ext cx="8439150" cy="4114800"/>
          </a:xfrm>
        </p:spPr>
        <p:txBody>
          <a:bodyPr/>
          <a:lstStyle/>
          <a:p>
            <a:r>
              <a:rPr lang="en-US" dirty="0" smtClean="0">
                <a:hlinkClick r:id="rId3"/>
              </a:rPr>
              <a:t>http://standards.ieee.org/about/sasb/patcom/pat802_11.html</a:t>
            </a:r>
            <a:endParaRPr lang="en-US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8 entries with 2012 submission dates</a:t>
            </a:r>
          </a:p>
          <a:p>
            <a:endParaRPr lang="en-US" sz="2800" dirty="0" smtClean="0"/>
          </a:p>
        </p:txBody>
      </p:sp>
      <p:sp>
        <p:nvSpPr>
          <p:cNvPr id="20485" name="Text Box 4"/>
          <p:cNvSpPr txBox="1">
            <a:spLocks noChangeArrowheads="1"/>
          </p:cNvSpPr>
          <p:nvPr/>
        </p:nvSpPr>
        <p:spPr bwMode="auto">
          <a:xfrm>
            <a:off x="52388" y="561975"/>
            <a:ext cx="37925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>
                <a:solidFill>
                  <a:schemeClr val="tx2"/>
                </a:solidFill>
              </a:rPr>
              <a:t>Monday Agenda Item 3.2.1 </a:t>
            </a:r>
          </a:p>
        </p:txBody>
      </p:sp>
      <p:sp>
        <p:nvSpPr>
          <p:cNvPr id="2048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2012</a:t>
            </a:r>
            <a:endParaRPr lang="en-US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2012</a:t>
            </a:r>
            <a:endParaRPr lang="en-US" sz="1800"/>
          </a:p>
        </p:txBody>
      </p:sp>
      <p:sp>
        <p:nvSpPr>
          <p:cNvPr id="3379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3379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6F68842F-C4BA-4049-A837-FFD95B43C95D}" type="slidenum">
              <a:rPr lang="en-US" sz="1200" b="0" smtClean="0"/>
              <a:pPr/>
              <a:t>7</a:t>
            </a:fld>
            <a:endParaRPr lang="en-US" sz="1200" b="0" smtClean="0"/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082675"/>
            <a:ext cx="7772400" cy="992188"/>
          </a:xfrm>
        </p:spPr>
        <p:txBody>
          <a:bodyPr/>
          <a:lstStyle/>
          <a:p>
            <a:r>
              <a:rPr lang="en-US" sz="2800" dirty="0" smtClean="0"/>
              <a:t>November – San Antonio, TX, California</a:t>
            </a:r>
            <a:br>
              <a:rPr lang="en-US" sz="2800" dirty="0" smtClean="0"/>
            </a:br>
            <a:r>
              <a:rPr lang="en-US" sz="2800" dirty="0" smtClean="0"/>
              <a:t>November  11-16, 2012</a:t>
            </a:r>
          </a:p>
        </p:txBody>
      </p:sp>
      <p:sp>
        <p:nvSpPr>
          <p:cNvPr id="33797" name="Text Box 4"/>
          <p:cNvSpPr txBox="1">
            <a:spLocks noChangeArrowheads="1"/>
          </p:cNvSpPr>
          <p:nvPr/>
        </p:nvSpPr>
        <p:spPr bwMode="auto">
          <a:xfrm>
            <a:off x="12473" y="617538"/>
            <a:ext cx="388824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dirty="0" smtClean="0">
                <a:solidFill>
                  <a:schemeClr val="tx2"/>
                </a:solidFill>
              </a:rPr>
              <a:t>Monday </a:t>
            </a:r>
            <a:r>
              <a:rPr lang="en-US" dirty="0">
                <a:solidFill>
                  <a:schemeClr val="tx2"/>
                </a:solidFill>
              </a:rPr>
              <a:t>Agenda Item </a:t>
            </a:r>
            <a:r>
              <a:rPr lang="en-US" dirty="0" smtClean="0">
                <a:solidFill>
                  <a:schemeClr val="tx2"/>
                </a:solidFill>
              </a:rPr>
              <a:t>4.1.10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3798" name="Text Box 5"/>
          <p:cNvSpPr txBox="1">
            <a:spLocks noChangeArrowheads="1"/>
          </p:cNvSpPr>
          <p:nvPr/>
        </p:nvSpPr>
        <p:spPr bwMode="auto">
          <a:xfrm>
            <a:off x="88673" y="2252663"/>
            <a:ext cx="8890000" cy="3970318"/>
          </a:xfrm>
          <a:prstGeom prst="rect">
            <a:avLst/>
          </a:prstGeom>
          <a:noFill/>
          <a:ln w="12700">
            <a:solidFill>
              <a:srgbClr val="33CC33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742950" indent="-74295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eaLnBrk="0" hangingPunct="0"/>
            <a:r>
              <a:rPr lang="en-US" sz="3600" dirty="0"/>
              <a:t>Session information: </a:t>
            </a:r>
            <a:r>
              <a:rPr lang="en-US" sz="3600" dirty="0">
                <a:hlinkClick r:id="rId2"/>
              </a:rPr>
              <a:t>http://</a:t>
            </a:r>
            <a:r>
              <a:rPr lang="en-US" sz="3600" dirty="0" smtClean="0">
                <a:hlinkClick r:id="rId2"/>
              </a:rPr>
              <a:t>802world.org/plenary</a:t>
            </a:r>
            <a:endParaRPr lang="en-US" sz="3600" dirty="0" smtClean="0"/>
          </a:p>
          <a:p>
            <a:pPr marL="0" indent="0" eaLnBrk="0" hangingPunct="0"/>
            <a:endParaRPr lang="en-US" sz="3600" dirty="0"/>
          </a:p>
          <a:p>
            <a:pPr eaLnBrk="0" hangingPunct="0">
              <a:buFont typeface="Times New Roman" pitchFamily="18" charset="0"/>
              <a:buAutoNum type="arabicPeriod"/>
            </a:pPr>
            <a:r>
              <a:rPr lang="en-US" sz="3600" dirty="0" smtClean="0"/>
              <a:t>Hotel Registration - open</a:t>
            </a:r>
            <a:endParaRPr lang="en-US" sz="3600" dirty="0">
              <a:solidFill>
                <a:srgbClr val="FF0000"/>
              </a:solidFill>
            </a:endParaRPr>
          </a:p>
          <a:p>
            <a:pPr eaLnBrk="0" hangingPunct="0">
              <a:buFont typeface="Times New Roman" pitchFamily="18" charset="0"/>
              <a:buAutoNum type="arabicPeriod"/>
            </a:pPr>
            <a:r>
              <a:rPr lang="en-US" sz="3600" dirty="0"/>
              <a:t>Meeting </a:t>
            </a:r>
            <a:r>
              <a:rPr lang="en-US" sz="3600" dirty="0" smtClean="0"/>
              <a:t>Registration - open</a:t>
            </a:r>
            <a:endParaRPr lang="en-US" sz="3600" dirty="0"/>
          </a:p>
          <a:p>
            <a:pPr eaLnBrk="0" hangingPunct="0">
              <a:buFont typeface="Times New Roman" pitchFamily="18" charset="0"/>
              <a:buAutoNum type="arabicPeriod"/>
            </a:pPr>
            <a:r>
              <a:rPr lang="en-US" sz="3600" dirty="0"/>
              <a:t>Early bird registration expires </a:t>
            </a:r>
          </a:p>
          <a:p>
            <a:pPr marL="457200" lvl="1" indent="0" eaLnBrk="0" hangingPunct="0"/>
            <a:r>
              <a:rPr lang="en-US" sz="3600" dirty="0"/>
              <a:t>	</a:t>
            </a:r>
            <a:r>
              <a:rPr lang="en-US" sz="3600" dirty="0">
                <a:solidFill>
                  <a:srgbClr val="FF0000"/>
                </a:solidFill>
              </a:rPr>
              <a:t>Friday </a:t>
            </a:r>
            <a:r>
              <a:rPr lang="en-US" sz="3600" dirty="0" smtClean="0">
                <a:solidFill>
                  <a:srgbClr val="FF0000"/>
                </a:solidFill>
              </a:rPr>
              <a:t>2012-10-05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8063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2012</a:t>
            </a:r>
            <a:endParaRPr lang="en-US" sz="1800"/>
          </a:p>
        </p:txBody>
      </p:sp>
      <p:sp>
        <p:nvSpPr>
          <p:cNvPr id="4096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4096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DBD9E1DD-0C4A-4234-8DE4-72B48CA059F4}" type="slidenum">
              <a:rPr lang="en-US" sz="1200" b="0" smtClean="0"/>
              <a:pPr/>
              <a:t>8</a:t>
            </a:fld>
            <a:endParaRPr lang="en-US" sz="1200" b="0" smtClean="0"/>
          </a:p>
        </p:txBody>
      </p:sp>
      <p:sp>
        <p:nvSpPr>
          <p:cNvPr id="409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802.1 Architecture Document</a:t>
            </a:r>
          </a:p>
        </p:txBody>
      </p:sp>
      <p:sp>
        <p:nvSpPr>
          <p:cNvPr id="40966" name="Text Box 4"/>
          <p:cNvSpPr txBox="1">
            <a:spLocks noChangeArrowheads="1"/>
          </p:cNvSpPr>
          <p:nvPr/>
        </p:nvSpPr>
        <p:spPr bwMode="auto">
          <a:xfrm>
            <a:off x="22225" y="617538"/>
            <a:ext cx="38687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dirty="0">
                <a:solidFill>
                  <a:schemeClr val="tx2"/>
                </a:solidFill>
              </a:rPr>
              <a:t>Monday Agenda Item </a:t>
            </a:r>
            <a:r>
              <a:rPr lang="en-US" dirty="0" smtClean="0">
                <a:solidFill>
                  <a:schemeClr val="tx2"/>
                </a:solidFill>
              </a:rPr>
              <a:t>4.1.14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D1.5 of the P802 is latest version</a:t>
            </a:r>
          </a:p>
          <a:p>
            <a:r>
              <a:rPr lang="en-GB" dirty="0" smtClean="0"/>
              <a:t>Comment collection</a:t>
            </a:r>
            <a:r>
              <a:rPr lang="en-GB" baseline="0" dirty="0" smtClean="0"/>
              <a:t> period started on D1.5</a:t>
            </a:r>
          </a:p>
          <a:p>
            <a:endParaRPr lang="en-GB" dirty="0"/>
          </a:p>
          <a:p>
            <a:r>
              <a:rPr lang="en-GB" baseline="0" dirty="0" smtClean="0"/>
              <a:t>802.11 members can provide comments following</a:t>
            </a:r>
          </a:p>
          <a:p>
            <a:pPr marL="0" indent="0">
              <a:buNone/>
            </a:pPr>
            <a:r>
              <a:rPr lang="en-GB" sz="1800" dirty="0">
                <a:hlinkClick r:id="rId2"/>
              </a:rPr>
              <a:t>http://</a:t>
            </a:r>
            <a:r>
              <a:rPr lang="en-GB" sz="1800" dirty="0" smtClean="0">
                <a:hlinkClick r:id="rId2"/>
              </a:rPr>
              <a:t>www.ieee802.org/11/LetterBallots/CC3ARC/CC3_instructions.html</a:t>
            </a:r>
            <a:endParaRPr lang="en-GB" sz="1800" dirty="0" smtClean="0"/>
          </a:p>
          <a:p>
            <a:endParaRPr lang="en-GB" baseline="0" dirty="0" smtClean="0"/>
          </a:p>
          <a:p>
            <a:pPr lvl="1"/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802.24</a:t>
            </a:r>
            <a:r>
              <a:rPr lang="en-GB" baseline="0" dirty="0" smtClean="0"/>
              <a:t> – Smart Grid WG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One ad-hoc meeting will be held</a:t>
            </a:r>
          </a:p>
          <a:p>
            <a:r>
              <a:rPr lang="en-GB" dirty="0" smtClean="0"/>
              <a:t>Tuesday</a:t>
            </a:r>
            <a:r>
              <a:rPr lang="en-GB" baseline="0" dirty="0" smtClean="0"/>
              <a:t> 2012-09-18, </a:t>
            </a:r>
            <a:r>
              <a:rPr lang="en-GB" dirty="0" smtClean="0"/>
              <a:t>16:00-18:00</a:t>
            </a:r>
          </a:p>
          <a:p>
            <a:endParaRPr lang="en-GB" dirty="0"/>
          </a:p>
          <a:p>
            <a:r>
              <a:rPr lang="en-GB" dirty="0"/>
              <a:t>The agenda will be to review action items from July and prepare for our first official meeting during the November plenary</a:t>
            </a:r>
            <a:r>
              <a:rPr lang="en-GB" dirty="0" smtClean="0"/>
              <a:t>.</a:t>
            </a:r>
          </a:p>
          <a:p>
            <a:endParaRPr lang="en-GB" dirty="0"/>
          </a:p>
          <a:p>
            <a:r>
              <a:rPr lang="en-GB" dirty="0" smtClean="0"/>
              <a:t>Meeting set up in IMAT so that attendance credit can be claimed for 802.11. 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2EAEAD36-1DF0-4BD8-97EF-26BDB0C08C35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2225" y="617538"/>
            <a:ext cx="38687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dirty="0">
                <a:solidFill>
                  <a:schemeClr val="tx2"/>
                </a:solidFill>
              </a:rPr>
              <a:t>Monday Agenda Item </a:t>
            </a:r>
            <a:r>
              <a:rPr lang="en-US" dirty="0" smtClean="0">
                <a:solidFill>
                  <a:schemeClr val="tx2"/>
                </a:solidFill>
              </a:rPr>
              <a:t>4.1.15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342700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282408</TotalTime>
  <Words>1019</Words>
  <Application>Microsoft Office PowerPoint</Application>
  <PresentationFormat>On-screen Show (4:3)</PresentationFormat>
  <Paragraphs>315</Paragraphs>
  <Slides>21</Slides>
  <Notes>11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Default Design</vt:lpstr>
      <vt:lpstr>Document</vt:lpstr>
      <vt:lpstr>WG11 Plenary - Supplementary Information - September 2012</vt:lpstr>
      <vt:lpstr>PowerPoint Presentation</vt:lpstr>
      <vt:lpstr>PowerPoint Presentation</vt:lpstr>
      <vt:lpstr>IEEE 802 Groups</vt:lpstr>
      <vt:lpstr>PowerPoint Presentation</vt:lpstr>
      <vt:lpstr>IEEE LOA Database</vt:lpstr>
      <vt:lpstr>November – San Antonio, TX, California November  11-16, 2012</vt:lpstr>
      <vt:lpstr>802.1 Architecture Document</vt:lpstr>
      <vt:lpstr>802.24 – Smart Grid WG</vt:lpstr>
      <vt:lpstr>Tutorials</vt:lpstr>
      <vt:lpstr>4-hour rule clarification</vt:lpstr>
      <vt:lpstr>PowerPoint Presentation</vt:lpstr>
      <vt:lpstr>PowerPoint Presentation</vt:lpstr>
      <vt:lpstr>IEEE Store Contents  - Sept  2012</vt:lpstr>
      <vt:lpstr>802.11 drafts to ISO/IEC JTC1/SC6</vt:lpstr>
      <vt:lpstr>Future Venues - 2012</vt:lpstr>
      <vt:lpstr>Future Venues -2013</vt:lpstr>
      <vt:lpstr>Future Venues - 2014</vt:lpstr>
      <vt:lpstr>November – San Antonio, TX, California November  11-16, 2012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Supplementary Information - May 2012</dc:title>
  <dc:subject>Additional Meeting Information</dc:subject>
  <dc:creator>Bruce Kraemer (Marvell)</dc:creator>
  <cp:lastModifiedBy>Bruce Kraemer</cp:lastModifiedBy>
  <cp:revision>2887</cp:revision>
  <cp:lastPrinted>2012-07-20T14:23:48Z</cp:lastPrinted>
  <dcterms:created xsi:type="dcterms:W3CDTF">1998-02-10T13:07:52Z</dcterms:created>
  <dcterms:modified xsi:type="dcterms:W3CDTF">2012-09-25T14:03:45Z</dcterms:modified>
</cp:coreProperties>
</file>