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42"/>
  </p:notesMasterIdLst>
  <p:handoutMasterIdLst>
    <p:handoutMasterId r:id="rId43"/>
  </p:handoutMasterIdLst>
  <p:sldIdLst>
    <p:sldId id="331" r:id="rId2"/>
    <p:sldId id="332" r:id="rId3"/>
    <p:sldId id="387" r:id="rId4"/>
    <p:sldId id="388" r:id="rId5"/>
    <p:sldId id="448" r:id="rId6"/>
    <p:sldId id="417" r:id="rId7"/>
    <p:sldId id="416" r:id="rId8"/>
    <p:sldId id="421" r:id="rId9"/>
    <p:sldId id="389" r:id="rId10"/>
    <p:sldId id="446" r:id="rId11"/>
    <p:sldId id="393" r:id="rId12"/>
    <p:sldId id="447" r:id="rId13"/>
    <p:sldId id="426" r:id="rId14"/>
    <p:sldId id="423" r:id="rId15"/>
    <p:sldId id="428" r:id="rId16"/>
    <p:sldId id="401" r:id="rId17"/>
    <p:sldId id="398" r:id="rId18"/>
    <p:sldId id="400" r:id="rId19"/>
    <p:sldId id="429" r:id="rId20"/>
    <p:sldId id="442" r:id="rId21"/>
    <p:sldId id="443" r:id="rId22"/>
    <p:sldId id="424" r:id="rId23"/>
    <p:sldId id="430" r:id="rId24"/>
    <p:sldId id="431" r:id="rId25"/>
    <p:sldId id="437" r:id="rId26"/>
    <p:sldId id="413" r:id="rId27"/>
    <p:sldId id="414" r:id="rId28"/>
    <p:sldId id="445" r:id="rId29"/>
    <p:sldId id="435" r:id="rId30"/>
    <p:sldId id="420" r:id="rId31"/>
    <p:sldId id="427" r:id="rId32"/>
    <p:sldId id="407" r:id="rId33"/>
    <p:sldId id="444" r:id="rId34"/>
    <p:sldId id="433" r:id="rId35"/>
    <p:sldId id="434" r:id="rId36"/>
    <p:sldId id="432" r:id="rId37"/>
    <p:sldId id="408" r:id="rId38"/>
    <p:sldId id="439" r:id="rId39"/>
    <p:sldId id="449" r:id="rId40"/>
    <p:sldId id="440" r:id="rId4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Times New Roman" charset="0"/>
        <a:ea typeface="MS PGothic" charset="0"/>
        <a:cs typeface="MS PGothic" charset="0"/>
      </a:defRPr>
    </a:lvl6pPr>
    <a:lvl7pPr marL="2743200" algn="l" defTabSz="457200" rtl="0" eaLnBrk="1" latinLnBrk="0" hangingPunct="1">
      <a:defRPr sz="1200" kern="1200">
        <a:solidFill>
          <a:schemeClr val="tx1"/>
        </a:solidFill>
        <a:latin typeface="Times New Roman" charset="0"/>
        <a:ea typeface="MS PGothic" charset="0"/>
        <a:cs typeface="MS PGothic" charset="0"/>
      </a:defRPr>
    </a:lvl7pPr>
    <a:lvl8pPr marL="3200400" algn="l" defTabSz="457200" rtl="0" eaLnBrk="1" latinLnBrk="0" hangingPunct="1">
      <a:defRPr sz="1200" kern="1200">
        <a:solidFill>
          <a:schemeClr val="tx1"/>
        </a:solidFill>
        <a:latin typeface="Times New Roman" charset="0"/>
        <a:ea typeface="MS PGothic" charset="0"/>
        <a:cs typeface="MS PGothic" charset="0"/>
      </a:defRPr>
    </a:lvl8pPr>
    <a:lvl9pPr marL="3657600" algn="l" defTabSz="457200" rtl="0" eaLnBrk="1" latinLnBrk="0" hangingPunct="1">
      <a:defRPr sz="1200" kern="1200">
        <a:solidFill>
          <a:schemeClr val="tx1"/>
        </a:solidFill>
        <a:latin typeface="Times New Roman"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9" d="100"/>
          <a:sy n="99" d="100"/>
        </p:scale>
        <p:origin x="-1704" y="-96"/>
      </p:cViewPr>
      <p:guideLst>
        <p:guide orient="horz" pos="1282"/>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738" y="2868"/>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470525" y="204788"/>
            <a:ext cx="641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3075" name="Rectangle 3"/>
          <p:cNvSpPr>
            <a:spLocks noGrp="1" noChangeArrowheads="1"/>
          </p:cNvSpPr>
          <p:nvPr>
            <p:ph type="dt" sz="quarter" idx="1"/>
          </p:nvPr>
        </p:nvSpPr>
        <p:spPr bwMode="auto">
          <a:xfrm>
            <a:off x="682625" y="204788"/>
            <a:ext cx="8270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3076" name="Rectangle 4"/>
          <p:cNvSpPr>
            <a:spLocks noGrp="1" noChangeArrowheads="1"/>
          </p:cNvSpPr>
          <p:nvPr>
            <p:ph type="ftr" sz="quarter" idx="2"/>
          </p:nvPr>
        </p:nvSpPr>
        <p:spPr bwMode="auto">
          <a:xfrm>
            <a:off x="5722938" y="96123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ea typeface="ＭＳ Ｐゴシック" charset="0"/>
                <a:cs typeface="+mn-cs"/>
              </a:defRPr>
            </a:lvl1pPr>
          </a:lstStyle>
          <a:p>
            <a:pPr>
              <a:defRPr/>
            </a:pPr>
            <a:r>
              <a:rPr lang="en-GB"/>
              <a:t>Clint Chaplin, Chair (Samsung)</a:t>
            </a:r>
          </a:p>
        </p:txBody>
      </p:sp>
      <p:sp>
        <p:nvSpPr>
          <p:cNvPr id="3077" name="Rectangle 5"/>
          <p:cNvSpPr>
            <a:spLocks noGrp="1" noChangeArrowheads="1"/>
          </p:cNvSpPr>
          <p:nvPr>
            <p:ph type="sldNum" sz="quarter" idx="3"/>
          </p:nvPr>
        </p:nvSpPr>
        <p:spPr bwMode="auto">
          <a:xfrm>
            <a:off x="3067050" y="9612313"/>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t>Page </a:t>
            </a:r>
            <a:fld id="{347A5721-8891-5541-B36C-85BE9B37C211}" type="slidenum">
              <a:rPr lang="en-GB"/>
              <a:pPr>
                <a:defRPr/>
              </a:pPr>
              <a:t>‹#›</a:t>
            </a:fld>
            <a:endParaRPr lang="en-GB"/>
          </a:p>
        </p:txBody>
      </p:sp>
      <p:sp>
        <p:nvSpPr>
          <p:cNvPr id="3078" name="Line 6"/>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3079" name="Rectangle 7"/>
          <p:cNvSpPr>
            <a:spLocks noChangeArrowheads="1"/>
          </p:cNvSpPr>
          <p:nvPr/>
        </p:nvSpPr>
        <p:spPr bwMode="auto">
          <a:xfrm>
            <a:off x="681038" y="96123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defRPr/>
            </a:pPr>
            <a:r>
              <a:rPr lang="en-GB">
                <a:ea typeface="ＭＳ Ｐゴシック" charset="0"/>
                <a:cs typeface="+mn-cs"/>
              </a:rPr>
              <a:t>Submission</a:t>
            </a:r>
          </a:p>
        </p:txBody>
      </p:sp>
      <p:sp>
        <p:nvSpPr>
          <p:cNvPr id="3080" name="Line 8"/>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104038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13388" y="12065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ea typeface="ＭＳ Ｐゴシック" charset="0"/>
                <a:cs typeface="+mn-cs"/>
              </a:defRPr>
            </a:lvl1pPr>
          </a:lstStyle>
          <a:p>
            <a:pPr>
              <a:defRPr/>
            </a:pPr>
            <a:r>
              <a:rPr lang="en-GB"/>
              <a:t>doc.: IEEE 802.11-12/0964r0</a:t>
            </a:r>
          </a:p>
        </p:txBody>
      </p:sp>
      <p:sp>
        <p:nvSpPr>
          <p:cNvPr id="2051" name="Rectangle 3"/>
          <p:cNvSpPr>
            <a:spLocks noGrp="1" noChangeArrowheads="1"/>
          </p:cNvSpPr>
          <p:nvPr>
            <p:ph type="dt" idx="1"/>
          </p:nvPr>
        </p:nvSpPr>
        <p:spPr bwMode="auto">
          <a:xfrm>
            <a:off x="641350" y="12065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ea typeface="ＭＳ Ｐゴシック" charset="0"/>
                <a:cs typeface="+mn-cs"/>
              </a:defRPr>
            </a:lvl1pPr>
          </a:lstStyle>
          <a:p>
            <a:pPr>
              <a:defRPr/>
            </a:pPr>
            <a:r>
              <a:rPr lang="en-GB"/>
              <a:t>July 2012</a:t>
            </a:r>
          </a:p>
        </p:txBody>
      </p:sp>
      <p:sp>
        <p:nvSpPr>
          <p:cNvPr id="2052" name="Rectangle 4"/>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4875" y="4716463"/>
            <a:ext cx="4984750"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746" tIns="46079" rIns="93746" bIns="460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5230813" y="9615488"/>
            <a:ext cx="9239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8788" lvl="4" algn="r" defTabSz="933450">
              <a:defRPr>
                <a:ea typeface="ＭＳ Ｐゴシック" charset="0"/>
                <a:cs typeface="+mn-cs"/>
              </a:defRPr>
            </a:lvl5pPr>
          </a:lstStyle>
          <a:p>
            <a:pPr lvl="4">
              <a:defRPr/>
            </a:pPr>
            <a:r>
              <a:rPr lang="en-GB"/>
              <a:t>Clint Chaplin, Chair (Samsung)</a:t>
            </a:r>
          </a:p>
        </p:txBody>
      </p:sp>
      <p:sp>
        <p:nvSpPr>
          <p:cNvPr id="2055" name="Rectangle 7"/>
          <p:cNvSpPr>
            <a:spLocks noGrp="1" noChangeArrowheads="1"/>
          </p:cNvSpPr>
          <p:nvPr>
            <p:ph type="sldNum" sz="quarter" idx="5"/>
          </p:nvPr>
        </p:nvSpPr>
        <p:spPr bwMode="auto">
          <a:xfrm>
            <a:off x="3146425" y="9615488"/>
            <a:ext cx="5127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Page </a:t>
            </a:r>
            <a:fld id="{49FCDB42-479B-9641-82A4-62AA2BBA248F}" type="slidenum">
              <a:rPr lang="en-GB"/>
              <a:pPr>
                <a:defRPr/>
              </a:pPr>
              <a:t>‹#›</a:t>
            </a:fld>
            <a:endParaRPr lang="en-GB"/>
          </a:p>
        </p:txBody>
      </p:sp>
      <p:sp>
        <p:nvSpPr>
          <p:cNvPr id="2056" name="Rectangle 8"/>
          <p:cNvSpPr>
            <a:spLocks noChangeArrowheads="1"/>
          </p:cNvSpPr>
          <p:nvPr/>
        </p:nvSpPr>
        <p:spPr bwMode="auto">
          <a:xfrm>
            <a:off x="709613" y="9615488"/>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2057" name="Line 9"/>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2058" name="Line 10"/>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extLst>
      <p:ext uri="{BB962C8B-B14F-4D97-AF65-F5344CB8AC3E}">
        <p14:creationId xmlns:p14="http://schemas.microsoft.com/office/powerpoint/2010/main" val="35379504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3AE211D7-3CF6-F143-B4AB-53D23CD56F55}" type="slidenum">
              <a:rPr lang="en-GB" smtClean="0"/>
              <a:pPr>
                <a:defRPr/>
              </a:pPr>
              <a:t>1</a:t>
            </a:fld>
            <a:endParaRPr lang="en-GB" smtClean="0"/>
          </a:p>
        </p:txBody>
      </p:sp>
      <p:sp>
        <p:nvSpPr>
          <p:cNvPr id="222210" name="Rectangle 2"/>
          <p:cNvSpPr>
            <a:spLocks noGrp="1" noRot="1" noChangeAspect="1" noChangeArrowheads="1" noTextEdit="1"/>
          </p:cNvSpPr>
          <p:nvPr>
            <p:ph type="sldImg"/>
          </p:nvPr>
        </p:nvSpPr>
        <p:spPr>
          <a:xfrm>
            <a:off x="922338" y="750888"/>
            <a:ext cx="4949825" cy="3711575"/>
          </a:xfrm>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p:txBody>
          <a:bodyPr/>
          <a:lstStyle/>
          <a:p>
            <a:pPr>
              <a:defRPr/>
            </a:pPr>
            <a:endParaRPr lang="en-US"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doc.: IEEE 802.11-12/0964r0</a:t>
            </a:r>
          </a:p>
        </p:txBody>
      </p:sp>
      <p:sp>
        <p:nvSpPr>
          <p:cNvPr id="5" name="Rectangle 3"/>
          <p:cNvSpPr>
            <a:spLocks noGrp="1" noChangeArrowheads="1"/>
          </p:cNvSpPr>
          <p:nvPr>
            <p:ph type="dt" sz="quarter" idx="1"/>
          </p:nvPr>
        </p:nvSpPr>
        <p:spPr/>
        <p:txBody>
          <a:bodyPr/>
          <a:lstStyle/>
          <a:p>
            <a:pPr>
              <a:defRPr/>
            </a:pPr>
            <a:r>
              <a:rPr lang="en-GB"/>
              <a:t>July 2012</a:t>
            </a:r>
          </a:p>
        </p:txBody>
      </p:sp>
      <p:sp>
        <p:nvSpPr>
          <p:cNvPr id="6" name="Rectangle 6"/>
          <p:cNvSpPr>
            <a:spLocks noGrp="1" noChangeArrowheads="1"/>
          </p:cNvSpPr>
          <p:nvPr>
            <p:ph type="ftr" sz="quarter" idx="4"/>
          </p:nvPr>
        </p:nvSpPr>
        <p:spPr/>
        <p:txBody>
          <a:bodyPr/>
          <a:lstStyle/>
          <a:p>
            <a:pPr lvl="4">
              <a:defRPr/>
            </a:pPr>
            <a:r>
              <a:rPr lang="en-GB"/>
              <a:t>Clint Chaplin, Chair (Samsung)</a:t>
            </a:r>
          </a:p>
        </p:txBody>
      </p:sp>
      <p:sp>
        <p:nvSpPr>
          <p:cNvPr id="7" name="Rectangle 7"/>
          <p:cNvSpPr>
            <a:spLocks noGrp="1" noChangeArrowheads="1"/>
          </p:cNvSpPr>
          <p:nvPr>
            <p:ph type="sldNum" sz="quarter" idx="5"/>
          </p:nvPr>
        </p:nvSpPr>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Page </a:t>
            </a:r>
            <a:fld id="{E402660B-6897-6943-945F-43E26201CD70}" type="slidenum">
              <a:rPr lang="en-GB" smtClean="0"/>
              <a:pPr>
                <a:defRPr/>
              </a:pPr>
              <a:t>2</a:t>
            </a:fld>
            <a:endParaRPr lang="en-GB" smtClean="0"/>
          </a:p>
        </p:txBody>
      </p:sp>
      <p:sp>
        <p:nvSpPr>
          <p:cNvPr id="224258" name="Rectangle 2"/>
          <p:cNvSpPr>
            <a:spLocks noGrp="1" noRot="1" noChangeAspect="1" noChangeArrowheads="1" noTextEdit="1"/>
          </p:cNvSpPr>
          <p:nvPr>
            <p:ph type="sldImg"/>
          </p:nvPr>
        </p:nvSpPr>
        <p:spPr>
          <a:xfrm>
            <a:off x="922338" y="750888"/>
            <a:ext cx="4949825" cy="3711575"/>
          </a:xfrm>
          <a:ln cap="flat"/>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a:ln/>
        </p:spPr>
        <p:txBody>
          <a:bodyPr lIns="95335" rIns="95335"/>
          <a:lstStyle/>
          <a:p>
            <a:pPr>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Quick skip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a:t>skip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38600" y="117475"/>
            <a:ext cx="2116138" cy="215900"/>
          </a:xfrm>
        </p:spPr>
        <p:txBody>
          <a:bodyPr/>
          <a:lstStyle/>
          <a:p>
            <a:pPr>
              <a:defRPr/>
            </a:pPr>
            <a:r>
              <a:rPr lang="en-US"/>
              <a:t>3GPP WLAN Interworking</a:t>
            </a:r>
          </a:p>
        </p:txBody>
      </p:sp>
      <p:sp>
        <p:nvSpPr>
          <p:cNvPr id="5" name="Rectangle 3"/>
          <p:cNvSpPr>
            <a:spLocks noGrp="1" noChangeArrowheads="1"/>
          </p:cNvSpPr>
          <p:nvPr>
            <p:ph type="dt" sz="quarter" idx="1"/>
          </p:nvPr>
        </p:nvSpPr>
        <p:spPr>
          <a:xfrm>
            <a:off x="641350" y="117475"/>
            <a:ext cx="838200" cy="215900"/>
          </a:xfrm>
        </p:spPr>
        <p:txBody>
          <a:bodyPr/>
          <a:lstStyle/>
          <a:p>
            <a:pPr>
              <a:defRPr/>
            </a:pPr>
            <a:r>
              <a:rPr lang="en-US"/>
              <a:t>2010-09-29 </a:t>
            </a:r>
          </a:p>
        </p:txBody>
      </p:sp>
      <p:sp>
        <p:nvSpPr>
          <p:cNvPr id="6" name="Rectangle 6"/>
          <p:cNvSpPr>
            <a:spLocks noGrp="1" noChangeArrowheads="1"/>
          </p:cNvSpPr>
          <p:nvPr>
            <p:ph type="ftr" sz="quarter" idx="4"/>
          </p:nvPr>
        </p:nvSpPr>
        <p:spPr>
          <a:xfrm>
            <a:off x="5230813" y="9615488"/>
            <a:ext cx="0" cy="184150"/>
          </a:xfrm>
        </p:spPr>
        <p:txBody>
          <a:bodyPr/>
          <a:lstStyle/>
          <a:p>
            <a:pPr>
              <a:defRPr/>
            </a:pPr>
            <a:r>
              <a:rPr lang="en-US">
                <a:ea typeface="ＭＳ Ｐゴシック" charset="0"/>
                <a:cs typeface="+mn-cs"/>
              </a:rPr>
              <a:t> </a:t>
            </a:r>
          </a:p>
        </p:txBody>
      </p:sp>
      <p:sp>
        <p:nvSpPr>
          <p:cNvPr id="7" name="Rectangle 7"/>
          <p:cNvSpPr>
            <a:spLocks noGrp="1" noChangeArrowheads="1"/>
          </p:cNvSpPr>
          <p:nvPr>
            <p:ph type="sldNum" sz="quarter" idx="5"/>
          </p:nvPr>
        </p:nvSpPr>
        <p:spPr>
          <a:xfrm>
            <a:off x="3505200" y="9615488"/>
            <a:ext cx="153988" cy="184150"/>
          </a:xfrm>
        </p:spPr>
        <p:txBody>
          <a:bodyPr/>
          <a:lstStyle>
            <a:lvl1pPr defTabSz="933450">
              <a:defRPr sz="1200">
                <a:solidFill>
                  <a:schemeClr val="tx1"/>
                </a:solidFill>
                <a:latin typeface="Times New Roman" charset="0"/>
                <a:ea typeface="MS PGothic" charset="0"/>
                <a:cs typeface="MS PGothic" charset="0"/>
              </a:defRPr>
            </a:lvl1pPr>
            <a:lvl2pPr marL="742950" indent="-285750" defTabSz="933450">
              <a:defRPr sz="1200">
                <a:solidFill>
                  <a:schemeClr val="tx1"/>
                </a:solidFill>
                <a:latin typeface="Times New Roman" charset="0"/>
                <a:ea typeface="MS PGothic" charset="0"/>
                <a:cs typeface="MS PGothic" charset="0"/>
              </a:defRPr>
            </a:lvl2pPr>
            <a:lvl3pPr marL="1143000" indent="-228600" defTabSz="933450">
              <a:defRPr sz="1200">
                <a:solidFill>
                  <a:schemeClr val="tx1"/>
                </a:solidFill>
                <a:latin typeface="Times New Roman" charset="0"/>
                <a:ea typeface="MS PGothic" charset="0"/>
                <a:cs typeface="MS PGothic" charset="0"/>
              </a:defRPr>
            </a:lvl3pPr>
            <a:lvl4pPr marL="1600200" indent="-228600" defTabSz="933450">
              <a:defRPr sz="1200">
                <a:solidFill>
                  <a:schemeClr val="tx1"/>
                </a:solidFill>
                <a:latin typeface="Times New Roman" charset="0"/>
                <a:ea typeface="MS PGothic" charset="0"/>
                <a:cs typeface="MS PGothic" charset="0"/>
              </a:defRPr>
            </a:lvl4pPr>
            <a:lvl5pPr marL="2057400" indent="-228600" defTabSz="933450">
              <a:defRPr sz="1200">
                <a:solidFill>
                  <a:schemeClr val="tx1"/>
                </a:solidFill>
                <a:latin typeface="Times New Roman" charset="0"/>
                <a:ea typeface="MS PGothic" charset="0"/>
                <a:cs typeface="MS PGothic" charset="0"/>
              </a:defRPr>
            </a:lvl5pPr>
            <a:lvl6pPr marL="25146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defTabSz="93345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fld id="{37A87DF0-8624-084A-BF4A-1AB1B195C1F4}" type="slidenum">
              <a:rPr lang="en-US" smtClean="0"/>
              <a:pPr>
                <a:defRPr/>
              </a:pPr>
              <a:t>26</a:t>
            </a:fld>
            <a:endParaRPr lang="en-US" smtClean="0"/>
          </a:p>
        </p:txBody>
      </p:sp>
      <p:sp>
        <p:nvSpPr>
          <p:cNvPr id="32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8A8D2EB6-2700-3948-A63A-C466265CB04D}" type="slidenum">
              <a:rPr lang="en-GB"/>
              <a:pPr>
                <a:defRPr/>
              </a:pPr>
              <a:t>‹#›</a:t>
            </a:fld>
            <a:endParaRPr lang="en-GB"/>
          </a:p>
        </p:txBody>
      </p:sp>
    </p:spTree>
    <p:extLst>
      <p:ext uri="{BB962C8B-B14F-4D97-AF65-F5344CB8AC3E}">
        <p14:creationId xmlns:p14="http://schemas.microsoft.com/office/powerpoint/2010/main" val="355510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FE687283-135B-5A40-9F1E-7BABA9E04660}" type="slidenum">
              <a:rPr lang="en-GB"/>
              <a:pPr>
                <a:defRPr/>
              </a:pPr>
              <a:t>‹#›</a:t>
            </a:fld>
            <a:endParaRPr lang="en-GB"/>
          </a:p>
        </p:txBody>
      </p:sp>
    </p:spTree>
    <p:extLst>
      <p:ext uri="{BB962C8B-B14F-4D97-AF65-F5344CB8AC3E}">
        <p14:creationId xmlns:p14="http://schemas.microsoft.com/office/powerpoint/2010/main" val="301092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E7D0A2E5-1BA1-4942-B27D-B6F26E89255A}" type="slidenum">
              <a:rPr lang="en-GB"/>
              <a:pPr>
                <a:defRPr/>
              </a:pPr>
              <a:t>‹#›</a:t>
            </a:fld>
            <a:endParaRPr lang="en-GB"/>
          </a:p>
        </p:txBody>
      </p:sp>
    </p:spTree>
    <p:extLst>
      <p:ext uri="{BB962C8B-B14F-4D97-AF65-F5344CB8AC3E}">
        <p14:creationId xmlns:p14="http://schemas.microsoft.com/office/powerpoint/2010/main" val="136975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98D95E94-EC63-1040-BD11-CA574BE683BB}" type="slidenum">
              <a:rPr lang="en-GB"/>
              <a:pPr>
                <a:defRPr/>
              </a:pPr>
              <a:t>‹#›</a:t>
            </a:fld>
            <a:endParaRPr lang="en-GB"/>
          </a:p>
        </p:txBody>
      </p:sp>
    </p:spTree>
    <p:extLst>
      <p:ext uri="{BB962C8B-B14F-4D97-AF65-F5344CB8AC3E}">
        <p14:creationId xmlns:p14="http://schemas.microsoft.com/office/powerpoint/2010/main" val="226161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July 2012</a:t>
            </a:r>
          </a:p>
        </p:txBody>
      </p:sp>
      <p:sp>
        <p:nvSpPr>
          <p:cNvPr id="5" name="Footer Placeholder 4"/>
          <p:cNvSpPr>
            <a:spLocks noGrp="1"/>
          </p:cNvSpPr>
          <p:nvPr>
            <p:ph type="ftr" sz="quarter" idx="11"/>
          </p:nvPr>
        </p:nvSpPr>
        <p:spPr/>
        <p:txBody>
          <a:bodyPr/>
          <a:lstStyle>
            <a:lvl1pPr>
              <a:defRPr/>
            </a:lvl1pPr>
          </a:lstStyle>
          <a:p>
            <a:pPr>
              <a:defRPr/>
            </a:pPr>
            <a:r>
              <a:rPr lang="en-GB"/>
              <a:t>Clint Chaplin, Chair (Samsung)</a:t>
            </a:r>
          </a:p>
        </p:txBody>
      </p:sp>
      <p:sp>
        <p:nvSpPr>
          <p:cNvPr id="6" name="Slide Number Placeholder 5"/>
          <p:cNvSpPr>
            <a:spLocks noGrp="1"/>
          </p:cNvSpPr>
          <p:nvPr>
            <p:ph type="sldNum" sz="quarter" idx="12"/>
          </p:nvPr>
        </p:nvSpPr>
        <p:spPr/>
        <p:txBody>
          <a:bodyPr/>
          <a:lstStyle>
            <a:lvl1pPr>
              <a:defRPr/>
            </a:lvl1pPr>
          </a:lstStyle>
          <a:p>
            <a:pPr>
              <a:defRPr/>
            </a:pPr>
            <a:r>
              <a:rPr lang="en-GB"/>
              <a:t>Slide </a:t>
            </a:r>
            <a:fld id="{C30291FA-1A7C-5B40-A4A9-4B9BD5ECB011}" type="slidenum">
              <a:rPr lang="en-GB"/>
              <a:pPr>
                <a:defRPr/>
              </a:pPr>
              <a:t>‹#›</a:t>
            </a:fld>
            <a:endParaRPr lang="en-GB"/>
          </a:p>
        </p:txBody>
      </p:sp>
    </p:spTree>
    <p:extLst>
      <p:ext uri="{BB962C8B-B14F-4D97-AF65-F5344CB8AC3E}">
        <p14:creationId xmlns:p14="http://schemas.microsoft.com/office/powerpoint/2010/main" val="280840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549FE6F9-1A30-2D4C-BDE7-BCE812EA4A9E}" type="slidenum">
              <a:rPr lang="en-GB"/>
              <a:pPr>
                <a:defRPr/>
              </a:pPr>
              <a:t>‹#›</a:t>
            </a:fld>
            <a:endParaRPr lang="en-GB"/>
          </a:p>
        </p:txBody>
      </p:sp>
    </p:spTree>
    <p:extLst>
      <p:ext uri="{BB962C8B-B14F-4D97-AF65-F5344CB8AC3E}">
        <p14:creationId xmlns:p14="http://schemas.microsoft.com/office/powerpoint/2010/main" val="9108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GB"/>
              <a:t>July 2012</a:t>
            </a:r>
          </a:p>
        </p:txBody>
      </p:sp>
      <p:sp>
        <p:nvSpPr>
          <p:cNvPr id="8" name="Footer Placeholder 7"/>
          <p:cNvSpPr>
            <a:spLocks noGrp="1"/>
          </p:cNvSpPr>
          <p:nvPr>
            <p:ph type="ftr" sz="quarter" idx="11"/>
          </p:nvPr>
        </p:nvSpPr>
        <p:spPr/>
        <p:txBody>
          <a:bodyPr/>
          <a:lstStyle>
            <a:lvl1pPr>
              <a:defRPr/>
            </a:lvl1pPr>
          </a:lstStyle>
          <a:p>
            <a:pPr>
              <a:defRPr/>
            </a:pPr>
            <a:r>
              <a:rPr lang="en-GB"/>
              <a:t>Clint Chaplin, Chair (Samsung)</a:t>
            </a:r>
          </a:p>
        </p:txBody>
      </p:sp>
      <p:sp>
        <p:nvSpPr>
          <p:cNvPr id="9" name="Slide Number Placeholder 8"/>
          <p:cNvSpPr>
            <a:spLocks noGrp="1"/>
          </p:cNvSpPr>
          <p:nvPr>
            <p:ph type="sldNum" sz="quarter" idx="12"/>
          </p:nvPr>
        </p:nvSpPr>
        <p:spPr/>
        <p:txBody>
          <a:bodyPr/>
          <a:lstStyle>
            <a:lvl1pPr>
              <a:defRPr/>
            </a:lvl1pPr>
          </a:lstStyle>
          <a:p>
            <a:pPr>
              <a:defRPr/>
            </a:pPr>
            <a:r>
              <a:rPr lang="en-GB"/>
              <a:t>Slide </a:t>
            </a:r>
            <a:fld id="{5C320981-FE89-FD41-9AA3-6355C2578598}" type="slidenum">
              <a:rPr lang="en-GB"/>
              <a:pPr>
                <a:defRPr/>
              </a:pPr>
              <a:t>‹#›</a:t>
            </a:fld>
            <a:endParaRPr lang="en-GB"/>
          </a:p>
        </p:txBody>
      </p:sp>
    </p:spTree>
    <p:extLst>
      <p:ext uri="{BB962C8B-B14F-4D97-AF65-F5344CB8AC3E}">
        <p14:creationId xmlns:p14="http://schemas.microsoft.com/office/powerpoint/2010/main" val="45013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GB"/>
              <a:t>July 2012</a:t>
            </a:r>
          </a:p>
        </p:txBody>
      </p:sp>
      <p:sp>
        <p:nvSpPr>
          <p:cNvPr id="4" name="Footer Placeholder 3"/>
          <p:cNvSpPr>
            <a:spLocks noGrp="1"/>
          </p:cNvSpPr>
          <p:nvPr>
            <p:ph type="ftr" sz="quarter" idx="11"/>
          </p:nvPr>
        </p:nvSpPr>
        <p:spPr/>
        <p:txBody>
          <a:bodyPr/>
          <a:lstStyle>
            <a:lvl1pPr>
              <a:defRPr/>
            </a:lvl1pPr>
          </a:lstStyle>
          <a:p>
            <a:pPr>
              <a:defRPr/>
            </a:pPr>
            <a:r>
              <a:rPr lang="en-GB"/>
              <a:t>Clint Chaplin, Chair (Samsung)</a:t>
            </a:r>
          </a:p>
        </p:txBody>
      </p:sp>
      <p:sp>
        <p:nvSpPr>
          <p:cNvPr id="5" name="Slide Number Placeholder 4"/>
          <p:cNvSpPr>
            <a:spLocks noGrp="1"/>
          </p:cNvSpPr>
          <p:nvPr>
            <p:ph type="sldNum" sz="quarter" idx="12"/>
          </p:nvPr>
        </p:nvSpPr>
        <p:spPr/>
        <p:txBody>
          <a:bodyPr/>
          <a:lstStyle>
            <a:lvl1pPr>
              <a:defRPr/>
            </a:lvl1pPr>
          </a:lstStyle>
          <a:p>
            <a:pPr>
              <a:defRPr/>
            </a:pPr>
            <a:r>
              <a:rPr lang="en-GB"/>
              <a:t>Slide </a:t>
            </a:r>
            <a:fld id="{33592D80-0BE2-364D-AC1B-489DBFC50D8C}" type="slidenum">
              <a:rPr lang="en-GB"/>
              <a:pPr>
                <a:defRPr/>
              </a:pPr>
              <a:t>‹#›</a:t>
            </a:fld>
            <a:endParaRPr lang="en-GB"/>
          </a:p>
        </p:txBody>
      </p:sp>
    </p:spTree>
    <p:extLst>
      <p:ext uri="{BB962C8B-B14F-4D97-AF65-F5344CB8AC3E}">
        <p14:creationId xmlns:p14="http://schemas.microsoft.com/office/powerpoint/2010/main" val="190252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GB"/>
              <a:t>July 2012</a:t>
            </a:r>
          </a:p>
        </p:txBody>
      </p:sp>
      <p:sp>
        <p:nvSpPr>
          <p:cNvPr id="3" name="Footer Placeholder 2"/>
          <p:cNvSpPr>
            <a:spLocks noGrp="1"/>
          </p:cNvSpPr>
          <p:nvPr>
            <p:ph type="ftr" sz="quarter" idx="11"/>
          </p:nvPr>
        </p:nvSpPr>
        <p:spPr/>
        <p:txBody>
          <a:bodyPr/>
          <a:lstStyle>
            <a:lvl1pPr>
              <a:defRPr/>
            </a:lvl1pPr>
          </a:lstStyle>
          <a:p>
            <a:pPr>
              <a:defRPr/>
            </a:pPr>
            <a:r>
              <a:rPr lang="en-GB"/>
              <a:t>Clint Chaplin, Chair (Samsung)</a:t>
            </a:r>
          </a:p>
        </p:txBody>
      </p:sp>
      <p:sp>
        <p:nvSpPr>
          <p:cNvPr id="4" name="Slide Number Placeholder 3"/>
          <p:cNvSpPr>
            <a:spLocks noGrp="1"/>
          </p:cNvSpPr>
          <p:nvPr>
            <p:ph type="sldNum" sz="quarter" idx="12"/>
          </p:nvPr>
        </p:nvSpPr>
        <p:spPr/>
        <p:txBody>
          <a:bodyPr/>
          <a:lstStyle>
            <a:lvl1pPr>
              <a:defRPr/>
            </a:lvl1pPr>
          </a:lstStyle>
          <a:p>
            <a:pPr>
              <a:defRPr/>
            </a:pPr>
            <a:r>
              <a:rPr lang="en-GB"/>
              <a:t>Slide </a:t>
            </a:r>
            <a:fld id="{2BD86642-6272-B048-AB55-C9A3718B3301}" type="slidenum">
              <a:rPr lang="en-GB"/>
              <a:pPr>
                <a:defRPr/>
              </a:pPr>
              <a:t>‹#›</a:t>
            </a:fld>
            <a:endParaRPr lang="en-GB"/>
          </a:p>
        </p:txBody>
      </p:sp>
    </p:spTree>
    <p:extLst>
      <p:ext uri="{BB962C8B-B14F-4D97-AF65-F5344CB8AC3E}">
        <p14:creationId xmlns:p14="http://schemas.microsoft.com/office/powerpoint/2010/main" val="119107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1B953971-E0D9-2648-8DB8-1E98CC922DBC}" type="slidenum">
              <a:rPr lang="en-GB"/>
              <a:pPr>
                <a:defRPr/>
              </a:pPr>
              <a:t>‹#›</a:t>
            </a:fld>
            <a:endParaRPr lang="en-GB"/>
          </a:p>
        </p:txBody>
      </p:sp>
    </p:spTree>
    <p:extLst>
      <p:ext uri="{BB962C8B-B14F-4D97-AF65-F5344CB8AC3E}">
        <p14:creationId xmlns:p14="http://schemas.microsoft.com/office/powerpoint/2010/main" val="418505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GB"/>
              <a:t>July 2012</a:t>
            </a:r>
          </a:p>
        </p:txBody>
      </p:sp>
      <p:sp>
        <p:nvSpPr>
          <p:cNvPr id="6" name="Footer Placeholder 5"/>
          <p:cNvSpPr>
            <a:spLocks noGrp="1"/>
          </p:cNvSpPr>
          <p:nvPr>
            <p:ph type="ftr" sz="quarter" idx="11"/>
          </p:nvPr>
        </p:nvSpPr>
        <p:spPr/>
        <p:txBody>
          <a:bodyPr/>
          <a:lstStyle>
            <a:lvl1pPr>
              <a:defRPr/>
            </a:lvl1pPr>
          </a:lstStyle>
          <a:p>
            <a:pPr>
              <a:defRPr/>
            </a:pPr>
            <a:r>
              <a:rPr lang="en-GB"/>
              <a:t>Clint Chaplin, Chair (Samsung)</a:t>
            </a:r>
          </a:p>
        </p:txBody>
      </p:sp>
      <p:sp>
        <p:nvSpPr>
          <p:cNvPr id="7" name="Slide Number Placeholder 6"/>
          <p:cNvSpPr>
            <a:spLocks noGrp="1"/>
          </p:cNvSpPr>
          <p:nvPr>
            <p:ph type="sldNum" sz="quarter" idx="12"/>
          </p:nvPr>
        </p:nvSpPr>
        <p:spPr/>
        <p:txBody>
          <a:bodyPr/>
          <a:lstStyle>
            <a:lvl1pPr>
              <a:defRPr/>
            </a:lvl1pPr>
          </a:lstStyle>
          <a:p>
            <a:pPr>
              <a:defRPr/>
            </a:pPr>
            <a:r>
              <a:rPr lang="en-GB"/>
              <a:t>Slide </a:t>
            </a:r>
            <a:fld id="{7514E12F-2522-3C4A-8BCE-C9412E724596}" type="slidenum">
              <a:rPr lang="en-GB"/>
              <a:pPr>
                <a:defRPr/>
              </a:pPr>
              <a:t>‹#›</a:t>
            </a:fld>
            <a:endParaRPr lang="en-GB"/>
          </a:p>
        </p:txBody>
      </p:sp>
    </p:spTree>
    <p:extLst>
      <p:ext uri="{BB962C8B-B14F-4D97-AF65-F5344CB8AC3E}">
        <p14:creationId xmlns:p14="http://schemas.microsoft.com/office/powerpoint/2010/main" val="2736712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12788"/>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7811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ea typeface="ＭＳ Ｐゴシック" charset="0"/>
                <a:cs typeface="+mn-cs"/>
              </a:defRPr>
            </a:lvl1pPr>
          </a:lstStyle>
          <a:p>
            <a:pPr>
              <a:defRPr/>
            </a:pPr>
            <a:r>
              <a:rPr lang="en-GB"/>
              <a:t>September 2012</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ea typeface="ＭＳ Ｐゴシック" charset="0"/>
                <a:cs typeface="+mn-cs"/>
              </a:defRPr>
            </a:lvl1pPr>
          </a:lstStyle>
          <a:p>
            <a:pPr>
              <a:defRPr/>
            </a:pPr>
            <a:r>
              <a:rPr lang="en-GB"/>
              <a:t>Clint Chaplin, Chair (Samsung)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80231C6C-2AE6-F24B-BB91-799630472996}" type="slidenum">
              <a:rPr lang="en-GB"/>
              <a:pPr>
                <a:defRPr/>
              </a:pPr>
              <a:t>‹#›</a:t>
            </a:fld>
            <a:endParaRPr lang="en-GB"/>
          </a:p>
        </p:txBody>
      </p:sp>
      <p:sp>
        <p:nvSpPr>
          <p:cNvPr id="1031" name="Rectangle 7"/>
          <p:cNvSpPr>
            <a:spLocks noChangeArrowheads="1"/>
          </p:cNvSpPr>
          <p:nvPr/>
        </p:nvSpPr>
        <p:spPr bwMode="auto">
          <a:xfrm>
            <a:off x="4513263" y="334963"/>
            <a:ext cx="3962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457200" lvl="4" algn="r">
              <a:defRPr/>
            </a:pPr>
            <a:r>
              <a:rPr lang="en-GB" sz="1800" b="1" dirty="0">
                <a:ea typeface="ＭＳ Ｐゴシック" charset="0"/>
                <a:cs typeface="+mn-cs"/>
              </a:rPr>
              <a:t>doc.: IEEE 802.11-12/</a:t>
            </a:r>
            <a:r>
              <a:rPr lang="en-GB" sz="1800" b="1" dirty="0" smtClean="0">
                <a:ea typeface="ＭＳ Ｐゴシック" charset="0"/>
                <a:cs typeface="+mn-cs"/>
              </a:rPr>
              <a:t>01149r0</a:t>
            </a:r>
            <a:endParaRPr lang="en-GB" sz="1800" b="1" dirty="0">
              <a:ea typeface="ＭＳ Ｐゴシック"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defRPr/>
            </a:pPr>
            <a:r>
              <a:rPr lang="en-GB">
                <a:ea typeface="ＭＳ Ｐゴシック"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charset="0"/>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charset="0"/>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charset="0"/>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0.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9" Type="http://schemas.openxmlformats.org/officeDocument/2006/relationships/hyperlink" Target="http://www.3gpp.org/RAN1-Radio-layer-1" TargetMode="External"/><Relationship Id="rId20" Type="http://schemas.openxmlformats.org/officeDocument/2006/relationships/hyperlink" Target="http://www.3gpp.org/CT3-Interworking-with-External" TargetMode="External"/><Relationship Id="rId21" Type="http://schemas.openxmlformats.org/officeDocument/2006/relationships/hyperlink" Target="http://www.3gpp.org/CT4-MAP-CAMEL-GTP-BCH-SS-TrFO-IMS" TargetMode="External"/><Relationship Id="rId22" Type="http://schemas.openxmlformats.org/officeDocument/2006/relationships/hyperlink" Target="http://www.3gpp.org/CT6-Smart-Card-Application-Aspects" TargetMode="External"/><Relationship Id="rId23" Type="http://schemas.openxmlformats.org/officeDocument/2006/relationships/hyperlink" Target="http://www.3gpp.org/" TargetMode="External"/><Relationship Id="rId10" Type="http://schemas.openxmlformats.org/officeDocument/2006/relationships/hyperlink" Target="http://www.3gpp.org/RAN2-Radio-layer-2-and-Radio-layer" TargetMode="External"/><Relationship Id="rId11" Type="http://schemas.openxmlformats.org/officeDocument/2006/relationships/hyperlink" Target="http://www.3gpp.org/RAN3-Iu-Iub-Iur-S1-X2-and-UTRAN-E" TargetMode="External"/><Relationship Id="rId12" Type="http://schemas.openxmlformats.org/officeDocument/2006/relationships/hyperlink" Target="http://www.3gpp.org/RAN4-Radio-performance-and" TargetMode="External"/><Relationship Id="rId13" Type="http://schemas.openxmlformats.org/officeDocument/2006/relationships/hyperlink" Target="http://www.3gpp.org/RAN5-Mobile-terminal-conformance" TargetMode="External"/><Relationship Id="rId14" Type="http://schemas.openxmlformats.org/officeDocument/2006/relationships/hyperlink" Target="http://www.3gpp.org/SA1-Services" TargetMode="External"/><Relationship Id="rId15" Type="http://schemas.openxmlformats.org/officeDocument/2006/relationships/hyperlink" Target="http://www.3gpp.org/SA2-Architecture" TargetMode="External"/><Relationship Id="rId16" Type="http://schemas.openxmlformats.org/officeDocument/2006/relationships/hyperlink" Target="http://www.3gpp.org/SA3-Security" TargetMode="External"/><Relationship Id="rId17" Type="http://schemas.openxmlformats.org/officeDocument/2006/relationships/hyperlink" Target="http://www.3gpp.org/SA4-Codec" TargetMode="External"/><Relationship Id="rId18" Type="http://schemas.openxmlformats.org/officeDocument/2006/relationships/hyperlink" Target="http://www.3gpp.org/SA5-Telecom-Management" TargetMode="External"/><Relationship Id="rId19" Type="http://schemas.openxmlformats.org/officeDocument/2006/relationships/hyperlink" Target="http://www.3gpp.org/CT1-MM-CC-SM-lu" TargetMode="External"/><Relationship Id="rId1" Type="http://schemas.openxmlformats.org/officeDocument/2006/relationships/slideLayout" Target="../slideLayouts/slideLayout2.xml"/><Relationship Id="rId2" Type="http://schemas.openxmlformats.org/officeDocument/2006/relationships/hyperlink" Target="http://www.3gpp.org/GERAN" TargetMode="External"/><Relationship Id="rId3" Type="http://schemas.openxmlformats.org/officeDocument/2006/relationships/hyperlink" Target="http://www.3gpp.org/RAN" TargetMode="External"/><Relationship Id="rId4" Type="http://schemas.openxmlformats.org/officeDocument/2006/relationships/hyperlink" Target="http://www.3gpp.org/SA" TargetMode="External"/><Relationship Id="rId5" Type="http://schemas.openxmlformats.org/officeDocument/2006/relationships/hyperlink" Target="http://www.3gpp.org/CT-Plenary" TargetMode="External"/><Relationship Id="rId6" Type="http://schemas.openxmlformats.org/officeDocument/2006/relationships/hyperlink" Target="http://www.3gpp.org/GERAN-1-Radio-aspects" TargetMode="External"/><Relationship Id="rId7" Type="http://schemas.openxmlformats.org/officeDocument/2006/relationships/hyperlink" Target="http://www.3gpp.org/GERAN-2-Protocol-Aspects" TargetMode="External"/><Relationship Id="rId8" Type="http://schemas.openxmlformats.org/officeDocument/2006/relationships/hyperlink" Target="http://www.3gpp.org/GERAN-3-Terminal-Tes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GB" dirty="0"/>
              <a:t>September 2012</a:t>
            </a:r>
          </a:p>
        </p:txBody>
      </p:sp>
      <p:sp>
        <p:nvSpPr>
          <p:cNvPr id="8"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9ACAF9C-1BA9-6C4B-9844-D87B8640C9E1}" type="slidenum">
              <a:rPr lang="en-GB" smtClean="0"/>
              <a:pPr>
                <a:defRPr/>
              </a:pPr>
              <a:t>1</a:t>
            </a:fld>
            <a:endParaRPr lang="en-GB" dirty="0" smtClean="0"/>
          </a:p>
        </p:txBody>
      </p:sp>
      <p:sp>
        <p:nvSpPr>
          <p:cNvPr id="221186" name="Rectangle 2"/>
          <p:cNvSpPr>
            <a:spLocks noGrp="1" noChangeArrowheads="1"/>
          </p:cNvSpPr>
          <p:nvPr>
            <p:ph type="title"/>
          </p:nvPr>
        </p:nvSpPr>
        <p:spPr>
          <a:xfrm>
            <a:off x="685800" y="1116013"/>
            <a:ext cx="7772400" cy="727075"/>
          </a:xfrm>
        </p:spPr>
        <p:txBody>
          <a:bodyPr/>
          <a:lstStyle/>
          <a:p>
            <a:pPr>
              <a:defRPr/>
            </a:pPr>
            <a:r>
              <a:rPr lang="en-GB" sz="3200" dirty="0">
                <a:latin typeface="Times New Roman" charset="0"/>
              </a:rPr>
              <a:t>WLAN Standardization in </a:t>
            </a:r>
            <a:r>
              <a:rPr lang="en-GB" sz="3200" dirty="0" smtClean="0">
                <a:latin typeface="Times New Roman" charset="0"/>
              </a:rPr>
              <a:t>3GPP</a:t>
            </a:r>
            <a:br>
              <a:rPr lang="en-GB" sz="3200" dirty="0" smtClean="0">
                <a:latin typeface="Times New Roman" charset="0"/>
              </a:rPr>
            </a:br>
            <a:r>
              <a:rPr lang="en-GB" sz="3200" dirty="0" smtClean="0">
                <a:latin typeface="Times New Roman" charset="0"/>
              </a:rPr>
              <a:t>A Tutorial</a:t>
            </a:r>
            <a:endParaRPr lang="en-GB" sz="3200" dirty="0">
              <a:latin typeface="Times New Roman" charset="0"/>
            </a:endParaRPr>
          </a:p>
        </p:txBody>
      </p:sp>
      <p:sp>
        <p:nvSpPr>
          <p:cNvPr id="221188" name="Rectangle 4"/>
          <p:cNvSpPr>
            <a:spLocks noGrp="1" noChangeArrowheads="1"/>
          </p:cNvSpPr>
          <p:nvPr>
            <p:ph type="body" idx="1"/>
          </p:nvPr>
        </p:nvSpPr>
        <p:spPr>
          <a:xfrm>
            <a:off x="685800" y="2071688"/>
            <a:ext cx="7772400" cy="381000"/>
          </a:xfrm>
        </p:spPr>
        <p:txBody>
          <a:bodyPr/>
          <a:lstStyle/>
          <a:p>
            <a:pPr algn="ctr">
              <a:buFontTx/>
              <a:buNone/>
              <a:defRPr/>
            </a:pPr>
            <a:r>
              <a:rPr lang="en-GB" dirty="0">
                <a:latin typeface="Times New Roman" charset="0"/>
              </a:rPr>
              <a:t>Date:</a:t>
            </a:r>
            <a:r>
              <a:rPr lang="en-GB" b="0" dirty="0">
                <a:latin typeface="Times New Roman" charset="0"/>
              </a:rPr>
              <a:t> 2012-09-18</a:t>
            </a:r>
          </a:p>
        </p:txBody>
      </p:sp>
      <p:graphicFrame>
        <p:nvGraphicFramePr>
          <p:cNvPr id="15365" name="Object 5"/>
          <p:cNvGraphicFramePr>
            <a:graphicFrameLocks noChangeAspect="1"/>
          </p:cNvGraphicFramePr>
          <p:nvPr/>
        </p:nvGraphicFramePr>
        <p:xfrm>
          <a:off x="668338" y="3155950"/>
          <a:ext cx="7808912" cy="1703388"/>
        </p:xfrm>
        <a:graphic>
          <a:graphicData uri="http://schemas.openxmlformats.org/presentationml/2006/ole">
            <mc:AlternateContent xmlns:mc="http://schemas.openxmlformats.org/markup-compatibility/2006">
              <mc:Choice xmlns:v="urn:schemas-microsoft-com:vml" Requires="v">
                <p:oleObj spid="_x0000_s15371" name="Document" r:id="rId4" imgW="8133009" imgH="1781732" progId="Word.Document.8">
                  <p:embed/>
                </p:oleObj>
              </mc:Choice>
              <mc:Fallback>
                <p:oleObj name="Document" r:id="rId4" imgW="8133009" imgH="178173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3155950"/>
                        <a:ext cx="7808912"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21190" name="Rectangle 6"/>
          <p:cNvSpPr>
            <a:spLocks noChangeArrowheads="1"/>
          </p:cNvSpPr>
          <p:nvPr/>
        </p:nvSpPr>
        <p:spPr bwMode="auto">
          <a:xfrm>
            <a:off x="709613" y="2801938"/>
            <a:ext cx="1698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defRPr/>
            </a:pPr>
            <a:r>
              <a:rPr lang="en-GB" sz="1600" b="1" dirty="0"/>
              <a:t>Authors:</a:t>
            </a:r>
            <a:endParaRPr lang="en-GB" sz="1600" dirty="0"/>
          </a:p>
        </p:txBody>
      </p:sp>
      <p:pic>
        <p:nvPicPr>
          <p:cNvPr id="15367" name="Picture 8" descr="3GPP-logo_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987925"/>
            <a:ext cx="243046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706438" y="1011238"/>
            <a:ext cx="7826375" cy="493712"/>
          </a:xfrm>
        </p:spPr>
        <p:txBody>
          <a:bodyPr/>
          <a:lstStyle/>
          <a:p>
            <a:pPr eaLnBrk="1" hangingPunct="1">
              <a:defRPr/>
            </a:pPr>
            <a:r>
              <a:rPr lang="en-CA" dirty="0" smtClean="0">
                <a:latin typeface="+mn-lt"/>
                <a:ea typeface="ＭＳ Ｐゴシック" charset="0"/>
                <a:cs typeface="+mj-cs"/>
              </a:rPr>
              <a:t>3GPP - WLAN Networking Components</a:t>
            </a:r>
          </a:p>
        </p:txBody>
      </p:sp>
      <p:sp>
        <p:nvSpPr>
          <p:cNvPr id="305155" name="Rectangle 3"/>
          <p:cNvSpPr>
            <a:spLocks noGrp="1" noChangeArrowheads="1"/>
          </p:cNvSpPr>
          <p:nvPr>
            <p:ph type="body" idx="1"/>
          </p:nvPr>
        </p:nvSpPr>
        <p:spPr>
          <a:xfrm>
            <a:off x="706438" y="1828800"/>
            <a:ext cx="7870825" cy="5005388"/>
          </a:xfrm>
        </p:spPr>
        <p:txBody>
          <a:bodyPr/>
          <a:lstStyle/>
          <a:p>
            <a:pPr eaLnBrk="1" hangingPunct="1">
              <a:lnSpc>
                <a:spcPct val="80000"/>
              </a:lnSpc>
              <a:defRPr/>
            </a:pPr>
            <a:r>
              <a:rPr lang="en-CA" sz="1800" dirty="0" smtClean="0">
                <a:cs typeface="+mn-cs"/>
              </a:rPr>
              <a:t>Packet Data Gateway (PDG)</a:t>
            </a:r>
          </a:p>
          <a:p>
            <a:pPr lvl="1" eaLnBrk="1" hangingPunct="1">
              <a:lnSpc>
                <a:spcPct val="80000"/>
              </a:lnSpc>
              <a:defRPr/>
            </a:pPr>
            <a:r>
              <a:rPr lang="en-CA" sz="1600" dirty="0" smtClean="0"/>
              <a:t>3GPP PS based services (appear the first time in Scenario 3) are accessed via a Packet Data Gateway</a:t>
            </a:r>
          </a:p>
          <a:p>
            <a:pPr lvl="1" eaLnBrk="1" hangingPunct="1">
              <a:lnSpc>
                <a:spcPct val="80000"/>
              </a:lnSpc>
              <a:defRPr/>
            </a:pPr>
            <a:r>
              <a:rPr lang="en-CA" sz="1600" dirty="0" smtClean="0"/>
              <a:t>“GGSN”-like functionality i.e. charging data generation, IP address management, tunnel endpoint, </a:t>
            </a:r>
            <a:r>
              <a:rPr lang="en-CA" sz="1600" dirty="0" err="1" smtClean="0"/>
              <a:t>QoS</a:t>
            </a:r>
            <a:r>
              <a:rPr lang="en-CA" sz="1600" dirty="0" smtClean="0"/>
              <a:t> handling, service based local policy enforcement</a:t>
            </a:r>
          </a:p>
          <a:p>
            <a:pPr eaLnBrk="1" hangingPunct="1">
              <a:lnSpc>
                <a:spcPct val="80000"/>
              </a:lnSpc>
              <a:defRPr/>
            </a:pPr>
            <a:r>
              <a:rPr lang="en-CA" sz="1800" dirty="0" smtClean="0">
                <a:cs typeface="+mn-cs"/>
              </a:rPr>
              <a:t>Wireless Access Gateway (WAG)</a:t>
            </a:r>
          </a:p>
          <a:p>
            <a:pPr lvl="1" eaLnBrk="1" hangingPunct="1">
              <a:lnSpc>
                <a:spcPct val="80000"/>
              </a:lnSpc>
              <a:defRPr/>
            </a:pPr>
            <a:r>
              <a:rPr lang="en-CA" sz="1600" dirty="0" smtClean="0"/>
              <a:t>A gateway via which data to/from the WLAN AN shall be routed via a PLMN through a selected PDG in order to provide a WLAN UE with 3G PS based services</a:t>
            </a:r>
          </a:p>
          <a:p>
            <a:pPr lvl="1" eaLnBrk="1" hangingPunct="1">
              <a:lnSpc>
                <a:spcPct val="80000"/>
              </a:lnSpc>
              <a:defRPr/>
            </a:pPr>
            <a:r>
              <a:rPr lang="en-CA" sz="1600" dirty="0" smtClean="0"/>
              <a:t>Charging data generation, routing enforcement</a:t>
            </a:r>
            <a:endParaRPr lang="en-CA" sz="1800" dirty="0" smtClean="0"/>
          </a:p>
          <a:p>
            <a:pPr eaLnBrk="1" hangingPunct="1">
              <a:lnSpc>
                <a:spcPct val="80000"/>
              </a:lnSpc>
              <a:defRPr/>
            </a:pPr>
            <a:r>
              <a:rPr lang="en-CA" sz="1800" dirty="0" smtClean="0">
                <a:cs typeface="+mn-cs"/>
              </a:rPr>
              <a:t>3GPP AAA Server/Proxy</a:t>
            </a:r>
          </a:p>
          <a:p>
            <a:pPr lvl="1" eaLnBrk="1" hangingPunct="1">
              <a:lnSpc>
                <a:spcPct val="80000"/>
              </a:lnSpc>
              <a:defRPr/>
            </a:pPr>
            <a:r>
              <a:rPr lang="en-CA" sz="1600" dirty="0" smtClean="0"/>
              <a:t>All AAA related tasks, and relaying when needed</a:t>
            </a:r>
          </a:p>
          <a:p>
            <a:pPr eaLnBrk="1" hangingPunct="1">
              <a:lnSpc>
                <a:spcPct val="80000"/>
              </a:lnSpc>
              <a:defRPr/>
            </a:pPr>
            <a:r>
              <a:rPr lang="en-CA" sz="1800" dirty="0" smtClean="0">
                <a:cs typeface="+mn-cs"/>
              </a:rPr>
              <a:t>HSS / HLR (Home Subscriber Server / Home Location Register)</a:t>
            </a:r>
          </a:p>
          <a:p>
            <a:pPr lvl="1" eaLnBrk="1" hangingPunct="1">
              <a:lnSpc>
                <a:spcPct val="80000"/>
              </a:lnSpc>
              <a:defRPr/>
            </a:pPr>
            <a:r>
              <a:rPr lang="en-CA" sz="1600" dirty="0" smtClean="0"/>
              <a:t>Located within the 3GPP subscriber's home </a:t>
            </a:r>
            <a:r>
              <a:rPr lang="en-CA" sz="1600" dirty="0"/>
              <a:t>n</a:t>
            </a:r>
            <a:r>
              <a:rPr lang="en-CA" sz="1600" dirty="0" smtClean="0"/>
              <a:t>etwork</a:t>
            </a:r>
          </a:p>
          <a:p>
            <a:pPr lvl="1" eaLnBrk="1" hangingPunct="1">
              <a:lnSpc>
                <a:spcPct val="80000"/>
              </a:lnSpc>
              <a:defRPr/>
            </a:pPr>
            <a:r>
              <a:rPr lang="en-CA" sz="1600" dirty="0" smtClean="0"/>
              <a:t>Contains required  authentication and subscription data to access the WLAN-IW service</a:t>
            </a:r>
          </a:p>
          <a:p>
            <a:pPr eaLnBrk="1" hangingPunct="1">
              <a:lnSpc>
                <a:spcPct val="80000"/>
              </a:lnSpc>
              <a:defRPr/>
            </a:pPr>
            <a:r>
              <a:rPr lang="en-CA" sz="1800" dirty="0" smtClean="0">
                <a:cs typeface="+mn-cs"/>
              </a:rPr>
              <a:t>OCS / CCF / </a:t>
            </a:r>
            <a:r>
              <a:rPr lang="en-CA" sz="1800" dirty="0" err="1" smtClean="0">
                <a:cs typeface="+mn-cs"/>
              </a:rPr>
              <a:t>CGw</a:t>
            </a:r>
            <a:r>
              <a:rPr lang="en-CA" sz="1800" dirty="0" smtClean="0">
                <a:cs typeface="+mn-cs"/>
              </a:rPr>
              <a:t> (Online Charging System / Call Control Function / Charging Gateway )</a:t>
            </a:r>
          </a:p>
          <a:p>
            <a:pPr lvl="1" eaLnBrk="1" hangingPunct="1">
              <a:lnSpc>
                <a:spcPct val="80000"/>
              </a:lnSpc>
              <a:defRPr/>
            </a:pPr>
            <a:r>
              <a:rPr lang="en-CA" sz="1600" dirty="0" smtClean="0"/>
              <a:t>Charging data collection, accounting, online charging, etc.</a:t>
            </a:r>
            <a:endParaRPr lang="en-US" sz="1600" dirty="0" smtClean="0"/>
          </a:p>
        </p:txBody>
      </p:sp>
      <p:sp>
        <p:nvSpPr>
          <p:cNvPr id="4" name="Slide Number Placeholder 5"/>
          <p:cNvSpPr>
            <a:spLocks noGrp="1"/>
          </p:cNvSpPr>
          <p:nvPr>
            <p:ph type="sldNum" sz="quarter" idx="12"/>
          </p:nvPr>
        </p:nvSpPr>
        <p:spPr>
          <a:xfrm>
            <a:off x="4344988" y="6488113"/>
            <a:ext cx="530225" cy="182562"/>
          </a:xfrm>
        </p:spPr>
        <p:txBody>
          <a:bodyPr/>
          <a:lstStyle/>
          <a:p>
            <a:pPr>
              <a:defRPr/>
            </a:pPr>
            <a:r>
              <a:rPr lang="en-GB" dirty="0"/>
              <a:t>Slide </a:t>
            </a:r>
            <a:fld id="{9523A4CC-D265-644D-97BA-DD12CDB63357}" type="slidenum">
              <a:rPr lang="en-GB"/>
              <a:pPr>
                <a:defRPr/>
              </a:pPr>
              <a:t>10</a:t>
            </a:fld>
            <a:endParaRPr lang="en-GB" dirty="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93713" y="1008063"/>
            <a:ext cx="7826375" cy="493712"/>
          </a:xfrm>
        </p:spPr>
        <p:txBody>
          <a:bodyPr/>
          <a:lstStyle/>
          <a:p>
            <a:pPr eaLnBrk="1" hangingPunct="1">
              <a:defRPr/>
            </a:pPr>
            <a:r>
              <a:rPr lang="en-US" dirty="0">
                <a:latin typeface="Times New Roman" charset="0"/>
              </a:rPr>
              <a:t>Access Types</a:t>
            </a:r>
          </a:p>
        </p:txBody>
      </p:sp>
      <p:sp>
        <p:nvSpPr>
          <p:cNvPr id="11266" name="Rectangle 3"/>
          <p:cNvSpPr>
            <a:spLocks noGrp="1" noChangeArrowheads="1"/>
          </p:cNvSpPr>
          <p:nvPr>
            <p:ph type="body" idx="1"/>
          </p:nvPr>
        </p:nvSpPr>
        <p:spPr>
          <a:xfrm>
            <a:off x="685800" y="1622425"/>
            <a:ext cx="8077200" cy="4776788"/>
          </a:xfrm>
        </p:spPr>
        <p:txBody>
          <a:bodyPr/>
          <a:lstStyle/>
          <a:p>
            <a:pPr marL="180975" indent="-180975" eaLnBrk="1" hangingPunct="1">
              <a:lnSpc>
                <a:spcPct val="80000"/>
              </a:lnSpc>
              <a:defRPr/>
            </a:pPr>
            <a:r>
              <a:rPr lang="en-US" sz="1800" dirty="0">
                <a:latin typeface="Times New Roman" charset="0"/>
              </a:rPr>
              <a:t>WLAN 3GPP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Packet Switched (PS) services, e.g. 3GPP IMS service, using a secure </a:t>
            </a:r>
            <a:r>
              <a:rPr lang="en-US" sz="1600" dirty="0" smtClean="0">
                <a:latin typeface="Times New Roman" charset="0"/>
              </a:rPr>
              <a:t>tunnel</a:t>
            </a:r>
            <a:endParaRPr lang="en-US" sz="1600" dirty="0">
              <a:latin typeface="Times New Roman" charset="0"/>
            </a:endParaRPr>
          </a:p>
          <a:p>
            <a:pPr marL="446088" lvl="1" indent="-171450" eaLnBrk="1" hangingPunct="1">
              <a:lnSpc>
                <a:spcPct val="80000"/>
              </a:lnSpc>
              <a:defRPr/>
            </a:pPr>
            <a:r>
              <a:rPr lang="en-US" sz="1600" dirty="0">
                <a:latin typeface="Times New Roman" charset="0"/>
              </a:rPr>
              <a:t>Since WLAN hotspots are generally not considered secure, </a:t>
            </a:r>
            <a:r>
              <a:rPr lang="en-US" sz="1600" dirty="0" smtClean="0">
                <a:latin typeface="Times New Roman" charset="0"/>
              </a:rPr>
              <a:t>an </a:t>
            </a:r>
            <a:r>
              <a:rPr lang="en-US" sz="1600" dirty="0">
                <a:latin typeface="Times New Roman" charset="0"/>
              </a:rPr>
              <a:t>IPSec tunnel between the UE and the Packet Data Gateway (PDG) is needed for accessing 3GPP IP Access </a:t>
            </a:r>
            <a:r>
              <a:rPr lang="en-US" sz="1600" dirty="0" smtClean="0">
                <a:latin typeface="Times New Roman" charset="0"/>
              </a:rPr>
              <a:t>service</a:t>
            </a:r>
            <a:endParaRPr lang="en-US" sz="1600" dirty="0">
              <a:latin typeface="Times New Roman" charset="0"/>
            </a:endParaRPr>
          </a:p>
          <a:p>
            <a:pPr marL="446088" lvl="1" indent="-171450">
              <a:lnSpc>
                <a:spcPct val="80000"/>
              </a:lnSpc>
              <a:defRPr/>
            </a:pPr>
            <a:r>
              <a:rPr lang="en-US" sz="1600" dirty="0" smtClean="0">
                <a:latin typeface="Times New Roman" charset="0"/>
              </a:rPr>
              <a:t>Wireless APN (Access Point Name), </a:t>
            </a:r>
            <a:r>
              <a:rPr lang="en-US" sz="1600" dirty="0">
                <a:latin typeface="Times New Roman" charset="0"/>
              </a:rPr>
              <a:t>similar to GPRS </a:t>
            </a:r>
            <a:r>
              <a:rPr lang="en-US" sz="1600" dirty="0" smtClean="0">
                <a:latin typeface="Times New Roman" charset="0"/>
              </a:rPr>
              <a:t>APN, </a:t>
            </a:r>
            <a:r>
              <a:rPr lang="en-US" sz="1600" dirty="0">
                <a:latin typeface="Times New Roman" charset="0"/>
              </a:rPr>
              <a:t>but for WLAN access</a:t>
            </a:r>
          </a:p>
          <a:p>
            <a:pPr marL="446088" lvl="1" indent="-171450" eaLnBrk="1" hangingPunct="1">
              <a:lnSpc>
                <a:spcPct val="80000"/>
              </a:lnSpc>
              <a:defRPr/>
            </a:pPr>
            <a:r>
              <a:rPr lang="en-US" sz="1600" dirty="0">
                <a:latin typeface="Times New Roman" charset="0"/>
              </a:rPr>
              <a:t>Multiple tunnels can be authorized for previously authenticated subscribers allowing access to any number of services </a:t>
            </a:r>
            <a:r>
              <a:rPr lang="en-US" sz="1600" dirty="0" smtClean="0">
                <a:latin typeface="Times New Roman" charset="0"/>
              </a:rPr>
              <a:t>simultaneously</a:t>
            </a:r>
            <a:endParaRPr lang="en-US" sz="1600" dirty="0">
              <a:latin typeface="Times New Roman" charset="0"/>
            </a:endParaRPr>
          </a:p>
          <a:p>
            <a:pPr marL="446088" lvl="1" indent="-171450" eaLnBrk="1" hangingPunct="1">
              <a:lnSpc>
                <a:spcPct val="80000"/>
              </a:lnSpc>
              <a:defRPr/>
            </a:pPr>
            <a:r>
              <a:rPr lang="en-US" sz="1600" dirty="0">
                <a:latin typeface="Times New Roman" charset="0"/>
              </a:rPr>
              <a:t>A separate tunnel authentication is </a:t>
            </a:r>
            <a:r>
              <a:rPr lang="en-US" sz="1600" dirty="0" smtClean="0">
                <a:latin typeface="Times New Roman" charset="0"/>
              </a:rPr>
              <a:t>needed </a:t>
            </a:r>
            <a:endParaRPr lang="en-US" sz="1600" dirty="0">
              <a:latin typeface="Times New Roman" charset="0"/>
            </a:endParaRPr>
          </a:p>
          <a:p>
            <a:pPr marL="180975" indent="-180975" eaLnBrk="1" hangingPunct="1">
              <a:lnSpc>
                <a:spcPct val="80000"/>
              </a:lnSpc>
              <a:defRPr/>
            </a:pPr>
            <a:r>
              <a:rPr lang="en-US" sz="1800" dirty="0">
                <a:latin typeface="Times New Roman" charset="0"/>
              </a:rPr>
              <a:t>WLAN Direct IP Access</a:t>
            </a:r>
          </a:p>
          <a:p>
            <a:pPr marL="446088" lvl="1" indent="-171450" eaLnBrk="1" hangingPunct="1">
              <a:lnSpc>
                <a:spcPct val="80000"/>
              </a:lnSpc>
              <a:defRPr/>
            </a:pPr>
            <a:r>
              <a:rPr lang="en-US" sz="1600" dirty="0">
                <a:latin typeface="Times New Roman" charset="0"/>
              </a:rPr>
              <a:t>Authorized subscribers </a:t>
            </a:r>
            <a:r>
              <a:rPr lang="en-US" sz="1600" dirty="0" smtClean="0">
                <a:latin typeface="Times New Roman" charset="0"/>
              </a:rPr>
              <a:t>access </a:t>
            </a:r>
            <a:r>
              <a:rPr lang="en-US" sz="1600" dirty="0">
                <a:latin typeface="Times New Roman" charset="0"/>
              </a:rPr>
              <a:t>local IP networks such as the Internet or Intranet directly from the </a:t>
            </a:r>
            <a:r>
              <a:rPr lang="en-US" sz="1600" dirty="0" smtClean="0">
                <a:latin typeface="Times New Roman" charset="0"/>
              </a:rPr>
              <a:t>WLAN </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AAA Server performs authentication of subscriber requests from RADIUS and Diameter WLAN ANs, using either the EAP-SIM (Extensible Authentication Protocol-Subscriber Identity Module) or EAP-AKA (Extensible Authentication Protocol-Authentication and Key Agreement) </a:t>
            </a:r>
            <a:r>
              <a:rPr lang="en-US" sz="1600" dirty="0" smtClean="0">
                <a:latin typeface="Times New Roman" charset="0"/>
              </a:rPr>
              <a:t>protocol</a:t>
            </a:r>
            <a:endParaRPr lang="en-US" sz="1600" dirty="0">
              <a:latin typeface="Times New Roman" charset="0"/>
            </a:endParaRPr>
          </a:p>
          <a:p>
            <a:pPr marL="446088" lvl="1" indent="-171450" eaLnBrk="1" hangingPunct="1">
              <a:lnSpc>
                <a:spcPct val="80000"/>
              </a:lnSpc>
              <a:defRPr/>
            </a:pPr>
            <a:r>
              <a:rPr lang="en-US" sz="1600" dirty="0">
                <a:latin typeface="Times New Roman" charset="0"/>
              </a:rPr>
              <a:t>The 3GPP based authentication is performed against the subscriber information in the HSS. Authentication is initiated directly from the WLAN </a:t>
            </a:r>
            <a:r>
              <a:rPr lang="en-US" sz="1600" dirty="0" smtClean="0">
                <a:latin typeface="Times New Roman" charset="0"/>
              </a:rPr>
              <a:t>AN (Access Network)</a:t>
            </a:r>
            <a:endParaRPr lang="en-US" sz="1600" dirty="0">
              <a:latin typeface="Times New Roman" charset="0"/>
            </a:endParaRPr>
          </a:p>
          <a:p>
            <a:pPr marL="446088" lvl="1" indent="-171450" eaLnBrk="1" hangingPunct="1">
              <a:lnSpc>
                <a:spcPct val="80000"/>
              </a:lnSpc>
              <a:defRPr/>
            </a:pPr>
            <a:r>
              <a:rPr lang="en-US" sz="1600" dirty="0">
                <a:latin typeface="Times New Roman" charset="0"/>
              </a:rPr>
              <a:t>After successful authentication, authorization is performed, resulting in the return of policy information to the WLAN AN to provision the session. Subscriber access is provided only to the local IP network such as the Internet or Intranet directly from the WLAN </a:t>
            </a:r>
            <a:r>
              <a:rPr lang="en-US" sz="1600" dirty="0" smtClean="0">
                <a:latin typeface="Times New Roman" charset="0"/>
              </a:rPr>
              <a:t>AN</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86619DD0-BC14-3649-A0B1-98157660AE45}" type="slidenum">
              <a:rPr lang="en-GB" smtClean="0"/>
              <a:pPr>
                <a:defRPr/>
              </a:pPr>
              <a:t>11</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657225" y="992188"/>
            <a:ext cx="7826375" cy="493712"/>
          </a:xfrm>
        </p:spPr>
        <p:txBody>
          <a:bodyPr/>
          <a:lstStyle/>
          <a:p>
            <a:pPr eaLnBrk="1" hangingPunct="1">
              <a:defRPr/>
            </a:pPr>
            <a:r>
              <a:rPr lang="en-US" dirty="0" smtClean="0">
                <a:ea typeface="ＭＳ Ｐゴシック" charset="0"/>
                <a:cs typeface="+mj-cs"/>
              </a:rPr>
              <a:t>3GPP - WLAN Interworking Architecture</a:t>
            </a:r>
          </a:p>
        </p:txBody>
      </p:sp>
      <p:sp>
        <p:nvSpPr>
          <p:cNvPr id="297989" name="Rectangle 5"/>
          <p:cNvSpPr>
            <a:spLocks noChangeArrowheads="1"/>
          </p:cNvSpPr>
          <p:nvPr/>
        </p:nvSpPr>
        <p:spPr bwMode="auto">
          <a:xfrm>
            <a:off x="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cs typeface="+mn-cs"/>
            </a:endParaRPr>
          </a:p>
        </p:txBody>
      </p:sp>
      <p:graphicFrame>
        <p:nvGraphicFramePr>
          <p:cNvPr id="27651" name="Object 4"/>
          <p:cNvGraphicFramePr>
            <a:graphicFrameLocks noChangeAspect="1"/>
          </p:cNvGraphicFramePr>
          <p:nvPr/>
        </p:nvGraphicFramePr>
        <p:xfrm>
          <a:off x="287338" y="1773238"/>
          <a:ext cx="8604250" cy="3998912"/>
        </p:xfrm>
        <a:graphic>
          <a:graphicData uri="http://schemas.openxmlformats.org/presentationml/2006/ole">
            <mc:AlternateContent xmlns:mc="http://schemas.openxmlformats.org/markup-compatibility/2006">
              <mc:Choice xmlns:v="urn:schemas-microsoft-com:vml" Requires="v">
                <p:oleObj spid="_x0000_s27656" r:id="rId3" imgW="7068312" imgH="3287268" progId="Visio.Drawing.6">
                  <p:embed/>
                </p:oleObj>
              </mc:Choice>
              <mc:Fallback>
                <p:oleObj r:id="rId3" imgW="7068312" imgH="3287268"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773238"/>
                        <a:ext cx="86042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a:spLocks noGrp="1"/>
          </p:cNvSpPr>
          <p:nvPr>
            <p:ph type="sldNum" sz="quarter" idx="12"/>
          </p:nvPr>
        </p:nvSpPr>
        <p:spPr>
          <a:xfrm>
            <a:off x="4357688" y="6470650"/>
            <a:ext cx="504825" cy="182563"/>
          </a:xfrm>
        </p:spPr>
        <p:txBody>
          <a:bodyPr/>
          <a:lstStyle/>
          <a:p>
            <a:pPr>
              <a:defRPr/>
            </a:pPr>
            <a:r>
              <a:rPr lang="en-GB" dirty="0"/>
              <a:t>Slide </a:t>
            </a:r>
            <a:fld id="{DE9AD37F-809E-D140-94BD-764F0EE07928}" type="slidenum">
              <a:rPr lang="en-GB"/>
              <a:pPr>
                <a:defRPr/>
              </a:pPr>
              <a:t>12</a:t>
            </a:fld>
            <a:endParaRPr lang="en-GB" dirty="0"/>
          </a:p>
        </p:txBody>
      </p:sp>
      <p:sp>
        <p:nvSpPr>
          <p:cNvPr id="6"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684213" y="1576388"/>
            <a:ext cx="8510587" cy="47545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dirty="0">
                <a:latin typeface="Times New Roman" charset="0"/>
              </a:rPr>
              <a:t>Contains both</a:t>
            </a:r>
          </a:p>
          <a:p>
            <a:pPr lvl="1">
              <a:lnSpc>
                <a:spcPct val="80000"/>
              </a:lnSpc>
              <a:defRPr/>
            </a:pPr>
            <a:r>
              <a:rPr lang="en-CA" sz="1800" dirty="0">
                <a:latin typeface="Times New Roman" charset="0"/>
              </a:rPr>
              <a:t>WLAN access network selection</a:t>
            </a:r>
          </a:p>
          <a:p>
            <a:pPr lvl="1">
              <a:lnSpc>
                <a:spcPct val="80000"/>
              </a:lnSpc>
              <a:defRPr/>
            </a:pPr>
            <a:r>
              <a:rPr lang="en-CA" sz="1800" dirty="0">
                <a:latin typeface="Times New Roman" charset="0"/>
              </a:rPr>
              <a:t>PLMN network selection</a:t>
            </a:r>
          </a:p>
          <a:p>
            <a:pPr>
              <a:lnSpc>
                <a:spcPct val="80000"/>
              </a:lnSpc>
              <a:defRPr/>
            </a:pPr>
            <a:r>
              <a:rPr lang="en-CA" sz="2000" dirty="0">
                <a:latin typeface="Times New Roman" charset="0"/>
              </a:rPr>
              <a:t>Two </a:t>
            </a:r>
            <a:r>
              <a:rPr lang="en-CA" sz="2000" dirty="0" smtClean="0">
                <a:latin typeface="Times New Roman" charset="0"/>
              </a:rPr>
              <a:t>modes </a:t>
            </a:r>
          </a:p>
          <a:p>
            <a:pPr lvl="1">
              <a:lnSpc>
                <a:spcPct val="80000"/>
              </a:lnSpc>
              <a:defRPr/>
            </a:pPr>
            <a:r>
              <a:rPr lang="en-CA" sz="1800" dirty="0" smtClean="0">
                <a:latin typeface="Times New Roman" charset="0"/>
              </a:rPr>
              <a:t>Automatic </a:t>
            </a:r>
            <a:r>
              <a:rPr lang="en-CA" sz="1800" dirty="0">
                <a:latin typeface="Times New Roman" charset="0"/>
              </a:rPr>
              <a:t>and manual</a:t>
            </a:r>
          </a:p>
          <a:p>
            <a:pPr>
              <a:lnSpc>
                <a:spcPct val="80000"/>
              </a:lnSpc>
              <a:defRPr/>
            </a:pPr>
            <a:r>
              <a:rPr lang="en-CA" sz="2000" dirty="0">
                <a:latin typeface="Times New Roman" charset="0"/>
              </a:rPr>
              <a:t>Network Access Identifier (NAI) has an important role </a:t>
            </a:r>
            <a:r>
              <a:rPr lang="en-CA" sz="2000" dirty="0" smtClean="0">
                <a:latin typeface="Times New Roman" charset="0"/>
              </a:rPr>
              <a:t>in</a:t>
            </a:r>
            <a:endParaRPr lang="en-CA" sz="2000" dirty="0">
              <a:latin typeface="Times New Roman" charset="0"/>
            </a:endParaRPr>
          </a:p>
          <a:p>
            <a:pPr lvl="1">
              <a:lnSpc>
                <a:spcPct val="80000"/>
              </a:lnSpc>
              <a:defRPr/>
            </a:pPr>
            <a:r>
              <a:rPr lang="en-CA" sz="1800" dirty="0">
                <a:latin typeface="Times New Roman" charset="0"/>
              </a:rPr>
              <a:t>Authentication</a:t>
            </a:r>
          </a:p>
          <a:p>
            <a:pPr lvl="1">
              <a:lnSpc>
                <a:spcPct val="80000"/>
              </a:lnSpc>
              <a:defRPr/>
            </a:pPr>
            <a:r>
              <a:rPr lang="en-CA" sz="1800" dirty="0">
                <a:latin typeface="Times New Roman" charset="0"/>
              </a:rPr>
              <a:t>AAA routing</a:t>
            </a:r>
          </a:p>
          <a:p>
            <a:pPr lvl="1">
              <a:lnSpc>
                <a:spcPct val="80000"/>
              </a:lnSpc>
              <a:defRPr/>
            </a:pPr>
            <a:r>
              <a:rPr lang="en-CA" sz="1800" dirty="0">
                <a:latin typeface="Times New Roman" charset="0"/>
              </a:rPr>
              <a:t>NAI decoration for roaming</a:t>
            </a:r>
          </a:p>
          <a:p>
            <a:pPr lvl="1">
              <a:lnSpc>
                <a:spcPct val="80000"/>
              </a:lnSpc>
              <a:defRPr/>
            </a:pPr>
            <a:r>
              <a:rPr lang="en-CA" sz="1800" dirty="0">
                <a:latin typeface="Times New Roman" charset="0"/>
              </a:rPr>
              <a:t>PLMN discovery</a:t>
            </a:r>
          </a:p>
          <a:p>
            <a:pPr>
              <a:lnSpc>
                <a:spcPct val="80000"/>
              </a:lnSpc>
              <a:defRPr/>
            </a:pPr>
            <a:r>
              <a:rPr lang="en-CA" sz="2000" dirty="0">
                <a:latin typeface="Times New Roman" charset="0"/>
              </a:rPr>
              <a:t>WLAN access network selection</a:t>
            </a:r>
          </a:p>
          <a:p>
            <a:pPr lvl="1">
              <a:lnSpc>
                <a:spcPct val="80000"/>
              </a:lnSpc>
              <a:defRPr/>
            </a:pPr>
            <a:r>
              <a:rPr lang="en-CA" sz="1800" dirty="0">
                <a:latin typeface="Times New Roman" charset="0"/>
              </a:rPr>
              <a:t>SSID based</a:t>
            </a:r>
          </a:p>
          <a:p>
            <a:pPr lvl="1">
              <a:lnSpc>
                <a:spcPct val="80000"/>
              </a:lnSpc>
              <a:defRPr/>
            </a:pPr>
            <a:r>
              <a:rPr lang="en-CA" sz="1800" dirty="0">
                <a:latin typeface="Times New Roman" charset="0"/>
              </a:rPr>
              <a:t>Users &amp; operator </a:t>
            </a:r>
            <a:r>
              <a:rPr lang="en-CA" sz="1800" dirty="0" smtClean="0">
                <a:latin typeface="Times New Roman" charset="0"/>
              </a:rPr>
              <a:t>have</a:t>
            </a:r>
            <a:br>
              <a:rPr lang="en-CA" sz="1800" dirty="0" smtClean="0">
                <a:latin typeface="Times New Roman" charset="0"/>
              </a:rPr>
            </a:br>
            <a:r>
              <a:rPr lang="en-CA" sz="1800" dirty="0" smtClean="0">
                <a:latin typeface="Times New Roman" charset="0"/>
              </a:rPr>
              <a:t>“</a:t>
            </a:r>
            <a:r>
              <a:rPr lang="en-CA" sz="1800" dirty="0">
                <a:latin typeface="Times New Roman" charset="0"/>
              </a:rPr>
              <a:t>preferred” </a:t>
            </a:r>
            <a:r>
              <a:rPr lang="en-CA" sz="1800" dirty="0" smtClean="0">
                <a:latin typeface="Times New Roman" charset="0"/>
              </a:rPr>
              <a:t>lists</a:t>
            </a:r>
            <a:endParaRPr lang="en-CA" sz="1800" dirty="0">
              <a:latin typeface="Times New Roman" charset="0"/>
            </a:endParaRPr>
          </a:p>
          <a:p>
            <a:pPr>
              <a:lnSpc>
                <a:spcPct val="80000"/>
              </a:lnSpc>
              <a:defRPr/>
            </a:pPr>
            <a:r>
              <a:rPr lang="en-CA" sz="2000" dirty="0">
                <a:latin typeface="Times New Roman" charset="0"/>
              </a:rPr>
              <a:t>PLMN selection</a:t>
            </a:r>
          </a:p>
          <a:p>
            <a:pPr lvl="1">
              <a:lnSpc>
                <a:spcPct val="80000"/>
              </a:lnSpc>
              <a:defRPr/>
            </a:pPr>
            <a:r>
              <a:rPr lang="en-CA" sz="1800" dirty="0" smtClean="0">
                <a:latin typeface="Times New Roman" charset="0"/>
              </a:rPr>
              <a:t>EAP </a:t>
            </a:r>
            <a:r>
              <a:rPr lang="en-CA" sz="1800" dirty="0">
                <a:latin typeface="Times New Roman" charset="0"/>
              </a:rPr>
              <a:t>based </a:t>
            </a:r>
            <a:r>
              <a:rPr lang="en-CA" sz="1800" dirty="0" smtClean="0">
                <a:latin typeface="Times New Roman" charset="0"/>
              </a:rPr>
              <a:t>advertisement</a:t>
            </a:r>
          </a:p>
          <a:p>
            <a:pPr lvl="1">
              <a:lnSpc>
                <a:spcPct val="80000"/>
              </a:lnSpc>
              <a:defRPr/>
            </a:pPr>
            <a:r>
              <a:rPr lang="en-CA" sz="1800" dirty="0" smtClean="0">
                <a:latin typeface="Times New Roman" charset="0"/>
              </a:rPr>
              <a:t>IEEE 802.11u based advertisement</a:t>
            </a:r>
          </a:p>
          <a:p>
            <a:pPr lvl="1">
              <a:lnSpc>
                <a:spcPct val="80000"/>
              </a:lnSpc>
              <a:defRPr/>
            </a:pPr>
            <a:endParaRPr lang="en-CA" sz="1800" dirty="0">
              <a:latin typeface="Times New Roman" charset="0"/>
            </a:endParaRPr>
          </a:p>
        </p:txBody>
      </p:sp>
      <p:sp>
        <p:nvSpPr>
          <p:cNvPr id="77827" name="Rectangle 3"/>
          <p:cNvSpPr>
            <a:spLocks noGrp="1" noChangeArrowheads="1"/>
          </p:cNvSpPr>
          <p:nvPr>
            <p:ph type="title" idx="4294967295"/>
          </p:nvPr>
        </p:nvSpPr>
        <p:spPr>
          <a:xfrm>
            <a:off x="700088" y="820738"/>
            <a:ext cx="7772400" cy="8350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Network Selection and Advertisement</a:t>
            </a:r>
          </a:p>
        </p:txBody>
      </p:sp>
      <p:sp>
        <p:nvSpPr>
          <p:cNvPr id="77829" name="AutoShape 5"/>
          <p:cNvSpPr>
            <a:spLocks noChangeArrowheads="1"/>
          </p:cNvSpPr>
          <p:nvPr/>
        </p:nvSpPr>
        <p:spPr bwMode="auto">
          <a:xfrm>
            <a:off x="7626350" y="3433763"/>
            <a:ext cx="1100138" cy="401637"/>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tx2"/>
                </a:solidFill>
                <a:effectLst>
                  <a:outerShdw blurRad="38100" dist="38100" dir="2700000" algn="tl">
                    <a:srgbClr val="FFFFFF"/>
                  </a:outerShdw>
                </a:effectLst>
                <a:latin typeface="Arial" charset="0"/>
                <a:cs typeface="Arial" charset="0"/>
              </a:rPr>
              <a:t>3GPP PLMN</a:t>
            </a:r>
          </a:p>
        </p:txBody>
      </p:sp>
      <p:sp>
        <p:nvSpPr>
          <p:cNvPr id="77830" name="AutoShape 6"/>
          <p:cNvSpPr>
            <a:spLocks noChangeArrowheads="1"/>
          </p:cNvSpPr>
          <p:nvPr/>
        </p:nvSpPr>
        <p:spPr bwMode="auto">
          <a:xfrm>
            <a:off x="5988050" y="3960813"/>
            <a:ext cx="1738313" cy="396875"/>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chemeClr val="bg1"/>
                </a:solidFill>
                <a:effectLst>
                  <a:outerShdw blurRad="38100" dist="38100" dir="2700000" algn="tl">
                    <a:srgbClr val="FFFFFF"/>
                  </a:outerShdw>
                </a:effectLst>
                <a:latin typeface="Arial" charset="0"/>
                <a:cs typeface="Arial" charset="0"/>
              </a:rPr>
              <a:t>Roaming Partner X</a:t>
            </a:r>
          </a:p>
        </p:txBody>
      </p:sp>
      <p:sp>
        <p:nvSpPr>
          <p:cNvPr id="77831" name="AutoShape 7"/>
          <p:cNvSpPr>
            <a:spLocks noChangeArrowheads="1"/>
          </p:cNvSpPr>
          <p:nvPr/>
        </p:nvSpPr>
        <p:spPr bwMode="auto">
          <a:xfrm>
            <a:off x="5988050" y="4895850"/>
            <a:ext cx="1738313" cy="395288"/>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77832" name="AutoShape 8"/>
          <p:cNvSpPr>
            <a:spLocks noChangeArrowheads="1"/>
          </p:cNvSpPr>
          <p:nvPr/>
        </p:nvSpPr>
        <p:spPr bwMode="auto">
          <a:xfrm>
            <a:off x="4849813" y="3835400"/>
            <a:ext cx="765175" cy="395288"/>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dirty="0">
                <a:solidFill>
                  <a:schemeClr val="tx2"/>
                </a:solidFill>
                <a:effectLst>
                  <a:outerShdw blurRad="38100" dist="38100" dir="2700000" algn="tl">
                    <a:srgbClr val="FFFFFF"/>
                  </a:outerShdw>
                </a:effectLst>
                <a:latin typeface="Arial" charset="0"/>
                <a:cs typeface="Arial" charset="0"/>
              </a:rPr>
              <a:t>WLAN A</a:t>
            </a:r>
          </a:p>
        </p:txBody>
      </p:sp>
      <p:sp>
        <p:nvSpPr>
          <p:cNvPr id="77833" name="AutoShape 9"/>
          <p:cNvSpPr>
            <a:spLocks noChangeArrowheads="1"/>
          </p:cNvSpPr>
          <p:nvPr/>
        </p:nvSpPr>
        <p:spPr bwMode="auto">
          <a:xfrm>
            <a:off x="4849813" y="4697413"/>
            <a:ext cx="765175" cy="396875"/>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77834" name="AutoShape 10"/>
          <p:cNvSpPr>
            <a:spLocks noChangeArrowheads="1"/>
          </p:cNvSpPr>
          <p:nvPr/>
        </p:nvSpPr>
        <p:spPr bwMode="auto">
          <a:xfrm>
            <a:off x="4851400" y="5567363"/>
            <a:ext cx="763588" cy="396875"/>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77835" name="AutoShape 11"/>
          <p:cNvCxnSpPr>
            <a:cxnSpLocks noChangeShapeType="1"/>
            <a:stCxn id="77829" idx="1"/>
            <a:endCxn id="77830" idx="2"/>
          </p:cNvCxnSpPr>
          <p:nvPr/>
        </p:nvCxnSpPr>
        <p:spPr bwMode="auto">
          <a:xfrm rot="5400000">
            <a:off x="7788276" y="3770312"/>
            <a:ext cx="323850"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6" name="AutoShape 12"/>
          <p:cNvCxnSpPr>
            <a:cxnSpLocks noChangeShapeType="1"/>
            <a:stCxn id="77829" idx="1"/>
            <a:endCxn id="77831" idx="2"/>
          </p:cNvCxnSpPr>
          <p:nvPr/>
        </p:nvCxnSpPr>
        <p:spPr bwMode="auto">
          <a:xfrm rot="5400000">
            <a:off x="7320757" y="4237831"/>
            <a:ext cx="1258888" cy="4540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7" name="AutoShape 13"/>
          <p:cNvCxnSpPr>
            <a:cxnSpLocks noChangeShapeType="1"/>
            <a:stCxn id="77830" idx="0"/>
            <a:endCxn id="77832" idx="2"/>
          </p:cNvCxnSpPr>
          <p:nvPr/>
        </p:nvCxnSpPr>
        <p:spPr bwMode="auto">
          <a:xfrm rot="10800000">
            <a:off x="5613400" y="4033838"/>
            <a:ext cx="379413" cy="125412"/>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8" name="AutoShape 14"/>
          <p:cNvCxnSpPr>
            <a:cxnSpLocks noChangeShapeType="1"/>
            <a:stCxn id="77830" idx="0"/>
            <a:endCxn id="77833" idx="2"/>
          </p:cNvCxnSpPr>
          <p:nvPr/>
        </p:nvCxnSpPr>
        <p:spPr bwMode="auto">
          <a:xfrm rot="10800000" flipV="1">
            <a:off x="5613400" y="4159250"/>
            <a:ext cx="379413" cy="736600"/>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39" name="AutoShape 15"/>
          <p:cNvCxnSpPr>
            <a:cxnSpLocks noChangeShapeType="1"/>
            <a:stCxn id="77831" idx="0"/>
          </p:cNvCxnSpPr>
          <p:nvPr/>
        </p:nvCxnSpPr>
        <p:spPr bwMode="auto">
          <a:xfrm rot="10800000">
            <a:off x="5614988" y="4895850"/>
            <a:ext cx="377825" cy="198438"/>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840" name="AutoShape 16"/>
          <p:cNvCxnSpPr>
            <a:cxnSpLocks noChangeShapeType="1"/>
            <a:stCxn id="77831" idx="0"/>
            <a:endCxn id="77834" idx="2"/>
          </p:cNvCxnSpPr>
          <p:nvPr/>
        </p:nvCxnSpPr>
        <p:spPr bwMode="auto">
          <a:xfrm rot="10800000" flipV="1">
            <a:off x="5614988" y="5094288"/>
            <a:ext cx="377825" cy="671512"/>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971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4999038"/>
            <a:ext cx="5159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2" name="Text Box 18"/>
          <p:cNvSpPr txBox="1">
            <a:spLocks noChangeArrowheads="1"/>
          </p:cNvSpPr>
          <p:nvPr/>
        </p:nvSpPr>
        <p:spPr bwMode="auto">
          <a:xfrm>
            <a:off x="4549775" y="4198938"/>
            <a:ext cx="57626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77843" name="Text Box 19"/>
          <p:cNvSpPr txBox="1">
            <a:spLocks noChangeArrowheads="1"/>
          </p:cNvSpPr>
          <p:nvPr/>
        </p:nvSpPr>
        <p:spPr bwMode="auto">
          <a:xfrm>
            <a:off x="4545013" y="5040313"/>
            <a:ext cx="5794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77844" name="Text Box 20"/>
          <p:cNvSpPr txBox="1">
            <a:spLocks noChangeArrowheads="1"/>
          </p:cNvSpPr>
          <p:nvPr/>
        </p:nvSpPr>
        <p:spPr bwMode="auto">
          <a:xfrm>
            <a:off x="4532313" y="5880100"/>
            <a:ext cx="5842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2971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833813"/>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5549900"/>
            <a:ext cx="309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4691063"/>
            <a:ext cx="3095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8" name="Text Box 24"/>
          <p:cNvSpPr txBox="1">
            <a:spLocks noChangeArrowheads="1"/>
          </p:cNvSpPr>
          <p:nvPr/>
        </p:nvSpPr>
        <p:spPr bwMode="auto">
          <a:xfrm>
            <a:off x="7793038" y="3910013"/>
            <a:ext cx="11334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dirty="0">
                <a:latin typeface="Arial" charset="0"/>
                <a:cs typeface="Arial" charset="0"/>
              </a:rPr>
              <a:t>Roaming </a:t>
            </a:r>
            <a:r>
              <a:rPr lang="en-US" sz="800" dirty="0">
                <a:latin typeface="Arial" charset="0"/>
                <a:cs typeface="Arial" charset="0"/>
              </a:rPr>
              <a:t>Agreement</a:t>
            </a:r>
            <a:endParaRPr lang="en-US" sz="800" dirty="0">
              <a:latin typeface="Arial" charset="0"/>
              <a:cs typeface="Arial" charset="0"/>
            </a:endParaRPr>
          </a:p>
        </p:txBody>
      </p:sp>
      <p:sp>
        <p:nvSpPr>
          <p:cNvPr id="25" name="Date Placeholder 3"/>
          <p:cNvSpPr>
            <a:spLocks noGrp="1"/>
          </p:cNvSpPr>
          <p:nvPr>
            <p:ph type="dt" sz="quarter" idx="10"/>
          </p:nvPr>
        </p:nvSpPr>
        <p:spPr/>
        <p:txBody>
          <a:bodyPr/>
          <a:lstStyle/>
          <a:p>
            <a:pPr>
              <a:defRPr/>
            </a:pPr>
            <a:r>
              <a:rPr lang="en-GB" dirty="0"/>
              <a:t>September 2012</a:t>
            </a:r>
          </a:p>
        </p:txBody>
      </p:sp>
      <p:sp>
        <p:nvSpPr>
          <p:cNvPr id="2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F290E60E-2646-F242-85D4-27AC1E43B9A0}" type="slidenum">
              <a:rPr lang="en-GB" smtClean="0"/>
              <a:pPr>
                <a:defRPr/>
              </a:pPr>
              <a:t>13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8</a:t>
            </a:r>
          </a:p>
        </p:txBody>
      </p:sp>
      <p:sp>
        <p:nvSpPr>
          <p:cNvPr id="72707" name="Rectangle 3"/>
          <p:cNvSpPr>
            <a:spLocks noGrp="1" noChangeArrowheads="1"/>
          </p:cNvSpPr>
          <p:nvPr>
            <p:ph type="subTitle" idx="4294967295"/>
          </p:nvPr>
        </p:nvSpPr>
        <p:spPr>
          <a:xfrm>
            <a:off x="1169988" y="3886200"/>
            <a:ext cx="6815137"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CA" b="0" dirty="0">
                <a:latin typeface="Times New Roman" charset="0"/>
              </a:rPr>
              <a:t>More complete incorporation of WLAN as part of non-3GPP support </a:t>
            </a:r>
            <a:r>
              <a:rPr lang="en-CA" b="0" dirty="0" smtClean="0">
                <a:latin typeface="Times New Roman" charset="0"/>
              </a:rPr>
              <a:t>to the Evolved </a:t>
            </a:r>
            <a:r>
              <a:rPr lang="en-CA" b="0" dirty="0">
                <a:latin typeface="Times New Roman" charset="0"/>
              </a:rPr>
              <a:t>Packet Core (EPC)</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9B65BA95-97AC-394A-8E99-B06FFF78FF62}" type="slidenum">
              <a:rPr lang="en-GB" smtClean="0"/>
              <a:pPr algn="ctr">
                <a:defRPr/>
              </a:pPr>
              <a:t>14</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85800" y="854075"/>
            <a:ext cx="7772400" cy="814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Non-3GPP </a:t>
            </a:r>
            <a:r>
              <a:rPr lang="en-CA" dirty="0" smtClean="0">
                <a:latin typeface="Times New Roman" charset="0"/>
              </a:rPr>
              <a:t>Access Interworking</a:t>
            </a:r>
            <a:endParaRPr lang="en-CA" dirty="0">
              <a:latin typeface="Times New Roman" charset="0"/>
            </a:endParaRPr>
          </a:p>
        </p:txBody>
      </p:sp>
      <p:sp>
        <p:nvSpPr>
          <p:cNvPr id="79875" name="Rectangle 3"/>
          <p:cNvSpPr>
            <a:spLocks noGrp="1" noChangeArrowheads="1"/>
          </p:cNvSpPr>
          <p:nvPr>
            <p:ph type="body" idx="4294967295"/>
          </p:nvPr>
        </p:nvSpPr>
        <p:spPr>
          <a:xfrm>
            <a:off x="692150" y="1836738"/>
            <a:ext cx="7845425" cy="4484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pPr>
            <a:r>
              <a:rPr lang="en-US" sz="2000" b="0">
                <a:latin typeface="Times New Roman" charset="0"/>
              </a:rPr>
              <a:t>Session mobility </a:t>
            </a:r>
            <a:r>
              <a:rPr lang="en-GB" sz="2000" b="0">
                <a:latin typeface="Times New Roman" charset="0"/>
              </a:rPr>
              <a:t>with IP address preservation</a:t>
            </a:r>
            <a:r>
              <a:rPr lang="en-US" sz="2000" b="0">
                <a:latin typeface="Times New Roman" charset="0"/>
              </a:rPr>
              <a:t> is provided between the 3GPP network and the WLAN network with the P-GW acting as the user plane anchor between the two access networks</a:t>
            </a:r>
            <a:endParaRPr lang="en-GB" sz="2000" b="0">
              <a:latin typeface="Times New Roman" charset="0"/>
            </a:endParaRPr>
          </a:p>
          <a:p>
            <a:pPr lvl="1">
              <a:lnSpc>
                <a:spcPct val="90000"/>
              </a:lnSpc>
            </a:pPr>
            <a:r>
              <a:rPr lang="en-GB" sz="1800">
                <a:latin typeface="Times New Roman" charset="0"/>
              </a:rPr>
              <a:t>S2a: </a:t>
            </a:r>
            <a:r>
              <a:rPr lang="en-US" sz="1800">
                <a:latin typeface="Times New Roman" charset="0"/>
              </a:rPr>
              <a:t>network based IP mobility</a:t>
            </a:r>
            <a:r>
              <a:rPr lang="en-GB" sz="1800">
                <a:latin typeface="Times New Roman" charset="0"/>
              </a:rPr>
              <a:t> for trusted non-3GPP access with GTP or PMIPv6</a:t>
            </a:r>
          </a:p>
          <a:p>
            <a:pPr lvl="1">
              <a:lnSpc>
                <a:spcPct val="90000"/>
              </a:lnSpc>
            </a:pPr>
            <a:r>
              <a:rPr lang="en-GB" sz="1800">
                <a:latin typeface="Times New Roman" charset="0"/>
              </a:rPr>
              <a:t>S2b: </a:t>
            </a:r>
            <a:r>
              <a:rPr lang="en-US" sz="1800">
                <a:latin typeface="Times New Roman" charset="0"/>
              </a:rPr>
              <a:t>network based IP mobility</a:t>
            </a:r>
            <a:r>
              <a:rPr lang="en-GB" sz="1800">
                <a:latin typeface="Times New Roman" charset="0"/>
              </a:rPr>
              <a:t> for untrusted non-3GPP access with GTP or PMIPv6</a:t>
            </a:r>
          </a:p>
          <a:p>
            <a:pPr lvl="1">
              <a:lnSpc>
                <a:spcPct val="90000"/>
              </a:lnSpc>
            </a:pPr>
            <a:r>
              <a:rPr lang="en-GB" sz="1800">
                <a:latin typeface="Times New Roman" charset="0"/>
              </a:rPr>
              <a:t>S2c: </a:t>
            </a:r>
            <a:r>
              <a:rPr lang="en-US" sz="1800">
                <a:latin typeface="Times New Roman" charset="0"/>
              </a:rPr>
              <a:t>client based IP mobility</a:t>
            </a:r>
            <a:r>
              <a:rPr lang="en-GB" sz="1800">
                <a:latin typeface="Times New Roman" charset="0"/>
              </a:rPr>
              <a:t> for non-3GPP access with DSMIPv6</a:t>
            </a:r>
          </a:p>
          <a:p>
            <a:pPr>
              <a:lnSpc>
                <a:spcPct val="90000"/>
              </a:lnSpc>
            </a:pPr>
            <a:r>
              <a:rPr lang="en-GB" sz="2000" b="0">
                <a:latin typeface="Times New Roman" charset="0"/>
              </a:rPr>
              <a:t>Multiple PDN connections over non-3GPP access</a:t>
            </a:r>
          </a:p>
          <a:p>
            <a:pPr>
              <a:lnSpc>
                <a:spcPct val="90000"/>
              </a:lnSpc>
            </a:pPr>
            <a:r>
              <a:rPr lang="en-GB" sz="2000" b="0">
                <a:latin typeface="Times New Roman" charset="0"/>
              </a:rPr>
              <a:t>Access authentication in non-3GPP access using EAP-AKA or EAP-AKA</a:t>
            </a:r>
            <a:r>
              <a:rPr lang="ja-JP" altLang="en-GB" sz="2000" b="0">
                <a:latin typeface="Times New Roman" charset="0"/>
              </a:rPr>
              <a:t>’</a:t>
            </a:r>
            <a:endParaRPr lang="en-GB" altLang="ja-JP" sz="2000" b="0">
              <a:latin typeface="Times New Roman" charset="0"/>
            </a:endParaRPr>
          </a:p>
          <a:p>
            <a:pPr>
              <a:lnSpc>
                <a:spcPct val="90000"/>
              </a:lnSpc>
            </a:pPr>
            <a:r>
              <a:rPr lang="en-CA" sz="2000" b="0">
                <a:latin typeface="Times New Roman" charset="0"/>
              </a:rPr>
              <a:t>Access Network Discovery and Selection Function</a:t>
            </a:r>
          </a:p>
          <a:p>
            <a:pPr>
              <a:lnSpc>
                <a:spcPct val="90000"/>
              </a:lnSpc>
            </a:pPr>
            <a:r>
              <a:rPr lang="en-GB" sz="2000" b="0">
                <a:latin typeface="Times New Roman" charset="0"/>
              </a:rPr>
              <a:t>Security architecture for non-3GPP accesses to EPS</a:t>
            </a: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EFE7E737-7D3E-E84B-8844-30E96E5085F0}" type="slidenum">
              <a:rPr lang="en-GB" smtClean="0"/>
              <a:pPr>
                <a:defRPr/>
              </a:pPr>
              <a:t>15</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011238"/>
            <a:ext cx="7826375" cy="493712"/>
          </a:xfrm>
        </p:spPr>
        <p:txBody>
          <a:bodyPr/>
          <a:lstStyle/>
          <a:p>
            <a:pPr>
              <a:defRPr/>
            </a:pPr>
            <a:r>
              <a:rPr lang="en-US" dirty="0">
                <a:latin typeface="Times New Roman" charset="0"/>
              </a:rPr>
              <a:t>Trusted </a:t>
            </a:r>
            <a:r>
              <a:rPr lang="en-US" dirty="0" err="1">
                <a:latin typeface="Times New Roman" charset="0"/>
              </a:rPr>
              <a:t>vs</a:t>
            </a:r>
            <a:r>
              <a:rPr lang="en-US" dirty="0">
                <a:latin typeface="Times New Roman" charset="0"/>
              </a:rPr>
              <a:t> </a:t>
            </a:r>
            <a:r>
              <a:rPr lang="en-US" dirty="0" smtClean="0">
                <a:latin typeface="Times New Roman" charset="0"/>
              </a:rPr>
              <a:t>Untrusted Networks</a:t>
            </a:r>
            <a:endParaRPr lang="en-US"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5AB7BB69-CD95-1A49-8145-F6D30619E6D9}" type="slidenum">
              <a:rPr lang="en-GB" smtClean="0"/>
              <a:pPr>
                <a:defRPr/>
              </a:pPr>
              <a:t>16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6630" name="Rectangle 6"/>
          <p:cNvSpPr>
            <a:spLocks noGrp="1" noChangeArrowheads="1"/>
          </p:cNvSpPr>
          <p:nvPr>
            <p:ph type="body" idx="4294967295"/>
          </p:nvPr>
        </p:nvSpPr>
        <p:spPr>
          <a:xfrm>
            <a:off x="685800" y="1849438"/>
            <a:ext cx="7772400" cy="45291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spcBef>
                <a:spcPts val="400"/>
              </a:spcBef>
              <a:defRPr/>
            </a:pPr>
            <a:r>
              <a:rPr lang="en-CA" sz="2000" b="0" dirty="0">
                <a:latin typeface="Times New Roman" charset="0"/>
              </a:rPr>
              <a:t>Home operator </a:t>
            </a:r>
            <a:r>
              <a:rPr lang="en-CA" sz="2000" b="0" dirty="0" smtClean="0">
                <a:latin typeface="Times New Roman" charset="0"/>
              </a:rPr>
              <a:t>decides </a:t>
            </a:r>
            <a:r>
              <a:rPr lang="en-CA" sz="2000" b="0" dirty="0">
                <a:latin typeface="Times New Roman" charset="0"/>
              </a:rPr>
              <a:t>if a non-3GPP access network is trusted or un-</a:t>
            </a:r>
            <a:r>
              <a:rPr lang="en-CA" sz="2000" b="0" dirty="0" smtClean="0">
                <a:latin typeface="Times New Roman" charset="0"/>
              </a:rPr>
              <a:t>trusted</a:t>
            </a:r>
            <a:endParaRPr lang="en-CA" sz="2000" b="0" dirty="0">
              <a:latin typeface="Times New Roman" charset="0"/>
            </a:endParaRPr>
          </a:p>
          <a:p>
            <a:pPr>
              <a:lnSpc>
                <a:spcPct val="80000"/>
              </a:lnSpc>
              <a:spcBef>
                <a:spcPts val="400"/>
              </a:spcBef>
              <a:defRPr/>
            </a:pPr>
            <a:r>
              <a:rPr lang="en-US" sz="2000" b="0" dirty="0">
                <a:latin typeface="Times New Roman" charset="0"/>
              </a:rPr>
              <a:t>Depends largely on whether the home operator trusts the security of the hotspot </a:t>
            </a:r>
            <a:r>
              <a:rPr lang="en-US" sz="2000" b="0" dirty="0" smtClean="0">
                <a:latin typeface="Times New Roman" charset="0"/>
              </a:rPr>
              <a:t>deployment </a:t>
            </a:r>
            <a:endParaRPr lang="en-US" sz="2000" b="0" dirty="0">
              <a:latin typeface="Times New Roman" charset="0"/>
            </a:endParaRPr>
          </a:p>
          <a:p>
            <a:pPr>
              <a:lnSpc>
                <a:spcPct val="80000"/>
              </a:lnSpc>
              <a:spcBef>
                <a:spcPts val="400"/>
              </a:spcBef>
              <a:defRPr/>
            </a:pPr>
            <a:r>
              <a:rPr lang="en-US" sz="2000" b="0" dirty="0">
                <a:latin typeface="Times New Roman" charset="0"/>
              </a:rPr>
              <a:t>May also be affected by the business relationship between the hotspot provider and the home </a:t>
            </a:r>
            <a:r>
              <a:rPr lang="en-US" sz="2000" b="0" dirty="0" smtClean="0">
                <a:latin typeface="Times New Roman" charset="0"/>
              </a:rPr>
              <a:t>operator</a:t>
            </a:r>
            <a:endParaRPr lang="en-US" sz="2000" b="0" dirty="0">
              <a:latin typeface="Times New Roman" charset="0"/>
            </a:endParaRPr>
          </a:p>
          <a:p>
            <a:pPr>
              <a:lnSpc>
                <a:spcPct val="80000"/>
              </a:lnSpc>
              <a:spcBef>
                <a:spcPts val="400"/>
              </a:spcBef>
              <a:defRPr/>
            </a:pPr>
            <a:r>
              <a:rPr lang="en-US" sz="2000" b="0" dirty="0">
                <a:latin typeface="Times New Roman" charset="0"/>
              </a:rPr>
              <a:t>For example, when a subscriber of Operator A using a Wi-Fi enabled device connects to Wi-Fi Provider B’s hotspot, Provider B’s hotspot might be considered as an un-trusted WLAN access – particularly if the hotspot provider is a café owner using the public Internet to connect to the home operator!  In this case, the specifications allow for a device to establish a secure tunnel </a:t>
            </a:r>
            <a:r>
              <a:rPr lang="en-US" sz="2000" b="0" dirty="0" smtClean="0">
                <a:latin typeface="Times New Roman" charset="0"/>
              </a:rPr>
              <a:t>via an </a:t>
            </a:r>
            <a:r>
              <a:rPr lang="en-US" sz="2000" b="0" dirty="0" err="1">
                <a:latin typeface="Times New Roman" charset="0"/>
              </a:rPr>
              <a:t>ePDG</a:t>
            </a:r>
            <a:r>
              <a:rPr lang="en-US" sz="2000" b="0" dirty="0">
                <a:latin typeface="Times New Roman" charset="0"/>
              </a:rPr>
              <a:t> before the traffic is routed to Operator A’s core </a:t>
            </a:r>
            <a:r>
              <a:rPr lang="en-US" sz="2000" b="0" dirty="0" smtClean="0">
                <a:latin typeface="Times New Roman" charset="0"/>
              </a:rPr>
              <a:t>network</a:t>
            </a:r>
            <a:endParaRPr lang="en-US" sz="2000" b="0" dirty="0">
              <a:latin typeface="Times New Roman" charset="0"/>
            </a:endParaRPr>
          </a:p>
          <a:p>
            <a:pPr>
              <a:lnSpc>
                <a:spcPct val="80000"/>
              </a:lnSpc>
              <a:spcBef>
                <a:spcPts val="400"/>
              </a:spcBef>
              <a:defRPr/>
            </a:pPr>
            <a:r>
              <a:rPr lang="en-US" sz="2000" b="0" dirty="0">
                <a:latin typeface="Times New Roman" charset="0"/>
              </a:rPr>
              <a:t>If the subscriber connects to Operator A’s own Wi-Fi hotspot, the hotspot is considered trusted WLAN access and no secure tunnel is required by the specifications to route traffic to the core </a:t>
            </a:r>
            <a:r>
              <a:rPr lang="en-US" sz="2000" b="0" dirty="0" smtClean="0">
                <a:latin typeface="Times New Roman" charset="0"/>
              </a:rPr>
              <a:t>network</a:t>
            </a:r>
            <a:endParaRPr lang="en-US" sz="2000" b="0"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00013" y="990600"/>
            <a:ext cx="8966200" cy="493713"/>
          </a:xfrm>
        </p:spPr>
        <p:txBody>
          <a:bodyPr/>
          <a:lstStyle/>
          <a:p>
            <a:pPr eaLnBrk="1" hangingPunct="1">
              <a:defRPr/>
            </a:pPr>
            <a:r>
              <a:rPr lang="en-CA" dirty="0">
                <a:latin typeface="Times New Roman" charset="0"/>
              </a:rPr>
              <a:t>Non-3GPP Access Interworking </a:t>
            </a:r>
            <a:r>
              <a:rPr lang="en-GB" dirty="0">
                <a:latin typeface="Times New Roman" charset="0"/>
              </a:rPr>
              <a:t>Architecture (S2a, S2b</a:t>
            </a:r>
            <a:r>
              <a:rPr lang="en-GB" dirty="0" smtClean="0">
                <a:latin typeface="Times New Roman" charset="0"/>
              </a:rPr>
              <a:t>)</a:t>
            </a:r>
            <a:endParaRPr lang="en-GB" dirty="0">
              <a:latin typeface="Times New Roman" charset="0"/>
            </a:endParaRPr>
          </a:p>
        </p:txBody>
      </p:sp>
      <p:sp>
        <p:nvSpPr>
          <p:cNvPr id="252933" name="Rectangle 5"/>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252936" name="Rectangle 8"/>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pic>
        <p:nvPicPr>
          <p:cNvPr id="337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574800"/>
            <a:ext cx="7135812"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EC36BB46-29C1-A749-A4A3-D306A2B885B7}" type="slidenum">
              <a:rPr lang="en-GB" smtClean="0"/>
              <a:pPr>
                <a:defRPr/>
              </a:pPr>
              <a:t>17</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96950"/>
            <a:ext cx="7951787" cy="492125"/>
          </a:xfrm>
        </p:spPr>
        <p:txBody>
          <a:bodyPr/>
          <a:lstStyle/>
          <a:p>
            <a:pPr>
              <a:defRPr/>
            </a:pPr>
            <a:r>
              <a:rPr lang="en-CA" dirty="0">
                <a:latin typeface="Times New Roman" charset="0"/>
              </a:rPr>
              <a:t>Non-3GPP Access Interworking </a:t>
            </a:r>
            <a:r>
              <a:rPr lang="en-GB" dirty="0">
                <a:latin typeface="Times New Roman" charset="0"/>
              </a:rPr>
              <a:t>Architecture (S2c)</a:t>
            </a:r>
            <a:r>
              <a:rPr lang="en-US" dirty="0">
                <a:latin typeface="Times New Roman" charset="0"/>
              </a:rPr>
              <a:t> </a:t>
            </a: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61E327DE-2C0A-3947-AF3E-166EFD18F61A}" type="slidenum">
              <a:rPr lang="en-GB" smtClean="0"/>
              <a:pPr>
                <a:defRPr/>
              </a:pPr>
              <a:t>18</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
        <p:nvSpPr>
          <p:cNvPr id="24583" name="Rectangle 7"/>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07" y="1549400"/>
            <a:ext cx="74326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33388" y="639763"/>
            <a:ext cx="8267700" cy="9747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latin typeface="Times New Roman" charset="0"/>
              </a:rPr>
              <a:t>Access Network Discovery </a:t>
            </a:r>
            <a:r>
              <a:rPr lang="en-CA" dirty="0" smtClean="0">
                <a:latin typeface="Times New Roman" charset="0"/>
              </a:rPr>
              <a:t/>
            </a:r>
            <a:br>
              <a:rPr lang="en-CA" dirty="0" smtClean="0">
                <a:latin typeface="Times New Roman" charset="0"/>
              </a:rPr>
            </a:br>
            <a:r>
              <a:rPr lang="en-CA" dirty="0" smtClean="0">
                <a:latin typeface="Times New Roman" charset="0"/>
              </a:rPr>
              <a:t>and </a:t>
            </a:r>
            <a:r>
              <a:rPr lang="en-CA" dirty="0">
                <a:latin typeface="Times New Roman" charset="0"/>
              </a:rPr>
              <a:t>Selection Function (</a:t>
            </a:r>
            <a:r>
              <a:rPr lang="en-GB" dirty="0">
                <a:latin typeface="Times New Roman" charset="0"/>
              </a:rPr>
              <a:t>ANDSF)</a:t>
            </a:r>
          </a:p>
        </p:txBody>
      </p:sp>
      <p:sp>
        <p:nvSpPr>
          <p:cNvPr id="80899" name="Rectangle 3"/>
          <p:cNvSpPr>
            <a:spLocks noGrp="1" noChangeArrowheads="1"/>
          </p:cNvSpPr>
          <p:nvPr>
            <p:ph type="body" idx="4294967295"/>
          </p:nvPr>
        </p:nvSpPr>
        <p:spPr>
          <a:xfrm>
            <a:off x="695325" y="1820863"/>
            <a:ext cx="7997825" cy="33385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CA" sz="2000" b="0">
                <a:latin typeface="Times New Roman" charset="0"/>
              </a:rPr>
              <a:t>The data management and control functionality to provide network discovery and selection assistance data per operators' policy</a:t>
            </a:r>
          </a:p>
          <a:p>
            <a:r>
              <a:rPr lang="en-CA" sz="2000" b="0">
                <a:latin typeface="Times New Roman" charset="0"/>
              </a:rPr>
              <a:t>The ANDSF shall respond to UE requests for network discovery information (pull mode operation) and may initiate data transfer to the UE (push mode operation), based on network triggers or as a result of previous communication with the UE</a:t>
            </a:r>
          </a:p>
          <a:p>
            <a:r>
              <a:rPr lang="en-CA" sz="2000" b="0">
                <a:latin typeface="Times New Roman" charset="0"/>
              </a:rPr>
              <a:t>The ANDSF shall provide the following information:</a:t>
            </a:r>
          </a:p>
          <a:p>
            <a:pPr lvl="1"/>
            <a:r>
              <a:rPr lang="en-CA" sz="1800">
                <a:latin typeface="Times New Roman" charset="0"/>
              </a:rPr>
              <a:t>Access network discovery </a:t>
            </a:r>
            <a:br>
              <a:rPr lang="en-CA" sz="1800">
                <a:latin typeface="Times New Roman" charset="0"/>
              </a:rPr>
            </a:br>
            <a:r>
              <a:rPr lang="en-CA" sz="1800">
                <a:latin typeface="Times New Roman" charset="0"/>
              </a:rPr>
              <a:t>information</a:t>
            </a:r>
          </a:p>
          <a:p>
            <a:pPr lvl="1"/>
            <a:r>
              <a:rPr lang="en-CA" sz="1800">
                <a:latin typeface="Times New Roman" charset="0"/>
              </a:rPr>
              <a:t>Inter-System Mobility </a:t>
            </a:r>
            <a:br>
              <a:rPr lang="en-CA" sz="1800">
                <a:latin typeface="Times New Roman" charset="0"/>
              </a:rPr>
            </a:br>
            <a:r>
              <a:rPr lang="en-CA" sz="1800">
                <a:latin typeface="Times New Roman" charset="0"/>
              </a:rPr>
              <a:t>Policy  (ISMP)</a:t>
            </a:r>
          </a:p>
          <a:p>
            <a:pPr lvl="1"/>
            <a:r>
              <a:rPr lang="en-CA" sz="1800">
                <a:latin typeface="Times New Roman" charset="0"/>
              </a:rPr>
              <a:t>Inter-System Routing </a:t>
            </a:r>
            <a:br>
              <a:rPr lang="en-CA" sz="1800">
                <a:latin typeface="Times New Roman" charset="0"/>
              </a:rPr>
            </a:br>
            <a:r>
              <a:rPr lang="en-CA" sz="1800">
                <a:latin typeface="Times New Roman" charset="0"/>
              </a:rPr>
              <a:t>Policy (ISRP)</a:t>
            </a:r>
          </a:p>
          <a:p>
            <a:pPr lvl="1"/>
            <a:r>
              <a:rPr lang="en-CA" sz="1800">
                <a:latin typeface="Times New Roman" charset="0"/>
              </a:rPr>
              <a:t>UE location information</a:t>
            </a:r>
          </a:p>
        </p:txBody>
      </p:sp>
      <p:grpSp>
        <p:nvGrpSpPr>
          <p:cNvPr id="36867" name="Group 4"/>
          <p:cNvGrpSpPr>
            <a:grpSpLocks/>
          </p:cNvGrpSpPr>
          <p:nvPr/>
        </p:nvGrpSpPr>
        <p:grpSpPr bwMode="auto">
          <a:xfrm>
            <a:off x="3971925" y="3857625"/>
            <a:ext cx="5064125" cy="2593975"/>
            <a:chOff x="248" y="1321"/>
            <a:chExt cx="5432" cy="2355"/>
          </a:xfrm>
        </p:grpSpPr>
        <p:sp>
          <p:nvSpPr>
            <p:cNvPr id="29" name="AutoShape 5"/>
            <p:cNvSpPr>
              <a:spLocks noChangeArrowheads="1"/>
            </p:cNvSpPr>
            <p:nvPr/>
          </p:nvSpPr>
          <p:spPr bwMode="auto">
            <a:xfrm>
              <a:off x="4187" y="1321"/>
              <a:ext cx="1141" cy="353"/>
            </a:xfrm>
            <a:prstGeom prst="cloudCallout">
              <a:avLst>
                <a:gd name="adj1" fmla="val -13718"/>
                <a:gd name="adj2" fmla="val 42069"/>
              </a:avLst>
            </a:prstGeom>
            <a:solidFill>
              <a:schemeClr val="accent1"/>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a:solidFill>
                    <a:schemeClr val="tx2"/>
                  </a:solidFill>
                  <a:effectLst>
                    <a:outerShdw blurRad="38100" dist="38100" dir="2700000" algn="tl">
                      <a:srgbClr val="FFFFFF"/>
                    </a:outerShdw>
                  </a:effectLst>
                  <a:latin typeface="Arial" charset="0"/>
                  <a:cs typeface="Arial" charset="0"/>
                </a:rPr>
                <a:t>3GPP PLMN</a:t>
              </a:r>
            </a:p>
          </p:txBody>
        </p:sp>
        <p:sp>
          <p:nvSpPr>
            <p:cNvPr id="30" name="AutoShape 6"/>
            <p:cNvSpPr>
              <a:spLocks noChangeArrowheads="1"/>
            </p:cNvSpPr>
            <p:nvPr/>
          </p:nvSpPr>
          <p:spPr bwMode="auto">
            <a:xfrm>
              <a:off x="2486" y="178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X</a:t>
              </a:r>
            </a:p>
          </p:txBody>
        </p:sp>
        <p:sp>
          <p:nvSpPr>
            <p:cNvPr id="31" name="AutoShape 7"/>
            <p:cNvSpPr>
              <a:spLocks noChangeArrowheads="1"/>
            </p:cNvSpPr>
            <p:nvPr/>
          </p:nvSpPr>
          <p:spPr bwMode="auto">
            <a:xfrm>
              <a:off x="2486" y="2604"/>
              <a:ext cx="1803" cy="349"/>
            </a:xfrm>
            <a:prstGeom prst="cloudCallout">
              <a:avLst>
                <a:gd name="adj1" fmla="val 5019"/>
                <a:gd name="adj2" fmla="val 36208"/>
              </a:avLst>
            </a:prstGeom>
            <a:solidFill>
              <a:schemeClr val="accent2"/>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900" dirty="0">
                  <a:solidFill>
                    <a:srgbClr val="FFFFFF"/>
                  </a:solidFill>
                  <a:effectLst>
                    <a:outerShdw blurRad="38100" dist="38100" dir="2700000" algn="tl">
                      <a:srgbClr val="FFFFFF"/>
                    </a:outerShdw>
                  </a:effectLst>
                  <a:latin typeface="Arial" charset="0"/>
                  <a:cs typeface="Arial" charset="0"/>
                </a:rPr>
                <a:t>Roaming Partner Y</a:t>
              </a:r>
            </a:p>
          </p:txBody>
        </p:sp>
        <p:sp>
          <p:nvSpPr>
            <p:cNvPr id="32" name="AutoShape 8"/>
            <p:cNvSpPr>
              <a:spLocks noChangeArrowheads="1"/>
            </p:cNvSpPr>
            <p:nvPr/>
          </p:nvSpPr>
          <p:spPr bwMode="auto">
            <a:xfrm>
              <a:off x="1305" y="1673"/>
              <a:ext cx="794" cy="349"/>
            </a:xfrm>
            <a:prstGeom prst="cloudCallout">
              <a:avLst>
                <a:gd name="adj1" fmla="val -26417"/>
                <a:gd name="adj2" fmla="val 344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A</a:t>
              </a:r>
            </a:p>
          </p:txBody>
        </p:sp>
        <p:sp>
          <p:nvSpPr>
            <p:cNvPr id="33" name="AutoShape 9"/>
            <p:cNvSpPr>
              <a:spLocks noChangeArrowheads="1"/>
            </p:cNvSpPr>
            <p:nvPr/>
          </p:nvSpPr>
          <p:spPr bwMode="auto">
            <a:xfrm>
              <a:off x="1305" y="2429"/>
              <a:ext cx="794" cy="349"/>
            </a:xfrm>
            <a:prstGeom prst="cloudCallout">
              <a:avLst>
                <a:gd name="adj1" fmla="val 1074"/>
                <a:gd name="adj2" fmla="val -8046"/>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B</a:t>
              </a:r>
            </a:p>
          </p:txBody>
        </p:sp>
        <p:sp>
          <p:nvSpPr>
            <p:cNvPr id="34" name="AutoShape 10"/>
            <p:cNvSpPr>
              <a:spLocks noChangeArrowheads="1"/>
            </p:cNvSpPr>
            <p:nvPr/>
          </p:nvSpPr>
          <p:spPr bwMode="auto">
            <a:xfrm>
              <a:off x="1307" y="3195"/>
              <a:ext cx="794" cy="347"/>
            </a:xfrm>
            <a:prstGeom prst="cloudCallout">
              <a:avLst>
                <a:gd name="adj1" fmla="val 5486"/>
                <a:gd name="adj2" fmla="val -2009"/>
              </a:avLst>
            </a:prstGeom>
            <a:solidFill>
              <a:srgbClr val="99CCFF"/>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1" hangingPunct="1">
                <a:defRPr/>
              </a:pPr>
              <a:r>
                <a:rPr lang="en-US" sz="800">
                  <a:solidFill>
                    <a:schemeClr val="tx2"/>
                  </a:solidFill>
                  <a:effectLst>
                    <a:outerShdw blurRad="38100" dist="38100" dir="2700000" algn="tl">
                      <a:srgbClr val="FFFFFF"/>
                    </a:outerShdw>
                  </a:effectLst>
                  <a:latin typeface="Arial" charset="0"/>
                  <a:cs typeface="Arial" charset="0"/>
                </a:rPr>
                <a:t>WLAN C</a:t>
              </a:r>
            </a:p>
          </p:txBody>
        </p:sp>
        <p:cxnSp>
          <p:nvCxnSpPr>
            <p:cNvPr id="35" name="AutoShape 11"/>
            <p:cNvCxnSpPr>
              <a:cxnSpLocks noChangeShapeType="1"/>
              <a:stCxn id="29" idx="1"/>
              <a:endCxn id="30" idx="2"/>
            </p:cNvCxnSpPr>
            <p:nvPr/>
          </p:nvCxnSpPr>
          <p:spPr bwMode="auto">
            <a:xfrm rot="5400000">
              <a:off x="4380" y="1581"/>
              <a:ext cx="28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AutoShape 12"/>
            <p:cNvCxnSpPr>
              <a:cxnSpLocks noChangeShapeType="1"/>
              <a:stCxn id="29" idx="1"/>
              <a:endCxn id="31" idx="2"/>
            </p:cNvCxnSpPr>
            <p:nvPr/>
          </p:nvCxnSpPr>
          <p:spPr bwMode="auto">
            <a:xfrm rot="5400000">
              <a:off x="3970" y="1991"/>
              <a:ext cx="1104" cy="47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AutoShape 13"/>
            <p:cNvCxnSpPr>
              <a:cxnSpLocks noChangeShapeType="1"/>
              <a:stCxn id="30" idx="0"/>
              <a:endCxn id="32" idx="2"/>
            </p:cNvCxnSpPr>
            <p:nvPr/>
          </p:nvCxnSpPr>
          <p:spPr bwMode="auto">
            <a:xfrm rot="10800000">
              <a:off x="2097" y="1847"/>
              <a:ext cx="395" cy="111"/>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AutoShape 14"/>
            <p:cNvCxnSpPr>
              <a:cxnSpLocks noChangeShapeType="1"/>
              <a:stCxn id="30" idx="0"/>
              <a:endCxn id="33" idx="2"/>
            </p:cNvCxnSpPr>
            <p:nvPr/>
          </p:nvCxnSpPr>
          <p:spPr bwMode="auto">
            <a:xfrm rot="10800000" flipV="1">
              <a:off x="2097" y="1958"/>
              <a:ext cx="395" cy="646"/>
            </a:xfrm>
            <a:prstGeom prst="curvedConnector3">
              <a:avLst>
                <a:gd name="adj1" fmla="val 50759"/>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AutoShape 15"/>
            <p:cNvCxnSpPr>
              <a:cxnSpLocks noChangeShapeType="1"/>
              <a:stCxn id="31" idx="0"/>
            </p:cNvCxnSpPr>
            <p:nvPr/>
          </p:nvCxnSpPr>
          <p:spPr bwMode="auto">
            <a:xfrm rot="10800000">
              <a:off x="2101" y="2604"/>
              <a:ext cx="392" cy="174"/>
            </a:xfrm>
            <a:prstGeom prst="curvedConnector3">
              <a:avLst>
                <a:gd name="adj1" fmla="val 5076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AutoShape 16"/>
            <p:cNvCxnSpPr>
              <a:cxnSpLocks noChangeShapeType="1"/>
              <a:stCxn id="31" idx="0"/>
              <a:endCxn id="34" idx="2"/>
            </p:cNvCxnSpPr>
            <p:nvPr/>
          </p:nvCxnSpPr>
          <p:spPr bwMode="auto">
            <a:xfrm rot="10800000" flipV="1">
              <a:off x="2099" y="2778"/>
              <a:ext cx="393" cy="589"/>
            </a:xfrm>
            <a:prstGeom prst="curvedConnector3">
              <a:avLst>
                <a:gd name="adj1" fmla="val 50634"/>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688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 y="2305"/>
              <a:ext cx="53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8"/>
            <p:cNvSpPr txBox="1">
              <a:spLocks noChangeArrowheads="1"/>
            </p:cNvSpPr>
            <p:nvPr/>
          </p:nvSpPr>
          <p:spPr bwMode="auto">
            <a:xfrm>
              <a:off x="994" y="1993"/>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A</a:t>
              </a:r>
            </a:p>
          </p:txBody>
        </p:sp>
        <p:sp>
          <p:nvSpPr>
            <p:cNvPr id="43" name="Text Box 19"/>
            <p:cNvSpPr txBox="1">
              <a:spLocks noChangeArrowheads="1"/>
            </p:cNvSpPr>
            <p:nvPr/>
          </p:nvSpPr>
          <p:spPr bwMode="auto">
            <a:xfrm>
              <a:off x="990" y="2731"/>
              <a:ext cx="599"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B</a:t>
              </a:r>
            </a:p>
          </p:txBody>
        </p:sp>
        <p:sp>
          <p:nvSpPr>
            <p:cNvPr id="44" name="Text Box 20"/>
            <p:cNvSpPr txBox="1">
              <a:spLocks noChangeArrowheads="1"/>
            </p:cNvSpPr>
            <p:nvPr/>
          </p:nvSpPr>
          <p:spPr bwMode="auto">
            <a:xfrm>
              <a:off x="977" y="3468"/>
              <a:ext cx="60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900">
                  <a:latin typeface="Arial" charset="0"/>
                  <a:cs typeface="Arial" charset="0"/>
                </a:rPr>
                <a:t>SSID C</a:t>
              </a:r>
            </a:p>
          </p:txBody>
        </p:sp>
        <p:pic>
          <p:nvPicPr>
            <p:cNvPr id="3688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1672"/>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 y="3179"/>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 y="2425"/>
              <a:ext cx="32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4"/>
            <p:cNvSpPr txBox="1">
              <a:spLocks noChangeArrowheads="1"/>
            </p:cNvSpPr>
            <p:nvPr/>
          </p:nvSpPr>
          <p:spPr bwMode="auto">
            <a:xfrm>
              <a:off x="4490" y="1794"/>
              <a:ext cx="119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800">
                  <a:latin typeface="Arial" charset="0"/>
                  <a:cs typeface="Arial" charset="0"/>
                </a:rPr>
                <a:t>Roaming agreement</a:t>
              </a:r>
            </a:p>
          </p:txBody>
        </p:sp>
      </p:grpSp>
      <p:sp>
        <p:nvSpPr>
          <p:cNvPr id="49" name="Date Placeholder 3"/>
          <p:cNvSpPr>
            <a:spLocks noGrp="1"/>
          </p:cNvSpPr>
          <p:nvPr>
            <p:ph type="dt" sz="quarter" idx="10"/>
          </p:nvPr>
        </p:nvSpPr>
        <p:spPr/>
        <p:txBody>
          <a:bodyPr/>
          <a:lstStyle/>
          <a:p>
            <a:pPr>
              <a:defRPr/>
            </a:pPr>
            <a:r>
              <a:rPr lang="en-GB" dirty="0"/>
              <a:t>September 2012</a:t>
            </a:r>
          </a:p>
        </p:txBody>
      </p:sp>
      <p:sp>
        <p:nvSpPr>
          <p:cNvPr id="50"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134F94B5-F358-6942-BAD9-A8E56ABF506F}" type="slidenum">
              <a:rPr lang="en-GB" smtClean="0"/>
              <a:pPr>
                <a:defRPr/>
              </a:pPr>
              <a:t>19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76EF417E-5B7D-A54D-8700-80E847F6EA9C}" type="slidenum">
              <a:rPr lang="en-GB" smtClean="0"/>
              <a:pPr>
                <a:defRPr/>
              </a:pPr>
              <a:t>2</a:t>
            </a:fld>
            <a:endParaRPr lang="en-GB" smtClean="0"/>
          </a:p>
        </p:txBody>
      </p:sp>
      <p:sp>
        <p:nvSpPr>
          <p:cNvPr id="223234" name="Rectangle 2"/>
          <p:cNvSpPr>
            <a:spLocks noGrp="1" noChangeArrowheads="1"/>
          </p:cNvSpPr>
          <p:nvPr>
            <p:ph type="title"/>
          </p:nvPr>
        </p:nvSpPr>
        <p:spPr/>
        <p:txBody>
          <a:bodyPr/>
          <a:lstStyle/>
          <a:p>
            <a:pPr>
              <a:defRPr/>
            </a:pPr>
            <a:r>
              <a:rPr lang="en-GB" sz="3200" dirty="0">
                <a:latin typeface="Times New Roman" charset="0"/>
              </a:rPr>
              <a:t>Abstract</a:t>
            </a:r>
          </a:p>
        </p:txBody>
      </p:sp>
      <p:sp>
        <p:nvSpPr>
          <p:cNvPr id="223235" name="Rectangle 3"/>
          <p:cNvSpPr>
            <a:spLocks noGrp="1" noChangeArrowheads="1"/>
          </p:cNvSpPr>
          <p:nvPr>
            <p:ph type="body" idx="1"/>
          </p:nvPr>
        </p:nvSpPr>
        <p:spPr>
          <a:xfrm>
            <a:off x="685800" y="1749425"/>
            <a:ext cx="7772400" cy="4114800"/>
          </a:xfrm>
        </p:spPr>
        <p:txBody>
          <a:bodyPr/>
          <a:lstStyle/>
          <a:p>
            <a:pPr algn="ctr">
              <a:buFontTx/>
              <a:buNone/>
              <a:defRPr/>
            </a:pPr>
            <a:r>
              <a:rPr lang="en-GB" sz="2800" dirty="0">
                <a:latin typeface="Times New Roman" charset="0"/>
              </a:rPr>
              <a:t>Overview of WLAN standardization </a:t>
            </a:r>
            <a:endParaRPr lang="en-GB" sz="2800" dirty="0" smtClean="0">
              <a:latin typeface="Times New Roman" charset="0"/>
            </a:endParaRPr>
          </a:p>
          <a:p>
            <a:pPr algn="ctr">
              <a:buFontTx/>
              <a:buNone/>
              <a:defRPr/>
            </a:pPr>
            <a:r>
              <a:rPr lang="en-GB" sz="2800" dirty="0" smtClean="0">
                <a:latin typeface="Times New Roman" charset="0"/>
              </a:rPr>
              <a:t>in </a:t>
            </a:r>
            <a:r>
              <a:rPr lang="en-GB" sz="2800" dirty="0">
                <a:latin typeface="Times New Roman" charset="0"/>
              </a:rPr>
              <a:t>3GPP</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a:t>
            </a:r>
            <a:r>
              <a:rPr lang="en-GB" sz="3200" dirty="0">
                <a:latin typeface="Times New Roman" charset="0"/>
              </a:rPr>
              <a:t>in Release 10</a:t>
            </a:r>
            <a:r>
              <a:rPr lang="en-US" sz="3200" dirty="0">
                <a:latin typeface="Times New Roman" charset="0"/>
              </a:rPr>
              <a:t> </a:t>
            </a:r>
          </a:p>
        </p:txBody>
      </p:sp>
      <p:sp>
        <p:nvSpPr>
          <p:cNvPr id="103427" name="Rectangle 3"/>
          <p:cNvSpPr>
            <a:spLocks noGrp="1" noChangeArrowheads="1"/>
          </p:cNvSpPr>
          <p:nvPr>
            <p:ph type="subTitle" idx="4294967295"/>
          </p:nvPr>
        </p:nvSpPr>
        <p:spPr>
          <a:xfrm>
            <a:off x="1371600" y="3829050"/>
            <a:ext cx="6400800" cy="21367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GB" sz="2800" dirty="0">
                <a:latin typeface="Times New Roman" charset="0"/>
              </a:rPr>
              <a:t>Non-seamless WLAN offload</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24740602-C67C-BF41-990F-B6DB4288EB3F}" type="slidenum">
              <a:rPr lang="en-GB" smtClean="0"/>
              <a:pPr algn="ctr">
                <a:defRPr/>
              </a:pPr>
              <a:t>20</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Times New Roman" charset="0"/>
              </a:rPr>
              <a:t>Non-Seamless </a:t>
            </a:r>
            <a:r>
              <a:rPr lang="en-GB" dirty="0">
                <a:latin typeface="Times New Roman" charset="0"/>
              </a:rPr>
              <a:t>WLAN </a:t>
            </a:r>
            <a:r>
              <a:rPr lang="en-GB" dirty="0" smtClean="0">
                <a:latin typeface="Times New Roman" charset="0"/>
              </a:rPr>
              <a:t>Offload</a:t>
            </a:r>
            <a:endParaRPr lang="en-US" dirty="0">
              <a:latin typeface="Times New Roman" charset="0"/>
            </a:endParaRPr>
          </a:p>
        </p:txBody>
      </p:sp>
      <p:sp>
        <p:nvSpPr>
          <p:cNvPr id="104451" name="Rectangle 3"/>
          <p:cNvSpPr>
            <a:spLocks noGrp="1" noChangeArrowheads="1"/>
          </p:cNvSpPr>
          <p:nvPr>
            <p:ph type="body" idx="4294967295"/>
          </p:nvPr>
        </p:nvSpPr>
        <p:spPr>
          <a:xfrm>
            <a:off x="685800" y="1819275"/>
            <a:ext cx="7772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ts val="400"/>
              </a:spcBef>
            </a:pPr>
            <a:r>
              <a:rPr lang="en-GB" b="0">
                <a:latin typeface="Times New Roman" charset="0"/>
              </a:rPr>
              <a:t>A UE supporting non-seamless WLAN offload may, while connected to WLAN access, routes specific IP flows via the WLAN access without traversing the EPC</a:t>
            </a:r>
          </a:p>
          <a:p>
            <a:pPr>
              <a:spcBef>
                <a:spcPts val="400"/>
              </a:spcBef>
            </a:pPr>
            <a:r>
              <a:rPr lang="en-GB" b="0">
                <a:latin typeface="Times New Roman" charset="0"/>
              </a:rPr>
              <a:t>These IP flows are identified via user preferences, the local operating environment information, and via policies that may be statically pre-configured by the operator on the UE, or dynamically set by the operator via the ANDSF</a:t>
            </a:r>
          </a:p>
          <a:p>
            <a:pPr>
              <a:spcBef>
                <a:spcPts val="400"/>
              </a:spcBef>
            </a:pPr>
            <a:r>
              <a:rPr lang="en-GB" b="0">
                <a:latin typeface="Times New Roman" charset="0"/>
              </a:rPr>
              <a:t>For such IP flows the UE uses the local IP address allocated by the WLAN access network and no IP address preservation is provided between WLAN and 3GPP accesses</a:t>
            </a:r>
            <a:endParaRPr lang="en-US" b="0">
              <a:latin typeface="Times New Roman" charset="0"/>
            </a:endParaRPr>
          </a:p>
        </p:txBody>
      </p:sp>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DF633466-3FF1-154F-A506-55648491F18B}" type="slidenum">
              <a:rPr lang="en-GB" smtClean="0"/>
              <a:pPr>
                <a:defRPr/>
              </a:pPr>
              <a:t>21</a:t>
            </a:fld>
            <a:endParaRPr lang="en-GB"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11</a:t>
            </a:r>
          </a:p>
        </p:txBody>
      </p:sp>
      <p:sp>
        <p:nvSpPr>
          <p:cNvPr id="73731"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Policy and </a:t>
            </a:r>
            <a:r>
              <a:rPr lang="en-US" b="0" dirty="0" err="1">
                <a:latin typeface="Times New Roman" charset="0"/>
              </a:rPr>
              <a:t>QoS</a:t>
            </a:r>
            <a:r>
              <a:rPr lang="en-US" b="0" dirty="0">
                <a:latin typeface="Times New Roman" charset="0"/>
              </a:rPr>
              <a:t> </a:t>
            </a:r>
            <a:r>
              <a:rPr lang="en-US" b="0" dirty="0" smtClean="0">
                <a:latin typeface="Times New Roman" charset="0"/>
              </a:rPr>
              <a:t>Enhancement </a:t>
            </a:r>
            <a:r>
              <a:rPr lang="en-US" b="0" dirty="0">
                <a:latin typeface="Times New Roman" charset="0"/>
              </a:rPr>
              <a:t>on WLAN </a:t>
            </a:r>
            <a:r>
              <a:rPr lang="en-US" b="0" dirty="0" smtClean="0">
                <a:latin typeface="Times New Roman" charset="0"/>
              </a:rPr>
              <a:t>Access </a:t>
            </a:r>
            <a:r>
              <a:rPr lang="en-US" b="0" dirty="0">
                <a:latin typeface="Times New Roman" charset="0"/>
              </a:rPr>
              <a:t>via a EPC with Broad Band Forum </a:t>
            </a:r>
            <a:r>
              <a:rPr lang="en-US" b="0" dirty="0" smtClean="0">
                <a:latin typeface="Times New Roman" charset="0"/>
              </a:rPr>
              <a:t>Co</a:t>
            </a:r>
            <a:r>
              <a:rPr lang="en-US" b="0" dirty="0">
                <a:latin typeface="Times New Roman" charset="0"/>
              </a:rPr>
              <a:t>-operation</a:t>
            </a:r>
          </a:p>
          <a:p>
            <a:pPr marL="0" indent="0" algn="ctr">
              <a:buFontTx/>
              <a:buNone/>
              <a:defRPr/>
            </a:pPr>
            <a:r>
              <a:rPr lang="en-US" b="0" dirty="0">
                <a:latin typeface="Times New Roman" charset="0"/>
              </a:rPr>
              <a:t>Support of </a:t>
            </a:r>
            <a:r>
              <a:rPr lang="en-US" b="0" dirty="0" smtClean="0">
                <a:latin typeface="Times New Roman" charset="0"/>
              </a:rPr>
              <a:t>Trusted </a:t>
            </a:r>
            <a:r>
              <a:rPr lang="en-US" b="0" dirty="0">
                <a:latin typeface="Times New Roman" charset="0"/>
              </a:rPr>
              <a:t>WLAN </a:t>
            </a:r>
            <a:r>
              <a:rPr lang="en-US" b="0" dirty="0" smtClean="0">
                <a:latin typeface="Times New Roman" charset="0"/>
              </a:rPr>
              <a:t>Access Procedure Without </a:t>
            </a:r>
            <a:r>
              <a:rPr lang="en-US" b="0" dirty="0">
                <a:latin typeface="Times New Roman" charset="0"/>
              </a:rPr>
              <a:t>UE </a:t>
            </a:r>
            <a:r>
              <a:rPr lang="en-US" b="0" dirty="0" smtClean="0">
                <a:latin typeface="Times New Roman" charset="0"/>
              </a:rPr>
              <a:t>Impacts</a:t>
            </a:r>
            <a:endParaRPr lang="en-US" b="0" dirty="0">
              <a:latin typeface="Times New Roman" charset="0"/>
            </a:endParaRP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CE2F55C7-808F-9045-8C65-5AB594DBCFA0}" type="slidenum">
              <a:rPr lang="en-GB" smtClean="0"/>
              <a:pPr algn="ctr">
                <a:defRPr/>
              </a:pPr>
              <a:t>22</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69925" y="841375"/>
            <a:ext cx="7826375" cy="8223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Policy and </a:t>
            </a:r>
            <a:r>
              <a:rPr lang="en-US" dirty="0" err="1">
                <a:latin typeface="Times New Roman" charset="0"/>
              </a:rPr>
              <a:t>QoS</a:t>
            </a:r>
            <a:r>
              <a:rPr lang="en-US" dirty="0">
                <a:latin typeface="Times New Roman" charset="0"/>
              </a:rPr>
              <a:t> </a:t>
            </a:r>
            <a:r>
              <a:rPr lang="en-US" dirty="0" smtClean="0">
                <a:latin typeface="Times New Roman" charset="0"/>
              </a:rPr>
              <a:t>Enhancements in WLAN Access</a:t>
            </a:r>
            <a:endParaRPr lang="en-US" dirty="0">
              <a:latin typeface="Times New Roman" charset="0"/>
            </a:endParaRPr>
          </a:p>
        </p:txBody>
      </p:sp>
      <p:sp>
        <p:nvSpPr>
          <p:cNvPr id="84995" name="Rectangle 3"/>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p>
        </p:txBody>
      </p:sp>
      <p:graphicFrame>
        <p:nvGraphicFramePr>
          <p:cNvPr id="40963" name="Object 4"/>
          <p:cNvGraphicFramePr>
            <a:graphicFrameLocks noChangeAspect="1"/>
          </p:cNvGraphicFramePr>
          <p:nvPr/>
        </p:nvGraphicFramePr>
        <p:xfrm>
          <a:off x="4243388" y="1500188"/>
          <a:ext cx="4586287" cy="4708525"/>
        </p:xfrm>
        <a:graphic>
          <a:graphicData uri="http://schemas.openxmlformats.org/presentationml/2006/ole">
            <mc:AlternateContent xmlns:mc="http://schemas.openxmlformats.org/markup-compatibility/2006">
              <mc:Choice xmlns:v="urn:schemas-microsoft-com:vml" Requires="v">
                <p:oleObj spid="_x0000_s40969"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1500188"/>
                        <a:ext cx="45862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7" name="Rectangle 5"/>
          <p:cNvSpPr>
            <a:spLocks noGrp="1" noChangeArrowheads="1"/>
          </p:cNvSpPr>
          <p:nvPr>
            <p:ph type="body" idx="4294967295"/>
          </p:nvPr>
        </p:nvSpPr>
        <p:spPr>
          <a:xfrm>
            <a:off x="671513" y="1871663"/>
            <a:ext cx="4459287" cy="4337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CA" sz="2000" b="0" dirty="0" smtClean="0">
                <a:latin typeface="Times New Roman" charset="0"/>
              </a:rPr>
              <a:t>Policy and Charging Control </a:t>
            </a:r>
            <a:br>
              <a:rPr lang="en-CA" sz="2000" b="0" dirty="0" smtClean="0">
                <a:latin typeface="Times New Roman" charset="0"/>
              </a:rPr>
            </a:br>
            <a:r>
              <a:rPr lang="en-US" sz="2000" b="0" dirty="0" smtClean="0">
                <a:latin typeface="Times New Roman" charset="0"/>
              </a:rPr>
              <a:t>on both home routed traffic </a:t>
            </a:r>
            <a:br>
              <a:rPr lang="en-US" sz="2000" b="0" dirty="0" smtClean="0">
                <a:latin typeface="Times New Roman" charset="0"/>
              </a:rPr>
            </a:br>
            <a:r>
              <a:rPr lang="en-US" sz="2000" b="0" dirty="0" smtClean="0">
                <a:latin typeface="Times New Roman" charset="0"/>
              </a:rPr>
              <a:t>and non-seamless offload </a:t>
            </a:r>
            <a:br>
              <a:rPr lang="en-US" sz="2000" b="0" dirty="0" smtClean="0">
                <a:latin typeface="Times New Roman" charset="0"/>
              </a:rPr>
            </a:br>
            <a:r>
              <a:rPr lang="en-US" sz="2000" b="0" dirty="0" smtClean="0">
                <a:latin typeface="Times New Roman" charset="0"/>
              </a:rPr>
              <a:t>traffic over untrusted </a:t>
            </a:r>
            <a:r>
              <a:rPr lang="en-US" sz="2000" b="0" dirty="0">
                <a:latin typeface="Times New Roman" charset="0"/>
              </a:rPr>
              <a:t>W</a:t>
            </a:r>
            <a:r>
              <a:rPr lang="en-US" sz="2000" b="0" dirty="0" smtClean="0">
                <a:latin typeface="Times New Roman" charset="0"/>
              </a:rPr>
              <a:t>LAN </a:t>
            </a:r>
            <a:br>
              <a:rPr lang="en-US" sz="2000" b="0" dirty="0" smtClean="0">
                <a:latin typeface="Times New Roman" charset="0"/>
              </a:rPr>
            </a:br>
            <a:r>
              <a:rPr lang="en-US" sz="2000" b="0" dirty="0" smtClean="0">
                <a:latin typeface="Times New Roman" charset="0"/>
              </a:rPr>
              <a:t>access </a:t>
            </a:r>
          </a:p>
          <a:p>
            <a:pPr>
              <a:lnSpc>
                <a:spcPct val="80000"/>
              </a:lnSpc>
              <a:defRPr/>
            </a:pPr>
            <a:r>
              <a:rPr lang="en-US" sz="2000" b="0" dirty="0" smtClean="0">
                <a:latin typeface="Times New Roman" charset="0"/>
              </a:rPr>
              <a:t>Support of UE reflective </a:t>
            </a:r>
            <a:r>
              <a:rPr lang="en-US" sz="2000" b="0" dirty="0" err="1" smtClean="0">
                <a:latin typeface="Times New Roman" charset="0"/>
              </a:rPr>
              <a:t>QoS</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for uplink</a:t>
            </a:r>
          </a:p>
          <a:p>
            <a:pPr>
              <a:lnSpc>
                <a:spcPct val="80000"/>
              </a:lnSpc>
              <a:defRPr/>
            </a:pPr>
            <a:r>
              <a:rPr lang="en-US" sz="2000" b="0" dirty="0" smtClean="0">
                <a:latin typeface="Times New Roman" charset="0"/>
              </a:rPr>
              <a:t>IKEv2 </a:t>
            </a:r>
            <a:r>
              <a:rPr lang="en-US" sz="2000" b="0" dirty="0">
                <a:latin typeface="Times New Roman" charset="0"/>
              </a:rPr>
              <a:t>based tunnel </a:t>
            </a:r>
            <a:r>
              <a:rPr lang="en-US" sz="2000" b="0" dirty="0" smtClean="0">
                <a:latin typeface="Times New Roman" charset="0"/>
              </a:rPr>
              <a:t/>
            </a:r>
            <a:br>
              <a:rPr lang="en-US" sz="2000" b="0" dirty="0" smtClean="0">
                <a:latin typeface="Times New Roman" charset="0"/>
              </a:rPr>
            </a:br>
            <a:r>
              <a:rPr lang="en-US" sz="2000" b="0" dirty="0" smtClean="0">
                <a:latin typeface="Times New Roman" charset="0"/>
              </a:rPr>
              <a:t>authentication with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Multiple PDN </a:t>
            </a:r>
            <a:r>
              <a:rPr lang="en-US" sz="2000" b="0" dirty="0" smtClean="0">
                <a:latin typeface="Times New Roman" charset="0"/>
              </a:rPr>
              <a:t>connections  supported </a:t>
            </a:r>
            <a:r>
              <a:rPr lang="en-US" sz="2000" b="0" dirty="0">
                <a:latin typeface="Times New Roman" charset="0"/>
              </a:rPr>
              <a:t>with one PDN </a:t>
            </a:r>
            <a:r>
              <a:rPr lang="en-US" sz="2000" b="0" dirty="0" smtClean="0">
                <a:latin typeface="Times New Roman" charset="0"/>
              </a:rPr>
              <a:t>connection </a:t>
            </a:r>
            <a:r>
              <a:rPr lang="en-US" sz="2000" b="0" dirty="0">
                <a:latin typeface="Times New Roman" charset="0"/>
              </a:rPr>
              <a:t>per IKEv2 tunnel </a:t>
            </a:r>
            <a:r>
              <a:rPr lang="en-US" sz="2000" b="0" dirty="0" smtClean="0">
                <a:latin typeface="Times New Roman" charset="0"/>
              </a:rPr>
              <a:t>with </a:t>
            </a:r>
            <a:r>
              <a:rPr lang="en-US" sz="2000" b="0" dirty="0">
                <a:latin typeface="Times New Roman" charset="0"/>
              </a:rPr>
              <a:t>the same </a:t>
            </a:r>
            <a:r>
              <a:rPr lang="en-US" sz="2000" b="0" dirty="0" err="1">
                <a:latin typeface="Times New Roman" charset="0"/>
              </a:rPr>
              <a:t>ePDG</a:t>
            </a:r>
            <a:endParaRPr lang="en-US" sz="2000" b="0" dirty="0">
              <a:latin typeface="Times New Roman" charset="0"/>
            </a:endParaRPr>
          </a:p>
          <a:p>
            <a:pPr>
              <a:lnSpc>
                <a:spcPct val="80000"/>
              </a:lnSpc>
              <a:defRPr/>
            </a:pPr>
            <a:r>
              <a:rPr lang="en-US" sz="2000" b="0" dirty="0">
                <a:latin typeface="Times New Roman" charset="0"/>
              </a:rPr>
              <a:t>Support of inter-</a:t>
            </a:r>
            <a:r>
              <a:rPr lang="en-US" sz="2000" b="0" dirty="0" smtClean="0">
                <a:latin typeface="Times New Roman" charset="0"/>
              </a:rPr>
              <a:t>access handover </a:t>
            </a:r>
            <a:r>
              <a:rPr lang="en-US" sz="2000" b="0" dirty="0">
                <a:latin typeface="Times New Roman" charset="0"/>
              </a:rPr>
              <a:t>and IP preservation </a:t>
            </a:r>
          </a:p>
          <a:p>
            <a:pPr>
              <a:lnSpc>
                <a:spcPct val="80000"/>
              </a:lnSpc>
              <a:defRPr/>
            </a:pPr>
            <a:r>
              <a:rPr lang="en-US" sz="2000" b="0" dirty="0" smtClean="0">
                <a:latin typeface="Times New Roman" charset="0"/>
              </a:rPr>
              <a:t>3GPP based access </a:t>
            </a:r>
            <a:r>
              <a:rPr lang="en-US" sz="2000" b="0" dirty="0">
                <a:latin typeface="Times New Roman" charset="0"/>
              </a:rPr>
              <a:t>a</a:t>
            </a:r>
            <a:r>
              <a:rPr lang="en-US" sz="2000" b="0" dirty="0" smtClean="0">
                <a:latin typeface="Times New Roman" charset="0"/>
              </a:rPr>
              <a:t>uthentication  (EAP-AKA)</a:t>
            </a:r>
            <a:r>
              <a:rPr lang="en-US" sz="2000" b="0" dirty="0">
                <a:latin typeface="Times New Roman" charset="0"/>
              </a:rPr>
              <a:t> </a:t>
            </a:r>
            <a:r>
              <a:rPr lang="en-US" sz="2000" b="0" dirty="0" smtClean="0">
                <a:latin typeface="Times New Roman" charset="0"/>
              </a:rPr>
              <a:t>is optional</a:t>
            </a:r>
          </a:p>
        </p:txBody>
      </p:sp>
      <p:sp>
        <p:nvSpPr>
          <p:cNvPr id="6" name="Date Placeholder 3"/>
          <p:cNvSpPr>
            <a:spLocks noGrp="1"/>
          </p:cNvSpPr>
          <p:nvPr>
            <p:ph type="dt" sz="quarter" idx="10"/>
          </p:nvPr>
        </p:nvSpPr>
        <p:spPr/>
        <p:txBody>
          <a:bodyPr/>
          <a:lstStyle/>
          <a:p>
            <a:pPr>
              <a:defRPr/>
            </a:pPr>
            <a:r>
              <a:rPr lang="en-GB" dirty="0"/>
              <a:t>September 2012</a:t>
            </a:r>
          </a:p>
        </p:txBody>
      </p:sp>
      <p:sp>
        <p:nvSpPr>
          <p:cNvPr id="7"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F9BD1EE-F4A9-E346-973F-C4F3EECB5322}" type="slidenum">
              <a:rPr lang="en-GB" smtClean="0"/>
              <a:pPr>
                <a:defRPr/>
              </a:pPr>
              <a:t>23</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5800" y="857250"/>
            <a:ext cx="7772400" cy="6270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rPr>
              <a:t>Support of Trusted WLAN </a:t>
            </a:r>
            <a:r>
              <a:rPr lang="en-US" dirty="0" smtClean="0">
                <a:latin typeface="Times New Roman" charset="0"/>
              </a:rPr>
              <a:t>Access Procedure Without </a:t>
            </a:r>
            <a:r>
              <a:rPr lang="en-US" dirty="0">
                <a:latin typeface="Times New Roman" charset="0"/>
              </a:rPr>
              <a:t>UE </a:t>
            </a:r>
            <a:r>
              <a:rPr lang="en-US" dirty="0" smtClean="0">
                <a:latin typeface="Times New Roman" charset="0"/>
              </a:rPr>
              <a:t>Impacts</a:t>
            </a:r>
            <a:endParaRPr lang="en-US" dirty="0">
              <a:latin typeface="Times New Roman" charset="0"/>
            </a:endParaRPr>
          </a:p>
        </p:txBody>
      </p:sp>
      <p:sp>
        <p:nvSpPr>
          <p:cNvPr id="86019" name="Rectangle 3"/>
          <p:cNvSpPr>
            <a:spLocks noGrp="1" noChangeArrowheads="1"/>
          </p:cNvSpPr>
          <p:nvPr>
            <p:ph type="body" sz="half" idx="4294967295"/>
          </p:nvPr>
        </p:nvSpPr>
        <p:spPr>
          <a:xfrm>
            <a:off x="695325" y="2127302"/>
            <a:ext cx="8213725" cy="42306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2000" b="0" dirty="0">
                <a:latin typeface="Times New Roman" charset="0"/>
              </a:rPr>
              <a:t>The S2a interface between </a:t>
            </a:r>
            <a:br>
              <a:rPr lang="en-US" sz="2000" b="0" dirty="0">
                <a:latin typeface="Times New Roman" charset="0"/>
              </a:rPr>
            </a:br>
            <a:r>
              <a:rPr lang="en-US" sz="2000" b="0" dirty="0">
                <a:latin typeface="Times New Roman" charset="0"/>
              </a:rPr>
              <a:t>the TWAN and the PGW is </a:t>
            </a:r>
            <a:br>
              <a:rPr lang="en-US" sz="2000" b="0" dirty="0">
                <a:latin typeface="Times New Roman" charset="0"/>
              </a:rPr>
            </a:br>
            <a:r>
              <a:rPr lang="en-US" sz="2000" b="0" dirty="0">
                <a:latin typeface="Times New Roman" charset="0"/>
              </a:rPr>
              <a:t>either GTP or </a:t>
            </a:r>
            <a:r>
              <a:rPr lang="en-US" sz="2000" b="0" dirty="0" smtClean="0">
                <a:latin typeface="Times New Roman" charset="0"/>
              </a:rPr>
              <a:t>PMIPv6 </a:t>
            </a:r>
            <a:endParaRPr lang="en-US" sz="2000" b="0" dirty="0">
              <a:latin typeface="Times New Roman" charset="0"/>
            </a:endParaRPr>
          </a:p>
          <a:p>
            <a:pPr>
              <a:defRPr/>
            </a:pPr>
            <a:r>
              <a:rPr lang="en-US" sz="2000" b="0" dirty="0">
                <a:latin typeface="Times New Roman" charset="0"/>
              </a:rPr>
              <a:t>No impact to the UE was </a:t>
            </a:r>
            <a:br>
              <a:rPr lang="en-US" sz="2000" b="0" dirty="0">
                <a:latin typeface="Times New Roman" charset="0"/>
              </a:rPr>
            </a:br>
            <a:r>
              <a:rPr lang="en-US" sz="2000" b="0" dirty="0">
                <a:latin typeface="Times New Roman" charset="0"/>
              </a:rPr>
              <a:t>considered. The solution </a:t>
            </a:r>
            <a:br>
              <a:rPr lang="en-US" sz="2000" b="0" dirty="0">
                <a:latin typeface="Times New Roman" charset="0"/>
              </a:rPr>
            </a:br>
            <a:r>
              <a:rPr lang="en-US" sz="2000" b="0" dirty="0">
                <a:latin typeface="Times New Roman" charset="0"/>
              </a:rPr>
              <a:t>works with legacy UEs that </a:t>
            </a:r>
            <a:br>
              <a:rPr lang="en-US" sz="2000" b="0" dirty="0">
                <a:latin typeface="Times New Roman" charset="0"/>
              </a:rPr>
            </a:br>
            <a:r>
              <a:rPr lang="en-US" sz="2000" b="0" dirty="0">
                <a:latin typeface="Times New Roman" charset="0"/>
              </a:rPr>
              <a:t>connect to WLAN using </a:t>
            </a:r>
            <a:br>
              <a:rPr lang="en-US" sz="2000" b="0" dirty="0">
                <a:latin typeface="Times New Roman" charset="0"/>
              </a:rPr>
            </a:br>
            <a:r>
              <a:rPr lang="en-US" sz="2000" b="0" dirty="0">
                <a:latin typeface="Times New Roman" charset="0"/>
              </a:rPr>
              <a:t>standard 802.11 and EAP </a:t>
            </a:r>
            <a:r>
              <a:rPr lang="en-US" sz="2000" b="0" dirty="0" smtClean="0">
                <a:latin typeface="Times New Roman" charset="0"/>
              </a:rPr>
              <a:t>procedures </a:t>
            </a:r>
            <a:endParaRPr lang="en-US" sz="2000" b="0" dirty="0">
              <a:latin typeface="Times New Roman" charset="0"/>
            </a:endParaRPr>
          </a:p>
          <a:p>
            <a:pPr>
              <a:defRPr/>
            </a:pPr>
            <a:r>
              <a:rPr lang="en-US" sz="2000" b="0" dirty="0">
                <a:latin typeface="Times New Roman" charset="0"/>
              </a:rPr>
              <a:t>3GPP based access </a:t>
            </a:r>
            <a:r>
              <a:rPr lang="en-US" sz="2000" b="0" dirty="0" smtClean="0">
                <a:latin typeface="Times New Roman" charset="0"/>
              </a:rPr>
              <a:t>authentication  </a:t>
            </a:r>
            <a:r>
              <a:rPr lang="en-US" sz="2000" b="0" dirty="0">
                <a:latin typeface="Times New Roman" charset="0"/>
              </a:rPr>
              <a:t>(EAP-AKA’)</a:t>
            </a:r>
          </a:p>
          <a:p>
            <a:pPr>
              <a:defRPr/>
            </a:pPr>
            <a:r>
              <a:rPr lang="en-US" sz="2000" b="0" dirty="0">
                <a:latin typeface="Times New Roman" charset="0"/>
              </a:rPr>
              <a:t>The TWAN provides either EPC routed traffic or non-seamless offloading</a:t>
            </a:r>
          </a:p>
          <a:p>
            <a:pPr>
              <a:defRPr/>
            </a:pPr>
            <a:r>
              <a:rPr lang="en-US" sz="2000" b="0" dirty="0">
                <a:latin typeface="Times New Roman" charset="0"/>
              </a:rPr>
              <a:t>If EPC routed traffic, only one PDN </a:t>
            </a:r>
            <a:r>
              <a:rPr lang="en-US" sz="2000" b="0" dirty="0" smtClean="0">
                <a:latin typeface="Times New Roman" charset="0"/>
              </a:rPr>
              <a:t>connection </a:t>
            </a:r>
            <a:r>
              <a:rPr lang="en-US" sz="2000" b="0" dirty="0">
                <a:latin typeface="Times New Roman" charset="0"/>
              </a:rPr>
              <a:t>with default APN, and no IP mobility is </a:t>
            </a:r>
            <a:r>
              <a:rPr lang="en-US" sz="2000" b="0" dirty="0" smtClean="0">
                <a:latin typeface="Times New Roman" charset="0"/>
              </a:rPr>
              <a:t>supported</a:t>
            </a:r>
            <a:endParaRPr lang="en-US" sz="2000" b="0" dirty="0">
              <a:latin typeface="Times New Roman" charset="0"/>
            </a:endParaRPr>
          </a:p>
        </p:txBody>
      </p:sp>
      <p:graphicFrame>
        <p:nvGraphicFramePr>
          <p:cNvPr id="41987" name="Object 4"/>
          <p:cNvGraphicFramePr>
            <a:graphicFrameLocks noChangeAspect="1"/>
          </p:cNvGraphicFramePr>
          <p:nvPr>
            <p:ph sz="half" idx="4294967295"/>
            <p:extLst>
              <p:ext uri="{D42A27DB-BD31-4B8C-83A1-F6EECF244321}">
                <p14:modId xmlns:p14="http://schemas.microsoft.com/office/powerpoint/2010/main" val="332302927"/>
              </p:ext>
            </p:extLst>
          </p:nvPr>
        </p:nvGraphicFramePr>
        <p:xfrm>
          <a:off x="4457442" y="1645649"/>
          <a:ext cx="4527550" cy="3286125"/>
        </p:xfrm>
        <a:graphic>
          <a:graphicData uri="http://schemas.openxmlformats.org/presentationml/2006/ole">
            <mc:AlternateContent xmlns:mc="http://schemas.openxmlformats.org/markup-compatibility/2006">
              <mc:Choice xmlns:v="urn:schemas-microsoft-com:vml" Requires="v">
                <p:oleObj spid="_x0000_s41994" name="Picture" r:id="rId3" imgW="5346700" imgH="3505200" progId="Word.Picture.8">
                  <p:embed/>
                </p:oleObj>
              </mc:Choice>
              <mc:Fallback>
                <p:oleObj name="Picture" r:id="rId3" imgW="5346700" imgH="3505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442" y="1645649"/>
                        <a:ext cx="4527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2D66ED59-9AE9-594E-B8D0-E46725736583}" type="slidenum">
              <a:rPr lang="en-GB" smtClean="0"/>
              <a:pPr>
                <a:defRPr/>
              </a:pPr>
              <a:t>24</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12</a:t>
            </a:r>
          </a:p>
        </p:txBody>
      </p:sp>
      <p:sp>
        <p:nvSpPr>
          <p:cNvPr id="96259" name="Rectangle 3"/>
          <p:cNvSpPr>
            <a:spLocks noGrp="1" noChangeArrowheads="1"/>
          </p:cNvSpPr>
          <p:nvPr>
            <p:ph type="subTitle" idx="4294967295"/>
          </p:nvPr>
        </p:nvSpPr>
        <p:spPr>
          <a:xfrm>
            <a:off x="1371600" y="3886200"/>
            <a:ext cx="6400800"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On-going Working Items and Study Items</a:t>
            </a:r>
          </a:p>
        </p:txBody>
      </p:sp>
      <p:sp>
        <p:nvSpPr>
          <p:cNvPr id="4"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6F1F7571-941B-5240-92D1-4783F808E80D}" type="slidenum">
              <a:rPr lang="en-GB" smtClean="0"/>
              <a:pPr algn="ctr">
                <a:defRPr/>
              </a:pPr>
              <a:t>25</a:t>
            </a:fld>
            <a:endParaRPr lang="en-GB" smtClean="0"/>
          </a:p>
        </p:txBody>
      </p:sp>
      <p:sp>
        <p:nvSpPr>
          <p:cNvPr id="5"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58813" y="1011238"/>
            <a:ext cx="7826375" cy="493712"/>
          </a:xfrm>
        </p:spPr>
        <p:txBody>
          <a:bodyPr/>
          <a:lstStyle/>
          <a:p>
            <a:pPr eaLnBrk="1" hangingPunct="1"/>
            <a:r>
              <a:rPr lang="en-US" dirty="0">
                <a:latin typeface="Times New Roman" charset="0"/>
              </a:rPr>
              <a:t>Ongoing </a:t>
            </a:r>
            <a:r>
              <a:rPr lang="en-CA" dirty="0">
                <a:latin typeface="Times New Roman" charset="0"/>
              </a:rPr>
              <a:t>Working Items </a:t>
            </a:r>
            <a:r>
              <a:rPr lang="en-US" dirty="0">
                <a:latin typeface="Times New Roman" charset="0"/>
              </a:rPr>
              <a:t>in </a:t>
            </a:r>
            <a:r>
              <a:rPr lang="en-CA" dirty="0">
                <a:latin typeface="Times New Roman" charset="0"/>
              </a:rPr>
              <a:t>Release 12</a:t>
            </a:r>
          </a:p>
        </p:txBody>
      </p:sp>
      <p:sp>
        <p:nvSpPr>
          <p:cNvPr id="26626" name="Rectangle 3"/>
          <p:cNvSpPr>
            <a:spLocks noGrp="1" noChangeArrowheads="1"/>
          </p:cNvSpPr>
          <p:nvPr>
            <p:ph type="body" idx="1"/>
          </p:nvPr>
        </p:nvSpPr>
        <p:spPr>
          <a:xfrm>
            <a:off x="690563" y="1863981"/>
            <a:ext cx="8140700" cy="4405313"/>
          </a:xfrm>
        </p:spPr>
        <p:txBody>
          <a:bodyPr/>
          <a:lstStyle/>
          <a:p>
            <a:pPr marL="180975" indent="-180975" eaLnBrk="1" hangingPunct="1">
              <a:lnSpc>
                <a:spcPct val="90000"/>
              </a:lnSpc>
            </a:pPr>
            <a:r>
              <a:rPr lang="en-GB" altLang="ja-JP" sz="2000" dirty="0">
                <a:latin typeface="Times New Roman" charset="0"/>
              </a:rPr>
              <a:t>WLAN Network Selection for 3GPP Terminals (WLAN_NS) </a:t>
            </a:r>
          </a:p>
          <a:p>
            <a:pPr marL="446088" lvl="1" indent="-184150" eaLnBrk="1" hangingPunct="1">
              <a:lnSpc>
                <a:spcPct val="90000"/>
              </a:lnSpc>
            </a:pPr>
            <a:r>
              <a:rPr lang="en-CA" sz="1800" dirty="0">
                <a:latin typeface="Times New Roman" charset="0"/>
              </a:rPr>
              <a:t>To evaluate and if needed enhance existing 3GPP solutions for network selection for WLAN taking into account WFA Hotspot 2.0 solutions.</a:t>
            </a:r>
          </a:p>
          <a:p>
            <a:pPr marL="446088" lvl="1" indent="-184150" eaLnBrk="1" hangingPunct="1">
              <a:lnSpc>
                <a:spcPct val="90000"/>
              </a:lnSpc>
            </a:pPr>
            <a:r>
              <a:rPr lang="en-CA" sz="1800" dirty="0">
                <a:latin typeface="Times New Roman" charset="0"/>
              </a:rPr>
              <a:t> The proposed work is based on existing TS 23.402 architectures. </a:t>
            </a:r>
          </a:p>
          <a:p>
            <a:pPr marL="446088" lvl="1" indent="-184150" eaLnBrk="1" hangingPunct="1">
              <a:lnSpc>
                <a:spcPct val="90000"/>
              </a:lnSpc>
            </a:pPr>
            <a:r>
              <a:rPr lang="en-CA" sz="1800" dirty="0">
                <a:latin typeface="Times New Roman" charset="0"/>
              </a:rPr>
              <a:t>3GPP operator’s policies for WLAN network selection will be provisioned on 3GPP terminals via pre-configuration or using ANDSF. </a:t>
            </a:r>
          </a:p>
          <a:p>
            <a:pPr marL="180975" indent="-180975" eaLnBrk="1" hangingPunct="1">
              <a:lnSpc>
                <a:spcPct val="90000"/>
              </a:lnSpc>
            </a:pPr>
            <a:r>
              <a:rPr lang="en-CA" sz="2000" dirty="0">
                <a:latin typeface="Times New Roman" charset="0"/>
              </a:rPr>
              <a:t>Policy and Charging Control for Supporting Fixed Broadband Access Networks (P4C)</a:t>
            </a:r>
            <a:endParaRPr lang="en-US" sz="2000" dirty="0">
              <a:latin typeface="Times New Roman" charset="0"/>
            </a:endParaRPr>
          </a:p>
          <a:p>
            <a:pPr marL="446088" lvl="1" indent="-184150" eaLnBrk="1" hangingPunct="1">
              <a:lnSpc>
                <a:spcPct val="90000"/>
              </a:lnSpc>
            </a:pPr>
            <a:r>
              <a:rPr lang="en-GB" sz="1800" dirty="0">
                <a:latin typeface="Times New Roman" charset="0"/>
              </a:rPr>
              <a:t>Policy and Charging Control in the fixed broadband access network in the convergent scenario where a single operator is deploying both the fixed broadband access network and the Evolved Packet Core (EPC).</a:t>
            </a:r>
            <a:r>
              <a:rPr lang="en-US" sz="1800" dirty="0">
                <a:latin typeface="Times New Roman" charset="0"/>
              </a:rPr>
              <a:t> </a:t>
            </a:r>
            <a:endParaRPr lang="en-CA" sz="18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4AA99EDB-C66A-D942-9660-CE0BB04FF43D}" type="slidenum">
              <a:rPr lang="en-GB" smtClean="0"/>
              <a:pPr>
                <a:defRPr/>
              </a:pPr>
              <a:t>26</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73100" y="1011238"/>
            <a:ext cx="7826375" cy="493712"/>
          </a:xfrm>
        </p:spPr>
        <p:txBody>
          <a:bodyPr/>
          <a:lstStyle/>
          <a:p>
            <a:pPr eaLnBrk="1" hangingPunct="1">
              <a:defRPr/>
            </a:pPr>
            <a:r>
              <a:rPr lang="en-US" dirty="0" smtClean="0">
                <a:latin typeface="Times New Roman" charset="0"/>
              </a:rPr>
              <a:t>Ongoing </a:t>
            </a:r>
            <a:r>
              <a:rPr lang="en-CA" dirty="0">
                <a:latin typeface="Times New Roman" charset="0"/>
              </a:rPr>
              <a:t>Study Items </a:t>
            </a:r>
            <a:r>
              <a:rPr lang="en-US" dirty="0">
                <a:latin typeface="Times New Roman" charset="0"/>
              </a:rPr>
              <a:t>in </a:t>
            </a:r>
            <a:r>
              <a:rPr lang="en-CA" dirty="0" smtClean="0">
                <a:latin typeface="Times New Roman" charset="0"/>
              </a:rPr>
              <a:t>Release 12</a:t>
            </a:r>
            <a:endParaRPr lang="en-US" dirty="0">
              <a:latin typeface="Times New Roman" charset="0"/>
            </a:endParaRPr>
          </a:p>
        </p:txBody>
      </p:sp>
      <p:sp>
        <p:nvSpPr>
          <p:cNvPr id="28674" name="Rectangle 3"/>
          <p:cNvSpPr>
            <a:spLocks noGrp="1" noChangeArrowheads="1"/>
          </p:cNvSpPr>
          <p:nvPr>
            <p:ph type="body" idx="1"/>
          </p:nvPr>
        </p:nvSpPr>
        <p:spPr>
          <a:xfrm>
            <a:off x="685800" y="1602172"/>
            <a:ext cx="8185150" cy="4114800"/>
          </a:xfrm>
        </p:spPr>
        <p:txBody>
          <a:bodyPr/>
          <a:lstStyle/>
          <a:p>
            <a:pPr marL="180975" indent="-180975" eaLnBrk="1" hangingPunct="1">
              <a:lnSpc>
                <a:spcPct val="80000"/>
              </a:lnSpc>
            </a:pPr>
            <a:r>
              <a:rPr lang="en-CA" sz="1800" dirty="0">
                <a:latin typeface="Times New Roman" charset="0"/>
              </a:rPr>
              <a:t>Study on </a:t>
            </a:r>
            <a:r>
              <a:rPr lang="en-US" sz="1800" dirty="0">
                <a:latin typeface="Times New Roman" charset="0"/>
              </a:rPr>
              <a:t>Trusted WLAN Access with Modified UEs (FS_SAMOG)</a:t>
            </a:r>
          </a:p>
          <a:p>
            <a:pPr marL="446088" lvl="1" indent="-171450" eaLnBrk="1" hangingPunct="1">
              <a:lnSpc>
                <a:spcPct val="80000"/>
              </a:lnSpc>
            </a:pPr>
            <a:r>
              <a:rPr lang="en-CA" sz="1600" dirty="0">
                <a:latin typeface="Times New Roman" charset="0"/>
              </a:rPr>
              <a:t>Handover between 3GPP and WLAN via S2a with IP address preservation</a:t>
            </a:r>
          </a:p>
          <a:p>
            <a:pPr marL="446088" lvl="1" indent="-171450" eaLnBrk="1" hangingPunct="1">
              <a:lnSpc>
                <a:spcPct val="80000"/>
              </a:lnSpc>
            </a:pPr>
            <a:r>
              <a:rPr lang="en-CA" sz="1600" dirty="0">
                <a:latin typeface="Times New Roman" charset="0"/>
              </a:rPr>
              <a:t>Connection type request from the UE (request for EPC-routed connection via S2a or for local IP session, i.e. non-seamless WLAN offload)</a:t>
            </a:r>
          </a:p>
          <a:p>
            <a:pPr marL="446088" lvl="1" indent="-171450" eaLnBrk="1" hangingPunct="1">
              <a:lnSpc>
                <a:spcPct val="80000"/>
              </a:lnSpc>
            </a:pPr>
            <a:r>
              <a:rPr lang="en-CA" sz="1600" dirty="0">
                <a:latin typeface="Times New Roman" charset="0"/>
              </a:rPr>
              <a:t>Attach to non-default APN and support for multiple PDN connections</a:t>
            </a:r>
          </a:p>
          <a:p>
            <a:pPr marL="446088" lvl="1" indent="-171450" eaLnBrk="1" hangingPunct="1">
              <a:lnSpc>
                <a:spcPct val="80000"/>
              </a:lnSpc>
            </a:pPr>
            <a:r>
              <a:rPr lang="en-CA" sz="1600" dirty="0">
                <a:latin typeface="Times New Roman" charset="0"/>
              </a:rPr>
              <a:t>Support for simultaneous EPC-routed traffic and offload (local access)</a:t>
            </a:r>
            <a:r>
              <a:rPr lang="en-US" sz="1600" dirty="0">
                <a:latin typeface="Times New Roman" charset="0"/>
              </a:rPr>
              <a:t> </a:t>
            </a:r>
            <a:endParaRPr lang="en-CA" sz="1600" dirty="0">
              <a:latin typeface="Times New Roman" charset="0"/>
            </a:endParaRPr>
          </a:p>
          <a:p>
            <a:pPr marL="180975" indent="-180975" eaLnBrk="1" hangingPunct="1">
              <a:lnSpc>
                <a:spcPct val="80000"/>
              </a:lnSpc>
            </a:pPr>
            <a:r>
              <a:rPr lang="en-CA" sz="1800" dirty="0">
                <a:latin typeface="Times New Roman" charset="0"/>
              </a:rPr>
              <a:t>Study on Optimized Offloading to WLAN in 3GPP-RAT Mobility (FS_WORM)</a:t>
            </a:r>
          </a:p>
          <a:p>
            <a:pPr marL="446088" lvl="1" indent="-171450" eaLnBrk="1" hangingPunct="1">
              <a:lnSpc>
                <a:spcPct val="80000"/>
              </a:lnSpc>
            </a:pPr>
            <a:r>
              <a:rPr lang="en-GB" sz="1600" dirty="0">
                <a:latin typeface="Times New Roman" charset="0"/>
              </a:rPr>
              <a:t>Minimizing user and service impact and better using simultaneous connectivity to a 3GPP access and to WLAN access at mobility </a:t>
            </a:r>
          </a:p>
          <a:p>
            <a:pPr marL="446088" lvl="1" indent="-171450" eaLnBrk="1" hangingPunct="1">
              <a:lnSpc>
                <a:spcPct val="80000"/>
              </a:lnSpc>
            </a:pPr>
            <a:r>
              <a:rPr lang="en-GB" sz="1600" dirty="0">
                <a:latin typeface="Times New Roman" charset="0"/>
              </a:rPr>
              <a:t>ANDSF enhancements to enable policy differentiation of 3GPP RATs (e.g. E-UTRAN versus UTRAN, GERAN vs. UTRAN) with respect to WLAN</a:t>
            </a:r>
          </a:p>
          <a:p>
            <a:pPr marL="180975" indent="-180975" eaLnBrk="1" hangingPunct="1">
              <a:lnSpc>
                <a:spcPct val="80000"/>
              </a:lnSpc>
            </a:pPr>
            <a:r>
              <a:rPr lang="en-CA" sz="1800" dirty="0">
                <a:latin typeface="Times New Roman" charset="0"/>
              </a:rPr>
              <a:t>Study on Multi Access PDN Connectivity and IP Flow Mobility</a:t>
            </a:r>
            <a:r>
              <a:rPr lang="en-CA" sz="1800" dirty="0">
                <a:solidFill>
                  <a:srgbClr val="FF0000"/>
                </a:solidFill>
                <a:latin typeface="Times New Roman" charset="0"/>
              </a:rPr>
              <a:t> </a:t>
            </a:r>
            <a:r>
              <a:rPr lang="en-CA" sz="1800" dirty="0">
                <a:latin typeface="Times New Roman" charset="0"/>
              </a:rPr>
              <a:t>(FS_MAPIM)</a:t>
            </a:r>
          </a:p>
          <a:p>
            <a:pPr marL="446088" lvl="1" indent="-171450" eaLnBrk="1" hangingPunct="1">
              <a:lnSpc>
                <a:spcPct val="80000"/>
              </a:lnSpc>
            </a:pPr>
            <a:r>
              <a:rPr lang="en-CA" sz="1600" dirty="0">
                <a:latin typeface="Times New Roman" charset="0"/>
              </a:rPr>
              <a:t>Accessing a PDN simultaneously via a 3GPP and a non 3GPP access system</a:t>
            </a:r>
          </a:p>
          <a:p>
            <a:pPr marL="446088" lvl="1" indent="-171450" eaLnBrk="1" hangingPunct="1">
              <a:lnSpc>
                <a:spcPct val="80000"/>
              </a:lnSpc>
            </a:pPr>
            <a:r>
              <a:rPr lang="en-CA" sz="1600" dirty="0">
                <a:latin typeface="Times New Roman" charset="0"/>
              </a:rPr>
              <a:t>Operator policies for guiding and configuring UE IP flow routing via different access systems</a:t>
            </a:r>
          </a:p>
          <a:p>
            <a:pPr marL="446088" lvl="1" indent="-171450" eaLnBrk="1" hangingPunct="1">
              <a:lnSpc>
                <a:spcPct val="80000"/>
              </a:lnSpc>
            </a:pPr>
            <a:r>
              <a:rPr lang="en-CA" sz="1600" dirty="0">
                <a:latin typeface="Times New Roman" charset="0"/>
              </a:rPr>
              <a:t>Dynamic movement of PDN IP flows between access systems </a:t>
            </a:r>
          </a:p>
          <a:p>
            <a:pPr marL="446088" lvl="1" indent="-171450" eaLnBrk="1" hangingPunct="1">
              <a:lnSpc>
                <a:spcPct val="80000"/>
              </a:lnSpc>
            </a:pPr>
            <a:r>
              <a:rPr lang="en-CA" sz="1600" dirty="0">
                <a:latin typeface="Times New Roman" charset="0"/>
              </a:rPr>
              <a:t>3GPP-non3GPP handovers when UE is connected to different PDNs via different accesses</a:t>
            </a:r>
          </a:p>
          <a:p>
            <a:pPr marL="180975" indent="-180975" eaLnBrk="1" hangingPunct="1">
              <a:lnSpc>
                <a:spcPct val="80000"/>
              </a:lnSpc>
            </a:pPr>
            <a:r>
              <a:rPr lang="en-CA" sz="1800" dirty="0">
                <a:latin typeface="Times New Roman" charset="0"/>
              </a:rPr>
              <a:t>Study on IP Flow Mobility Support for S2a and S2b Interfaces (FS_NBIFOM)</a:t>
            </a:r>
          </a:p>
          <a:p>
            <a:pPr marL="446088" lvl="1" indent="-171450" eaLnBrk="1" hangingPunct="1">
              <a:lnSpc>
                <a:spcPct val="80000"/>
              </a:lnSpc>
            </a:pPr>
            <a:r>
              <a:rPr lang="en-GB" sz="1600" dirty="0">
                <a:latin typeface="Times New Roman" charset="0"/>
              </a:rPr>
              <a:t>Define the corresponding IP flow mobility functionality standardized for DSMIPv6 in Rel-10 for PMIP and GTP-based S2a and S2b</a:t>
            </a:r>
            <a:endParaRPr lang="en-US" sz="1600" dirty="0">
              <a:latin typeface="Times New Roman" charset="0"/>
            </a:endParaRPr>
          </a:p>
        </p:txBody>
      </p:sp>
      <p:sp>
        <p:nvSpPr>
          <p:cNvPr id="4"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FA42081-6B22-4448-9E98-07716D30A52F}" type="slidenum">
              <a:rPr lang="en-GB" smtClean="0"/>
              <a:pPr>
                <a:defRPr/>
              </a:pPr>
              <a:t>27</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r>
              <a:rPr lang="en-US" dirty="0">
                <a:latin typeface="Times New Roman" charset="0"/>
              </a:rPr>
              <a:t>3GPP has a long history incorporating IEEE 802.11 WLAN technology into mobile networks</a:t>
            </a:r>
          </a:p>
          <a:p>
            <a:r>
              <a:rPr lang="en-US" dirty="0">
                <a:latin typeface="Times New Roman" charset="0"/>
              </a:rPr>
              <a:t>Recent renewed interest due to mobile network capacity demands, data offload and the introduction of heterogeneous networks</a:t>
            </a:r>
          </a:p>
          <a:p>
            <a:r>
              <a:rPr lang="en-US" dirty="0">
                <a:latin typeface="Times New Roman" charset="0"/>
              </a:rPr>
              <a:t>Trusted WLAN networks use existing IEEE 802.11 protocols, authentication procedures and devices</a:t>
            </a:r>
          </a:p>
          <a:p>
            <a:r>
              <a:rPr lang="en-US" dirty="0">
                <a:latin typeface="Times New Roman" charset="0"/>
              </a:rPr>
              <a:t>WLAN interworking continues to evolve in 3GPP</a:t>
            </a:r>
          </a:p>
          <a:p>
            <a:r>
              <a:rPr lang="en-GB" dirty="0" smtClean="0">
                <a:latin typeface="Times New Roman" charset="0"/>
              </a:rPr>
              <a:t>Converged 3GPP-WLAN </a:t>
            </a:r>
            <a:r>
              <a:rPr lang="en-GB" dirty="0">
                <a:latin typeface="Times New Roman" charset="0"/>
              </a:rPr>
              <a:t>network architecture is </a:t>
            </a:r>
            <a:r>
              <a:rPr lang="en-GB" dirty="0" smtClean="0">
                <a:latin typeface="Times New Roman" charset="0"/>
              </a:rPr>
              <a:t>a key </a:t>
            </a:r>
            <a:r>
              <a:rPr lang="en-GB" dirty="0">
                <a:latin typeface="Times New Roman" charset="0"/>
              </a:rPr>
              <a:t>priority for 3GPP mobile operators</a:t>
            </a:r>
            <a:endParaRPr lang="en-US" dirty="0">
              <a:latin typeface="Times New Roman" charset="0"/>
            </a:endParaRPr>
          </a:p>
          <a:p>
            <a:endParaRPr lang="en-US" dirty="0">
              <a:latin typeface="Times New Roman" charset="0"/>
            </a:endParaRPr>
          </a:p>
        </p:txBody>
      </p:sp>
      <p:sp>
        <p:nvSpPr>
          <p:cNvPr id="6" name="Slide Number Placeholder 5"/>
          <p:cNvSpPr>
            <a:spLocks noGrp="1"/>
          </p:cNvSpPr>
          <p:nvPr>
            <p:ph type="sldNum" sz="quarter" idx="12"/>
          </p:nvPr>
        </p:nvSpPr>
        <p:spPr>
          <a:xfrm>
            <a:off x="4357688" y="6475413"/>
            <a:ext cx="504825" cy="182562"/>
          </a:xfrm>
        </p:spPr>
        <p:txBody>
          <a:bodyPr/>
          <a:lstStyle/>
          <a:p>
            <a:pPr>
              <a:defRPr/>
            </a:pPr>
            <a:r>
              <a:rPr lang="en-GB"/>
              <a:t>Slide </a:t>
            </a:r>
            <a:fld id="{698C2E64-B49C-0B43-A809-F6F1BA0C78E0}" type="slidenum">
              <a:rPr lang="en-GB"/>
              <a:pPr>
                <a:defRPr/>
              </a:pPr>
              <a:t>28</a:t>
            </a:fld>
            <a:endParaRPr lang="en-GB"/>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z="8000">
                <a:latin typeface="Times New Roman" charset="0"/>
              </a:rPr>
              <a:t>Q &amp; A</a:t>
            </a:r>
          </a:p>
        </p:txBody>
      </p:sp>
      <p:pic>
        <p:nvPicPr>
          <p:cNvPr id="48130" name="Picture 4" descr="MP9102180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2116138"/>
            <a:ext cx="55975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quarter" idx="10"/>
          </p:nvPr>
        </p:nvSpPr>
        <p:spPr/>
        <p:txBody>
          <a:bodyPr/>
          <a:lstStyle/>
          <a:p>
            <a:pPr>
              <a:defRPr/>
            </a:pPr>
            <a:r>
              <a:rPr lang="en-GB" dirty="0"/>
              <a:t>September 2012</a:t>
            </a:r>
          </a:p>
        </p:txBody>
      </p:sp>
      <p:sp>
        <p:nvSpPr>
          <p:cNvPr id="5"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43991522-2D1A-7F46-B894-A572F60BC3E6}" type="slidenum">
              <a:rPr lang="en-GB" smtClean="0"/>
              <a:pPr>
                <a:defRPr/>
              </a:pPr>
              <a:t>29</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61988" y="1016000"/>
            <a:ext cx="7826375" cy="492125"/>
          </a:xfrm>
        </p:spPr>
        <p:txBody>
          <a:bodyPr/>
          <a:lstStyle/>
          <a:p>
            <a:pPr eaLnBrk="1" hangingPunct="1">
              <a:defRPr/>
            </a:pPr>
            <a:r>
              <a:rPr lang="en-US" dirty="0" smtClean="0">
                <a:ea typeface="ＭＳ Ｐゴシック" charset="0"/>
                <a:cs typeface="+mj-cs"/>
              </a:rPr>
              <a:t>Agenda	</a:t>
            </a:r>
          </a:p>
        </p:txBody>
      </p:sp>
      <p:sp>
        <p:nvSpPr>
          <p:cNvPr id="32770" name="Content Placeholder 2"/>
          <p:cNvSpPr>
            <a:spLocks noGrp="1"/>
          </p:cNvSpPr>
          <p:nvPr>
            <p:ph idx="1"/>
          </p:nvPr>
        </p:nvSpPr>
        <p:spPr/>
        <p:txBody>
          <a:bodyPr/>
          <a:lstStyle/>
          <a:p>
            <a:pPr eaLnBrk="1" hangingPunct="1"/>
            <a:r>
              <a:rPr lang="en-US" dirty="0">
                <a:latin typeface="Times New Roman" charset="0"/>
              </a:rPr>
              <a:t>3GPP Introduction</a:t>
            </a:r>
          </a:p>
          <a:p>
            <a:pPr eaLnBrk="1" hangingPunct="1"/>
            <a:r>
              <a:rPr lang="en-US" dirty="0">
                <a:latin typeface="Times New Roman" charset="0"/>
              </a:rPr>
              <a:t>History of WLAN Interworking Projects</a:t>
            </a:r>
          </a:p>
          <a:p>
            <a:pPr lvl="1" eaLnBrk="1" hangingPunct="1"/>
            <a:r>
              <a:rPr lang="en-US" dirty="0">
                <a:latin typeface="Times New Roman" charset="0"/>
              </a:rPr>
              <a:t>Interworking</a:t>
            </a:r>
          </a:p>
          <a:p>
            <a:pPr lvl="1" eaLnBrk="1" hangingPunct="1"/>
            <a:r>
              <a:rPr lang="en-US" dirty="0">
                <a:latin typeface="Times New Roman" charset="0"/>
              </a:rPr>
              <a:t>Network Selection and Discovery</a:t>
            </a:r>
          </a:p>
          <a:p>
            <a:pPr lvl="1" eaLnBrk="1" hangingPunct="1"/>
            <a:r>
              <a:rPr lang="en-US" dirty="0">
                <a:latin typeface="Times New Roman" charset="0"/>
              </a:rPr>
              <a:t>Security</a:t>
            </a:r>
          </a:p>
          <a:p>
            <a:pPr lvl="1" eaLnBrk="1" hangingPunct="1"/>
            <a:r>
              <a:rPr lang="en-US" dirty="0">
                <a:latin typeface="Times New Roman" charset="0"/>
              </a:rPr>
              <a:t>Mobility</a:t>
            </a:r>
          </a:p>
          <a:p>
            <a:pPr lvl="1" eaLnBrk="1" hangingPunct="1"/>
            <a:r>
              <a:rPr lang="en-US" dirty="0">
                <a:latin typeface="Times New Roman" charset="0"/>
              </a:rPr>
              <a:t>Policy and charging control</a:t>
            </a:r>
          </a:p>
          <a:p>
            <a:pPr eaLnBrk="1" hangingPunct="1"/>
            <a:r>
              <a:rPr lang="en-US" dirty="0">
                <a:latin typeface="Times New Roman" charset="0"/>
              </a:rPr>
              <a:t>Current </a:t>
            </a:r>
            <a:r>
              <a:rPr lang="en-US" dirty="0" smtClean="0">
                <a:latin typeface="Times New Roman" charset="0"/>
              </a:rPr>
              <a:t>Projects</a:t>
            </a:r>
          </a:p>
          <a:p>
            <a:pPr eaLnBrk="1" hangingPunct="1"/>
            <a:r>
              <a:rPr lang="en-US" dirty="0" smtClean="0">
                <a:latin typeface="Times New Roman" charset="0"/>
              </a:rPr>
              <a:t>Conclusions</a:t>
            </a:r>
            <a:endParaRPr lang="en-US" dirty="0">
              <a:latin typeface="Times New Roman" charset="0"/>
            </a:endParaRP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2EAF457B-B774-7040-A00A-C7F3235E4103}" type="slidenum">
              <a:rPr lang="en-GB" smtClean="0"/>
              <a:pPr>
                <a:defRPr/>
              </a:pPr>
              <a:t>3</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Times New Roman" charset="0"/>
              </a:rPr>
              <a:t>Backups</a:t>
            </a:r>
          </a:p>
        </p:txBody>
      </p:sp>
      <p:sp>
        <p:nvSpPr>
          <p:cNvPr id="6" name="Slide Number Placeholder 5"/>
          <p:cNvSpPr>
            <a:spLocks noGrp="1"/>
          </p:cNvSpPr>
          <p:nvPr>
            <p:ph type="sldNum" sz="quarter" idx="12"/>
          </p:nvPr>
        </p:nvSpPr>
        <p:spPr>
          <a:xfrm>
            <a:off x="4357688" y="6475413"/>
            <a:ext cx="5048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B889432-D9D9-F54B-8729-B5B5DAA9D9B9}" type="slidenum">
              <a:rPr lang="en-GB" smtClean="0"/>
              <a:pPr>
                <a:defRPr/>
              </a:pPr>
              <a:t>30</a:t>
            </a:fld>
            <a:endParaRPr lang="en-GB" smtClean="0"/>
          </a:p>
        </p:txBody>
      </p:sp>
      <p:sp>
        <p:nvSpPr>
          <p:cNvPr id="7"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658813" y="649288"/>
            <a:ext cx="7826375" cy="633412"/>
          </a:xfrm>
        </p:spPr>
        <p:txBody>
          <a:bodyPr/>
          <a:lstStyle/>
          <a:p>
            <a:pPr eaLnBrk="1" hangingPunct="1">
              <a:defRPr/>
            </a:pPr>
            <a:r>
              <a:rPr lang="en-CA" sz="2400">
                <a:latin typeface="Times New Roman" charset="0"/>
              </a:rPr>
              <a:t>Example of WLAN UE-Initiated Tunnel Establishment</a:t>
            </a:r>
          </a:p>
        </p:txBody>
      </p:sp>
      <p:sp>
        <p:nvSpPr>
          <p:cNvPr id="300037" name="Rectangle 5"/>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0179" name="Object 4"/>
          <p:cNvGraphicFramePr>
            <a:graphicFrameLocks/>
          </p:cNvGraphicFramePr>
          <p:nvPr>
            <p:extLst>
              <p:ext uri="{D42A27DB-BD31-4B8C-83A1-F6EECF244321}">
                <p14:modId xmlns:p14="http://schemas.microsoft.com/office/powerpoint/2010/main" val="3183500938"/>
              </p:ext>
            </p:extLst>
          </p:nvPr>
        </p:nvGraphicFramePr>
        <p:xfrm>
          <a:off x="1847396" y="1334704"/>
          <a:ext cx="5476126" cy="4991100"/>
        </p:xfrm>
        <a:graphic>
          <a:graphicData uri="http://schemas.openxmlformats.org/presentationml/2006/ole">
            <mc:AlternateContent xmlns:mc="http://schemas.openxmlformats.org/markup-compatibility/2006">
              <mc:Choice xmlns:v="urn:schemas-microsoft-com:vml" Requires="v">
                <p:oleObj spid="_x0000_s50186" r:id="rId3" imgW="8407400" imgH="7797800" progId="Visio.Drawing.6">
                  <p:embed/>
                </p:oleObj>
              </mc:Choice>
              <mc:Fallback>
                <p:oleObj r:id="rId3" imgW="8407400" imgH="7797800" progId="Visio.Drawing.6">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396" y="1334704"/>
                        <a:ext cx="5476126" cy="4991100"/>
                      </a:xfrm>
                      <a:prstGeom prst="rect">
                        <a:avLst/>
                      </a:prstGeom>
                      <a:noFill/>
                      <a:ln>
                        <a:noFill/>
                      </a:ln>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31</a:t>
            </a:fld>
            <a:endParaRPr lang="en-GB" dirty="0"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57225" y="639763"/>
            <a:ext cx="7826375" cy="984250"/>
          </a:xfrm>
        </p:spPr>
        <p:txBody>
          <a:bodyPr/>
          <a:lstStyle/>
          <a:p>
            <a:pPr eaLnBrk="1" hangingPunct="1">
              <a:defRPr/>
            </a:pPr>
            <a:r>
              <a:rPr lang="en-GB" dirty="0" smtClean="0">
                <a:ea typeface="ＭＳ Ｐゴシック" charset="0"/>
                <a:cs typeface="+mj-cs"/>
              </a:rPr>
              <a:t>Architecture for Untrusted </a:t>
            </a:r>
            <a:br>
              <a:rPr lang="en-GB" dirty="0" smtClean="0">
                <a:ea typeface="ＭＳ Ｐゴシック" charset="0"/>
                <a:cs typeface="+mj-cs"/>
              </a:rPr>
            </a:br>
            <a:r>
              <a:rPr lang="en-GB" dirty="0" smtClean="0">
                <a:ea typeface="ＭＳ Ｐゴシック" charset="0"/>
                <a:cs typeface="+mj-cs"/>
              </a:rPr>
              <a:t>F</a:t>
            </a:r>
            <a:r>
              <a:rPr lang="en-GB" altLang="zh-CN" dirty="0" smtClean="0">
                <a:ea typeface="宋体" charset="0"/>
                <a:cs typeface="宋体" charset="0"/>
              </a:rPr>
              <a:t>ixed Broadband Access Network</a:t>
            </a:r>
            <a:endParaRPr lang="en-US" dirty="0" smtClean="0">
              <a:ea typeface="ＭＳ Ｐゴシック" charset="0"/>
              <a:cs typeface="+mj-cs"/>
            </a:endParaRPr>
          </a:p>
        </p:txBody>
      </p:sp>
      <p:sp>
        <p:nvSpPr>
          <p:cNvPr id="319493" name="Rectangle 5"/>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1203" name="Object 4"/>
          <p:cNvGraphicFramePr>
            <a:graphicFrameLocks noChangeAspect="1"/>
          </p:cNvGraphicFramePr>
          <p:nvPr/>
        </p:nvGraphicFramePr>
        <p:xfrm>
          <a:off x="2101850" y="1703388"/>
          <a:ext cx="4987925" cy="4765675"/>
        </p:xfrm>
        <a:graphic>
          <a:graphicData uri="http://schemas.openxmlformats.org/presentationml/2006/ole">
            <mc:AlternateContent xmlns:mc="http://schemas.openxmlformats.org/markup-compatibility/2006">
              <mc:Choice xmlns:v="urn:schemas-microsoft-com:vml" Requires="v">
                <p:oleObj spid="_x0000_s51208" name="Picture" r:id="rId3" imgW="5283200" imgH="5194300" progId="Word.Picture.8">
                  <p:embed/>
                </p:oleObj>
              </mc:Choice>
              <mc:Fallback>
                <p:oleObj name="Picture" r:id="rId3" imgW="5283200" imgH="519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1703388"/>
                        <a:ext cx="49879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32</a:t>
            </a:fld>
            <a:endParaRPr lang="en-GB"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76225" y="877888"/>
            <a:ext cx="8591550" cy="711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Security Architecture for non-3GPP Accesses to EPS</a:t>
            </a:r>
            <a:endParaRPr lang="en-US" dirty="0">
              <a:latin typeface="Times New Roman" charset="0"/>
            </a:endParaRPr>
          </a:p>
        </p:txBody>
      </p:sp>
      <p:sp>
        <p:nvSpPr>
          <p:cNvPr id="106499" name="Rectangle 3"/>
          <p:cNvSpPr>
            <a:spLocks noGrp="1" noChangeArrowheads="1"/>
          </p:cNvSpPr>
          <p:nvPr>
            <p:ph type="body" idx="4294967295"/>
          </p:nvPr>
        </p:nvSpPr>
        <p:spPr>
          <a:xfrm>
            <a:off x="685800" y="1598613"/>
            <a:ext cx="7772400" cy="26622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defRPr/>
            </a:pPr>
            <a:r>
              <a:rPr lang="en-GB" sz="1600" b="0" dirty="0">
                <a:latin typeface="Times New Roman" charset="0"/>
              </a:rPr>
              <a:t>Network access security (I): the set of security features that provide users with secure access to services while terminated at 3GPP EPC. Radio Access protection is a non-3GPP access specific and outside the scope of the present document.</a:t>
            </a:r>
          </a:p>
          <a:p>
            <a:pPr>
              <a:lnSpc>
                <a:spcPct val="80000"/>
              </a:lnSpc>
              <a:defRPr/>
            </a:pPr>
            <a:r>
              <a:rPr lang="en-GB" sz="1600" b="0" dirty="0">
                <a:latin typeface="Times New Roman" charset="0"/>
              </a:rPr>
              <a:t>Network domain security (II): the set of security features that enable nodes to securely exchange signalling data, and protect against attacks on the </a:t>
            </a:r>
            <a:r>
              <a:rPr lang="en-GB" sz="1600" b="0" dirty="0" err="1">
                <a:latin typeface="Times New Roman" charset="0"/>
              </a:rPr>
              <a:t>wireline</a:t>
            </a:r>
            <a:r>
              <a:rPr lang="en-GB" sz="1600" b="0" dirty="0">
                <a:latin typeface="Times New Roman" charset="0"/>
              </a:rPr>
              <a:t> network.</a:t>
            </a:r>
          </a:p>
          <a:p>
            <a:pPr>
              <a:lnSpc>
                <a:spcPct val="80000"/>
              </a:lnSpc>
              <a:defRPr/>
            </a:pPr>
            <a:r>
              <a:rPr lang="en-GB" sz="1600" b="0" dirty="0">
                <a:latin typeface="Times New Roman" charset="0"/>
              </a:rPr>
              <a:t>Non-3GPP domain security (III): the set of security features are a non-3GPP access specific and outside the scope of the present document.</a:t>
            </a:r>
          </a:p>
          <a:p>
            <a:pPr>
              <a:lnSpc>
                <a:spcPct val="80000"/>
              </a:lnSpc>
              <a:defRPr/>
            </a:pPr>
            <a:r>
              <a:rPr lang="en-GB" sz="1600" b="0" dirty="0">
                <a:latin typeface="Times New Roman" charset="0"/>
              </a:rPr>
              <a:t>Application domain security (IV): the set of security features that enable applications in the user and in the provider domain to securely exchange messages.</a:t>
            </a:r>
          </a:p>
          <a:p>
            <a:pPr>
              <a:lnSpc>
                <a:spcPct val="80000"/>
              </a:lnSpc>
              <a:defRPr/>
            </a:pPr>
            <a:r>
              <a:rPr lang="en-GB" sz="1600" b="0" dirty="0">
                <a:latin typeface="Times New Roman" charset="0"/>
              </a:rPr>
              <a:t>User domain security (V): the set of security features that secure access to the mobile station. If the terminal does not support 3GPP access capabilities, 3GPP does not specify how user domain security is achieved.</a:t>
            </a:r>
            <a:endParaRPr lang="en-US" sz="1600" b="0" dirty="0">
              <a:latin typeface="Times New Roman" charset="0"/>
            </a:endParaRPr>
          </a:p>
        </p:txBody>
      </p:sp>
      <p:sp>
        <p:nvSpPr>
          <p:cNvPr id="106501" name="Rectangle 5"/>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sp>
        <p:nvSpPr>
          <p:cNvPr id="1065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2229" name="Object 6"/>
          <p:cNvGraphicFramePr>
            <a:graphicFrameLocks noChangeAspect="1"/>
          </p:cNvGraphicFramePr>
          <p:nvPr/>
        </p:nvGraphicFramePr>
        <p:xfrm>
          <a:off x="2495550" y="4305300"/>
          <a:ext cx="4137025" cy="2147888"/>
        </p:xfrm>
        <a:graphic>
          <a:graphicData uri="http://schemas.openxmlformats.org/presentationml/2006/ole">
            <mc:AlternateContent xmlns:mc="http://schemas.openxmlformats.org/markup-compatibility/2006">
              <mc:Choice xmlns:v="urn:schemas-microsoft-com:vml" Requires="v">
                <p:oleObj spid="_x0000_s52233" name="Picture" r:id="rId3" imgW="5499100" imgH="3022600" progId="Word.Picture.8">
                  <p:embed/>
                </p:oleObj>
              </mc:Choice>
              <mc:Fallback>
                <p:oleObj name="Picture" r:id="rId3" imgW="5499100" imgH="30226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4305300"/>
                        <a:ext cx="41370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33</a:t>
            </a:fld>
            <a:endParaRPr lang="en-GB" dirty="0" smtClean="0"/>
          </a:p>
        </p:txBody>
      </p:sp>
      <p:sp>
        <p:nvSpPr>
          <p:cNvPr id="8"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673100" y="979488"/>
            <a:ext cx="7826375" cy="492125"/>
          </a:xfrm>
        </p:spPr>
        <p:txBody>
          <a:bodyPr/>
          <a:lstStyle/>
          <a:p>
            <a:pPr eaLnBrk="1" hangingPunct="1">
              <a:defRPr/>
            </a:pPr>
            <a:r>
              <a:rPr lang="en-CA" dirty="0" smtClean="0">
                <a:ea typeface="ＭＳ Ｐゴシック" charset="0"/>
                <a:cs typeface="+mj-cs"/>
              </a:rPr>
              <a:t>UE Location Information</a:t>
            </a:r>
          </a:p>
        </p:txBody>
      </p:sp>
      <p:sp>
        <p:nvSpPr>
          <p:cNvPr id="332805" name="Rectangle 5"/>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sp>
        <p:nvSpPr>
          <p:cNvPr id="332807" name="Rectangle 7"/>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3252" name="Object 6"/>
          <p:cNvGraphicFramePr>
            <a:graphicFrameLocks noChangeAspect="1"/>
          </p:cNvGraphicFramePr>
          <p:nvPr/>
        </p:nvGraphicFramePr>
        <p:xfrm>
          <a:off x="1547813" y="1674813"/>
          <a:ext cx="6018212" cy="4641850"/>
        </p:xfrm>
        <a:graphic>
          <a:graphicData uri="http://schemas.openxmlformats.org/presentationml/2006/ole">
            <mc:AlternateContent xmlns:mc="http://schemas.openxmlformats.org/markup-compatibility/2006">
              <mc:Choice xmlns:v="urn:schemas-microsoft-com:vml" Requires="v">
                <p:oleObj spid="_x0000_s53258" r:id="rId3" imgW="5092700" imgH="3924300" progId="Visio.Drawing.11">
                  <p:embed/>
                </p:oleObj>
              </mc:Choice>
              <mc:Fallback>
                <p:oleObj r:id="rId3" imgW="5092700" imgH="392430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674813"/>
                        <a:ext cx="601821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1163B8B0-3115-1F48-A816-4205C599539D}" type="slidenum">
              <a:rPr lang="en-GB" smtClean="0"/>
              <a:pPr algn="ctr">
                <a:defRPr/>
              </a:pPr>
              <a:t>34</a:t>
            </a:fld>
            <a:endParaRPr lang="en-GB" smtClean="0"/>
          </a:p>
        </p:txBody>
      </p:sp>
      <p:sp>
        <p:nvSpPr>
          <p:cNvPr id="7"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671513" y="973138"/>
            <a:ext cx="7826375" cy="492125"/>
          </a:xfrm>
        </p:spPr>
        <p:txBody>
          <a:bodyPr/>
          <a:lstStyle/>
          <a:p>
            <a:pPr eaLnBrk="1" hangingPunct="1">
              <a:defRPr/>
            </a:pPr>
            <a:r>
              <a:rPr lang="en-CA" dirty="0" smtClean="0">
                <a:ea typeface="ＭＳ Ｐゴシック" charset="0"/>
                <a:cs typeface="+mj-cs"/>
              </a:rPr>
              <a:t>Network Discovery Information</a:t>
            </a:r>
          </a:p>
        </p:txBody>
      </p:sp>
      <p:sp>
        <p:nvSpPr>
          <p:cNvPr id="331781" name="Rectangle 5"/>
          <p:cNvSpPr>
            <a:spLocks noChangeArrowheads="1"/>
          </p:cNvSpPr>
          <p:nvPr/>
        </p:nvSpPr>
        <p:spPr bwMode="auto">
          <a:xfrm>
            <a:off x="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4275" name="Object 4"/>
          <p:cNvGraphicFramePr>
            <a:graphicFrameLocks noChangeAspect="1"/>
          </p:cNvGraphicFramePr>
          <p:nvPr/>
        </p:nvGraphicFramePr>
        <p:xfrm>
          <a:off x="1689100" y="1663700"/>
          <a:ext cx="5773738" cy="4551363"/>
        </p:xfrm>
        <a:graphic>
          <a:graphicData uri="http://schemas.openxmlformats.org/presentationml/2006/ole">
            <mc:AlternateContent xmlns:mc="http://schemas.openxmlformats.org/markup-compatibility/2006">
              <mc:Choice xmlns:v="urn:schemas-microsoft-com:vml" Requires="v">
                <p:oleObj spid="_x0000_s54280" r:id="rId3" imgW="5549900" imgH="4368800" progId="Visio.Drawing.11">
                  <p:embed/>
                </p:oleObj>
              </mc:Choice>
              <mc:Fallback>
                <p:oleObj r:id="rId3" imgW="5549900" imgH="43688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663700"/>
                        <a:ext cx="5773738"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A8A31B04-54D1-2A4A-8013-FA7BFBB5CB95}" type="slidenum">
              <a:rPr lang="en-GB" smtClean="0"/>
              <a:pPr algn="ctr">
                <a:defRPr/>
              </a:pPr>
              <a:t>35</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defRPr/>
            </a:pPr>
            <a:r>
              <a:rPr lang="en-CA" dirty="0" smtClean="0">
                <a:ea typeface="ＭＳ Ｐゴシック" charset="0"/>
                <a:cs typeface="+mj-cs"/>
              </a:rPr>
              <a:t>S2a GTP Initial Attachment</a:t>
            </a:r>
          </a:p>
        </p:txBody>
      </p:sp>
      <p:sp>
        <p:nvSpPr>
          <p:cNvPr id="257029" name="Rectangle 5"/>
          <p:cNvSpPr>
            <a:spLocks noChangeArrowheads="1"/>
          </p:cNvSpPr>
          <p:nvPr/>
        </p:nvSpPr>
        <p:spPr bwMode="auto">
          <a:xfrm>
            <a:off x="0" y="88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5299" name="Object 4"/>
          <p:cNvGraphicFramePr>
            <a:graphicFrameLocks noChangeAspect="1"/>
          </p:cNvGraphicFramePr>
          <p:nvPr/>
        </p:nvGraphicFramePr>
        <p:xfrm>
          <a:off x="1755775" y="1576388"/>
          <a:ext cx="5608638" cy="4773612"/>
        </p:xfrm>
        <a:graphic>
          <a:graphicData uri="http://schemas.openxmlformats.org/presentationml/2006/ole">
            <mc:AlternateContent xmlns:mc="http://schemas.openxmlformats.org/markup-compatibility/2006">
              <mc:Choice xmlns:v="urn:schemas-microsoft-com:vml" Requires="v">
                <p:oleObj spid="_x0000_s55304" name="Picture" r:id="rId3" imgW="6604000" imgH="5829300" progId="Word.Picture.8">
                  <p:embed/>
                </p:oleObj>
              </mc:Choice>
              <mc:Fallback>
                <p:oleObj name="Picture" r:id="rId3" imgW="6604000" imgH="5829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1576388"/>
                        <a:ext cx="560863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smtClean="0"/>
              <a:t>Slide </a:t>
            </a:r>
            <a:fld id="{533CE76F-44AD-6349-95C5-BEFDD39B148C}" type="slidenum">
              <a:rPr lang="en-GB" smtClean="0"/>
              <a:pPr algn="ctr">
                <a:defRPr/>
              </a:pPr>
              <a:t>36</a:t>
            </a:fld>
            <a:endParaRPr lang="en-GB"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58813" y="992188"/>
            <a:ext cx="7826375" cy="493712"/>
          </a:xfrm>
        </p:spPr>
        <p:txBody>
          <a:bodyPr/>
          <a:lstStyle/>
          <a:p>
            <a:pPr eaLnBrk="1" hangingPunct="1">
              <a:defRPr/>
            </a:pPr>
            <a:r>
              <a:rPr lang="en-CA" dirty="0" smtClean="0">
                <a:ea typeface="ＭＳ Ｐゴシック" charset="0"/>
                <a:cs typeface="+mj-cs"/>
              </a:rPr>
              <a:t>Architecture for Home </a:t>
            </a:r>
            <a:r>
              <a:rPr lang="en-CA" dirty="0" err="1" smtClean="0">
                <a:ea typeface="ＭＳ Ｐゴシック" charset="0"/>
                <a:cs typeface="+mj-cs"/>
              </a:rPr>
              <a:t>NodeB</a:t>
            </a:r>
            <a:endParaRPr lang="en-CA" dirty="0" smtClean="0">
              <a:ea typeface="ＭＳ Ｐゴシック" charset="0"/>
              <a:cs typeface="+mj-cs"/>
            </a:endParaRPr>
          </a:p>
        </p:txBody>
      </p:sp>
      <p:sp>
        <p:nvSpPr>
          <p:cNvPr id="214021" name="Rectangle 5"/>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rIns="72000" anchor="ctr">
            <a:spAutoFit/>
          </a:bodyPr>
          <a:lstStyle/>
          <a:p>
            <a:pPr>
              <a:defRPr/>
            </a:pPr>
            <a:endParaRPr lang="en-US">
              <a:ea typeface="ＭＳ Ｐゴシック" charset="0"/>
              <a:cs typeface="+mn-cs"/>
            </a:endParaRPr>
          </a:p>
        </p:txBody>
      </p:sp>
      <p:graphicFrame>
        <p:nvGraphicFramePr>
          <p:cNvPr id="56323" name="Object 4"/>
          <p:cNvGraphicFramePr>
            <a:graphicFrameLocks noChangeAspect="1"/>
          </p:cNvGraphicFramePr>
          <p:nvPr/>
        </p:nvGraphicFramePr>
        <p:xfrm>
          <a:off x="2120900" y="1646238"/>
          <a:ext cx="4900613" cy="4600575"/>
        </p:xfrm>
        <a:graphic>
          <a:graphicData uri="http://schemas.openxmlformats.org/presentationml/2006/ole">
            <mc:AlternateContent xmlns:mc="http://schemas.openxmlformats.org/markup-compatibility/2006">
              <mc:Choice xmlns:v="urn:schemas-microsoft-com:vml" Requires="v">
                <p:oleObj spid="_x0000_s56328" name="Picture" r:id="rId3" imgW="5791200" imgH="5486400" progId="Word.Picture.8">
                  <p:embed/>
                </p:oleObj>
              </mc:Choice>
              <mc:Fallback>
                <p:oleObj name="Picture" r:id="rId3" imgW="5791200" imgH="54864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1646238"/>
                        <a:ext cx="49006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37</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685800" y="649288"/>
            <a:ext cx="77724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Times New Roman" charset="0"/>
              </a:rPr>
              <a:t>Bearer </a:t>
            </a:r>
            <a:r>
              <a:rPr lang="en-GB" dirty="0" smtClean="0">
                <a:latin typeface="Times New Roman" charset="0"/>
              </a:rPr>
              <a:t>Model </a:t>
            </a:r>
            <a:r>
              <a:rPr lang="en-GB" dirty="0">
                <a:latin typeface="Times New Roman" charset="0"/>
              </a:rPr>
              <a:t>for PDN </a:t>
            </a:r>
            <a:r>
              <a:rPr lang="en-GB" dirty="0" smtClean="0">
                <a:latin typeface="Times New Roman" charset="0"/>
              </a:rPr>
              <a:t>Connectivity Service </a:t>
            </a:r>
            <a:br>
              <a:rPr lang="en-GB" dirty="0" smtClean="0">
                <a:latin typeface="Times New Roman" charset="0"/>
              </a:rPr>
            </a:br>
            <a:r>
              <a:rPr lang="en-GB" dirty="0" smtClean="0">
                <a:latin typeface="Times New Roman" charset="0"/>
              </a:rPr>
              <a:t>with </a:t>
            </a:r>
            <a:r>
              <a:rPr lang="en-GB" dirty="0">
                <a:latin typeface="Times New Roman" charset="0"/>
              </a:rPr>
              <a:t>GTP based S2a</a:t>
            </a:r>
            <a:r>
              <a:rPr lang="en-US" dirty="0">
                <a:latin typeface="Times New Roman" charset="0"/>
              </a:rPr>
              <a:t> </a:t>
            </a:r>
          </a:p>
        </p:txBody>
      </p:sp>
      <p:sp>
        <p:nvSpPr>
          <p:cNvPr id="98309" name="Rectangle 5"/>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7347" name="Object 4"/>
          <p:cNvGraphicFramePr>
            <a:graphicFrameLocks noChangeAspect="1"/>
          </p:cNvGraphicFramePr>
          <p:nvPr/>
        </p:nvGraphicFramePr>
        <p:xfrm>
          <a:off x="350838" y="1871663"/>
          <a:ext cx="8467725" cy="4303712"/>
        </p:xfrm>
        <a:graphic>
          <a:graphicData uri="http://schemas.openxmlformats.org/presentationml/2006/ole">
            <mc:AlternateContent xmlns:mc="http://schemas.openxmlformats.org/markup-compatibility/2006">
              <mc:Choice xmlns:v="urn:schemas-microsoft-com:vml" Requires="v">
                <p:oleObj spid="_x0000_s57351" name="Picture" r:id="rId3" imgW="5486400" imgH="2781300" progId="Word.Picture.8">
                  <p:embed/>
                </p:oleObj>
              </mc:Choice>
              <mc:Fallback>
                <p:oleObj name="Picture" r:id="rId3" imgW="5486400" imgH="2781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1871663"/>
                        <a:ext cx="8467725"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79D78D2D-1203-E540-8383-7A1A18648595}" type="slidenum">
              <a:rPr lang="en-GB" smtClean="0"/>
              <a:pPr algn="ctr">
                <a:defRPr/>
              </a:pPr>
              <a:t>38</a:t>
            </a:fld>
            <a:endParaRPr lang="en-GB" dirty="0" smtClean="0"/>
          </a:p>
        </p:txBody>
      </p:sp>
      <p:sp>
        <p:nvSpPr>
          <p:cNvPr id="6" name="Date Placeholder 3"/>
          <p:cNvSpPr>
            <a:spLocks noGrp="1"/>
          </p:cNvSpPr>
          <p:nvPr>
            <p:ph type="dt" sz="quarter" idx="10"/>
          </p:nvPr>
        </p:nvSpPr>
        <p:spPr>
          <a:xfrm>
            <a:off x="696913" y="333375"/>
            <a:ext cx="1579562" cy="276225"/>
          </a:xfrm>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681038" y="769938"/>
            <a:ext cx="7826375" cy="974725"/>
          </a:xfrm>
        </p:spPr>
        <p:txBody>
          <a:bodyPr/>
          <a:lstStyle/>
          <a:p>
            <a:pPr eaLnBrk="1" hangingPunct="1">
              <a:defRPr/>
            </a:pPr>
            <a:r>
              <a:rPr lang="en-CA" dirty="0" err="1" smtClean="0">
                <a:ea typeface="ＭＳ Ｐゴシック" charset="0"/>
                <a:cs typeface="+mj-cs"/>
              </a:rPr>
              <a:t>QoS</a:t>
            </a:r>
            <a:r>
              <a:rPr lang="en-CA" dirty="0" smtClean="0">
                <a:ea typeface="ＭＳ Ｐゴシック" charset="0"/>
                <a:cs typeface="+mj-cs"/>
              </a:rPr>
              <a:t> Architecture for 3GPP - WLAN IP Access</a:t>
            </a:r>
          </a:p>
        </p:txBody>
      </p:sp>
      <p:pic>
        <p:nvPicPr>
          <p:cNvPr id="747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636838"/>
            <a:ext cx="88931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39</a:t>
            </a:fld>
            <a:endParaRPr lang="en-GB" dirty="0" smtClean="0"/>
          </a:p>
        </p:txBody>
      </p:sp>
      <p:sp>
        <p:nvSpPr>
          <p:cNvPr id="6" name="Date Placeholder 3"/>
          <p:cNvSpPr txBox="1">
            <a:spLocks noGrp="1"/>
          </p:cNvSpPr>
          <p:nvPr/>
        </p:nvSpPr>
        <p:spPr bwMode="auto">
          <a:xfrm>
            <a:off x="696913" y="333375"/>
            <a:ext cx="1579562" cy="2762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nchor="b">
            <a:spAutoFit/>
          </a:bodyPr>
          <a:lstStyle/>
          <a:p>
            <a:pPr>
              <a:defRPr/>
            </a:pPr>
            <a:r>
              <a:rPr lang="en-GB" sz="1800" b="1" dirty="0">
                <a:ea typeface="ＭＳ Ｐゴシック" charset="0"/>
                <a:cs typeface="+mn-cs"/>
              </a:rPr>
              <a:t>September 2012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700088" y="1581150"/>
            <a:ext cx="8012112" cy="4970463"/>
          </a:xfrm>
        </p:spPr>
        <p:txBody>
          <a:bodyPr/>
          <a:lstStyle/>
          <a:p>
            <a:pPr eaLnBrk="1" hangingPunct="1">
              <a:lnSpc>
                <a:spcPct val="80000"/>
              </a:lnSpc>
              <a:spcBef>
                <a:spcPts val="300"/>
              </a:spcBef>
            </a:pPr>
            <a:r>
              <a:rPr lang="en-CA" sz="1800" b="0" dirty="0">
                <a:latin typeface="Times New Roman" charset="0"/>
              </a:rPr>
              <a:t>The 3rd Generation Partnership Project (3GPP) unites six telecommunications standard development organizations (ARIB, ATIS, CCSA, ETSI, TTA, TTC), known as “Organizational Partners”, and provides their members with a stable environment to produce the Reports and Specifications that define the global mobile technology</a:t>
            </a:r>
          </a:p>
          <a:p>
            <a:pPr eaLnBrk="1" hangingPunct="1">
              <a:lnSpc>
                <a:spcPct val="80000"/>
              </a:lnSpc>
              <a:spcBef>
                <a:spcPts val="300"/>
              </a:spcBef>
            </a:pPr>
            <a:endParaRPr lang="en-US" sz="1800" b="0" dirty="0">
              <a:latin typeface="Times New Roman" charset="0"/>
            </a:endParaRPr>
          </a:p>
          <a:p>
            <a:pPr eaLnBrk="1" hangingPunct="1">
              <a:lnSpc>
                <a:spcPct val="80000"/>
              </a:lnSpc>
              <a:spcBef>
                <a:spcPts val="300"/>
              </a:spcBef>
            </a:pPr>
            <a:endParaRPr lang="en-US" sz="1800" b="0" dirty="0">
              <a:latin typeface="Times New Roman" charset="0"/>
            </a:endParaRPr>
          </a:p>
          <a:p>
            <a:pPr eaLnBrk="1" hangingPunct="1">
              <a:lnSpc>
                <a:spcPct val="80000"/>
              </a:lnSpc>
              <a:spcBef>
                <a:spcPts val="300"/>
              </a:spcBef>
            </a:pPr>
            <a:endParaRPr lang="en-US" sz="1400" b="0" dirty="0">
              <a:latin typeface="Times New Roman" charset="0"/>
            </a:endParaRPr>
          </a:p>
          <a:p>
            <a:pPr eaLnBrk="1" hangingPunct="1">
              <a:lnSpc>
                <a:spcPct val="80000"/>
              </a:lnSpc>
              <a:spcBef>
                <a:spcPts val="300"/>
              </a:spcBef>
            </a:pPr>
            <a:endParaRPr lang="en-US" sz="2800" b="0" dirty="0">
              <a:latin typeface="Times New Roman" charset="0"/>
            </a:endParaRPr>
          </a:p>
          <a:p>
            <a:pPr eaLnBrk="1" hangingPunct="1">
              <a:lnSpc>
                <a:spcPct val="80000"/>
              </a:lnSpc>
              <a:spcBef>
                <a:spcPts val="300"/>
              </a:spcBef>
            </a:pPr>
            <a:r>
              <a:rPr lang="en-US" sz="1800" b="0" dirty="0">
                <a:latin typeface="Times New Roman" charset="0"/>
              </a:rPr>
              <a:t>Market Representation Partners: </a:t>
            </a:r>
            <a:r>
              <a:rPr lang="en-CA" sz="1800" b="0" dirty="0">
                <a:latin typeface="Times New Roman" charset="0"/>
              </a:rPr>
              <a:t>IMS Forum, TD-Forum, GSA, GSM Association, IPv6 Forum, UMTS Forum, 4G Americas, TD SCDMA Industry Alliance, </a:t>
            </a:r>
            <a:r>
              <a:rPr lang="en-CA" sz="1800" b="0" dirty="0" err="1">
                <a:latin typeface="Times New Roman" charset="0"/>
              </a:rPr>
              <a:t>InfoCommunication</a:t>
            </a:r>
            <a:r>
              <a:rPr lang="en-CA" sz="1800" b="0" dirty="0">
                <a:latin typeface="Times New Roman" charset="0"/>
              </a:rPr>
              <a:t> Union, Small Cell Forum, CDMA Development Group, Cellular Operators Association of India (COAI), and NGMN Alliance</a:t>
            </a:r>
          </a:p>
          <a:p>
            <a:pPr>
              <a:lnSpc>
                <a:spcPct val="80000"/>
              </a:lnSpc>
              <a:spcBef>
                <a:spcPts val="300"/>
              </a:spcBef>
            </a:pPr>
            <a:r>
              <a:rPr lang="en-US" sz="1800" b="0" dirty="0">
                <a:latin typeface="Times New Roman" charset="0"/>
              </a:rPr>
              <a:t>Global responsibility for IMS (IP Multimedia Subsystem)</a:t>
            </a:r>
          </a:p>
          <a:p>
            <a:pPr>
              <a:lnSpc>
                <a:spcPct val="80000"/>
              </a:lnSpc>
              <a:spcBef>
                <a:spcPts val="300"/>
              </a:spcBef>
            </a:pPr>
            <a:r>
              <a:rPr lang="en-CA" sz="1800" b="0" dirty="0">
                <a:latin typeface="Times New Roman" charset="0"/>
              </a:rPr>
              <a:t>Policy and Charging Control</a:t>
            </a:r>
            <a:r>
              <a:rPr lang="en-CA" sz="1800" dirty="0">
                <a:latin typeface="Times New Roman" charset="0"/>
              </a:rPr>
              <a:t> </a:t>
            </a:r>
            <a:r>
              <a:rPr lang="en-US" sz="1800" b="0" dirty="0">
                <a:latin typeface="Times New Roman" charset="0"/>
              </a:rPr>
              <a:t>(PCC) for other access technologies: 3GPP2, ETSI TISPAN, etc.</a:t>
            </a:r>
          </a:p>
          <a:p>
            <a:pPr>
              <a:lnSpc>
                <a:spcPct val="80000"/>
              </a:lnSpc>
              <a:spcBef>
                <a:spcPts val="300"/>
              </a:spcBef>
            </a:pPr>
            <a:r>
              <a:rPr lang="en-US" sz="1800" b="0" dirty="0">
                <a:latin typeface="Times New Roman" charset="0"/>
              </a:rPr>
              <a:t>Extensive re-use of IETF and OMA protocols </a:t>
            </a:r>
          </a:p>
          <a:p>
            <a:pPr>
              <a:lnSpc>
                <a:spcPct val="80000"/>
              </a:lnSpc>
              <a:spcBef>
                <a:spcPts val="300"/>
              </a:spcBef>
            </a:pPr>
            <a:r>
              <a:rPr lang="en-US" sz="1800" b="0" dirty="0">
                <a:latin typeface="Times New Roman" charset="0"/>
              </a:rPr>
              <a:t>Co-operation with IETF, BBF, ITU, OMA, etc.</a:t>
            </a:r>
            <a:endParaRPr lang="en-CA" sz="1800" b="0" dirty="0">
              <a:latin typeface="Times New Roman" charset="0"/>
            </a:endParaRPr>
          </a:p>
        </p:txBody>
      </p:sp>
      <p:pic>
        <p:nvPicPr>
          <p:cNvPr id="20485" name="Picture 7" descr="op_01-b79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475" y="2527556"/>
            <a:ext cx="437038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Rectangle 2"/>
          <p:cNvSpPr>
            <a:spLocks noGrp="1" noChangeArrowheads="1"/>
          </p:cNvSpPr>
          <p:nvPr>
            <p:ph type="title"/>
          </p:nvPr>
        </p:nvSpPr>
        <p:spPr/>
        <p:txBody>
          <a:bodyPr/>
          <a:lstStyle/>
          <a:p>
            <a:pPr eaLnBrk="1" hangingPunct="1">
              <a:defRPr/>
            </a:pPr>
            <a:r>
              <a:rPr lang="en-CA" dirty="0">
                <a:latin typeface="Times New Roman" charset="0"/>
              </a:rPr>
              <a:t>Overview of 3GPP</a:t>
            </a:r>
          </a:p>
        </p:txBody>
      </p:sp>
      <p:sp>
        <p:nvSpPr>
          <p:cNvPr id="4"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3AA65890-1738-6B4A-BEFC-9022E6F6B79E}" type="slidenum">
              <a:rPr lang="en-GB" smtClean="0"/>
              <a:pPr>
                <a:defRPr/>
              </a:pPr>
              <a:t>4</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err="1">
                <a:latin typeface="Times New Roman" charset="0"/>
              </a:rPr>
              <a:t>QoS</a:t>
            </a:r>
            <a:r>
              <a:rPr lang="en-GB" dirty="0">
                <a:latin typeface="Times New Roman" charset="0"/>
              </a:rPr>
              <a:t> for 3GPP and Fixed Broadband Access Interworking</a:t>
            </a:r>
            <a:r>
              <a:rPr lang="en-US" dirty="0">
                <a:latin typeface="Times New Roman" charset="0"/>
              </a:rPr>
              <a:t> </a:t>
            </a:r>
          </a:p>
        </p:txBody>
      </p:sp>
      <p:sp>
        <p:nvSpPr>
          <p:cNvPr id="99333" name="Rectangle 5"/>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58371" name="Object 4"/>
          <p:cNvGraphicFramePr>
            <a:graphicFrameLocks noChangeAspect="1"/>
          </p:cNvGraphicFramePr>
          <p:nvPr/>
        </p:nvGraphicFramePr>
        <p:xfrm>
          <a:off x="363538" y="1962150"/>
          <a:ext cx="8616950" cy="4140200"/>
        </p:xfrm>
        <a:graphic>
          <a:graphicData uri="http://schemas.openxmlformats.org/presentationml/2006/ole">
            <mc:AlternateContent xmlns:mc="http://schemas.openxmlformats.org/markup-compatibility/2006">
              <mc:Choice xmlns:v="urn:schemas-microsoft-com:vml" Requires="v">
                <p:oleObj spid="_x0000_s58375" name="Picture" r:id="rId3" imgW="6426200" imgH="2654300" progId="Word.Picture.8">
                  <p:embed/>
                </p:oleObj>
              </mc:Choice>
              <mc:Fallback>
                <p:oleObj name="Picture" r:id="rId3" imgW="6426200" imgH="26543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962150"/>
                        <a:ext cx="86169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Date Placeholder 3"/>
          <p:cNvSpPr>
            <a:spLocks noGrp="1"/>
          </p:cNvSpPr>
          <p:nvPr>
            <p:ph type="dt" sz="quarter" idx="10"/>
          </p:nvPr>
        </p:nvSpPr>
        <p:spPr>
          <a:xfrm>
            <a:off x="696913" y="320547"/>
            <a:ext cx="1579562" cy="276225"/>
          </a:xfrm>
        </p:spPr>
        <p:txBody>
          <a:bodyPr/>
          <a:lstStyle/>
          <a:p>
            <a:pPr>
              <a:defRPr/>
            </a:pPr>
            <a:r>
              <a:rPr lang="en-GB" dirty="0"/>
              <a:t>September 2012</a:t>
            </a:r>
          </a:p>
        </p:txBody>
      </p:sp>
      <p:sp>
        <p:nvSpPr>
          <p:cNvPr id="6" name="Slide Number Placeholder 5"/>
          <p:cNvSpPr txBox="1">
            <a:spLocks noGrp="1"/>
          </p:cNvSpPr>
          <p:nvPr/>
        </p:nvSpPr>
        <p:spPr bwMode="auto">
          <a:xfrm>
            <a:off x="4357688" y="6475413"/>
            <a:ext cx="504825" cy="182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lIns="0" tIns="0" rIns="0" bIns="0">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lgn="ctr">
              <a:defRPr/>
            </a:pPr>
            <a:r>
              <a:rPr lang="en-GB" dirty="0" smtClean="0"/>
              <a:t>Slide </a:t>
            </a:r>
            <a:fld id="{D9F80A74-1851-E143-84BD-0FA2E7FD2165}" type="slidenum">
              <a:rPr lang="en-GB" smtClean="0"/>
              <a:pPr algn="ctr">
                <a:defRPr/>
              </a:pPr>
              <a:t>40</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idx="4294967295"/>
          </p:nvPr>
        </p:nvSpPr>
        <p:spPr>
          <a:xfrm>
            <a:off x="554335" y="1607267"/>
            <a:ext cx="8037513" cy="5226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pPr>
            <a:r>
              <a:rPr lang="en-CA" sz="1800" b="0" dirty="0">
                <a:latin typeface="Times New Roman" charset="0"/>
              </a:rPr>
              <a:t>The Four Technical Specification Groups (TSGS) in 3GPP are:</a:t>
            </a:r>
          </a:p>
          <a:p>
            <a:pPr lvl="1">
              <a:lnSpc>
                <a:spcPct val="80000"/>
              </a:lnSpc>
            </a:pPr>
            <a:r>
              <a:rPr lang="en-CA" sz="1600" dirty="0">
                <a:latin typeface="Times New Roman" charset="0"/>
              </a:rPr>
              <a:t>GSM EDGE Radio Access Networks (GERAN) </a:t>
            </a:r>
          </a:p>
          <a:p>
            <a:pPr lvl="1">
              <a:lnSpc>
                <a:spcPct val="80000"/>
              </a:lnSpc>
            </a:pPr>
            <a:r>
              <a:rPr lang="en-CA" sz="1600" dirty="0">
                <a:latin typeface="Times New Roman" charset="0"/>
              </a:rPr>
              <a:t>Radio Access Networks (RAN) </a:t>
            </a:r>
          </a:p>
          <a:p>
            <a:pPr lvl="1">
              <a:lnSpc>
                <a:spcPct val="80000"/>
              </a:lnSpc>
            </a:pPr>
            <a:r>
              <a:rPr lang="en-CA" sz="1600" dirty="0">
                <a:latin typeface="Times New Roman" charset="0"/>
              </a:rPr>
              <a:t>Service &amp; Systems Aspects (SA)</a:t>
            </a:r>
          </a:p>
          <a:p>
            <a:pPr lvl="1">
              <a:lnSpc>
                <a:spcPct val="80000"/>
              </a:lnSpc>
            </a:pPr>
            <a:r>
              <a:rPr lang="en-CA" sz="1600" dirty="0">
                <a:latin typeface="Times New Roman" charset="0"/>
              </a:rPr>
              <a:t>Core Network &amp; Terminals (CT) </a:t>
            </a:r>
          </a:p>
          <a:p>
            <a:pPr>
              <a:lnSpc>
                <a:spcPct val="80000"/>
              </a:lnSpc>
            </a:pPr>
            <a:r>
              <a:rPr lang="en-CA" sz="1800" b="0" dirty="0">
                <a:latin typeface="Times New Roman" charset="0"/>
              </a:rPr>
              <a:t>Each of the four TSGs has a set of Working Groups, which meet regularly four to six times a year</a:t>
            </a:r>
          </a:p>
          <a:p>
            <a:pPr>
              <a:lnSpc>
                <a:spcPct val="80000"/>
              </a:lnSpc>
            </a:pPr>
            <a:r>
              <a:rPr lang="en-CA" sz="1800" b="0" dirty="0">
                <a:latin typeface="Times New Roman" charset="0"/>
              </a:rPr>
              <a:t>Each TSG has its own quarterly Plenary meeting where the work from its WGs is presented for information, discussion and approval</a:t>
            </a:r>
          </a:p>
          <a:p>
            <a:pPr>
              <a:lnSpc>
                <a:spcPct val="80000"/>
              </a:lnSpc>
            </a:pPr>
            <a:r>
              <a:rPr lang="en-CA" sz="1800" b="0" dirty="0">
                <a:latin typeface="Times New Roman" charset="0"/>
              </a:rPr>
              <a:t>Each TSG has a particular area of responsibility for the Reports and Specifications within its own Terms of Reference</a:t>
            </a:r>
          </a:p>
          <a:p>
            <a:pPr>
              <a:lnSpc>
                <a:spcPct val="80000"/>
              </a:lnSpc>
            </a:pPr>
            <a:r>
              <a:rPr lang="en-CA" sz="1800" b="0" dirty="0">
                <a:latin typeface="Times New Roman" charset="0"/>
              </a:rPr>
              <a:t>Working in three stages: </a:t>
            </a:r>
          </a:p>
          <a:p>
            <a:pPr lvl="1">
              <a:lnSpc>
                <a:spcPct val="80000"/>
              </a:lnSpc>
            </a:pPr>
            <a:r>
              <a:rPr lang="en-CA" sz="1600" dirty="0">
                <a:latin typeface="Times New Roman" charset="0"/>
              </a:rPr>
              <a:t>Stage 1 defines requirements;</a:t>
            </a:r>
          </a:p>
          <a:p>
            <a:pPr lvl="1">
              <a:lnSpc>
                <a:spcPct val="80000"/>
              </a:lnSpc>
            </a:pPr>
            <a:r>
              <a:rPr lang="en-CA" sz="1600" dirty="0">
                <a:latin typeface="Times New Roman" charset="0"/>
              </a:rPr>
              <a:t>Stage 2 defines architecture: and </a:t>
            </a:r>
          </a:p>
          <a:p>
            <a:pPr lvl="1">
              <a:lnSpc>
                <a:spcPct val="80000"/>
              </a:lnSpc>
            </a:pPr>
            <a:r>
              <a:rPr lang="en-CA" sz="1600" dirty="0">
                <a:latin typeface="Times New Roman" charset="0"/>
              </a:rPr>
              <a:t>Stage 3 defines protocol level details</a:t>
            </a:r>
          </a:p>
          <a:p>
            <a:pPr>
              <a:lnSpc>
                <a:spcPct val="80000"/>
              </a:lnSpc>
            </a:pPr>
            <a:r>
              <a:rPr lang="en-CA" sz="1800" b="0" dirty="0">
                <a:latin typeface="Times New Roman" charset="0"/>
              </a:rPr>
              <a:t>Study phase for technical solutions evaluation, feasibility, comparison and conclusion. </a:t>
            </a:r>
            <a:endParaRPr lang="en-CA" sz="1800" b="0" dirty="0" smtClean="0">
              <a:latin typeface="Times New Roman" charset="0"/>
            </a:endParaRPr>
          </a:p>
          <a:p>
            <a:pPr>
              <a:lnSpc>
                <a:spcPct val="80000"/>
              </a:lnSpc>
            </a:pPr>
            <a:r>
              <a:rPr lang="en-CA" sz="1800" b="0" dirty="0" smtClean="0">
                <a:latin typeface="Times New Roman" charset="0"/>
              </a:rPr>
              <a:t>Work </a:t>
            </a:r>
            <a:r>
              <a:rPr lang="en-CA" sz="1800" b="0" dirty="0">
                <a:latin typeface="Times New Roman" charset="0"/>
              </a:rPr>
              <a:t>phase is to specify the normative specifications most often based on the output from the study phase.</a:t>
            </a:r>
            <a:endParaRPr lang="en-US" sz="1800" b="0" dirty="0">
              <a:latin typeface="Times New Roman" charset="0"/>
            </a:endParaRPr>
          </a:p>
        </p:txBody>
      </p:sp>
      <p:sp>
        <p:nvSpPr>
          <p:cNvPr id="2" name="Title 1"/>
          <p:cNvSpPr>
            <a:spLocks noGrp="1"/>
          </p:cNvSpPr>
          <p:nvPr>
            <p:ph type="title"/>
          </p:nvPr>
        </p:nvSpPr>
        <p:spPr/>
        <p:txBody>
          <a:bodyPr/>
          <a:lstStyle/>
          <a:p>
            <a:pPr>
              <a:defRPr/>
            </a:pPr>
            <a:r>
              <a:rPr lang="en-US" dirty="0">
                <a:latin typeface="Times New Roman" charset="0"/>
              </a:rPr>
              <a:t>3GPP WG Structure</a:t>
            </a: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05E394E2-FA8C-9F47-A6F8-B25D63046B01}" type="slidenum">
              <a:rPr lang="en-GB" smtClean="0"/>
              <a:pPr>
                <a:defRPr/>
              </a:pPr>
              <a:t>5</a:t>
            </a:fld>
            <a:endParaRPr lang="en-GB" smtClean="0"/>
          </a:p>
        </p:txBody>
      </p:sp>
      <p:sp>
        <p:nvSpPr>
          <p:cNvPr id="8"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Times New Roman" charset="0"/>
              </a:rPr>
              <a:t>3GPP WG </a:t>
            </a:r>
            <a:r>
              <a:rPr lang="en-US" dirty="0" smtClean="0">
                <a:latin typeface="Times New Roman" charset="0"/>
              </a:rPr>
              <a:t>Details and Links</a:t>
            </a:r>
            <a:endParaRPr lang="en-US" dirty="0">
              <a:latin typeface="Times New Roman" charset="0"/>
            </a:endParaRPr>
          </a:p>
        </p:txBody>
      </p:sp>
      <p:sp>
        <p:nvSpPr>
          <p:cNvPr id="6" name="Slide Number Placeholder 5"/>
          <p:cNvSpPr>
            <a:spLocks noGrp="1"/>
          </p:cNvSpPr>
          <p:nvPr>
            <p:ph type="sldNum" sz="quarter" idx="12"/>
          </p:nvPr>
        </p:nvSpPr>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5A982FF8-8F7E-3349-A518-987DE0369FCB}" type="slidenum">
              <a:rPr lang="en-GB" smtClean="0"/>
              <a:pPr>
                <a:defRPr/>
              </a:pPr>
              <a:t>6</a:t>
            </a:fld>
            <a:endParaRPr lang="en-GB" dirty="0" smtClean="0"/>
          </a:p>
        </p:txBody>
      </p:sp>
      <p:sp>
        <p:nvSpPr>
          <p:cNvPr id="8" name="Date Placeholder 3"/>
          <p:cNvSpPr>
            <a:spLocks noGrp="1"/>
          </p:cNvSpPr>
          <p:nvPr>
            <p:ph type="dt" sz="quarter" idx="10"/>
          </p:nvPr>
        </p:nvSpPr>
        <p:spPr/>
        <p:txBody>
          <a:bodyPr/>
          <a:lstStyle/>
          <a:p>
            <a:pPr>
              <a:defRPr/>
            </a:pPr>
            <a:r>
              <a:rPr lang="en-GB" dirty="0"/>
              <a:t>September 2012</a:t>
            </a:r>
          </a:p>
        </p:txBody>
      </p:sp>
      <p:graphicFrame>
        <p:nvGraphicFramePr>
          <p:cNvPr id="22552" name="Group 24"/>
          <p:cNvGraphicFramePr>
            <a:graphicFrameLocks noGrp="1"/>
          </p:cNvGraphicFramePr>
          <p:nvPr/>
        </p:nvGraphicFramePr>
        <p:xfrm>
          <a:off x="790575" y="1992313"/>
          <a:ext cx="7586663" cy="3414713"/>
        </p:xfrm>
        <a:graphic>
          <a:graphicData uri="http://schemas.openxmlformats.org/drawingml/2006/table">
            <a:tbl>
              <a:tblPr/>
              <a:tblGrid>
                <a:gridCol w="1897063"/>
                <a:gridCol w="1895475"/>
                <a:gridCol w="1898650"/>
                <a:gridCol w="1895475"/>
              </a:tblGrid>
              <a:tr h="657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
                        </a:rPr>
                        <a:t>TSG GERAN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GSM EDGE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3"/>
                        </a:rPr>
                        <a:t>TSG RAN</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Access Network</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4"/>
                        </a:rPr>
                        <a:t>TSG SA</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 &amp;</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Systems Aspects</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5"/>
                        </a:rPr>
                        <a:t>TSG CT</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Core Network &amp;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57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6"/>
                        </a:rPr>
                        <a:t>GERAN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7"/>
                        </a:rPr>
                        <a:t>GERAN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8"/>
                        </a:rPr>
                        <a:t>GERAN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Terminal Testing</a:t>
                      </a:r>
                    </a:p>
                  </a:txBody>
                  <a:tcPr marL="108220" marR="108220" marT="54115" marB="541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9"/>
                        </a:rPr>
                        <a:t>RAN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1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0"/>
                        </a:rPr>
                        <a:t>RAN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2 spec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Layer 3 RR spec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1"/>
                        </a:rPr>
                        <a:t>RAN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lub spec, lur spec, lu spec UTRAN O&amp;M requirements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2"/>
                        </a:rPr>
                        <a:t>RAN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Radio Performance  Protocol aspects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3"/>
                        </a:rPr>
                        <a:t>RAN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Mobile Terminal  Conformance Testing</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4"/>
                        </a:rPr>
                        <a:t>SA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Services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5"/>
                        </a:rPr>
                        <a:t>SA WG2</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0000"/>
                          </a:solidFill>
                          <a:effectLst/>
                          <a:latin typeface="Times New Roman" charset="0"/>
                          <a:ea typeface="MS PGothic" charset="0"/>
                          <a:cs typeface="MS PGothic" charset="0"/>
                        </a:rPr>
                        <a:t>Architecture</a:t>
                      </a:r>
                      <a:endParaRPr kumimoji="0" lang="en-US" sz="1100" b="1" i="0" u="none" strike="noStrike" cap="none" normalizeH="0" baseline="0">
                        <a:ln>
                          <a:noFill/>
                        </a:ln>
                        <a:solidFill>
                          <a:srgbClr val="FF0000"/>
                        </a:solidFill>
                        <a:effectLst/>
                        <a:latin typeface="Times New Roman" charset="0"/>
                        <a:ea typeface="MS PGothic" charset="0"/>
                        <a:cs typeface="MS PGothic" charset="0"/>
                        <a:hlinkClick r:id="rId16"/>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6"/>
                        </a:rPr>
                        <a:t>SA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Security</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17"/>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7"/>
                        </a:rPr>
                        <a:t>SA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Codec</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8"/>
                        </a:rPr>
                        <a:t>SA WG5</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Telecom Management</a:t>
                      </a:r>
                    </a:p>
                  </a:txBody>
                  <a:tcPr marL="108220" marR="108220" marT="54115" marB="541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19"/>
                        </a:rPr>
                        <a:t>CT WG1</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MM/CC/SM (lu)</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0"/>
                        </a:rPr>
                        <a:t>CT WG3</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rgbClr val="FF3300"/>
                          </a:solidFill>
                          <a:effectLst/>
                          <a:latin typeface="Times New Roman" charset="0"/>
                          <a:ea typeface="MS PGothic" charset="0"/>
                          <a:cs typeface="MS PGothic" charset="0"/>
                        </a:rPr>
                        <a:t>Interworking with external networks</a:t>
                      </a:r>
                      <a:endParaRPr kumimoji="0" lang="en-US" sz="1100" b="1" i="0" u="none" strike="noStrike" cap="none" normalizeH="0" baseline="0">
                        <a:ln>
                          <a:noFill/>
                        </a:ln>
                        <a:solidFill>
                          <a:srgbClr val="FF3300"/>
                        </a:solidFill>
                        <a:effectLst/>
                        <a:latin typeface="Times New Roman" charset="0"/>
                        <a:ea typeface="MS PGothic" charset="0"/>
                        <a:cs typeface="MS PGothic" charset="0"/>
                        <a:hlinkClick r:id="rId21"/>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1"/>
                        </a:rPr>
                        <a:t>CT WG4</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MAP/GTP/BCH/SS</a:t>
                      </a:r>
                      <a:endPar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Times New Roman" charset="0"/>
                          <a:ea typeface="MS PGothic" charset="0"/>
                          <a:cs typeface="MS PGothic" charset="0"/>
                          <a:hlinkClick r:id="rId22"/>
                        </a:rPr>
                        <a:t>CT WG6</a:t>
                      </a:r>
                      <a:r>
                        <a:rPr kumimoji="0" lang="en-US" sz="1100" b="1" i="0" u="none" strike="noStrike" cap="none" normalizeH="0" baseline="0">
                          <a:ln>
                            <a:noFill/>
                          </a:ln>
                          <a:solidFill>
                            <a:schemeClr val="tx1"/>
                          </a:solidFill>
                          <a:effectLst/>
                          <a:latin typeface="Times New Roman" charset="0"/>
                          <a:ea typeface="MS PGothic" charset="0"/>
                          <a:cs typeface="MS PGothic" charset="0"/>
                        </a:rPr>
                        <a:t> </a:t>
                      </a:r>
                      <a:br>
                        <a:rPr kumimoji="0" lang="en-US" sz="1100" b="1" i="0" u="none" strike="noStrike" cap="none" normalizeH="0" baseline="0">
                          <a:ln>
                            <a:noFill/>
                          </a:ln>
                          <a:solidFill>
                            <a:schemeClr val="tx1"/>
                          </a:solidFill>
                          <a:effectLst/>
                          <a:latin typeface="Times New Roman" charset="0"/>
                          <a:ea typeface="MS PGothic" charset="0"/>
                          <a:cs typeface="MS PGothic" charset="0"/>
                        </a:rPr>
                      </a:br>
                      <a:r>
                        <a:rPr kumimoji="0" lang="en-US" sz="1100" b="1" i="0" u="none" strike="noStrike" cap="none" normalizeH="0" baseline="0">
                          <a:ln>
                            <a:noFill/>
                          </a:ln>
                          <a:solidFill>
                            <a:schemeClr val="tx1"/>
                          </a:solidFill>
                          <a:effectLst/>
                          <a:latin typeface="Times New Roman" charset="0"/>
                          <a:ea typeface="MS PGothic" charset="0"/>
                          <a:cs typeface="MS PGothic" charset="0"/>
                        </a:rPr>
                        <a:t>Smart Card Application Aspects</a:t>
                      </a:r>
                    </a:p>
                  </a:txBody>
                  <a:tcPr marL="108220" marR="108220" marT="54115" marB="541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3" name="Title 1"/>
          <p:cNvSpPr txBox="1">
            <a:spLocks/>
          </p:cNvSpPr>
          <p:nvPr/>
        </p:nvSpPr>
        <p:spPr bwMode="auto">
          <a:xfrm>
            <a:off x="696913" y="5108575"/>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nchor="ctr"/>
          <a:lstStyle>
            <a:lvl1pPr algn="ctr" rtl="0" eaLnBrk="0" fontAlgn="base" hangingPunct="0">
              <a:spcBef>
                <a:spcPct val="0"/>
              </a:spcBef>
              <a:spcAft>
                <a:spcPct val="0"/>
              </a:spcAft>
              <a:defRPr sz="2800" b="1">
                <a:solidFill>
                  <a:schemeClr val="tx2"/>
                </a:solidFill>
                <a:latin typeface="+mj-lt"/>
                <a:ea typeface="MS PGothic" charset="0"/>
                <a:cs typeface="MS PGothic" charset="0"/>
              </a:defRPr>
            </a:lvl1pPr>
            <a:lvl2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2pPr>
            <a:lvl3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3pPr>
            <a:lvl4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4pPr>
            <a:lvl5pPr algn="ctr" rtl="0" eaLnBrk="0" fontAlgn="base" hangingPunct="0">
              <a:spcBef>
                <a:spcPct val="0"/>
              </a:spcBef>
              <a:spcAft>
                <a:spcPct val="0"/>
              </a:spcAft>
              <a:defRPr sz="2800" b="1">
                <a:solidFill>
                  <a:schemeClr val="tx2"/>
                </a:solidFill>
                <a:latin typeface="Times New Roman" charset="0"/>
                <a:ea typeface="MS PGothic" charset="0"/>
                <a:cs typeface="MS PGothic"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a:lstStyle>
          <a:p>
            <a:pPr>
              <a:defRPr/>
            </a:pPr>
            <a:r>
              <a:rPr lang="en-US" sz="1200" dirty="0" smtClean="0">
                <a:solidFill>
                  <a:srgbClr val="FF0000"/>
                </a:solidFill>
                <a:latin typeface="Times New Roman" charset="0"/>
              </a:rPr>
              <a:t>Groups active in WLAN Interworking</a:t>
            </a:r>
            <a:endParaRPr lang="en-US" sz="1200" dirty="0">
              <a:solidFill>
                <a:srgbClr val="FF0000"/>
              </a:solidFill>
              <a:latin typeface="Times New Roman" charset="0"/>
            </a:endParaRPr>
          </a:p>
        </p:txBody>
      </p:sp>
      <p:sp>
        <p:nvSpPr>
          <p:cNvPr id="22550" name="TextBox 2"/>
          <p:cNvSpPr txBox="1">
            <a:spLocks noChangeArrowheads="1"/>
          </p:cNvSpPr>
          <p:nvPr/>
        </p:nvSpPr>
        <p:spPr bwMode="auto">
          <a:xfrm>
            <a:off x="3640138" y="6003925"/>
            <a:ext cx="1997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r>
              <a:rPr lang="en-CA" sz="1600" b="1">
                <a:hlinkClick r:id="rId23"/>
              </a:rPr>
              <a:t>http://www.3gpp.org</a:t>
            </a:r>
            <a:endParaRPr lang="en-US" sz="1600" b="1"/>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pPr eaLnBrk="1" hangingPunct="1">
              <a:defRPr/>
            </a:pPr>
            <a:r>
              <a:rPr lang="en-CA" dirty="0" smtClean="0">
                <a:latin typeface="Times New Roman" charset="0"/>
              </a:rPr>
              <a:t>History of </a:t>
            </a:r>
            <a:r>
              <a:rPr lang="en-CA" dirty="0">
                <a:latin typeface="Times New Roman" charset="0"/>
              </a:rPr>
              <a:t>3GPP </a:t>
            </a:r>
            <a:r>
              <a:rPr lang="en-CA" dirty="0" smtClean="0">
                <a:latin typeface="Times New Roman" charset="0"/>
              </a:rPr>
              <a:t>- WLAN </a:t>
            </a:r>
            <a:r>
              <a:rPr lang="en-CA" dirty="0">
                <a:latin typeface="Times New Roman" charset="0"/>
              </a:rPr>
              <a:t>Interworking</a:t>
            </a:r>
          </a:p>
        </p:txBody>
      </p:sp>
      <p:sp>
        <p:nvSpPr>
          <p:cNvPr id="7170" name="Rectangle 3"/>
          <p:cNvSpPr>
            <a:spLocks noGrp="1" noChangeArrowheads="1"/>
          </p:cNvSpPr>
          <p:nvPr>
            <p:ph type="body" idx="1"/>
          </p:nvPr>
        </p:nvSpPr>
        <p:spPr>
          <a:xfrm>
            <a:off x="701675" y="1760538"/>
            <a:ext cx="7772400" cy="4114800"/>
          </a:xfrm>
        </p:spPr>
        <p:txBody>
          <a:bodyPr/>
          <a:lstStyle/>
          <a:p>
            <a:pPr eaLnBrk="1" hangingPunct="1">
              <a:lnSpc>
                <a:spcPct val="80000"/>
              </a:lnSpc>
            </a:pPr>
            <a:r>
              <a:rPr lang="en-US" sz="2000" b="0">
                <a:latin typeface="Times New Roman" charset="0"/>
              </a:rPr>
              <a:t>3GPP first focused on an Interworking solution with WLAN technology in Release 6 (2004) including support for access to </a:t>
            </a:r>
            <a:r>
              <a:rPr lang="en-CA" sz="2000" b="0">
                <a:latin typeface="Times New Roman" charset="0"/>
              </a:rPr>
              <a:t>IMS (IP Multimedia Subsystem) </a:t>
            </a:r>
            <a:r>
              <a:rPr lang="en-US" sz="2000" b="0">
                <a:latin typeface="Times New Roman" charset="0"/>
              </a:rPr>
              <a:t>and PS (Packet Services) over WLAN access</a:t>
            </a:r>
          </a:p>
          <a:p>
            <a:pPr eaLnBrk="1" hangingPunct="1">
              <a:lnSpc>
                <a:spcPct val="80000"/>
              </a:lnSpc>
            </a:pPr>
            <a:r>
              <a:rPr lang="en-CA" sz="2000" b="0">
                <a:latin typeface="Times New Roman" charset="0"/>
              </a:rPr>
              <a:t>More complete incorporation of WLAN as part of non-3GPP connection to the Evolved Packet Core (EPC) in </a:t>
            </a:r>
            <a:r>
              <a:rPr lang="en-US" sz="2000" b="0">
                <a:latin typeface="Times New Roman" charset="0"/>
              </a:rPr>
              <a:t>Release 8 (2008) – “the LTE release”</a:t>
            </a:r>
            <a:endParaRPr lang="en-US" altLang="ja-JP" sz="2000" b="0">
              <a:latin typeface="Times New Roman" charset="0"/>
            </a:endParaRPr>
          </a:p>
          <a:p>
            <a:pPr eaLnBrk="1" hangingPunct="1">
              <a:lnSpc>
                <a:spcPct val="80000"/>
              </a:lnSpc>
            </a:pPr>
            <a:r>
              <a:rPr lang="en-CA" sz="2000" b="0">
                <a:latin typeface="Times New Roman" charset="0"/>
              </a:rPr>
              <a:t>In Release 10 (2010), the EPS (Evolved Packet System) architecture was enhanced with support for non-seamless WLAN offload, which allows the operator to dynamically or statically configure the UE (User Equipment = mobile device) with inter-system routing policies that assist a dual-radio UE in selecting an IP interface with per-flow granularity </a:t>
            </a:r>
          </a:p>
          <a:p>
            <a:pPr eaLnBrk="1" hangingPunct="1">
              <a:lnSpc>
                <a:spcPct val="80000"/>
              </a:lnSpc>
            </a:pPr>
            <a:r>
              <a:rPr lang="en-US" sz="2000" b="0">
                <a:latin typeface="Times New Roman" charset="0"/>
              </a:rPr>
              <a:t>Policy and QoS enhancements for WLAN access to the EPC (in co-operation with BBF) in Release 11 (2011) </a:t>
            </a:r>
          </a:p>
          <a:p>
            <a:pPr eaLnBrk="1" hangingPunct="1">
              <a:lnSpc>
                <a:spcPct val="80000"/>
              </a:lnSpc>
            </a:pPr>
            <a:r>
              <a:rPr lang="en-US" sz="2000" b="0">
                <a:latin typeface="Times New Roman" charset="0"/>
              </a:rPr>
              <a:t>Support of trusted WLAN access without UE impacts in Release 11 (2011)</a:t>
            </a:r>
          </a:p>
          <a:p>
            <a:pPr eaLnBrk="1" hangingPunct="1">
              <a:lnSpc>
                <a:spcPct val="80000"/>
              </a:lnSpc>
            </a:pPr>
            <a:r>
              <a:rPr lang="en-US" sz="2000" b="0">
                <a:latin typeface="Times New Roman" charset="0"/>
              </a:rPr>
              <a:t>More ongoing work in Release 12 (2012)</a:t>
            </a:r>
          </a:p>
          <a:p>
            <a:pPr eaLnBrk="1" hangingPunct="1">
              <a:lnSpc>
                <a:spcPct val="80000"/>
              </a:lnSpc>
            </a:pPr>
            <a:endParaRPr lang="en-US" sz="1000" b="0">
              <a:latin typeface="Times New Roman" charset="0"/>
            </a:endParaRPr>
          </a:p>
          <a:p>
            <a:pPr algn="r" eaLnBrk="1" hangingPunct="1">
              <a:lnSpc>
                <a:spcPct val="80000"/>
              </a:lnSpc>
              <a:buFontTx/>
              <a:buNone/>
            </a:pPr>
            <a:r>
              <a:rPr lang="en-US" sz="1000" b="0">
                <a:latin typeface="Times New Roman" charset="0"/>
              </a:rPr>
              <a:t>Note: CS access is not discussed in this presentation.</a:t>
            </a:r>
            <a:r>
              <a:rPr lang="en-US" sz="1800">
                <a:latin typeface="Times New Roman" charset="0"/>
              </a:rPr>
              <a:t> </a:t>
            </a:r>
          </a:p>
        </p:txBody>
      </p:sp>
      <p:sp>
        <p:nvSpPr>
          <p:cNvPr id="4"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7EEB1D4F-AC0C-2E47-9065-8973075509D1}" type="slidenum">
              <a:rPr lang="en-GB" smtClean="0"/>
              <a:pPr>
                <a:defRPr/>
              </a:pPr>
              <a:t>7</a:t>
            </a:fld>
            <a:endParaRPr lang="en-GB" dirty="0"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723900"/>
            <a:ext cx="9144000" cy="1066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CA" dirty="0">
                <a:latin typeface="Times New Roman" charset="0"/>
              </a:rPr>
              <a:t>3GPP Technical Specifications for WLAN </a:t>
            </a:r>
            <a:r>
              <a:rPr lang="en-CA" dirty="0" smtClean="0">
                <a:latin typeface="Times New Roman" charset="0"/>
              </a:rPr>
              <a:t>Interworking</a:t>
            </a:r>
            <a:endParaRPr lang="en-CA" dirty="0">
              <a:latin typeface="Times New Roman" charset="0"/>
            </a:endParaRPr>
          </a:p>
        </p:txBody>
      </p:sp>
      <p:sp>
        <p:nvSpPr>
          <p:cNvPr id="56323" name="Rectangle 3"/>
          <p:cNvSpPr>
            <a:spLocks noGrp="1" noChangeArrowheads="1"/>
          </p:cNvSpPr>
          <p:nvPr>
            <p:ph type="body" idx="4294967295"/>
          </p:nvPr>
        </p:nvSpPr>
        <p:spPr>
          <a:xfrm>
            <a:off x="444500" y="1585913"/>
            <a:ext cx="8683625" cy="46624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eaLnBrk="1" hangingPunct="1">
              <a:lnSpc>
                <a:spcPct val="80000"/>
              </a:lnSpc>
              <a:buFontTx/>
              <a:buNone/>
              <a:defRPr/>
            </a:pPr>
            <a:r>
              <a:rPr lang="en-CA" sz="1600" dirty="0">
                <a:latin typeface="Times New Roman" charset="0"/>
              </a:rPr>
              <a:t>Stage 1</a:t>
            </a:r>
          </a:p>
          <a:p>
            <a:pPr marL="441325" lvl="1" eaLnBrk="1" hangingPunct="1">
              <a:lnSpc>
                <a:spcPct val="80000"/>
              </a:lnSpc>
              <a:defRPr/>
            </a:pPr>
            <a:r>
              <a:rPr lang="en-CA" sz="1600" b="1" dirty="0">
                <a:latin typeface="Times New Roman" charset="0"/>
              </a:rPr>
              <a:t>TS 22.234 </a:t>
            </a:r>
            <a:r>
              <a:rPr lang="en-CA" sz="1600" dirty="0">
                <a:latin typeface="Times New Roman" charset="0"/>
              </a:rPr>
              <a:t>Requirements on 3GPP </a:t>
            </a:r>
            <a:r>
              <a:rPr lang="en-CA" sz="1600" dirty="0" smtClean="0">
                <a:latin typeface="Times New Roman" charset="0"/>
              </a:rPr>
              <a:t>system </a:t>
            </a:r>
            <a:r>
              <a:rPr lang="en-CA" sz="1600" dirty="0">
                <a:latin typeface="Times New Roman" charset="0"/>
              </a:rPr>
              <a:t>to Wireless Local Area Network (WLAN) interworking</a:t>
            </a:r>
          </a:p>
          <a:p>
            <a:pPr marL="0" indent="0" eaLnBrk="1" hangingPunct="1">
              <a:lnSpc>
                <a:spcPct val="80000"/>
              </a:lnSpc>
              <a:buFontTx/>
              <a:buNone/>
              <a:defRPr/>
            </a:pPr>
            <a:r>
              <a:rPr lang="en-CA" sz="1600" dirty="0">
                <a:latin typeface="Times New Roman" charset="0"/>
              </a:rPr>
              <a:t>Stage 2</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23.234</a:t>
            </a:r>
            <a:r>
              <a:rPr lang="en-CA" sz="1600" dirty="0">
                <a:latin typeface="Times New Roman" charset="0"/>
              </a:rPr>
              <a:t> 3GPP system to Wireless Local Area Network (WLAN) interworking; System description</a:t>
            </a:r>
          </a:p>
          <a:p>
            <a:pPr marL="441325" lvl="1" eaLnBrk="1" hangingPunct="1">
              <a:lnSpc>
                <a:spcPct val="80000"/>
              </a:lnSpc>
              <a:defRPr/>
            </a:pPr>
            <a:r>
              <a:rPr lang="en-CA" sz="1600" b="1" dirty="0" smtClean="0">
                <a:latin typeface="Times New Roman" charset="0"/>
              </a:rPr>
              <a:t>TS 33.234 </a:t>
            </a:r>
            <a:r>
              <a:rPr lang="en-CA" sz="1600" dirty="0">
                <a:latin typeface="Times New Roman" charset="0"/>
              </a:rPr>
              <a:t>3G security; Wireless Local Area Network (WLAN) interworking security</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23.402</a:t>
            </a:r>
            <a:r>
              <a:rPr lang="en-CA" sz="1600" dirty="0">
                <a:latin typeface="Times New Roman" charset="0"/>
              </a:rPr>
              <a:t> Architecture enhancements for non-3GPP accesses</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33.402</a:t>
            </a:r>
            <a:r>
              <a:rPr lang="en-CA" sz="1600" dirty="0">
                <a:latin typeface="Times New Roman" charset="0"/>
              </a:rPr>
              <a:t> 3GPP System Architecture Evolution (SAE); Security aspects of non-3GPP accesses</a:t>
            </a:r>
          </a:p>
          <a:p>
            <a:pPr marL="441325" lvl="1" eaLnBrk="1" hangingPunct="1">
              <a:lnSpc>
                <a:spcPct val="80000"/>
              </a:lnSpc>
              <a:defRPr/>
            </a:pPr>
            <a:r>
              <a:rPr lang="en-CA" sz="1600" b="1" dirty="0">
                <a:latin typeface="Times New Roman" charset="0"/>
              </a:rPr>
              <a:t>TS 23.261 </a:t>
            </a:r>
            <a:r>
              <a:rPr lang="en-CA" sz="1600" dirty="0">
                <a:latin typeface="Times New Roman" charset="0"/>
              </a:rPr>
              <a:t>IP flow mobility and seamless Wireless Local Area Network (WLAN) offload; Stage 2</a:t>
            </a:r>
          </a:p>
          <a:p>
            <a:pPr marL="441325" lvl="1" eaLnBrk="1" hangingPunct="1">
              <a:lnSpc>
                <a:spcPct val="80000"/>
              </a:lnSpc>
              <a:defRPr/>
            </a:pPr>
            <a:r>
              <a:rPr lang="en-CA" sz="1600" b="1" dirty="0">
                <a:latin typeface="Times New Roman" charset="0"/>
              </a:rPr>
              <a:t>TS 23.327 </a:t>
            </a:r>
            <a:r>
              <a:rPr lang="en-CA" sz="1600" dirty="0">
                <a:latin typeface="Times New Roman" charset="0"/>
              </a:rPr>
              <a:t>Mobility between 3GPP-Wireless Local Area Network (WLAN) interworking and 3GPP systems</a:t>
            </a:r>
          </a:p>
          <a:p>
            <a:pPr marL="0" indent="0" eaLnBrk="1" hangingPunct="1">
              <a:lnSpc>
                <a:spcPct val="80000"/>
              </a:lnSpc>
              <a:buFontTx/>
              <a:buNone/>
              <a:defRPr/>
            </a:pPr>
            <a:r>
              <a:rPr lang="en-CA" sz="1600" dirty="0">
                <a:latin typeface="Times New Roman" charset="0"/>
              </a:rPr>
              <a:t>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24.234</a:t>
            </a:r>
            <a:r>
              <a:rPr lang="en-CA" sz="1600" dirty="0">
                <a:latin typeface="Times New Roman" charset="0"/>
              </a:rPr>
              <a:t> 3GPP system to Wireless Local Area Network (WLAN) interworking; WLAN User Equipment (WLAN UE) to network protocols; Stage 3</a:t>
            </a:r>
          </a:p>
          <a:p>
            <a:pPr marL="441325" lvl="1" eaLnBrk="1" hangingPunct="1">
              <a:lnSpc>
                <a:spcPct val="80000"/>
              </a:lnSpc>
              <a:defRPr/>
            </a:pPr>
            <a:r>
              <a:rPr lang="en-CA" sz="1600" b="1" dirty="0">
                <a:latin typeface="Times New Roman" charset="0"/>
              </a:rPr>
              <a:t>TS</a:t>
            </a:r>
            <a:r>
              <a:rPr lang="en-CA" sz="1600" dirty="0">
                <a:latin typeface="Times New Roman" charset="0"/>
              </a:rPr>
              <a:t> </a:t>
            </a:r>
            <a:r>
              <a:rPr lang="en-CA" sz="1600" b="1" dirty="0">
                <a:latin typeface="Times New Roman" charset="0"/>
              </a:rPr>
              <a:t>24.302</a:t>
            </a:r>
            <a:r>
              <a:rPr lang="en-CA" sz="1600" dirty="0">
                <a:latin typeface="Times New Roman" charset="0"/>
              </a:rPr>
              <a:t> Access to the 3GPP Evolved Packet Core (EPC) via non-3GPP access networks; </a:t>
            </a:r>
            <a:r>
              <a:rPr lang="en-CA" sz="1600" dirty="0" smtClean="0">
                <a:latin typeface="Times New Roman" charset="0"/>
              </a:rPr>
              <a:t/>
            </a:r>
            <a:br>
              <a:rPr lang="en-CA" sz="1600" dirty="0" smtClean="0">
                <a:latin typeface="Times New Roman" charset="0"/>
              </a:rPr>
            </a:br>
            <a:r>
              <a:rPr lang="en-CA" sz="1600" dirty="0" smtClean="0">
                <a:latin typeface="Times New Roman" charset="0"/>
              </a:rPr>
              <a:t>Stage </a:t>
            </a:r>
            <a:r>
              <a:rPr lang="en-CA" sz="1600" dirty="0">
                <a:latin typeface="Times New Roman" charset="0"/>
              </a:rPr>
              <a:t>3</a:t>
            </a:r>
          </a:p>
          <a:p>
            <a:pPr marL="441325" lvl="1" eaLnBrk="1" hangingPunct="1">
              <a:lnSpc>
                <a:spcPct val="80000"/>
              </a:lnSpc>
              <a:defRPr/>
            </a:pPr>
            <a:r>
              <a:rPr lang="en-CA" sz="1600" b="1" dirty="0">
                <a:latin typeface="Times New Roman" charset="0"/>
              </a:rPr>
              <a:t>TS 24.312 </a:t>
            </a:r>
            <a:r>
              <a:rPr lang="en-CA" sz="1600" dirty="0">
                <a:latin typeface="Times New Roman" charset="0"/>
              </a:rPr>
              <a:t>Access Network Discovery and Selection Function (ANDSF) Management Object (MO)</a:t>
            </a:r>
          </a:p>
          <a:p>
            <a:pPr marL="441325" lvl="1" eaLnBrk="1" hangingPunct="1">
              <a:lnSpc>
                <a:spcPct val="80000"/>
              </a:lnSpc>
              <a:defRPr/>
            </a:pPr>
            <a:r>
              <a:rPr lang="en-CA" sz="1600" b="1" dirty="0">
                <a:latin typeface="Times New Roman" charset="0"/>
              </a:rPr>
              <a:t>TS 24.327 </a:t>
            </a:r>
            <a:r>
              <a:rPr lang="en-CA" sz="1600" dirty="0">
                <a:latin typeface="Times New Roman" charset="0"/>
              </a:rPr>
              <a:t>Mobility between 3GPP Wireless Local Area Network (WLAN) </a:t>
            </a:r>
            <a:r>
              <a:rPr lang="en-CA" sz="1600" dirty="0" smtClean="0">
                <a:latin typeface="Times New Roman" charset="0"/>
              </a:rPr>
              <a:t>interworking</a:t>
            </a:r>
            <a:br>
              <a:rPr lang="en-CA" sz="1600" dirty="0" smtClean="0">
                <a:latin typeface="Times New Roman" charset="0"/>
              </a:rPr>
            </a:br>
            <a:r>
              <a:rPr lang="en-CA" sz="1600" dirty="0" smtClean="0">
                <a:latin typeface="Times New Roman" charset="0"/>
              </a:rPr>
              <a:t> </a:t>
            </a:r>
            <a:r>
              <a:rPr lang="en-CA" sz="1600" dirty="0">
                <a:latin typeface="Times New Roman" charset="0"/>
              </a:rPr>
              <a:t>(I-WLAN) and 3GPP systems; General Packet Radio System (GPRS) and 3GPP I-WLAN aspects; Stage 3</a:t>
            </a:r>
          </a:p>
        </p:txBody>
      </p:sp>
      <p:sp>
        <p:nvSpPr>
          <p:cNvPr id="5" name="Date Placeholder 3"/>
          <p:cNvSpPr>
            <a:spLocks noGrp="1"/>
          </p:cNvSpPr>
          <p:nvPr>
            <p:ph type="dt" sz="quarter" idx="10"/>
          </p:nvPr>
        </p:nvSpPr>
        <p:spPr/>
        <p:txBody>
          <a:bodyPr/>
          <a:lstStyle/>
          <a:p>
            <a:pPr>
              <a:defRPr/>
            </a:pPr>
            <a:r>
              <a:rPr lang="en-GB" dirty="0"/>
              <a:t>September 2012</a:t>
            </a:r>
          </a:p>
        </p:txBody>
      </p:sp>
      <p:sp>
        <p:nvSpPr>
          <p:cNvPr id="6" name="Slide Number Placeholder 5"/>
          <p:cNvSpPr>
            <a:spLocks noGrp="1"/>
          </p:cNvSpPr>
          <p:nvPr>
            <p:ph type="sldNum" sz="quarter" idx="12"/>
          </p:nvPr>
        </p:nvSpPr>
        <p:spPr>
          <a:xfrm>
            <a:off x="4395788" y="64881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dirty="0" smtClean="0"/>
              <a:t>Slide </a:t>
            </a:r>
            <a:fld id="{BD4C1344-D647-2C42-B31E-B8335C5A0D15}" type="slidenum">
              <a:rPr lang="en-GB" smtClean="0"/>
              <a:pPr>
                <a:defRPr/>
              </a:pPr>
              <a:t>8</a:t>
            </a:fld>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2400" cy="1470025"/>
          </a:xfrm>
        </p:spPr>
        <p:txBody>
          <a:bodyPr/>
          <a:lstStyle/>
          <a:p>
            <a:pPr>
              <a:defRPr/>
            </a:pPr>
            <a:r>
              <a:rPr lang="en-CA" sz="3200" dirty="0">
                <a:latin typeface="Times New Roman" charset="0"/>
              </a:rPr>
              <a:t>WLAN Interworking</a:t>
            </a:r>
            <a:r>
              <a:rPr lang="en-US" sz="3200" dirty="0">
                <a:latin typeface="Times New Roman" charset="0"/>
              </a:rPr>
              <a:t> in Release 6</a:t>
            </a:r>
          </a:p>
        </p:txBody>
      </p:sp>
      <p:sp>
        <p:nvSpPr>
          <p:cNvPr id="13317" name="Rectangle 5"/>
          <p:cNvSpPr>
            <a:spLocks noGrp="1" noChangeArrowheads="1"/>
          </p:cNvSpPr>
          <p:nvPr>
            <p:ph type="subTitle" idx="4294967295"/>
          </p:nvPr>
        </p:nvSpPr>
        <p:spPr>
          <a:xfrm>
            <a:off x="1949450" y="3836988"/>
            <a:ext cx="5235575" cy="17526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lgn="ctr">
              <a:buFontTx/>
              <a:buNone/>
              <a:defRPr/>
            </a:pPr>
            <a:r>
              <a:rPr lang="en-US" b="0" dirty="0">
                <a:latin typeface="Times New Roman" charset="0"/>
              </a:rPr>
              <a:t>The first 3GPP interworking solution with WLAN technology</a:t>
            </a:r>
          </a:p>
        </p:txBody>
      </p:sp>
      <p:sp>
        <p:nvSpPr>
          <p:cNvPr id="4" name="Slide Number Placeholder 5"/>
          <p:cNvSpPr>
            <a:spLocks noGrp="1"/>
          </p:cNvSpPr>
          <p:nvPr>
            <p:ph type="sldNum" sz="quarter" idx="12"/>
          </p:nvPr>
        </p:nvSpPr>
        <p:spPr>
          <a:xfrm>
            <a:off x="4395788" y="6475413"/>
            <a:ext cx="428625" cy="182562"/>
          </a:xfrm>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imes New Roman" charset="0"/>
                <a:ea typeface="MS PGothic" charset="0"/>
                <a:cs typeface="MS PGothic" charset="0"/>
              </a:defRPr>
            </a:lvl9pPr>
          </a:lstStyle>
          <a:p>
            <a:pPr>
              <a:defRPr/>
            </a:pPr>
            <a:r>
              <a:rPr lang="en-GB" smtClean="0"/>
              <a:t>Slide </a:t>
            </a:r>
            <a:fld id="{D8CD872C-029D-8643-8926-1E68BDD907E8}" type="slidenum">
              <a:rPr lang="en-GB" smtClean="0"/>
              <a:pPr>
                <a:defRPr/>
              </a:pPr>
              <a:t>9</a:t>
            </a:fld>
            <a:endParaRPr lang="en-GB" smtClean="0"/>
          </a:p>
        </p:txBody>
      </p:sp>
      <p:sp>
        <p:nvSpPr>
          <p:cNvPr id="5" name="Date Placeholder 3"/>
          <p:cNvSpPr>
            <a:spLocks noGrp="1"/>
          </p:cNvSpPr>
          <p:nvPr>
            <p:ph type="dt" sz="quarter" idx="10"/>
          </p:nvPr>
        </p:nvSpPr>
        <p:spPr/>
        <p:txBody>
          <a:bodyPr/>
          <a:lstStyle/>
          <a:p>
            <a:pPr>
              <a:defRPr/>
            </a:pPr>
            <a:r>
              <a:rPr lang="en-GB" dirty="0"/>
              <a:t>September 2012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18849</TotalTime>
  <Words>2599</Words>
  <Application>Microsoft Macintosh PowerPoint</Application>
  <PresentationFormat>On-screen Show (4:3)</PresentationFormat>
  <Paragraphs>349</Paragraphs>
  <Slides>40</Slides>
  <Notes>7</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9" baseType="lpstr">
      <vt:lpstr>Times New Roman</vt:lpstr>
      <vt:lpstr>MS PGothic</vt:lpstr>
      <vt:lpstr>Arial</vt:lpstr>
      <vt:lpstr>SimSun</vt:lpstr>
      <vt:lpstr>802-11-Submission</vt:lpstr>
      <vt:lpstr>Microsoft Word Document</vt:lpstr>
      <vt:lpstr>Visio.Drawing.6</vt:lpstr>
      <vt:lpstr>Microsoft Word Picture</vt:lpstr>
      <vt:lpstr>Visio.Drawing.11</vt:lpstr>
      <vt:lpstr>WLAN Standardization in 3GPP A Tutorial</vt:lpstr>
      <vt:lpstr>Abstract</vt:lpstr>
      <vt:lpstr>Agenda </vt:lpstr>
      <vt:lpstr>Overview of 3GPP</vt:lpstr>
      <vt:lpstr>3GPP WG Structure</vt:lpstr>
      <vt:lpstr>3GPP WG Details and Links</vt:lpstr>
      <vt:lpstr>History of 3GPP - WLAN Interworking</vt:lpstr>
      <vt:lpstr>3GPP Technical Specifications for WLAN Interworking</vt:lpstr>
      <vt:lpstr>WLAN Interworking in Release 6</vt:lpstr>
      <vt:lpstr>3GPP - WLAN Networking Components</vt:lpstr>
      <vt:lpstr>Access Types</vt:lpstr>
      <vt:lpstr>3GPP - WLAN Interworking Architecture</vt:lpstr>
      <vt:lpstr>Network Selection and Advertisement</vt:lpstr>
      <vt:lpstr>WLAN Interworking in Release 8</vt:lpstr>
      <vt:lpstr>Non-3GPP Access Interworking</vt:lpstr>
      <vt:lpstr>Trusted vs Untrusted Networks</vt:lpstr>
      <vt:lpstr>Non-3GPP Access Interworking Architecture (S2a, S2b)</vt:lpstr>
      <vt:lpstr>Non-3GPP Access Interworking Architecture (S2c) </vt:lpstr>
      <vt:lpstr>Access Network Discovery  and Selection Function (ANDSF)</vt:lpstr>
      <vt:lpstr>WLAN Interworking in Release 10 </vt:lpstr>
      <vt:lpstr>Non-Seamless WLAN Offload</vt:lpstr>
      <vt:lpstr>WLAN Interworking in Release 11</vt:lpstr>
      <vt:lpstr>Policy and QoS Enhancements in WLAN Access</vt:lpstr>
      <vt:lpstr>Support of Trusted WLAN Access Procedure Without UE Impacts</vt:lpstr>
      <vt:lpstr>WLAN Interworking in Release 12</vt:lpstr>
      <vt:lpstr>Ongoing Working Items in Release 12</vt:lpstr>
      <vt:lpstr>Ongoing Study Items in Release 12</vt:lpstr>
      <vt:lpstr>Conclusions</vt:lpstr>
      <vt:lpstr>Q &amp; A</vt:lpstr>
      <vt:lpstr>Backups</vt:lpstr>
      <vt:lpstr>Example of WLAN UE-Initiated Tunnel Establishment</vt:lpstr>
      <vt:lpstr>Architecture for Untrusted  Fixed Broadband Access Network</vt:lpstr>
      <vt:lpstr>Security Architecture for non-3GPP Accesses to EPS</vt:lpstr>
      <vt:lpstr>UE Location Information</vt:lpstr>
      <vt:lpstr>Network Discovery Information</vt:lpstr>
      <vt:lpstr>S2a GTP Initial Attachment</vt:lpstr>
      <vt:lpstr>Architecture for Home NodeB</vt:lpstr>
      <vt:lpstr>Bearer Model for PDN Connectivity Service  with GTP based S2a </vt:lpstr>
      <vt:lpstr>QoS Architecture for 3GPP - WLAN IP Access</vt:lpstr>
      <vt:lpstr>QoS for 3GPP and Fixed Broadband Access Interworking </vt:lpstr>
    </vt:vector>
  </TitlesOfParts>
  <Company>Samsung Electronics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Closing Report 2012-07</dc:title>
  <dc:creator>Clint Chaplin</dc:creator>
  <cp:lastModifiedBy>Stephen  Rayment</cp:lastModifiedBy>
  <cp:revision>784</cp:revision>
  <cp:lastPrinted>1998-02-10T13:28:06Z</cp:lastPrinted>
  <dcterms:created xsi:type="dcterms:W3CDTF">2004-12-02T14:01:45Z</dcterms:created>
  <dcterms:modified xsi:type="dcterms:W3CDTF">2012-09-18T19:40:30Z</dcterms:modified>
</cp:coreProperties>
</file>