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299" r:id="rId15"/>
    <p:sldId id="30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465" autoAdjust="0"/>
    <p:restoredTop sz="94554" autoAdjust="0"/>
  </p:normalViewPr>
  <p:slideViewPr>
    <p:cSldViewPr>
      <p:cViewPr varScale="1">
        <p:scale>
          <a:sx n="88" d="100"/>
          <a:sy n="88" d="100"/>
        </p:scale>
        <p:origin x="-142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dirty="0" smtClean="0"/>
              <a:t>doc.: IEEE 802.11-11/0390r0</a:t>
            </a:r>
          </a:p>
        </p:txBody>
      </p:sp>
      <p:sp>
        <p:nvSpPr>
          <p:cNvPr id="21507" name="Rectangle 3"/>
          <p:cNvSpPr>
            <a:spLocks noGrp="1" noChangeArrowheads="1"/>
          </p:cNvSpPr>
          <p:nvPr>
            <p:ph type="dt" sz="quarter" idx="1"/>
          </p:nvPr>
        </p:nvSpPr>
        <p:spPr/>
        <p:txBody>
          <a:bodyPr/>
          <a:lstStyle/>
          <a:p>
            <a:pPr>
              <a:defRPr/>
            </a:pPr>
            <a:r>
              <a:rPr lang="en-US" dirty="0"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dirty="0"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dirty="0" smtClean="0"/>
              <a:t>Page </a:t>
            </a:r>
            <a:fld id="{4BF8F518-F85F-4974-98FC-9E23BDAAE90F}" type="slidenum">
              <a:rPr lang="en-US" smtClean="0"/>
              <a:pPr>
                <a:defRPr/>
              </a:pPr>
              <a:t>1</a:t>
            </a:fld>
            <a:endParaRPr lang="en-US" dirty="0"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Sameer Vermani, Qualcomm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802.11-12/1133r2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1028" name="Rectangle 2"/>
          <p:cNvSpPr>
            <a:spLocks noGrp="1" noChangeArrowheads="1"/>
          </p:cNvSpPr>
          <p:nvPr>
            <p:ph type="title"/>
          </p:nvPr>
        </p:nvSpPr>
        <p:spPr/>
        <p:txBody>
          <a:bodyPr/>
          <a:lstStyle/>
          <a:p>
            <a:r>
              <a:rPr lang="en-US" sz="2800" dirty="0" smtClean="0"/>
              <a:t>MU-MIMO Ad Hoc Report Sept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2012-09-18</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31" name="Slide Number Placeholder 8"/>
          <p:cNvSpPr>
            <a:spLocks noGrp="1"/>
          </p:cNvSpPr>
          <p:nvPr>
            <p:ph type="sldNum" sz="quarter" idx="12"/>
          </p:nvPr>
        </p:nvSpPr>
        <p:spPr/>
        <p:txBody>
          <a:bodyPr/>
          <a:lstStyle/>
          <a:p>
            <a:pPr>
              <a:defRPr/>
            </a:pPr>
            <a:r>
              <a:rPr lang="en-US" dirty="0" smtClean="0"/>
              <a:t>Slide </a:t>
            </a:r>
            <a:fld id="{0982FD8C-A160-4DE0-BA9C-8728CC97EBAE}" type="slidenum">
              <a:rPr lang="en-US" smtClean="0"/>
              <a:pPr>
                <a:defRPr/>
              </a:pPr>
              <a:t>1</a:t>
            </a:fld>
            <a:endParaRPr lang="en-US" dirty="0"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smtClean="0"/>
              <a:t>Sept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smtClean="0"/>
              <a:t>Sameer Vermani, Qualcomm</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r>
              <a:rPr lang="en-US" sz="1800" dirty="0" smtClean="0"/>
              <a:t>[Tue AM1: No one spoke up to provide a LOA]</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smtClean="0"/>
              <a:t>Sept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September 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a:lnSpc>
                <a:spcPct val="80000"/>
              </a:lnSpc>
              <a:spcAft>
                <a:spcPts val="600"/>
              </a:spcAft>
            </a:pPr>
            <a:endParaRPr lang="en-US" sz="2200" dirty="0" smtClean="0"/>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12/752 for current status)</a:t>
            </a:r>
          </a:p>
        </p:txBody>
      </p:sp>
      <p:sp>
        <p:nvSpPr>
          <p:cNvPr id="24579" name="Rectangle 3"/>
          <p:cNvSpPr>
            <a:spLocks noGrp="1" noChangeArrowheads="1"/>
          </p:cNvSpPr>
          <p:nvPr>
            <p:ph type="body" idx="1"/>
          </p:nvPr>
        </p:nvSpPr>
        <p:spPr/>
        <p:txBody>
          <a:bodyPr/>
          <a:lstStyle/>
          <a:p>
            <a:r>
              <a:rPr lang="en-US" sz="1800" dirty="0" smtClean="0"/>
              <a:t>For MU, 53 comments resolved during the San Diego AdHoc</a:t>
            </a:r>
          </a:p>
          <a:p>
            <a:pPr lvl="1"/>
            <a:r>
              <a:rPr lang="en-US" sz="1400" dirty="0" smtClean="0"/>
              <a:t>Thanks to Vish and Yong !</a:t>
            </a:r>
          </a:p>
          <a:p>
            <a:r>
              <a:rPr lang="en-US" sz="1800" dirty="0" smtClean="0"/>
              <a:t>18 total MU comments left according to database and assignment is shown below</a:t>
            </a:r>
          </a:p>
          <a:p>
            <a:pPr lvl="1"/>
            <a:r>
              <a:rPr lang="en-US" sz="1400" dirty="0" smtClean="0"/>
              <a:t>CID 6514 withdrawn</a:t>
            </a:r>
          </a:p>
          <a:p>
            <a:pPr lvl="1"/>
            <a:endParaRPr lang="en-US" sz="1400" dirty="0" smtClean="0"/>
          </a:p>
          <a:p>
            <a:pPr lvl="1"/>
            <a:endParaRPr lang="en-US" sz="1400" dirty="0" smtClean="0"/>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graphicFrame>
        <p:nvGraphicFramePr>
          <p:cNvPr id="9" name="Table 8"/>
          <p:cNvGraphicFramePr>
            <a:graphicFrameLocks noGrp="1"/>
          </p:cNvGraphicFramePr>
          <p:nvPr/>
        </p:nvGraphicFramePr>
        <p:xfrm>
          <a:off x="2514600" y="3656372"/>
          <a:ext cx="4419600" cy="2265456"/>
        </p:xfrm>
        <a:graphic>
          <a:graphicData uri="http://schemas.openxmlformats.org/drawingml/2006/table">
            <a:tbl>
              <a:tblPr firstRow="1" bandRow="1">
                <a:tableStyleId>{5C22544A-7EE6-4342-B048-85BDC9FD1C3A}</a:tableStyleId>
              </a:tblPr>
              <a:tblGrid>
                <a:gridCol w="2209800"/>
                <a:gridCol w="2209800"/>
              </a:tblGrid>
              <a:tr h="638851">
                <a:tc>
                  <a:txBody>
                    <a:bodyPr/>
                    <a:lstStyle/>
                    <a:p>
                      <a:pPr algn="ctr"/>
                      <a:r>
                        <a:rPr lang="en-US" dirty="0" smtClean="0"/>
                        <a:t>Assignee</a:t>
                      </a:r>
                      <a:endParaRPr lang="en-US" dirty="0"/>
                    </a:p>
                  </a:txBody>
                  <a:tcPr/>
                </a:tc>
                <a:tc>
                  <a:txBody>
                    <a:bodyPr/>
                    <a:lstStyle/>
                    <a:p>
                      <a:pPr algn="ctr"/>
                      <a:r>
                        <a:rPr lang="en-US" dirty="0" smtClean="0"/>
                        <a:t>Number of comments</a:t>
                      </a:r>
                      <a:endParaRPr lang="en-US" dirty="0"/>
                    </a:p>
                  </a:txBody>
                  <a:tcPr/>
                </a:tc>
              </a:tr>
              <a:tr h="406344">
                <a:tc>
                  <a:txBody>
                    <a:bodyPr/>
                    <a:lstStyle/>
                    <a:p>
                      <a:pPr marL="0" marR="0" algn="ctr">
                        <a:spcBef>
                          <a:spcPts val="0"/>
                        </a:spcBef>
                        <a:spcAft>
                          <a:spcPts val="0"/>
                        </a:spcAft>
                      </a:pPr>
                      <a:r>
                        <a:rPr lang="en-US" sz="1400" dirty="0">
                          <a:solidFill>
                            <a:srgbClr val="000000"/>
                          </a:solidFill>
                          <a:latin typeface="Calibri"/>
                          <a:ea typeface="Calibri"/>
                        </a:rPr>
                        <a:t>Matt Fischer</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1</a:t>
                      </a:r>
                      <a:endParaRPr lang="en-US" sz="14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1400" dirty="0">
                          <a:solidFill>
                            <a:srgbClr val="000000"/>
                          </a:solidFill>
                          <a:latin typeface="Calibri"/>
                          <a:ea typeface="Calibri"/>
                        </a:rPr>
                        <a:t>Nihar</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11</a:t>
                      </a:r>
                      <a:endParaRPr lang="en-US" sz="14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1400" dirty="0">
                          <a:solidFill>
                            <a:srgbClr val="000000"/>
                          </a:solidFill>
                          <a:latin typeface="Calibri"/>
                          <a:ea typeface="Calibri"/>
                        </a:rPr>
                        <a:t>Simone Merlin</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1</a:t>
                      </a:r>
                      <a:endParaRPr lang="en-US" sz="14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1400" dirty="0">
                          <a:solidFill>
                            <a:srgbClr val="000000"/>
                          </a:solidFill>
                          <a:latin typeface="Calibri"/>
                          <a:ea typeface="Calibri"/>
                        </a:rPr>
                        <a:t>Vish</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5</a:t>
                      </a:r>
                      <a:endParaRPr lang="en-US" sz="1400" dirty="0">
                        <a:latin typeface="Calibri"/>
                        <a:ea typeface="Calibri"/>
                      </a:endParaRPr>
                    </a:p>
                  </a:txBody>
                  <a:tcPr marL="53352" marR="53352" marT="0" marB="0" anchor="b"/>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419600"/>
          </a:xfrm>
        </p:spPr>
        <p:txBody>
          <a:bodyPr/>
          <a:lstStyle/>
          <a:p>
            <a:pPr>
              <a:buNone/>
            </a:pPr>
            <a:r>
              <a:rPr lang="en-US" sz="1600" dirty="0" smtClean="0"/>
              <a:t>Tuesday </a:t>
            </a:r>
            <a:r>
              <a:rPr lang="en-US" sz="1600" dirty="0" smtClean="0"/>
              <a:t>AM1</a:t>
            </a:r>
          </a:p>
          <a:p>
            <a:r>
              <a:rPr lang="it-IT" sz="1400" b="0" dirty="0" smtClean="0"/>
              <a:t>11-12/1131r0, “CID 6448 (MU)”,  Simone Merlin (Qualcomm)</a:t>
            </a:r>
          </a:p>
          <a:p>
            <a:pPr lvl="1"/>
            <a:r>
              <a:rPr lang="it-IT" sz="1100" dirty="0" smtClean="0"/>
              <a:t>SP on Resolutions passed</a:t>
            </a:r>
            <a:endParaRPr lang="it-IT" sz="1100" b="0" dirty="0" smtClean="0"/>
          </a:p>
          <a:p>
            <a:r>
              <a:rPr lang="it-IT" sz="1400" b="0" dirty="0" smtClean="0"/>
              <a:t>11-12/</a:t>
            </a:r>
            <a:r>
              <a:rPr lang="en-US" sz="1400" b="0" dirty="0" smtClean="0"/>
              <a:t>1138r1, “LB188 CID Follow-up”, Vish Ponnampalam (Mediatek)</a:t>
            </a:r>
          </a:p>
          <a:p>
            <a:pPr lvl="1"/>
            <a:r>
              <a:rPr lang="en-US" sz="1100" dirty="0" smtClean="0"/>
              <a:t>SP on Resolutions passed</a:t>
            </a:r>
          </a:p>
          <a:p>
            <a:pPr lvl="1"/>
            <a:endParaRPr lang="en-US" sz="1100" dirty="0" smtClean="0"/>
          </a:p>
          <a:p>
            <a:pPr>
              <a:buNone/>
            </a:pPr>
            <a:r>
              <a:rPr lang="en-US" sz="1600" dirty="0" smtClean="0"/>
              <a:t>Wednesday AM1</a:t>
            </a:r>
          </a:p>
          <a:p>
            <a:r>
              <a:rPr lang="en-US" sz="1400" b="0" dirty="0" smtClean="0"/>
              <a:t>11-12/1155r1, “MU Comment Resolution part 2” , Nihar Jindal (Broadcom)</a:t>
            </a:r>
          </a:p>
          <a:p>
            <a:pPr lvl="1"/>
            <a:r>
              <a:rPr lang="en-US" sz="1100" dirty="0" smtClean="0"/>
              <a:t>SP on Resolutions passed</a:t>
            </a:r>
          </a:p>
          <a:p>
            <a:r>
              <a:rPr lang="en-US" sz="1400" b="0" dirty="0" smtClean="0"/>
              <a:t>11-12/931r0, “MU Comment Resolution “, Nihar Jindal (Broadcom)</a:t>
            </a:r>
          </a:p>
          <a:p>
            <a:pPr lvl="1"/>
            <a:r>
              <a:rPr lang="en-US" sz="1100" dirty="0" smtClean="0"/>
              <a:t>SP on Resolutions </a:t>
            </a:r>
            <a:r>
              <a:rPr lang="en-US" sz="1100" dirty="0" smtClean="0"/>
              <a:t>deferred</a:t>
            </a:r>
            <a:endParaRPr lang="en-US" sz="1100" b="0" dirty="0" smtClean="0"/>
          </a:p>
          <a:p>
            <a:r>
              <a:rPr lang="en-US" sz="1400" b="0" dirty="0" smtClean="0"/>
              <a:t>CID 6790 transferred to MAC</a:t>
            </a:r>
          </a:p>
          <a:p>
            <a:r>
              <a:rPr lang="en-US" sz="1400" b="0" dirty="0" smtClean="0"/>
              <a:t>CID 6414, resolution changed to “Revised”</a:t>
            </a:r>
          </a:p>
          <a:p>
            <a:pPr lvl="1"/>
            <a:r>
              <a:rPr lang="en-US" sz="1100" dirty="0" smtClean="0"/>
              <a:t>No change was made to the resolution text</a:t>
            </a:r>
            <a:endParaRPr lang="it-IT" sz="1100" b="0" dirty="0" smtClean="0"/>
          </a:p>
          <a:p>
            <a:pPr>
              <a:buNone/>
            </a:pPr>
            <a:endParaRPr lang="it-IT" sz="1400" dirty="0" smtClean="0"/>
          </a:p>
          <a:p>
            <a:pPr>
              <a:buNone/>
            </a:pPr>
            <a:r>
              <a:rPr lang="en-US" sz="1600" dirty="0" smtClean="0"/>
              <a:t>Thursday AM1</a:t>
            </a:r>
          </a:p>
          <a:p>
            <a:r>
              <a:rPr lang="it-IT" sz="1400" b="0" dirty="0" smtClean="0"/>
              <a:t>Nihar’s MU </a:t>
            </a:r>
            <a:r>
              <a:rPr lang="it-IT" sz="1400" b="0" dirty="0" smtClean="0"/>
              <a:t>comments (CIDs </a:t>
            </a:r>
            <a:r>
              <a:rPr lang="en-GB" sz="1400" b="0" dirty="0" smtClean="0"/>
              <a:t>6378</a:t>
            </a:r>
            <a:r>
              <a:rPr lang="en-GB" sz="1400" b="0" dirty="0" smtClean="0"/>
              <a:t>, 6453, 6528)</a:t>
            </a:r>
            <a:endParaRPr lang="it-IT" sz="1400" b="0" dirty="0" smtClean="0"/>
          </a:p>
          <a:p>
            <a:r>
              <a:rPr lang="it-IT" sz="1400" b="0" dirty="0" smtClean="0"/>
              <a:t>CID 6414, resolution change</a:t>
            </a:r>
            <a:br>
              <a:rPr lang="it-IT" sz="1400" b="0" dirty="0" smtClean="0"/>
            </a:br>
            <a:endParaRPr lang="en-US" sz="1400" b="0" dirty="0" smtClean="0"/>
          </a:p>
          <a:p>
            <a:pPr lvl="1"/>
            <a:endParaRPr lang="en-US" sz="1100" b="0" dirty="0" smtClean="0"/>
          </a:p>
          <a:p>
            <a:pPr lvl="1"/>
            <a:endParaRPr lang="en-US" sz="11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dirty="0" smtClean="0"/>
              <a:t>The following slides in this deck are believed to be the latest available, however the source locations are: </a:t>
            </a:r>
          </a:p>
          <a:p>
            <a:r>
              <a:rPr lang="en-US" dirty="0" smtClean="0">
                <a:hlinkClick r:id="rId3"/>
              </a:rPr>
              <a:t>http://standards.ieee.org/faqs/affiliationFAQ.html</a:t>
            </a:r>
            <a:endParaRPr lang="en-US" dirty="0" smtClean="0"/>
          </a:p>
          <a:p>
            <a:r>
              <a:rPr lang="en-US" dirty="0" smtClean="0">
                <a:hlinkClick r:id="rId4"/>
              </a:rPr>
              <a:t>http://standards.ieee.org/resources/antitrust-guidelines.pdf</a:t>
            </a:r>
            <a:endParaRPr lang="en-US" dirty="0" smtClean="0"/>
          </a:p>
          <a:p>
            <a:r>
              <a:rPr lang="en-US" dirty="0" smtClean="0">
                <a:hlinkClick r:id="rId5"/>
              </a:rPr>
              <a:t>http://standards.ieee.org/board/pat/pat-slideset.ppt</a:t>
            </a:r>
            <a:endParaRPr lang="en-US" dirty="0" smtClean="0"/>
          </a:p>
          <a:p>
            <a:r>
              <a:rPr lang="en-US" dirty="0" smtClean="0">
                <a:hlinkClick r:id="rId6"/>
              </a:rPr>
              <a:t>http://www.ieee.org/portal/cms_docs/about/CoE_poster.pdf</a:t>
            </a:r>
            <a:endParaRPr lang="en-US" dirty="0" smtClean="0"/>
          </a:p>
          <a:p>
            <a:endParaRPr lang="en-US" dirty="0" smtClean="0"/>
          </a:p>
          <a:p>
            <a:r>
              <a:rPr lang="en-US" dirty="0" smtClean="0"/>
              <a:t>For summary see 11-07-0660-01-0000-opening-presentation</a:t>
            </a:r>
          </a:p>
          <a:p>
            <a:endParaRPr lang="en-US" dirty="0" smtClean="0"/>
          </a:p>
        </p:txBody>
      </p:sp>
      <p:sp>
        <p:nvSpPr>
          <p:cNvPr id="5124"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5125" name="Slide Number Placeholder 5"/>
          <p:cNvSpPr>
            <a:spLocks noGrp="1"/>
          </p:cNvSpPr>
          <p:nvPr>
            <p:ph type="sldNum" sz="quarter" idx="12"/>
          </p:nvPr>
        </p:nvSpPr>
        <p:spPr/>
        <p:txBody>
          <a:bodyPr/>
          <a:lstStyle/>
          <a:p>
            <a:pPr>
              <a:defRPr/>
            </a:pPr>
            <a:r>
              <a:rPr lang="en-US" dirty="0" smtClean="0"/>
              <a:t>Slide </a:t>
            </a:r>
            <a:fld id="{C51E3908-2D6D-4280-BE71-7EE6A689AE5B}" type="slidenum">
              <a:rPr lang="en-US" smtClean="0"/>
              <a:pPr>
                <a:defRPr/>
              </a:pPr>
              <a:t>2</a:t>
            </a:fld>
            <a:endParaRPr lang="en-US" dirty="0"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Member Affiliation</a:t>
            </a:r>
          </a:p>
        </p:txBody>
      </p:sp>
      <p:sp>
        <p:nvSpPr>
          <p:cNvPr id="13315" name="Rectangle 3"/>
          <p:cNvSpPr>
            <a:spLocks noGrp="1" noChangeArrowheads="1"/>
          </p:cNvSpPr>
          <p:nvPr>
            <p:ph type="body" idx="1"/>
          </p:nvPr>
        </p:nvSpPr>
        <p:spPr/>
        <p:txBody>
          <a:bodyPr/>
          <a:lstStyle/>
          <a:p>
            <a:r>
              <a:rPr lang="en-US" dirty="0" smtClean="0"/>
              <a:t>It is defined in the </a:t>
            </a:r>
            <a:r>
              <a:rPr lang="en-US" i="1" dirty="0" smtClean="0">
                <a:solidFill>
                  <a:srgbClr val="FF0000"/>
                </a:solidFill>
              </a:rPr>
              <a:t>IEEE-SA Standards Board Bylaws</a:t>
            </a:r>
            <a:r>
              <a:rPr lang="en-US" dirty="0" smtClean="0">
                <a:solidFill>
                  <a:srgbClr val="FF0000"/>
                </a:solidFill>
              </a:rPr>
              <a:t>, 5.2.1.5 as: “An individual is deemed “affiliated</a:t>
            </a:r>
            <a:r>
              <a:rPr lang="en-US" dirty="0" smtClean="0"/>
              <a:t>” with any </a:t>
            </a:r>
            <a:r>
              <a:rPr lang="en-US" i="1" u="sng" dirty="0" smtClean="0"/>
              <a:t>individual or entity that has been, or will be, financially or materially supporting that individual’s participation in a particular IEEE standards activity</a:t>
            </a:r>
            <a:r>
              <a:rPr lang="en-US" dirty="0" smtClean="0"/>
              <a:t>. This includes, but is not limited to, his or her employer and any individual or entity that has or will have, either directly or indirectly, requested, paid for, or otherwise sponsored his or her participation.</a:t>
            </a:r>
          </a:p>
          <a:p>
            <a:r>
              <a:rPr lang="en-US" sz="2000" dirty="0" smtClean="0">
                <a:hlinkClick r:id="rId3"/>
              </a:rPr>
              <a:t>http://standards.ieee.org/faqs/affiliationFAQ.html</a:t>
            </a:r>
            <a:endParaRPr lang="en-US" sz="2000" dirty="0" smtClean="0"/>
          </a:p>
          <a:p>
            <a:endParaRPr lang="en-US" sz="2000" dirty="0" smtClean="0"/>
          </a:p>
        </p:txBody>
      </p:sp>
      <p:sp>
        <p:nvSpPr>
          <p:cNvPr id="6148"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6149" name="Slide Number Placeholder 5"/>
          <p:cNvSpPr>
            <a:spLocks noGrp="1"/>
          </p:cNvSpPr>
          <p:nvPr>
            <p:ph type="sldNum" sz="quarter" idx="12"/>
          </p:nvPr>
        </p:nvSpPr>
        <p:spPr/>
        <p:txBody>
          <a:bodyPr/>
          <a:lstStyle/>
          <a:p>
            <a:pPr>
              <a:defRPr/>
            </a:pPr>
            <a:r>
              <a:rPr lang="en-US" dirty="0" smtClean="0"/>
              <a:t>Slide </a:t>
            </a:r>
            <a:fld id="{6641A93A-C71B-4994-A8F7-495C03F1DC5E}" type="slidenum">
              <a:rPr lang="en-US" smtClean="0"/>
              <a:pPr>
                <a:defRPr/>
              </a:pPr>
              <a:t>3</a:t>
            </a:fld>
            <a:endParaRPr lang="en-US" dirty="0"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Declaration of Affiliation</a:t>
            </a:r>
          </a:p>
        </p:txBody>
      </p:sp>
      <p:sp>
        <p:nvSpPr>
          <p:cNvPr id="14339" name="Rectangle 3"/>
          <p:cNvSpPr>
            <a:spLocks noGrp="1" noChangeArrowheads="1"/>
          </p:cNvSpPr>
          <p:nvPr>
            <p:ph type="body" idx="1"/>
          </p:nvPr>
        </p:nvSpPr>
        <p:spPr/>
        <p:txBody>
          <a:bodyPr/>
          <a:lstStyle/>
          <a:p>
            <a:r>
              <a:rPr lang="en-US" sz="2000" dirty="0" smtClean="0">
                <a:solidFill>
                  <a:srgbClr val="FF0066"/>
                </a:solidFill>
              </a:rPr>
              <a:t>Revision</a:t>
            </a:r>
            <a:r>
              <a:rPr lang="en-US" sz="2000" dirty="0" smtClean="0"/>
              <a:t>: May 2007 Standards Board Bylaw 5.2.1.1</a:t>
            </a:r>
          </a:p>
          <a:p>
            <a:pPr lvl="1"/>
            <a:r>
              <a:rPr lang="en-US" sz="1800" dirty="0" smtClean="0"/>
              <a:t>5.2.1.1 Openness</a:t>
            </a:r>
          </a:p>
          <a:p>
            <a:pPr lvl="2"/>
            <a:r>
              <a:rPr lang="en-US" sz="2000" dirty="0" smtClean="0"/>
              <a:t>Openness is defined as the quality of being not restricted to a particular type or category of participants. All meetings involving standards development an all IEEE Sponsor ballots shall be open </a:t>
            </a:r>
            <a:r>
              <a:rPr lang="en-US" sz="2000" dirty="0" err="1" smtClean="0"/>
              <a:t>toa</a:t>
            </a:r>
            <a:r>
              <a:rPr lang="en-US" sz="2000" smtClean="0"/>
              <a:t>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11265</TotalTime>
  <Words>2016</Words>
  <Application>Microsoft Office PowerPoint</Application>
  <PresentationFormat>On-screen Show (4:3)</PresentationFormat>
  <Paragraphs>227</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MU-MIMO Ad Hoc Report Sept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September 2012</vt:lpstr>
      <vt:lpstr>Rules for MU-MIMO Adhoc</vt:lpstr>
      <vt:lpstr>Comment Summary  (see latest version of 12/752 for current status)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504</cp:revision>
  <cp:lastPrinted>1998-02-10T13:28:06Z</cp:lastPrinted>
  <dcterms:created xsi:type="dcterms:W3CDTF">2009-01-02T14:48:00Z</dcterms:created>
  <dcterms:modified xsi:type="dcterms:W3CDTF">2012-09-20T06:07:31Z</dcterms:modified>
</cp:coreProperties>
</file>