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5"/>
  </p:sldMasterIdLst>
  <p:notesMasterIdLst>
    <p:notesMasterId r:id="rId18"/>
  </p:notesMasterIdLst>
  <p:handoutMasterIdLst>
    <p:handoutMasterId r:id="rId19"/>
  </p:handoutMasterIdLst>
  <p:sldIdLst>
    <p:sldId id="428" r:id="rId6"/>
    <p:sldId id="455" r:id="rId7"/>
    <p:sldId id="481" r:id="rId8"/>
    <p:sldId id="458" r:id="rId9"/>
    <p:sldId id="479" r:id="rId10"/>
    <p:sldId id="483" r:id="rId11"/>
    <p:sldId id="466" r:id="rId12"/>
    <p:sldId id="462" r:id="rId13"/>
    <p:sldId id="473" r:id="rId14"/>
    <p:sldId id="482" r:id="rId15"/>
    <p:sldId id="484" r:id="rId16"/>
    <p:sldId id="486" r:id="rId17"/>
  </p:sldIdLst>
  <p:sldSz cx="9144000" cy="6858000" type="screen4x3"/>
  <p:notesSz cx="9321800" cy="6946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6pPr>
    <a:lvl7pPr marL="83502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7pPr>
    <a:lvl8pPr marL="97419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8pPr>
    <a:lvl9pPr marL="111336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73AC"/>
    <a:srgbClr val="43A361"/>
    <a:srgbClr val="996633"/>
    <a:srgbClr val="CCCC00"/>
    <a:srgbClr val="CCFF33"/>
    <a:srgbClr val="99FF33"/>
    <a:srgbClr val="C2DCC3"/>
    <a:srgbClr val="C1DD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65" autoAdjust="0"/>
    <p:restoredTop sz="94660"/>
  </p:normalViewPr>
  <p:slideViewPr>
    <p:cSldViewPr>
      <p:cViewPr>
        <p:scale>
          <a:sx n="70" d="100"/>
          <a:sy n="70" d="100"/>
        </p:scale>
        <p:origin x="-2142" y="-576"/>
      </p:cViewPr>
      <p:guideLst>
        <p:guide orient="horz" pos="845"/>
        <p:guide pos="430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1050" y="-96"/>
      </p:cViewPr>
      <p:guideLst>
        <p:guide orient="horz" pos="2188"/>
        <p:guide pos="29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CR&amp;D_innerPage_3medRes"/>
          <p:cNvPicPr>
            <a:picLocks noChangeAspect="1" noChangeArrowheads="1"/>
          </p:cNvPicPr>
          <p:nvPr/>
        </p:nvPicPr>
        <p:blipFill>
          <a:blip r:embed="rId2" cstate="print"/>
          <a:srcRect l="1181" t="1714" r="1181" b="80571"/>
          <a:stretch>
            <a:fillRect/>
          </a:stretch>
        </p:blipFill>
        <p:spPr bwMode="auto">
          <a:xfrm>
            <a:off x="0" y="-1913"/>
            <a:ext cx="9321800" cy="71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1169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80197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4175" y="520700"/>
            <a:ext cx="3473450" cy="2605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180" y="3299778"/>
            <a:ext cx="7457440" cy="312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80197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9DAB31-59AD-4F23-91ED-D5C760CE7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154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83502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97419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111336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049E0A4-D13C-48AD-B305-EC113981054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14392" y="6475413"/>
            <a:ext cx="1072408" cy="2154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Qualcomm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4BE23980-0B66-44B1-9D24-F7EED9DFE44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</a:defRPr>
            </a:lvl1pPr>
            <a:lvl2pPr>
              <a:defRPr baseline="0">
                <a:latin typeface="Times New Roman" pitchFamily="18" charset="0"/>
              </a:defRPr>
            </a:lvl2pPr>
            <a:lvl3pPr>
              <a:defRPr baseline="0">
                <a:latin typeface="Times New Roman" pitchFamily="18" charset="0"/>
              </a:defRPr>
            </a:lvl3pPr>
            <a:lvl4pPr>
              <a:defRPr baseline="0">
                <a:latin typeface="Times New Roman" pitchFamily="18" charset="0"/>
              </a:defRPr>
            </a:lvl4pPr>
            <a:lvl5pPr>
              <a:defRPr baseline="0">
                <a:latin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CE9F9CF-3121-4AF5-95C4-3FA2B5B4274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2716ED19-D27A-43A3-82AF-CF4240BA69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8427DC16-8487-4687-B614-64F9F531C3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1C975370-970A-454F-9099-D44253997AB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C05F17D-7BD0-478F-9DF8-D07B7DDA82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74815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>
                <a:latin typeface="+mj-lt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39852" y="363380"/>
            <a:ext cx="545782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err="1" smtClean="0">
                <a:solidFill>
                  <a:schemeClr val="tx1"/>
                </a:solidFill>
                <a:latin typeface="+mn-lt"/>
              </a:rPr>
              <a:t>doc.:IEEE</a:t>
            </a: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600" b="1" dirty="0" smtClean="0">
                <a:solidFill>
                  <a:schemeClr val="tx1"/>
                </a:solidFill>
                <a:latin typeface="+mn-lt"/>
              </a:rPr>
              <a:t>802.11-</a:t>
            </a:r>
            <a:r>
              <a:rPr lang="en-US" sz="1600" b="1" dirty="0" smtClean="0">
                <a:latin typeface="+mn-lt"/>
                <a:cs typeface="Calibri" pitchFamily="34" charset="0"/>
              </a:rPr>
              <a:t>12/01122r0</a:t>
            </a:r>
            <a:endParaRPr lang="en-US" sz="1600" b="1" kern="120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95536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59532" y="332656"/>
            <a:ext cx="19082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39688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 smtClean="0">
                <a:latin typeface="+mj-lt"/>
                <a:cs typeface="Calibri" pitchFamily="34" charset="0"/>
              </a:rPr>
              <a:t>September </a:t>
            </a:r>
            <a:r>
              <a:rPr lang="en-US" sz="1600" b="1" baseline="0" dirty="0" smtClean="0">
                <a:latin typeface="+mj-lt"/>
                <a:cs typeface="Calibri" pitchFamily="34" charset="0"/>
              </a:rPr>
              <a:t>2012</a:t>
            </a:r>
            <a:endParaRPr lang="en-US" sz="1600" b="1" kern="1200" dirty="0">
              <a:solidFill>
                <a:schemeClr val="tx1"/>
              </a:solidFill>
              <a:latin typeface="+mj-lt"/>
              <a:ea typeface="+mn-ea"/>
              <a:cs typeface="Calibri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6768244" y="6489340"/>
            <a:ext cx="20433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smtClean="0">
                <a:solidFill>
                  <a:schemeClr val="tx1"/>
                </a:solidFill>
                <a:latin typeface="+mn-lt"/>
              </a:rPr>
              <a:t>Simone </a:t>
            </a:r>
            <a:r>
              <a:rPr lang="en-US" sz="1200" b="0" dirty="0" smtClean="0">
                <a:solidFill>
                  <a:schemeClr val="tx1"/>
                </a:solidFill>
                <a:latin typeface="+mn-lt"/>
              </a:rPr>
              <a:t>Merlin</a:t>
            </a:r>
            <a:endParaRPr lang="en-US" sz="1200" b="0" kern="1200" dirty="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75556" y="620688"/>
            <a:ext cx="7772400" cy="1145989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Short MAC </a:t>
            </a:r>
            <a:r>
              <a:rPr lang="en-US" dirty="0" smtClean="0">
                <a:latin typeface="+mj-lt"/>
              </a:rPr>
              <a:t>Header </a:t>
            </a:r>
            <a:r>
              <a:rPr lang="en-US" dirty="0" smtClean="0">
                <a:latin typeface="+mj-lt"/>
              </a:rPr>
              <a:t>Signaling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62000" y="148478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2469751"/>
              </p:ext>
            </p:extLst>
          </p:nvPr>
        </p:nvGraphicFramePr>
        <p:xfrm>
          <a:off x="723900" y="2024844"/>
          <a:ext cx="7861300" cy="4954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0" name="Document" r:id="rId3" imgW="9132071" imgH="5760371" progId="Word.Document.8">
                  <p:embed/>
                </p:oleObj>
              </mc:Choice>
              <mc:Fallback>
                <p:oleObj name="Document" r:id="rId3" imgW="9132071" imgH="5760371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2024844"/>
                        <a:ext cx="7861300" cy="4954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Move to include in the spec framework </a:t>
            </a:r>
            <a:r>
              <a:rPr lang="en-US" sz="2000" dirty="0" smtClean="0"/>
              <a:t>that </a:t>
            </a:r>
            <a:r>
              <a:rPr lang="en-US" sz="2000" dirty="0"/>
              <a:t>the short MAC header is indicated by a new value of the Protocol Version </a:t>
            </a:r>
            <a:r>
              <a:rPr lang="en-US" sz="2000" dirty="0" smtClean="0"/>
              <a:t>field?</a:t>
            </a:r>
            <a:endParaRPr lang="en-US" sz="2000" dirty="0"/>
          </a:p>
          <a:p>
            <a:pPr lvl="0">
              <a:buNone/>
            </a:pPr>
            <a:endParaRPr lang="en-US" sz="1600" dirty="0" smtClean="0"/>
          </a:p>
          <a:p>
            <a:pPr lvl="1"/>
            <a:endParaRPr lang="en-US" sz="1600" dirty="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64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26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05800" cy="914400"/>
          </a:xfrm>
        </p:spPr>
        <p:txBody>
          <a:bodyPr/>
          <a:lstStyle/>
          <a:p>
            <a:r>
              <a:rPr lang="en-US" dirty="0" smtClean="0"/>
              <a:t>Performance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82000" cy="4343400"/>
          </a:xfrm>
        </p:spPr>
        <p:txBody>
          <a:bodyPr/>
          <a:lstStyle/>
          <a:p>
            <a:r>
              <a:rPr lang="en-US" sz="2000" dirty="0" smtClean="0"/>
              <a:t>Assumptions</a:t>
            </a:r>
          </a:p>
          <a:p>
            <a:pPr lvl="1"/>
            <a:r>
              <a:rPr lang="en-US" sz="1600" dirty="0" err="1" smtClean="0"/>
              <a:t>Tx</a:t>
            </a:r>
            <a:r>
              <a:rPr lang="en-US" sz="1600" dirty="0" smtClean="0"/>
              <a:t> Power=19 </a:t>
            </a:r>
            <a:r>
              <a:rPr lang="en-US" sz="1600" dirty="0" err="1" smtClean="0"/>
              <a:t>dBm</a:t>
            </a:r>
            <a:r>
              <a:rPr lang="en-US" sz="1600" dirty="0" smtClean="0"/>
              <a:t>/BW=1 MHz</a:t>
            </a:r>
          </a:p>
          <a:p>
            <a:pPr lvl="1"/>
            <a:r>
              <a:rPr lang="en-US" sz="1600" dirty="0" smtClean="0"/>
              <a:t>STA sends one packet/receives short ACK every 0.1s/1s, and sleeps for the rest of the time</a:t>
            </a:r>
          </a:p>
          <a:p>
            <a:pPr lvl="1"/>
            <a:r>
              <a:rPr lang="en-US" sz="1600" dirty="0" err="1" smtClean="0"/>
              <a:t>Tx</a:t>
            </a:r>
            <a:r>
              <a:rPr lang="en-US" sz="1600" dirty="0" smtClean="0"/>
              <a:t> power consumption: 250 times of the sleeping power consumption (for MPDU)</a:t>
            </a:r>
          </a:p>
          <a:p>
            <a:pPr lvl="1"/>
            <a:r>
              <a:rPr lang="en-US" sz="1600" dirty="0" smtClean="0"/>
              <a:t>Rx power consumption: 40 times of the sleeping power consumption (for ACK) </a:t>
            </a:r>
          </a:p>
          <a:p>
            <a:pPr lvl="1"/>
            <a:r>
              <a:rPr lang="en-US" sz="1600" dirty="0" smtClean="0"/>
              <a:t>MAC header reduced from 30 bytes to 12 bytes, Payload = 32/64/128 bytes</a:t>
            </a:r>
          </a:p>
          <a:p>
            <a:r>
              <a:rPr lang="en-US" sz="2000" dirty="0" smtClean="0"/>
              <a:t>Performance</a:t>
            </a:r>
          </a:p>
          <a:p>
            <a:pPr lvl="1"/>
            <a:r>
              <a:rPr lang="en-US" sz="1600" dirty="0" smtClean="0"/>
              <a:t>Energy consumed per Interval = T</a:t>
            </a:r>
            <a:r>
              <a:rPr lang="en-US" sz="1600" baseline="-25000" dirty="0" smtClean="0"/>
              <a:t>TX</a:t>
            </a:r>
            <a:r>
              <a:rPr lang="en-US" sz="1600" dirty="0" smtClean="0"/>
              <a:t> x 250 + T</a:t>
            </a:r>
            <a:r>
              <a:rPr lang="en-US" sz="1600" baseline="-25000" dirty="0" smtClean="0"/>
              <a:t>RX</a:t>
            </a:r>
            <a:r>
              <a:rPr lang="en-US" sz="1600" dirty="0" smtClean="0"/>
              <a:t> x 40 + </a:t>
            </a:r>
            <a:r>
              <a:rPr lang="en-US" sz="1600" dirty="0" err="1" smtClean="0"/>
              <a:t>T</a:t>
            </a:r>
            <a:r>
              <a:rPr lang="en-US" sz="1600" baseline="-25000" dirty="0" err="1" smtClean="0"/>
              <a:t>sleep</a:t>
            </a:r>
            <a:r>
              <a:rPr lang="en-US" sz="1600" baseline="-25000" dirty="0" smtClean="0"/>
              <a:t> </a:t>
            </a:r>
            <a:r>
              <a:rPr lang="en-US" sz="1600" dirty="0" smtClean="0"/>
              <a:t>x 1</a:t>
            </a:r>
          </a:p>
          <a:p>
            <a:pPr lvl="1"/>
            <a:r>
              <a:rPr lang="en-US" sz="1600" dirty="0" smtClean="0"/>
              <a:t>Energy saved = 1 - energy consumed for short header / energy consumed for long header</a:t>
            </a:r>
          </a:p>
          <a:p>
            <a:pPr lvl="1"/>
            <a:endParaRPr lang="en-US" sz="1200" dirty="0" smtClean="0"/>
          </a:p>
          <a:p>
            <a:pPr lvl="1"/>
            <a:endParaRPr lang="en-US" sz="1200" dirty="0" smtClean="0">
              <a:solidFill>
                <a:srgbClr val="7030A0"/>
              </a:solidFill>
            </a:endParaRPr>
          </a:p>
          <a:p>
            <a:pPr lvl="1"/>
            <a:endParaRPr lang="en-US" sz="1200" dirty="0" smtClean="0">
              <a:solidFill>
                <a:srgbClr val="7030A0"/>
              </a:solidFill>
            </a:endParaRPr>
          </a:p>
          <a:p>
            <a:pPr lvl="1">
              <a:buNone/>
            </a:pPr>
            <a:endParaRPr lang="en-US" sz="1400" dirty="0" smtClean="0">
              <a:solidFill>
                <a:srgbClr val="7030A0"/>
              </a:solidFill>
            </a:endParaRPr>
          </a:p>
          <a:p>
            <a:pPr lvl="1"/>
            <a:r>
              <a:rPr lang="en-US" sz="1600" dirty="0" smtClean="0"/>
              <a:t>Medium occupancy reduced = 1-(T</a:t>
            </a:r>
            <a:r>
              <a:rPr lang="en-US" sz="1600" baseline="-25000" dirty="0" smtClean="0"/>
              <a:t>TX </a:t>
            </a:r>
            <a:r>
              <a:rPr lang="en-US" sz="1600" dirty="0" smtClean="0"/>
              <a:t>+T</a:t>
            </a:r>
            <a:r>
              <a:rPr lang="en-US" sz="1600" baseline="-25000" dirty="0" smtClean="0"/>
              <a:t>RX</a:t>
            </a:r>
            <a:r>
              <a:rPr lang="en-US" sz="1600" dirty="0" smtClean="0"/>
              <a:t>) for short header / (T</a:t>
            </a:r>
            <a:r>
              <a:rPr lang="en-US" sz="1600" baseline="-25000" dirty="0" smtClean="0"/>
              <a:t>TX </a:t>
            </a:r>
            <a:r>
              <a:rPr lang="en-US" sz="1600" dirty="0" smtClean="0"/>
              <a:t>+T</a:t>
            </a:r>
            <a:r>
              <a:rPr lang="en-US" sz="1600" baseline="-25000" dirty="0" smtClean="0"/>
              <a:t>RX</a:t>
            </a:r>
            <a:r>
              <a:rPr lang="en-US" sz="1600" dirty="0" smtClean="0"/>
              <a:t>) for long header</a:t>
            </a:r>
          </a:p>
          <a:p>
            <a:pPr lvl="1"/>
            <a:endParaRPr lang="en-US" sz="1600" dirty="0" smtClean="0">
              <a:solidFill>
                <a:srgbClr val="7030A0"/>
              </a:solidFill>
            </a:endParaRPr>
          </a:p>
          <a:p>
            <a:pPr lvl="1"/>
            <a:endParaRPr lang="en-US" sz="1600" dirty="0" smtClean="0">
              <a:solidFill>
                <a:srgbClr val="7030A0"/>
              </a:solidFill>
            </a:endParaRPr>
          </a:p>
          <a:p>
            <a:pPr lvl="1"/>
            <a:endParaRPr lang="en-US" sz="1600" dirty="0" smtClean="0">
              <a:solidFill>
                <a:srgbClr val="7030A0"/>
              </a:solidFill>
            </a:endParaRPr>
          </a:p>
          <a:p>
            <a:pPr lvl="1">
              <a:buNone/>
            </a:pPr>
            <a:r>
              <a:rPr lang="en-US" sz="1600" dirty="0" smtClean="0">
                <a:solidFill>
                  <a:srgbClr val="7030A0"/>
                </a:solidFill>
              </a:rPr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617623"/>
              </p:ext>
            </p:extLst>
          </p:nvPr>
        </p:nvGraphicFramePr>
        <p:xfrm>
          <a:off x="1799692" y="5373216"/>
          <a:ext cx="5029203" cy="89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999"/>
                <a:gridCol w="1257301"/>
                <a:gridCol w="1257301"/>
                <a:gridCol w="1371602"/>
              </a:tblGrid>
              <a:tr h="262561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PHY</a:t>
                      </a:r>
                      <a:r>
                        <a:rPr lang="en-US" sz="1300" baseline="0" dirty="0" smtClean="0"/>
                        <a:t> Rate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32B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64B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128B</a:t>
                      </a:r>
                      <a:endParaRPr lang="en-US" sz="1300" dirty="0"/>
                    </a:p>
                  </a:txBody>
                  <a:tcPr/>
                </a:tc>
              </a:tr>
              <a:tr h="26159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MCS0-rep2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32%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24%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16%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159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MCS0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26%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21%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15%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1088013"/>
              </p:ext>
            </p:extLst>
          </p:nvPr>
        </p:nvGraphicFramePr>
        <p:xfrm>
          <a:off x="899592" y="4005064"/>
          <a:ext cx="746759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67"/>
                <a:gridCol w="970788"/>
                <a:gridCol w="1120140"/>
                <a:gridCol w="1120140"/>
                <a:gridCol w="942889"/>
                <a:gridCol w="1017722"/>
                <a:gridCol w="951753"/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PHY</a:t>
                      </a:r>
                      <a:r>
                        <a:rPr lang="en-US" sz="1300" baseline="0" dirty="0" smtClean="0"/>
                        <a:t> Rate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32B/100ms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64B/100ms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128B/100ms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300" dirty="0" smtClean="0"/>
                        <a:t>32</a:t>
                      </a:r>
                      <a:r>
                        <a:rPr lang="en-US" sz="1300" dirty="0" smtClean="0"/>
                        <a:t>B/1s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64B/1s</a:t>
                      </a:r>
                      <a:endParaRPr lang="en-US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128B/1s</a:t>
                      </a:r>
                      <a:endParaRPr lang="en-US" sz="1300" dirty="0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MCS0-rep2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23%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</a:t>
                      </a:r>
                      <a:r>
                        <a:rPr lang="en-US" altLang="zh-CN" sz="1400" dirty="0" smtClean="0"/>
                        <a:t>3</a:t>
                      </a:r>
                      <a:r>
                        <a:rPr lang="en-US" sz="1400" dirty="0" smtClean="0"/>
                        <a:t>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8%</a:t>
                      </a:r>
                      <a:endParaRPr lang="en-US" sz="1400" dirty="0"/>
                    </a:p>
                  </a:txBody>
                  <a:tcPr/>
                </a:tc>
              </a:tr>
              <a:tr h="180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MCS0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19%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8%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7%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6%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47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2766190"/>
              </p:ext>
            </p:extLst>
          </p:nvPr>
        </p:nvGraphicFramePr>
        <p:xfrm>
          <a:off x="723900" y="873125"/>
          <a:ext cx="7327900" cy="583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10" name="Document" r:id="rId3" imgW="8513727" imgH="7334453" progId="Word.Document.8">
                  <p:embed/>
                </p:oleObj>
              </mc:Choice>
              <mc:Fallback>
                <p:oleObj name="Document" r:id="rId3" imgW="8513727" imgH="73344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873125"/>
                        <a:ext cx="7327900" cy="583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668551"/>
              </p:ext>
            </p:extLst>
          </p:nvPr>
        </p:nvGraphicFramePr>
        <p:xfrm>
          <a:off x="685800" y="1371600"/>
          <a:ext cx="7856537" cy="1828800"/>
        </p:xfrm>
        <a:graphic>
          <a:graphicData uri="http://schemas.openxmlformats.org/drawingml/2006/table">
            <a:tbl>
              <a:tblPr/>
              <a:tblGrid>
                <a:gridCol w="1649874"/>
                <a:gridCol w="1571306"/>
                <a:gridCol w="1471525"/>
                <a:gridCol w="1338277"/>
                <a:gridCol w="1825555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Name</a:t>
                      </a: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n-lt"/>
                          <a:ea typeface="Malgun Gothic"/>
                        </a:rPr>
                        <a:t>Affiliations</a:t>
                      </a: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n-lt"/>
                          <a:ea typeface="Malgun Gothic"/>
                        </a:rPr>
                        <a:t>Address</a:t>
                      </a: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+mn-lt"/>
                          <a:ea typeface="Malgun Gothic"/>
                        </a:rPr>
                        <a:t>Phone</a:t>
                      </a:r>
                      <a:endParaRPr lang="en-US" sz="120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+mn-lt"/>
                          <a:ea typeface="Malgun Gothic"/>
                        </a:rPr>
                        <a:t>Email</a:t>
                      </a: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52028" marR="520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85">
                <a:tc>
                  <a:txBody>
                    <a:bodyPr/>
                    <a:lstStyle/>
                    <a:p>
                      <a:pPr marL="0" marR="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Ken Mori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Panasonic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Rojan Chitrakar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Panasonic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7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Haiguang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Wang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1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Shoukang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Zheng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Yeow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Wai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Leong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0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Zander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Lei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45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Jaya Shankar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9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Anh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Tuan Hoang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Joseph Teo Chee Ming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I2R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393939"/>
                        </a:solidFill>
                        <a:latin typeface="+mn-lt"/>
                        <a:ea typeface="Malgun Gothic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14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The MAC header </a:t>
            </a:r>
            <a:r>
              <a:rPr lang="en-US" altLang="zh-CN" sz="1800" dirty="0" smtClean="0"/>
              <a:t>is </a:t>
            </a:r>
            <a:r>
              <a:rPr lang="en-US" sz="1800" dirty="0" smtClean="0"/>
              <a:t>a significant overhead for short MPDUs [1, 2]</a:t>
            </a:r>
            <a:endParaRPr lang="en-US" altLang="zh-CN" sz="1800" dirty="0" smtClean="0"/>
          </a:p>
          <a:p>
            <a:pPr lvl="1"/>
            <a:r>
              <a:rPr lang="sv-SE" sz="1600" dirty="0" smtClean="0"/>
              <a:t>30-36 octets in 11n, without security</a:t>
            </a:r>
          </a:p>
          <a:p>
            <a:pPr lvl="1"/>
            <a:r>
              <a:rPr lang="en-US" sz="1600" dirty="0" smtClean="0"/>
              <a:t>This is inefficient for short-packet applications</a:t>
            </a:r>
          </a:p>
          <a:p>
            <a:pPr lvl="2"/>
            <a:r>
              <a:rPr lang="en-US" sz="1400" dirty="0" smtClean="0"/>
              <a:t>E.g., the FR-EM document includes traffic specifications for sensors (256Bytes), and industrial process automation (64Bytes) [3]. Several other applications with very short transmit packets can be envisioned</a:t>
            </a:r>
            <a:endParaRPr lang="en-US" altLang="zh-CN" sz="1600" dirty="0" smtClean="0"/>
          </a:p>
          <a:p>
            <a:r>
              <a:rPr lang="en-US" altLang="zh-CN" sz="1800" dirty="0" smtClean="0"/>
              <a:t>Shortening the MAC header has advantages for 11ah</a:t>
            </a:r>
          </a:p>
          <a:p>
            <a:pPr lvl="2"/>
            <a:r>
              <a:rPr lang="en-US" altLang="zh-CN" sz="1400" dirty="0" smtClean="0"/>
              <a:t>Prolonged battery lifetime</a:t>
            </a:r>
          </a:p>
          <a:p>
            <a:pPr lvl="2"/>
            <a:r>
              <a:rPr lang="en-US" altLang="zh-CN" sz="1400" dirty="0" smtClean="0"/>
              <a:t>Reduced medium occupancy</a:t>
            </a:r>
          </a:p>
          <a:p>
            <a:pPr lvl="2"/>
            <a:endParaRPr lang="en-US" altLang="zh-CN" sz="1400" dirty="0" smtClean="0"/>
          </a:p>
          <a:p>
            <a:r>
              <a:rPr lang="en-US" altLang="zh-CN" sz="1800" dirty="0"/>
              <a:t>Motions that define the structure of the Short MAC header have passed </a:t>
            </a:r>
            <a:r>
              <a:rPr lang="en-US" altLang="zh-CN" sz="1800" dirty="0" smtClean="0"/>
              <a:t>[5]</a:t>
            </a:r>
            <a:endParaRPr lang="en-US" altLang="zh-CN" sz="1800" dirty="0"/>
          </a:p>
          <a:p>
            <a:pPr lvl="1"/>
            <a:r>
              <a:rPr lang="en-US" altLang="zh-CN" sz="1400" dirty="0"/>
              <a:t>See next slide for details on the </a:t>
            </a:r>
            <a:r>
              <a:rPr lang="en-US" altLang="zh-CN" sz="1400" dirty="0" smtClean="0"/>
              <a:t>structure</a:t>
            </a:r>
            <a:endParaRPr lang="en-US" altLang="zh-CN" sz="1400" dirty="0"/>
          </a:p>
          <a:p>
            <a:pPr lvl="2"/>
            <a:endParaRPr lang="en-US" altLang="zh-CN" sz="1400" dirty="0" smtClean="0"/>
          </a:p>
          <a:p>
            <a:r>
              <a:rPr lang="en-US" sz="1800" dirty="0" smtClean="0"/>
              <a:t>This presentation follows up on the details for</a:t>
            </a:r>
          </a:p>
          <a:p>
            <a:pPr lvl="1"/>
            <a:r>
              <a:rPr lang="en-US" sz="1400" dirty="0" smtClean="0"/>
              <a:t>Short MAC header indication</a:t>
            </a:r>
          </a:p>
          <a:p>
            <a:pPr lvl="2"/>
            <a:endParaRPr lang="en-US" sz="1400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Short MAC Header </a:t>
            </a:r>
            <a:r>
              <a:rPr lang="en-US" altLang="zh-CN" dirty="0" smtClean="0"/>
              <a:t>Format –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Order of Address fields</a:t>
            </a:r>
          </a:p>
          <a:p>
            <a:pPr lvl="1"/>
            <a:r>
              <a:rPr lang="en-US" sz="1600" dirty="0" smtClean="0"/>
              <a:t>From AP to STA: 2 byte AID of receiver followed by BSSID (From-DS = 1)</a:t>
            </a:r>
          </a:p>
          <a:p>
            <a:pPr lvl="1"/>
            <a:r>
              <a:rPr lang="en-US" sz="1600" dirty="0" smtClean="0"/>
              <a:t>From STA to AP: 6 byte BSSID followed by 2 byte AID of STA (From-DS=0)</a:t>
            </a:r>
          </a:p>
          <a:p>
            <a:pPr lvl="1"/>
            <a:r>
              <a:rPr lang="en-US" sz="1600" dirty="0" smtClean="0"/>
              <a:t>From STA to STA: 6 byte destination STA MAC address followed by 2 byte source STA AID (From-DS=0)</a:t>
            </a:r>
          </a:p>
          <a:p>
            <a:r>
              <a:rPr lang="en-US" sz="1800" dirty="0" smtClean="0">
                <a:sym typeface="Wingdings" pitchFamily="2" charset="2"/>
              </a:rPr>
              <a:t>A3 is optionally present</a:t>
            </a:r>
          </a:p>
          <a:p>
            <a:endParaRPr lang="en-US" sz="1800" dirty="0" smtClean="0">
              <a:sym typeface="Wingdings" pitchFamily="2" charset="2"/>
            </a:endParaRPr>
          </a:p>
          <a:p>
            <a:r>
              <a:rPr lang="en-US" sz="1800" dirty="0" smtClean="0">
                <a:sym typeface="Wingdings" pitchFamily="2" charset="2"/>
              </a:rPr>
              <a:t>Frame format is already approved</a:t>
            </a:r>
            <a:r>
              <a:rPr lang="en-US" altLang="zh-CN" sz="1800" dirty="0"/>
              <a:t> [</a:t>
            </a:r>
            <a:r>
              <a:rPr lang="en-US" altLang="zh-CN" sz="1800" dirty="0" smtClean="0"/>
              <a:t>5, 6]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0503" y="1828800"/>
            <a:ext cx="10695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From-DS = 1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676525"/>
            <a:ext cx="1491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From-DS = 0</a:t>
            </a:r>
          </a:p>
          <a:p>
            <a:r>
              <a:rPr lang="en-US" sz="1200" dirty="0" smtClean="0"/>
              <a:t>(also STA 2 STA)</a:t>
            </a:r>
            <a:endParaRPr lang="en-US" sz="1200" dirty="0"/>
          </a:p>
          <a:p>
            <a:endParaRPr lang="en-US" sz="12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082387"/>
              </p:ext>
            </p:extLst>
          </p:nvPr>
        </p:nvGraphicFramePr>
        <p:xfrm>
          <a:off x="1742647" y="1389519"/>
          <a:ext cx="6623247" cy="792480"/>
        </p:xfrm>
        <a:graphic>
          <a:graphicData uri="http://schemas.openxmlformats.org/drawingml/2006/table">
            <a:tbl>
              <a:tblPr/>
              <a:tblGrid>
                <a:gridCol w="731161"/>
                <a:gridCol w="843867"/>
                <a:gridCol w="1388849"/>
                <a:gridCol w="1829685"/>
                <a:gridCol w="1829685"/>
              </a:tblGrid>
              <a:tr h="135827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2B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2B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6B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2B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6B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107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FC</a:t>
                      </a:r>
                      <a:endParaRPr kumimoji="0" lang="en-US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A1 (AID)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A2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 (BSSID)</a:t>
                      </a:r>
                      <a:endParaRPr kumimoji="0" lang="en-US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Sequence Ctrl.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A3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(Optionally present)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847134"/>
              </p:ext>
            </p:extLst>
          </p:nvPr>
        </p:nvGraphicFramePr>
        <p:xfrm>
          <a:off x="1761697" y="2438400"/>
          <a:ext cx="6659253" cy="799901"/>
        </p:xfrm>
        <a:graphic>
          <a:graphicData uri="http://schemas.openxmlformats.org/drawingml/2006/table">
            <a:tbl>
              <a:tblPr/>
              <a:tblGrid>
                <a:gridCol w="735136"/>
                <a:gridCol w="1414155"/>
                <a:gridCol w="830698"/>
                <a:gridCol w="1839632"/>
                <a:gridCol w="1839632"/>
              </a:tblGrid>
              <a:tr h="281741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2B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6B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2B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2B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6B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3045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FC</a:t>
                      </a:r>
                      <a:endParaRPr kumimoji="0" lang="en-US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A1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(BSSID/RA )</a:t>
                      </a:r>
                      <a:endParaRPr kumimoji="0" lang="en-US" altLang="zh-CN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A2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(AID 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Sequence Ctrl.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A3</a:t>
                      </a:r>
                    </a:p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(Optionally present)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 pitchFamily="34" charset="0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Short MAC Header indication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11ah devices will support both short and normal MAC headers</a:t>
            </a:r>
          </a:p>
          <a:p>
            <a:pPr lvl="1"/>
            <a:r>
              <a:rPr lang="en-US" sz="1800" dirty="0" smtClean="0"/>
              <a:t>Need to differentiate between the two</a:t>
            </a:r>
          </a:p>
          <a:p>
            <a:r>
              <a:rPr lang="en-US" sz="2000" dirty="0" smtClean="0"/>
              <a:t>Short header indication tells receiver the format of received frames</a:t>
            </a:r>
          </a:p>
          <a:p>
            <a:pPr lvl="1"/>
            <a:r>
              <a:rPr lang="en-US" sz="1800" dirty="0" smtClean="0"/>
              <a:t>Propose to use Protocol version</a:t>
            </a:r>
          </a:p>
          <a:p>
            <a:pPr lvl="2"/>
            <a:r>
              <a:rPr lang="en-US" sz="1600" dirty="0" smtClean="0"/>
              <a:t>A very clean solution which differentiates 11ah from other protocols </a:t>
            </a:r>
          </a:p>
          <a:p>
            <a:pPr lvl="3"/>
            <a:r>
              <a:rPr lang="en-US" sz="1400" dirty="0"/>
              <a:t>802.11ah networks may be deployed in other frequencies in the </a:t>
            </a:r>
            <a:r>
              <a:rPr lang="en-US" sz="1400" dirty="0" smtClean="0"/>
              <a:t>future</a:t>
            </a:r>
          </a:p>
          <a:p>
            <a:pPr lvl="3"/>
            <a:r>
              <a:rPr lang="en-US" sz="1400" dirty="0" smtClean="0"/>
              <a:t>A new value of protocol version (e.g., </a:t>
            </a:r>
            <a:r>
              <a:rPr lang="en-US" sz="1400" dirty="0" err="1" smtClean="0"/>
              <a:t>pv</a:t>
            </a:r>
            <a:r>
              <a:rPr lang="en-US" sz="1400" dirty="0" smtClean="0"/>
              <a:t>=1) will indicate short MAC Header</a:t>
            </a:r>
          </a:p>
          <a:p>
            <a:r>
              <a:rPr lang="en-US" sz="2000" dirty="0"/>
              <a:t>Short MAC Header is structurally different from normal MAC header</a:t>
            </a:r>
          </a:p>
          <a:p>
            <a:pPr lvl="1"/>
            <a:r>
              <a:rPr lang="en-US" sz="1800" dirty="0"/>
              <a:t>There is no </a:t>
            </a:r>
            <a:r>
              <a:rPr lang="en-US" sz="1800" dirty="0" smtClean="0"/>
              <a:t>Duration field</a:t>
            </a:r>
            <a:endParaRPr lang="en-US" sz="1800" dirty="0"/>
          </a:p>
          <a:p>
            <a:pPr lvl="1"/>
            <a:r>
              <a:rPr lang="en-US" sz="1800" dirty="0"/>
              <a:t>Address </a:t>
            </a:r>
            <a:r>
              <a:rPr lang="en-US" sz="1800" dirty="0" smtClean="0"/>
              <a:t>1 field can </a:t>
            </a:r>
            <a:r>
              <a:rPr lang="en-US" sz="1800" dirty="0"/>
              <a:t>be 2 bytes or 6 bytes depending </a:t>
            </a:r>
            <a:r>
              <a:rPr lang="en-US" sz="1800" dirty="0" smtClean="0"/>
              <a:t>on link direction </a:t>
            </a:r>
            <a:r>
              <a:rPr lang="en-US" sz="1800" dirty="0"/>
              <a:t>(UL/DL</a:t>
            </a:r>
            <a:r>
              <a:rPr lang="en-US" sz="1800" dirty="0" smtClean="0"/>
              <a:t>)</a:t>
            </a:r>
            <a:endParaRPr lang="en-US" dirty="0" smtClean="0"/>
          </a:p>
          <a:p>
            <a:r>
              <a:rPr lang="en-US" sz="2000" dirty="0" smtClean="0"/>
              <a:t>Use of type/subtype in FC field or bits in the SIG field not very efficient</a:t>
            </a:r>
          </a:p>
          <a:p>
            <a:pPr lvl="2"/>
            <a:r>
              <a:rPr lang="en-US" sz="1600" dirty="0" smtClean="0"/>
              <a:t>Scarce number of bits in the SIG field which may be used for PHY mechanisms</a:t>
            </a:r>
          </a:p>
          <a:p>
            <a:pPr lvl="2"/>
            <a:r>
              <a:rPr lang="en-US" altLang="zh-CN" sz="1600" dirty="0" smtClean="0"/>
              <a:t>Type/subtype field already occupies 8 bits of the frame control field</a:t>
            </a:r>
          </a:p>
          <a:p>
            <a:pPr lvl="3"/>
            <a:r>
              <a:rPr lang="en-US" altLang="zh-CN" sz="1400" dirty="0" smtClean="0"/>
              <a:t>Limits the number of reusable bits in Frame Control</a:t>
            </a:r>
          </a:p>
          <a:p>
            <a:pPr lvl="2"/>
            <a:endParaRPr lang="en-US" sz="1600" dirty="0" smtClean="0"/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14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Following up on the  design of short MAC header [5], we propose to use a new value of the protocol version to indicate short MAC header</a:t>
            </a:r>
          </a:p>
          <a:p>
            <a:pPr lvl="1"/>
            <a:r>
              <a:rPr lang="en-US" dirty="0" smtClean="0"/>
              <a:t>A very clean solution which allows to differentiate 11ah from other protocols</a:t>
            </a:r>
          </a:p>
          <a:p>
            <a:pPr lvl="1"/>
            <a:r>
              <a:rPr lang="en-US" dirty="0" smtClean="0"/>
              <a:t>Allows to re-define frame control to include required features otherwise not available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[1] 11-12-0365-01-00ah-mac-header-compression</a:t>
            </a:r>
          </a:p>
          <a:p>
            <a:pPr marL="0" indent="0">
              <a:buNone/>
            </a:pPr>
            <a:r>
              <a:rPr lang="en-US" sz="1800" dirty="0" smtClean="0"/>
              <a:t>[2] 11-12-0110-06-00ah-frame-header-compression</a:t>
            </a:r>
          </a:p>
          <a:p>
            <a:pPr marL="0" indent="0">
              <a:buNone/>
            </a:pPr>
            <a:r>
              <a:rPr lang="en-US" sz="1800" dirty="0" smtClean="0"/>
              <a:t>[3] 11-11-0905-03-00ah-tgah-functional-requirements-and-evaluation-methodology</a:t>
            </a:r>
          </a:p>
          <a:p>
            <a:pPr marL="0" indent="0">
              <a:buNone/>
            </a:pPr>
            <a:r>
              <a:rPr lang="en-US" sz="1800" dirty="0" smtClean="0"/>
              <a:t>[4] 11-12-0324-00-00ah-short-ack</a:t>
            </a:r>
          </a:p>
          <a:p>
            <a:pPr marL="0" indent="0">
              <a:buNone/>
            </a:pPr>
            <a:r>
              <a:rPr lang="en-US" sz="1800" dirty="0" smtClean="0"/>
              <a:t>[5] 11-12-0365-02-00ah-mac-header-compression</a:t>
            </a:r>
          </a:p>
          <a:p>
            <a:pPr marL="0" indent="0">
              <a:buNone/>
            </a:pPr>
            <a:r>
              <a:rPr lang="en-US" sz="1800" dirty="0" smtClean="0"/>
              <a:t>[6] 11-12-0857-00-00ah-mac-header-compression</a:t>
            </a: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132E8F0-0953-4589-931F-0CF931D74C39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>
                <a:solidFill>
                  <a:srgbClr val="000000"/>
                </a:solidFill>
              </a:rPr>
              <a:t>Do you support to include in the spec framework </a:t>
            </a:r>
            <a:r>
              <a:rPr lang="en-US" sz="2000" dirty="0" smtClean="0"/>
              <a:t>that </a:t>
            </a:r>
            <a:r>
              <a:rPr lang="en-US" sz="2000" dirty="0"/>
              <a:t>the short MAC header is indicated by a new value of the Protocol Version </a:t>
            </a:r>
            <a:r>
              <a:rPr lang="en-US" sz="2000" dirty="0" smtClean="0"/>
              <a:t>field?</a:t>
            </a:r>
            <a:endParaRPr lang="en-US" sz="2000" dirty="0"/>
          </a:p>
          <a:p>
            <a:pPr lvl="0">
              <a:buNone/>
            </a:pPr>
            <a:endParaRPr lang="en-US" sz="1600" dirty="0" smtClean="0"/>
          </a:p>
          <a:p>
            <a:pPr lvl="1"/>
            <a:endParaRPr lang="en-US" sz="1600" dirty="0" smtClean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5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p:Policy xmlns:p="office.server.policy" id="" local="true">
  <p:Name>Document</p:Name>
  <p:Description/>
  <p:Statement/>
  <p:PolicyItems>
    <p:PolicyItem featureId="QualcommTagPolicy" staticId="0x01010001C8FFCFE5539B4F95C9BBFD1E8D37C3" UniqueId="a253d69b-3fef-43a0-a5c4-4d62eb166b7c">
      <p:Name>Qualcomm Tagging Policy</p:Name>
      <p:Description>Qualcomm Custom Policy for Tagging</p:Description>
      <p:CustomData/>
    </p:PolicyItem>
  </p:PolicyItems>
</p:Policy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C8FFCFE5539B4F95C9BBFD1E8D37C3" ma:contentTypeVersion="7" ma:contentTypeDescription="Create a new document." ma:contentTypeScope="" ma:versionID="02819f028e000f5c3ca8451d6cad740b">
  <xsd:schema xmlns:xsd="http://www.w3.org/2001/XMLSchema" xmlns:xs="http://www.w3.org/2001/XMLSchema" xmlns:p="http://schemas.microsoft.com/office/2006/metadata/properties" xmlns:ns1="http://schemas.microsoft.com/sharepoint/v3" xmlns:ns2="aa21d8ab-c51c-4ace-8c54-d3ccf266cfba" targetNamespace="http://schemas.microsoft.com/office/2006/metadata/properties" ma:root="true" ma:fieldsID="20298ac77d39a9d1740f83cbbd3bfd61" ns1:_="" ns2:_="">
    <xsd:import namespace="http://schemas.microsoft.com/sharepoint/v3"/>
    <xsd:import namespace="aa21d8ab-c51c-4ace-8c54-d3ccf266cfba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21d8ab-c51c-4ace-8c54-d3ccf266cfba" elementFormDefault="qualified">
    <xsd:import namespace="http://schemas.microsoft.com/office/2006/documentManagement/types"/>
    <xsd:import namespace="http://schemas.microsoft.com/office/infopath/2007/PartnerControls"/>
    <xsd:element name="QBU" ma:index="9" ma:displayName="Qualcomm Business Unit" ma:default="Corporate" ma:internalName="QBU" ma:readOnly="true">
      <xsd:simpleType>
        <xsd:restriction base="dms:Text"/>
      </xsd:simpleType>
    </xsd:element>
    <xsd:element name="QDEPT" ma:index="10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0849EC-424C-49BC-A5A5-D4D263B7214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BFD3F03-7024-47F4-B7B1-5F6419EA3B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0D768F-5D61-47B8-AF08-86404C7CA922}">
  <ds:schemaRefs>
    <ds:schemaRef ds:uri="office.server.policy"/>
  </ds:schemaRefs>
</ds:datastoreItem>
</file>

<file path=customXml/itemProps4.xml><?xml version="1.0" encoding="utf-8"?>
<ds:datastoreItem xmlns:ds="http://schemas.openxmlformats.org/officeDocument/2006/customXml" ds:itemID="{57BD1C03-3B4B-42FE-85B5-0F93CE63E0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21d8ab-c51c-4ace-8c54-d3ccf266c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20278</TotalTime>
  <Words>781</Words>
  <Application>Microsoft Office PowerPoint</Application>
  <PresentationFormat>On-screen Show (4:3)</PresentationFormat>
  <Paragraphs>175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Extend Submission Template</vt:lpstr>
      <vt:lpstr>Document</vt:lpstr>
      <vt:lpstr>Short MAC Header Signaling</vt:lpstr>
      <vt:lpstr>PowerPoint Presentation</vt:lpstr>
      <vt:lpstr>PowerPoint Presentation</vt:lpstr>
      <vt:lpstr>Introduction</vt:lpstr>
      <vt:lpstr>Short MAC Header Format – Recap</vt:lpstr>
      <vt:lpstr>Short MAC Header indication</vt:lpstr>
      <vt:lpstr>Conclusions</vt:lpstr>
      <vt:lpstr>References</vt:lpstr>
      <vt:lpstr>Straw Poll 1</vt:lpstr>
      <vt:lpstr>Motion 1</vt:lpstr>
      <vt:lpstr>Appendix</vt:lpstr>
      <vt:lpstr>Performance Evaluation</vt:lpstr>
    </vt:vector>
  </TitlesOfParts>
  <Company>Qualcomm, Incorporated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 MAC Header</dc:title>
  <dc:creator>Asterjadhi, Alfred</dc:creator>
  <cp:lastModifiedBy>Qualcomm User</cp:lastModifiedBy>
  <cp:revision>835</cp:revision>
  <dcterms:created xsi:type="dcterms:W3CDTF">2008-10-07T17:07:33Z</dcterms:created>
  <dcterms:modified xsi:type="dcterms:W3CDTF">2012-09-17T23:41:06Z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0x01010001C8FFCFE5539B4F95C9BBFD1E8D37C3</vt:lpwstr>
  </property>
  <property fmtid="{D5CDD505-2E9C-101B-9397-08002B2CF9AE}" pid="4" name="_AdHocReviewCycleID">
    <vt:i4>-330819105</vt:i4>
  </property>
  <property fmtid="{D5CDD505-2E9C-101B-9397-08002B2CF9AE}" pid="5" name="_EmailSubject">
    <vt:lpwstr>Presentations for IEEE</vt:lpwstr>
  </property>
  <property fmtid="{D5CDD505-2E9C-101B-9397-08002B2CF9AE}" pid="6" name="_AuthorEmail">
    <vt:lpwstr>smerlin@qualcomm.com</vt:lpwstr>
  </property>
  <property fmtid="{D5CDD505-2E9C-101B-9397-08002B2CF9AE}" pid="7" name="_AuthorEmailDisplayName">
    <vt:lpwstr>Merlin, Simone</vt:lpwstr>
  </property>
  <property fmtid="{D5CDD505-2E9C-101B-9397-08002B2CF9AE}" pid="8" name="_PreviousAdHocReviewCycleID">
    <vt:i4>229094863</vt:i4>
  </property>
</Properties>
</file>