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417" r:id="rId2"/>
    <p:sldId id="435" r:id="rId3"/>
    <p:sldId id="436" r:id="rId4"/>
    <p:sldId id="437" r:id="rId5"/>
    <p:sldId id="438" r:id="rId6"/>
    <p:sldId id="439" r:id="rId7"/>
    <p:sldId id="440" r:id="rId8"/>
    <p:sldId id="441" r:id="rId9"/>
    <p:sldId id="442" r:id="rId10"/>
    <p:sldId id="443" r:id="rId11"/>
    <p:sldId id="444" r:id="rId12"/>
    <p:sldId id="456" r:id="rId13"/>
    <p:sldId id="446" r:id="rId14"/>
    <p:sldId id="447" r:id="rId15"/>
    <p:sldId id="448" r:id="rId16"/>
    <p:sldId id="449" r:id="rId17"/>
    <p:sldId id="450" r:id="rId18"/>
    <p:sldId id="451" r:id="rId19"/>
    <p:sldId id="452" r:id="rId20"/>
    <p:sldId id="453" r:id="rId21"/>
    <p:sldId id="454" r:id="rId22"/>
    <p:sldId id="455" r:id="rId2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34567" autoAdjust="0"/>
    <p:restoredTop sz="86444" autoAdjust="0"/>
  </p:normalViewPr>
  <p:slideViewPr>
    <p:cSldViewPr>
      <p:cViewPr>
        <p:scale>
          <a:sx n="66" d="100"/>
          <a:sy n="66" d="100"/>
        </p:scale>
        <p:origin x="-2004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56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676" y="-96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6196" y="199841"/>
            <a:ext cx="23612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802.19-09/1120r0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87043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90588" y="9905482"/>
            <a:ext cx="21780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B50A7B1-F885-41A3-BA2A-F0C1299C4E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6327" y="112306"/>
            <a:ext cx="22549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doc.: IEEE 802.11-1408-r11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13789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October 25, 2011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59482" y="9908983"/>
            <a:ext cx="26718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448928F9-FA9C-4026-9183-38FA09FD77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589178" y="112306"/>
            <a:ext cx="2842125" cy="230832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latin typeface="Times New Roman" pitchFamily="-65" charset="0"/>
              </a:rPr>
              <a:t>doc.: IEEE </a:t>
            </a:r>
            <a:r>
              <a:rPr lang="en-US" altLang="ja-JP" dirty="0" smtClean="0">
                <a:latin typeface="Times New Roman" pitchFamily="-65" charset="0"/>
              </a:rPr>
              <a:t>802.19-09/1120r0-draft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9622" y="112306"/>
            <a:ext cx="870431" cy="230832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pitchFamily="-65" charset="0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</a:rPr>
              <a:t>Rich Kennedy, Research In Motion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DE2F3C66-9A81-4BE3-8A5A-D6A2CE2B489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smtClean="0">
              <a:latin typeface="Times New Roman" pitchFamily="-65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10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11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12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13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14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15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173B94C-8933-41F1-B12F-8E0784F7339F}" type="slidenum">
              <a:rPr lang="en-US"/>
              <a:pPr/>
              <a:t>16</a:t>
            </a:fld>
            <a:endParaRPr lang="en-US"/>
          </a:p>
        </p:txBody>
      </p:sp>
      <p:sp>
        <p:nvSpPr>
          <p:cNvPr id="81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81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17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18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173B94C-8933-41F1-B12F-8E0784F7339F}" type="slidenum">
              <a:rPr lang="en-US"/>
              <a:pPr/>
              <a:t>19</a:t>
            </a:fld>
            <a:endParaRPr lang="en-US"/>
          </a:p>
        </p:txBody>
      </p:sp>
      <p:sp>
        <p:nvSpPr>
          <p:cNvPr id="81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81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2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20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21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22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3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4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173B94C-8933-41F1-B12F-8E0784F7339F}" type="slidenum">
              <a:rPr lang="en-US"/>
              <a:pPr/>
              <a:t>5</a:t>
            </a:fld>
            <a:endParaRPr lang="en-US"/>
          </a:p>
        </p:txBody>
      </p:sp>
      <p:sp>
        <p:nvSpPr>
          <p:cNvPr id="81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81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6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7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8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C9A4F26-3BAD-4D49-8CD3-27BA8E5E9527}" type="slidenum">
              <a:rPr lang="en-US"/>
              <a:pPr/>
              <a:t>9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A15865-7CFF-44F9-B81A-26EBC14B72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A41C9FF-428F-4A49-ADD0-84D872BBA7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A73CC2F-B557-44EA-BC6D-DBEB1A5BF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September 17,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0E9736F-34C7-4D92-95A5-7DB6353CE5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6305E9B-66C5-4B3D-ADEA-476958C13C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444DBE2-331F-4B51-9437-E5C223C48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1E3F839-9B8C-4684-A34B-490A82A348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Oct/Nov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7E8C7A-A6F6-41AE-9AF9-8965624A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89016A-55A8-41F3-A301-F0C788D1E7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EE351E9-5561-4C62-8E9D-432F9D8810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013F18-279C-43D9-A1F6-39635F429C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5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2E7F192-D81A-4BD8-992D-9332D6F26B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175520" y="332601"/>
            <a:ext cx="226998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</a:t>
            </a:r>
            <a:r>
              <a:rPr lang="en-US" altLang="ja-JP" sz="1800" b="1" dirty="0" smtClean="0"/>
              <a:t>11-12-1120r0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ene.struik@intrinsic-id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925848" cy="276999"/>
          </a:xfrm>
          <a:noFill/>
        </p:spPr>
        <p:txBody>
          <a:bodyPr/>
          <a:lstStyle/>
          <a:p>
            <a:r>
              <a:rPr lang="en-US" altLang="ja-JP" dirty="0" smtClean="0"/>
              <a:t>September 17, 2012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76188" y="6475413"/>
            <a:ext cx="1567737" cy="184666"/>
          </a:xfrm>
          <a:noFill/>
        </p:spPr>
        <p:txBody>
          <a:bodyPr/>
          <a:lstStyle/>
          <a:p>
            <a:r>
              <a:rPr lang="en-US" altLang="ja-JP" dirty="0" smtClean="0"/>
              <a:t>René </a:t>
            </a:r>
            <a:r>
              <a:rPr lang="en-US" altLang="ja-JP" dirty="0" err="1" smtClean="0"/>
              <a:t>Struik</a:t>
            </a:r>
            <a:r>
              <a:rPr lang="en-US" altLang="ja-JP" dirty="0" smtClean="0"/>
              <a:t> (Intrinsic-Id)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60BD0153-3F2F-4281-AC7F-5CDE1370743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400" dirty="0" smtClean="0"/>
              <a:t>Secure Key Storage</a:t>
            </a:r>
            <a:br>
              <a:rPr lang="en-US" sz="2400" dirty="0" smtClean="0"/>
            </a:br>
            <a:r>
              <a:rPr lang="en-US" sz="2400" dirty="0" smtClean="0"/>
              <a:t>and</a:t>
            </a:r>
            <a:br>
              <a:rPr lang="en-US" sz="2400" dirty="0" smtClean="0"/>
            </a:br>
            <a:r>
              <a:rPr lang="en-US" sz="2400" dirty="0" smtClean="0"/>
              <a:t>True Random Number Generation</a:t>
            </a:r>
            <a:endParaRPr lang="en-US" altLang="ja-JP" sz="2100" dirty="0" smtClean="0">
              <a:ea typeface="ＭＳ Ｐゴシック" pitchFamily="-65" charset="-128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ja-JP" sz="2000" dirty="0" smtClean="0">
                <a:ea typeface="ＭＳ Ｐゴシック" pitchFamily="-65" charset="-128"/>
              </a:rPr>
              <a:t>Date:</a:t>
            </a:r>
            <a:r>
              <a:rPr lang="en-US" altLang="ja-JP" sz="2000" b="0" dirty="0" smtClean="0">
                <a:ea typeface="ＭＳ Ｐゴシック" pitchFamily="-65" charset="-128"/>
              </a:rPr>
              <a:t> 2012-09-17</a:t>
            </a: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143000"/>
                <a:gridCol w="1600200"/>
                <a:gridCol w="1600200"/>
                <a:gridCol w="2057400"/>
                <a:gridCol w="1676400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Name</a:t>
                      </a:r>
                      <a:endParaRPr kumimoji="1" lang="ja-JP" altLang="ja-JP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Company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Address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Phone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email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René Struik</a:t>
                      </a:r>
                      <a:endParaRPr kumimoji="1" lang="ja-JP" altLang="ja-JP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Intrinsic-Id BV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High Tech Campus 9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5656 AE  Eindhoven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The Netherlands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USA:  +1 (415) 690-7363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Toronto:  +1 (647) 867-5658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Skype: rstruik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  <a:hlinkClick r:id="rId3"/>
                        </a:rPr>
                        <a:t>rene.struik@intrinsic-id.com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Secure Key Storage – Randomness of PUFs (1)</a:t>
            </a:r>
            <a:endParaRPr lang="en-US" sz="24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6958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64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59400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i="1" dirty="0" smtClean="0">
                <a:sym typeface="Symbol" pitchFamily="18" charset="2"/>
              </a:rPr>
              <a:t>Randomness </a:t>
            </a:r>
            <a:r>
              <a:rPr lang="en-US" sz="2000" i="1" dirty="0" smtClean="0">
                <a:solidFill>
                  <a:schemeClr val="tx2"/>
                </a:solidFill>
                <a:sym typeface="Symbol" pitchFamily="18" charset="2"/>
              </a:rPr>
              <a:t>Requirement</a:t>
            </a:r>
            <a:r>
              <a:rPr lang="en-US" sz="2000" dirty="0" smtClean="0">
                <a:sym typeface="Symbol" pitchFamily="18" charset="2"/>
              </a:rPr>
              <a:t>	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ym typeface="Symbol" pitchFamily="18" charset="2"/>
              </a:rPr>
              <a:t>  PUF read-out </a:t>
            </a:r>
            <a:r>
              <a:rPr lang="en-US" sz="2000" i="1" dirty="0" smtClean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  should have high min-entropy </a:t>
            </a:r>
          </a:p>
          <a:p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    (then, </a:t>
            </a:r>
            <a:r>
              <a:rPr lang="en-US" sz="2000" i="1" dirty="0" smtClean="0">
                <a:solidFill>
                  <a:srgbClr val="FF0000"/>
                </a:solidFill>
              </a:rPr>
              <a:t>K</a:t>
            </a:r>
            <a:r>
              <a:rPr lang="en-US" sz="2000" i="1" dirty="0" smtClean="0"/>
              <a:t>:=H</a:t>
            </a:r>
            <a:r>
              <a:rPr lang="en-US" sz="2000" dirty="0" smtClean="0"/>
              <a:t>(</a:t>
            </a:r>
            <a:r>
              <a:rPr lang="en-US" sz="2000" i="1" dirty="0" smtClean="0">
                <a:solidFill>
                  <a:srgbClr val="FF0000"/>
                </a:solidFill>
              </a:rPr>
              <a:t>f</a:t>
            </a:r>
            <a:r>
              <a:rPr lang="en-US" sz="2000" dirty="0" smtClean="0"/>
              <a:t>) makes this key random if key extractor </a:t>
            </a:r>
            <a:r>
              <a:rPr lang="en-US" sz="2000" i="1" dirty="0" smtClean="0"/>
              <a:t>H</a:t>
            </a:r>
            <a:r>
              <a:rPr lang="en-US" sz="2000" dirty="0" smtClean="0"/>
              <a:t> properly picked )</a:t>
            </a:r>
            <a:endParaRPr lang="en-US" sz="2000" dirty="0" smtClean="0">
              <a:solidFill>
                <a:schemeClr val="tx2"/>
              </a:solidFill>
              <a:sym typeface="Symbol" pitchFamily="18" charset="2"/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  PUF read-out between different devices should be unpredictable</a:t>
            </a:r>
            <a:r>
              <a:rPr lang="en-US" sz="2000" i="1" dirty="0" smtClean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(</a:t>
            </a:r>
            <a:r>
              <a:rPr lang="en-US" sz="2000" dirty="0" smtClean="0">
                <a:solidFill>
                  <a:schemeClr val="tx2"/>
                </a:solidFill>
                <a:sym typeface="Symbol"/>
              </a:rPr>
              <a:t> 50%)</a:t>
            </a:r>
            <a:endParaRPr lang="en-US" sz="2000" dirty="0" smtClean="0">
              <a:solidFill>
                <a:schemeClr val="tx2"/>
              </a:solidFill>
              <a:sym typeface="Symbol" pitchFamily="18" charset="2"/>
            </a:endParaRPr>
          </a:p>
          <a:p>
            <a:pPr>
              <a:buFont typeface="Wingdings" pitchFamily="2" charset="2"/>
              <a:buChar char="§"/>
            </a:pPr>
            <a:endParaRPr lang="en-US" sz="2000" i="1" dirty="0" smtClean="0">
              <a:solidFill>
                <a:schemeClr val="tx2"/>
              </a:solidFill>
              <a:sym typeface="Symbol" pitchFamily="18" charset="2"/>
            </a:endParaRPr>
          </a:p>
          <a:p>
            <a:r>
              <a:rPr lang="en-US" sz="2000" i="1" dirty="0" smtClean="0">
                <a:sym typeface="Symbol" pitchFamily="18" charset="2"/>
              </a:rPr>
              <a:t>PUF example: SRAM Memory Cell (6T) </a:t>
            </a:r>
            <a:r>
              <a:rPr lang="en-US" sz="2000" i="1" dirty="0" smtClean="0">
                <a:solidFill>
                  <a:schemeClr val="bg1">
                    <a:lumMod val="65000"/>
                  </a:schemeClr>
                </a:solidFill>
                <a:sym typeface="Symbol" pitchFamily="18" charset="2"/>
              </a:rPr>
              <a:t>– on next slides</a:t>
            </a:r>
          </a:p>
          <a:p>
            <a:endParaRPr lang="en-US" sz="2000" i="1" dirty="0" smtClean="0">
              <a:sym typeface="Symbol" pitchFamily="18" charset="2"/>
            </a:endParaRPr>
          </a:p>
          <a:p>
            <a:pPr marL="457200" indent="-457200"/>
            <a:r>
              <a:rPr lang="en-US" sz="2000" dirty="0" smtClean="0"/>
              <a:t>Typical min-entropy with SRAM-based PUFs </a:t>
            </a:r>
            <a:r>
              <a:rPr lang="en-US" sz="2000" dirty="0" smtClean="0">
                <a:sym typeface="Symbol"/>
              </a:rPr>
              <a:t> 75% or more</a:t>
            </a:r>
          </a:p>
          <a:p>
            <a:pPr marL="457200" indent="-457200"/>
            <a:r>
              <a:rPr lang="en-US" sz="2000" dirty="0" smtClean="0">
                <a:sym typeface="Symbol"/>
              </a:rPr>
              <a:t>(So, 171 SRAM cells have 128-bits of entropy)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>
                <a:sym typeface="Symbol"/>
              </a:rPr>
              <a:t>Dependency on chip process technology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>
                <a:sym typeface="Symbol"/>
              </a:rPr>
              <a:t>Smaller technologies tend to have higher min-entropy ( 88%)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>
              <a:sym typeface="Symbol"/>
            </a:endParaRPr>
          </a:p>
          <a:p>
            <a:r>
              <a:rPr lang="en-US" sz="2000" i="1" dirty="0" smtClean="0">
                <a:sym typeface="Symbol" pitchFamily="18" charset="2"/>
              </a:rPr>
              <a:t>More PUF examples:</a:t>
            </a:r>
            <a:r>
              <a:rPr lang="en-US" sz="2000" dirty="0" smtClean="0">
                <a:sym typeface="Symbol"/>
              </a:rPr>
              <a:t> D-Flip Flop,	</a:t>
            </a:r>
            <a:r>
              <a:rPr lang="en-US" sz="2000" dirty="0" err="1" smtClean="0">
                <a:sym typeface="Symbol"/>
              </a:rPr>
              <a:t>Buskeeper</a:t>
            </a:r>
            <a:r>
              <a:rPr lang="en-US" sz="2000" dirty="0" smtClean="0">
                <a:sym typeface="Symbol"/>
              </a:rPr>
              <a:t> logic</a:t>
            </a:r>
            <a:endParaRPr lang="en-US" sz="2000" dirty="0" smtClean="0">
              <a:solidFill>
                <a:schemeClr val="tx2"/>
              </a:solidFill>
              <a:sym typeface="Symbol" pitchFamily="18" charset="2"/>
            </a:endParaRPr>
          </a:p>
          <a:p>
            <a:endParaRPr lang="en-US" sz="2000" dirty="0" smtClean="0">
              <a:solidFill>
                <a:schemeClr val="tx2"/>
              </a:solidFill>
              <a:sym typeface="Symbol" pitchFamily="18" charset="2"/>
            </a:endParaRPr>
          </a:p>
          <a:p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Examples above are all </a:t>
            </a:r>
            <a:r>
              <a:rPr lang="en-US" sz="2000" i="1" dirty="0" smtClean="0">
                <a:solidFill>
                  <a:schemeClr val="tx2"/>
                </a:solidFill>
                <a:sym typeface="Symbol" pitchFamily="18" charset="2"/>
              </a:rPr>
              <a:t>standard </a:t>
            </a:r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semiconductor components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 Easy to integrate (no need to introduce new components)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 Easy to evaluate (digital read-out)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>
              <a:sym typeface="Symbol"/>
            </a:endParaRPr>
          </a:p>
          <a:p>
            <a:endParaRPr lang="en-US" sz="2000" i="1" dirty="0">
              <a:solidFill>
                <a:srgbClr val="FF0000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Secure Key Storage – Randomness of PUFs (2)</a:t>
            </a:r>
            <a:endParaRPr lang="en-US" sz="24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6958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64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i="1" dirty="0" smtClean="0">
                <a:sym typeface="Symbol" pitchFamily="18" charset="2"/>
              </a:rPr>
              <a:t>PUF example: SRAM Memory Cell (6T)</a:t>
            </a:r>
            <a:endParaRPr lang="en-US" sz="2000" i="1" dirty="0" smtClean="0">
              <a:solidFill>
                <a:schemeClr val="tx2"/>
              </a:solidFill>
              <a:sym typeface="Symbol" pitchFamily="18" charset="2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88" y="1554163"/>
            <a:ext cx="7215187" cy="451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Secure Key Storage – Randomness of PUFs (3)</a:t>
            </a:r>
            <a:endParaRPr lang="en-US" sz="24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6958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64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i="1" dirty="0" smtClean="0">
                <a:sym typeface="Symbol" pitchFamily="18" charset="2"/>
              </a:rPr>
              <a:t>PUF example: SRAM Memory Cell (6T)</a:t>
            </a:r>
            <a:endParaRPr lang="en-US" sz="2000" i="1" dirty="0" smtClean="0">
              <a:solidFill>
                <a:schemeClr val="tx2"/>
              </a:solidFill>
              <a:sym typeface="Symbol" pitchFamily="18" charset="2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905000"/>
            <a:ext cx="462421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val 9"/>
          <p:cNvSpPr/>
          <p:nvPr/>
        </p:nvSpPr>
        <p:spPr>
          <a:xfrm>
            <a:off x="2819400" y="3581400"/>
            <a:ext cx="12954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2" descr="C:\Documents and Settings\cortez\My Documents\Downloads\mosfe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2057400"/>
            <a:ext cx="4114800" cy="2431205"/>
          </a:xfrm>
          <a:prstGeom prst="rect">
            <a:avLst/>
          </a:prstGeom>
          <a:noFill/>
        </p:spPr>
      </p:pic>
      <p:cxnSp>
        <p:nvCxnSpPr>
          <p:cNvPr id="12" name="Straight Arrow Connector 11"/>
          <p:cNvCxnSpPr/>
          <p:nvPr/>
        </p:nvCxnSpPr>
        <p:spPr>
          <a:xfrm>
            <a:off x="6324600" y="3733800"/>
            <a:ext cx="1066800" cy="1588"/>
          </a:xfrm>
          <a:prstGeom prst="straightConnector1">
            <a:avLst/>
          </a:prstGeom>
          <a:ln w="28575"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05600" y="3733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L</a:t>
            </a:r>
            <a:endParaRPr lang="en-US" b="1" dirty="0">
              <a:solidFill>
                <a:srgbClr val="FFFF0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3581400" y="1676400"/>
            <a:ext cx="2286000" cy="190500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505200" y="4495800"/>
            <a:ext cx="2819400" cy="53340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Secure Key Storage – Randomness of PUFs (4)</a:t>
            </a:r>
            <a:endParaRPr lang="en-US" sz="24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6958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64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224676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i="1" dirty="0" smtClean="0">
                <a:sym typeface="Symbol" pitchFamily="18" charset="2"/>
              </a:rPr>
              <a:t>PUF example: SRAM Memory Cell (6T)</a:t>
            </a:r>
          </a:p>
          <a:p>
            <a:endParaRPr lang="en-US" sz="2000" i="1" dirty="0" smtClean="0">
              <a:solidFill>
                <a:schemeClr val="tx2"/>
              </a:solidFill>
              <a:sym typeface="Symbol" pitchFamily="18" charset="2"/>
            </a:endParaRPr>
          </a:p>
          <a:p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SRAM Start-up Behavior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 Dominant factor is Threshold voltage</a:t>
            </a:r>
          </a:p>
          <a:p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   (Simulation results: 2x more dominant</a:t>
            </a:r>
          </a:p>
          <a:p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     than other parameters</a:t>
            </a:r>
            <a:r>
              <a:rPr lang="en-US" sz="2000" baseline="30000" dirty="0" smtClean="0">
                <a:solidFill>
                  <a:schemeClr val="tx2"/>
                </a:solidFill>
                <a:sym typeface="Symbol" pitchFamily="18" charset="2"/>
              </a:rPr>
              <a:t>1</a:t>
            </a:r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)</a:t>
            </a:r>
          </a:p>
          <a:p>
            <a:endParaRPr lang="en-US" sz="2000" dirty="0" smtClean="0">
              <a:solidFill>
                <a:schemeClr val="tx2"/>
              </a:solidFill>
              <a:sym typeface="Symbol" pitchFamily="18" charset="2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224548" y="1524000"/>
          <a:ext cx="4919452" cy="3886200"/>
        </p:xfrm>
        <a:graphic>
          <a:graphicData uri="http://schemas.openxmlformats.org/presentationml/2006/ole">
            <p:oleObj spid="_x0000_s2050" name="Acrobat Document" r:id="rId4" imgW="3816000" imgH="3015000" progId="AcroExch.Document.7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00370" y="5867400"/>
            <a:ext cx="84220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Source:</a:t>
            </a:r>
            <a:r>
              <a:rPr lang="en-US" sz="1600" dirty="0" smtClean="0"/>
              <a:t> A. </a:t>
            </a:r>
            <a:r>
              <a:rPr lang="en-US" sz="1600" dirty="0" err="1" smtClean="0"/>
              <a:t>Dargar</a:t>
            </a:r>
            <a:r>
              <a:rPr lang="en-US" sz="1600" dirty="0" smtClean="0"/>
              <a:t>, “Modeling SRAM Start-up Characteristics For Physical Unclonable Functions,” </a:t>
            </a:r>
          </a:p>
          <a:p>
            <a:r>
              <a:rPr lang="en-US" sz="1600" dirty="0" smtClean="0"/>
              <a:t>Delft University of Technology, </a:t>
            </a:r>
            <a:r>
              <a:rPr lang="en-US" sz="1600" dirty="0" err="1" smtClean="0"/>
              <a:t>MSc</a:t>
            </a:r>
            <a:r>
              <a:rPr lang="en-US" sz="1600" dirty="0" smtClean="0"/>
              <a:t>. Thesis, 2011.</a:t>
            </a:r>
            <a:endParaRPr lang="en-US" sz="16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Secure Key Storage – Randomness of PUFs (5)</a:t>
            </a:r>
            <a:endParaRPr lang="en-US" sz="24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6958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64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563231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i="1" dirty="0" smtClean="0">
                <a:sym typeface="Symbol" pitchFamily="18" charset="2"/>
              </a:rPr>
              <a:t>PUF example: SRAM Memory Cell (6T)</a:t>
            </a:r>
          </a:p>
          <a:p>
            <a:endParaRPr lang="en-US" sz="2000" i="1" dirty="0" smtClean="0">
              <a:sym typeface="Symbol" pitchFamily="18" charset="2"/>
            </a:endParaRPr>
          </a:p>
          <a:p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SRAM Start-up Behavior</a:t>
            </a: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r>
              <a:rPr lang="en-US" sz="2000" dirty="0" smtClean="0">
                <a:sym typeface="Symbol" pitchFamily="18" charset="2"/>
              </a:rPr>
              <a:t>Strongest inverter determines start-up preference of SRAM cell</a:t>
            </a:r>
          </a:p>
          <a:p>
            <a:endParaRPr lang="en-US" sz="2000" i="1" dirty="0" smtClean="0">
              <a:solidFill>
                <a:schemeClr val="tx2"/>
              </a:solidFill>
              <a:sym typeface="Symbol" pitchFamily="18" charset="2"/>
            </a:endParaRPr>
          </a:p>
        </p:txBody>
      </p:sp>
      <p:grpSp>
        <p:nvGrpSpPr>
          <p:cNvPr id="2" name="Group 9"/>
          <p:cNvGrpSpPr/>
          <p:nvPr/>
        </p:nvGrpSpPr>
        <p:grpSpPr>
          <a:xfrm>
            <a:off x="2667000" y="1371600"/>
            <a:ext cx="4954865" cy="4143375"/>
            <a:chOff x="304800" y="1447800"/>
            <a:chExt cx="4954865" cy="4143375"/>
          </a:xfrm>
        </p:grpSpPr>
        <p:pic>
          <p:nvPicPr>
            <p:cNvPr id="11" name="Picture 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38200" y="1752600"/>
              <a:ext cx="3781425" cy="3838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2362200" y="1447800"/>
              <a:ext cx="609604" cy="381005"/>
              <a:chOff x="4214810" y="1777284"/>
              <a:chExt cx="609608" cy="380433"/>
            </a:xfrm>
          </p:grpSpPr>
          <p:sp>
            <p:nvSpPr>
              <p:cNvPr id="22" name="TextBox 21"/>
              <p:cNvSpPr txBox="1">
                <a:spLocks noChangeArrowheads="1"/>
              </p:cNvSpPr>
              <p:nvPr/>
            </p:nvSpPr>
            <p:spPr bwMode="auto">
              <a:xfrm>
                <a:off x="4214810" y="1788383"/>
                <a:ext cx="559769" cy="3693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FF0000"/>
                    </a:solidFill>
                  </a:rPr>
                  <a:t>V</a:t>
                </a:r>
                <a:r>
                  <a:rPr lang="en-US" b="1" baseline="-25000" dirty="0">
                    <a:solidFill>
                      <a:srgbClr val="FF0000"/>
                    </a:solidFill>
                  </a:rPr>
                  <a:t>DD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3" name="Right Arrow 22"/>
              <p:cNvSpPr/>
              <p:nvPr/>
            </p:nvSpPr>
            <p:spPr bwMode="auto">
              <a:xfrm rot="16200000">
                <a:off x="4591323" y="1900840"/>
                <a:ext cx="356652" cy="109539"/>
              </a:xfrm>
              <a:prstGeom prst="rightArrow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13" name="TextBox 8"/>
            <p:cNvSpPr txBox="1">
              <a:spLocks noChangeArrowheads="1"/>
            </p:cNvSpPr>
            <p:nvPr/>
          </p:nvSpPr>
          <p:spPr bwMode="auto">
            <a:xfrm>
              <a:off x="4724400" y="3124200"/>
              <a:ext cx="31273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685800" y="2057400"/>
              <a:ext cx="1752600" cy="32004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2895600" y="2057400"/>
              <a:ext cx="1752600" cy="3200400"/>
            </a:xfrm>
            <a:prstGeom prst="ellipse">
              <a:avLst/>
            </a:prstGeom>
            <a:noFill/>
            <a:ln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8"/>
            <p:cNvSpPr txBox="1">
              <a:spLocks noChangeArrowheads="1"/>
            </p:cNvSpPr>
            <p:nvPr/>
          </p:nvSpPr>
          <p:spPr bwMode="auto">
            <a:xfrm>
              <a:off x="304800" y="3440112"/>
              <a:ext cx="31290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1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8" name="TextBox 8"/>
            <p:cNvSpPr txBox="1">
              <a:spLocks noChangeArrowheads="1"/>
            </p:cNvSpPr>
            <p:nvPr/>
          </p:nvSpPr>
          <p:spPr bwMode="auto">
            <a:xfrm>
              <a:off x="4114800" y="4191000"/>
              <a:ext cx="114486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±</a:t>
              </a:r>
              <a:r>
                <a:rPr lang="en-US" b="1" dirty="0" err="1" smtClean="0">
                  <a:solidFill>
                    <a:srgbClr val="FF0000"/>
                  </a:solidFill>
                </a:rPr>
                <a:t>Vth</a:t>
              </a:r>
              <a:r>
                <a:rPr lang="en-US" b="1" baseline="-25000" dirty="0" err="1" smtClean="0">
                  <a:solidFill>
                    <a:srgbClr val="FF0000"/>
                  </a:solidFill>
                </a:rPr>
                <a:t>NMOS</a:t>
              </a:r>
              <a:endParaRPr lang="en-US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9" name="TextBox 8"/>
            <p:cNvSpPr txBox="1">
              <a:spLocks noChangeArrowheads="1"/>
            </p:cNvSpPr>
            <p:nvPr/>
          </p:nvSpPr>
          <p:spPr bwMode="auto">
            <a:xfrm>
              <a:off x="3962400" y="2514600"/>
              <a:ext cx="11368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±</a:t>
              </a:r>
              <a:r>
                <a:rPr lang="en-US" b="1" dirty="0" err="1" smtClean="0">
                  <a:solidFill>
                    <a:srgbClr val="FF0000"/>
                  </a:solidFill>
                </a:rPr>
                <a:t>Vth</a:t>
              </a:r>
              <a:r>
                <a:rPr lang="en-US" b="1" baseline="-25000" dirty="0" err="1" smtClean="0">
                  <a:solidFill>
                    <a:srgbClr val="FF0000"/>
                  </a:solidFill>
                </a:rPr>
                <a:t>PMOS</a:t>
              </a:r>
              <a:endParaRPr lang="en-US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0" name="TextBox 8"/>
            <p:cNvSpPr txBox="1">
              <a:spLocks noChangeArrowheads="1"/>
            </p:cNvSpPr>
            <p:nvPr/>
          </p:nvSpPr>
          <p:spPr bwMode="auto">
            <a:xfrm>
              <a:off x="304800" y="2526268"/>
              <a:ext cx="11368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±</a:t>
              </a:r>
              <a:r>
                <a:rPr lang="en-US" b="1" dirty="0" err="1" smtClean="0">
                  <a:solidFill>
                    <a:srgbClr val="FF0000"/>
                  </a:solidFill>
                </a:rPr>
                <a:t>Vth</a:t>
              </a:r>
              <a:r>
                <a:rPr lang="en-US" b="1" baseline="-25000" dirty="0" err="1" smtClean="0">
                  <a:solidFill>
                    <a:srgbClr val="FF0000"/>
                  </a:solidFill>
                </a:rPr>
                <a:t>PMOS</a:t>
              </a:r>
              <a:endParaRPr lang="en-US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8"/>
            <p:cNvSpPr txBox="1">
              <a:spLocks noChangeArrowheads="1"/>
            </p:cNvSpPr>
            <p:nvPr/>
          </p:nvSpPr>
          <p:spPr bwMode="auto">
            <a:xfrm>
              <a:off x="304800" y="4191000"/>
              <a:ext cx="114486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±</a:t>
              </a:r>
              <a:r>
                <a:rPr lang="en-US" b="1" dirty="0" err="1" smtClean="0">
                  <a:solidFill>
                    <a:srgbClr val="FF0000"/>
                  </a:solidFill>
                </a:rPr>
                <a:t>Vth</a:t>
              </a:r>
              <a:r>
                <a:rPr lang="en-US" b="1" baseline="-25000" dirty="0" err="1" smtClean="0">
                  <a:solidFill>
                    <a:srgbClr val="FF0000"/>
                  </a:solidFill>
                </a:rPr>
                <a:t>NMOS</a:t>
              </a:r>
              <a:endParaRPr lang="en-US" b="1" baseline="-25000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Secure Key Storage – Randomness of PUFs (6)</a:t>
            </a:r>
            <a:endParaRPr lang="en-US" sz="24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6958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64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563231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i="1" dirty="0" smtClean="0">
                <a:sym typeface="Symbol" pitchFamily="18" charset="2"/>
              </a:rPr>
              <a:t>PUF example: SRAM Memory Cell (6T)</a:t>
            </a:r>
          </a:p>
          <a:p>
            <a:endParaRPr lang="en-US" sz="2000" i="1" dirty="0" smtClean="0">
              <a:sym typeface="Symbol" pitchFamily="18" charset="2"/>
            </a:endParaRPr>
          </a:p>
          <a:p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SRAM Start-up Behavior</a:t>
            </a: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endParaRPr lang="en-US" sz="2000" i="1" dirty="0" smtClean="0">
              <a:sym typeface="Symbol" pitchFamily="18" charset="2"/>
            </a:endParaRPr>
          </a:p>
          <a:p>
            <a:r>
              <a:rPr lang="en-US" sz="2000" dirty="0" smtClean="0">
                <a:sym typeface="Symbol" pitchFamily="18" charset="2"/>
              </a:rPr>
              <a:t>Strongest inverter determines start-up preference of SRAM cell</a:t>
            </a:r>
          </a:p>
          <a:p>
            <a:endParaRPr lang="en-US" sz="2000" i="1" dirty="0" smtClean="0">
              <a:solidFill>
                <a:schemeClr val="tx2"/>
              </a:solidFill>
              <a:sym typeface="Symbol" pitchFamily="18" charset="2"/>
            </a:endParaRPr>
          </a:p>
        </p:txBody>
      </p:sp>
      <p:grpSp>
        <p:nvGrpSpPr>
          <p:cNvPr id="2" name="Group 9"/>
          <p:cNvGrpSpPr/>
          <p:nvPr/>
        </p:nvGrpSpPr>
        <p:grpSpPr>
          <a:xfrm>
            <a:off x="2667000" y="1371600"/>
            <a:ext cx="4954865" cy="4143375"/>
            <a:chOff x="304800" y="1447800"/>
            <a:chExt cx="4954865" cy="4143375"/>
          </a:xfrm>
        </p:grpSpPr>
        <p:pic>
          <p:nvPicPr>
            <p:cNvPr id="11" name="Picture 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38200" y="1752600"/>
              <a:ext cx="3781425" cy="3838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2362200" y="1447800"/>
              <a:ext cx="609604" cy="381005"/>
              <a:chOff x="4214810" y="1777284"/>
              <a:chExt cx="609608" cy="380433"/>
            </a:xfrm>
          </p:grpSpPr>
          <p:sp>
            <p:nvSpPr>
              <p:cNvPr id="22" name="TextBox 21"/>
              <p:cNvSpPr txBox="1">
                <a:spLocks noChangeArrowheads="1"/>
              </p:cNvSpPr>
              <p:nvPr/>
            </p:nvSpPr>
            <p:spPr bwMode="auto">
              <a:xfrm>
                <a:off x="4214810" y="1788383"/>
                <a:ext cx="559769" cy="3693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FF0000"/>
                    </a:solidFill>
                  </a:rPr>
                  <a:t>V</a:t>
                </a:r>
                <a:r>
                  <a:rPr lang="en-US" b="1" baseline="-25000" dirty="0">
                    <a:solidFill>
                      <a:srgbClr val="FF0000"/>
                    </a:solidFill>
                  </a:rPr>
                  <a:t>DD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3" name="Right Arrow 22"/>
              <p:cNvSpPr/>
              <p:nvPr/>
            </p:nvSpPr>
            <p:spPr bwMode="auto">
              <a:xfrm rot="16200000">
                <a:off x="4591323" y="1900840"/>
                <a:ext cx="356652" cy="109539"/>
              </a:xfrm>
              <a:prstGeom prst="rightArrow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13" name="TextBox 8"/>
            <p:cNvSpPr txBox="1">
              <a:spLocks noChangeArrowheads="1"/>
            </p:cNvSpPr>
            <p:nvPr/>
          </p:nvSpPr>
          <p:spPr bwMode="auto">
            <a:xfrm>
              <a:off x="4724400" y="3124200"/>
              <a:ext cx="31273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685800" y="2057400"/>
              <a:ext cx="1752600" cy="32004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2895600" y="2057400"/>
              <a:ext cx="1752600" cy="3200400"/>
            </a:xfrm>
            <a:prstGeom prst="ellipse">
              <a:avLst/>
            </a:prstGeom>
            <a:noFill/>
            <a:ln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8"/>
            <p:cNvSpPr txBox="1">
              <a:spLocks noChangeArrowheads="1"/>
            </p:cNvSpPr>
            <p:nvPr/>
          </p:nvSpPr>
          <p:spPr bwMode="auto">
            <a:xfrm>
              <a:off x="304800" y="3440112"/>
              <a:ext cx="31290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1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8" name="TextBox 8"/>
            <p:cNvSpPr txBox="1">
              <a:spLocks noChangeArrowheads="1"/>
            </p:cNvSpPr>
            <p:nvPr/>
          </p:nvSpPr>
          <p:spPr bwMode="auto">
            <a:xfrm>
              <a:off x="4114800" y="4191000"/>
              <a:ext cx="114486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±</a:t>
              </a:r>
              <a:r>
                <a:rPr lang="en-US" b="1" dirty="0" err="1" smtClean="0">
                  <a:solidFill>
                    <a:srgbClr val="FF0000"/>
                  </a:solidFill>
                </a:rPr>
                <a:t>Vth</a:t>
              </a:r>
              <a:r>
                <a:rPr lang="en-US" b="1" baseline="-25000" dirty="0" err="1" smtClean="0">
                  <a:solidFill>
                    <a:srgbClr val="FF0000"/>
                  </a:solidFill>
                </a:rPr>
                <a:t>NMOS</a:t>
              </a:r>
              <a:endParaRPr lang="en-US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9" name="TextBox 8"/>
            <p:cNvSpPr txBox="1">
              <a:spLocks noChangeArrowheads="1"/>
            </p:cNvSpPr>
            <p:nvPr/>
          </p:nvSpPr>
          <p:spPr bwMode="auto">
            <a:xfrm>
              <a:off x="3962400" y="2514600"/>
              <a:ext cx="11368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±</a:t>
              </a:r>
              <a:r>
                <a:rPr lang="en-US" b="1" dirty="0" err="1" smtClean="0">
                  <a:solidFill>
                    <a:srgbClr val="FF0000"/>
                  </a:solidFill>
                </a:rPr>
                <a:t>Vth</a:t>
              </a:r>
              <a:r>
                <a:rPr lang="en-US" b="1" baseline="-25000" dirty="0" err="1" smtClean="0">
                  <a:solidFill>
                    <a:srgbClr val="FF0000"/>
                  </a:solidFill>
                </a:rPr>
                <a:t>PMOS</a:t>
              </a:r>
              <a:endParaRPr lang="en-US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0" name="TextBox 8"/>
            <p:cNvSpPr txBox="1">
              <a:spLocks noChangeArrowheads="1"/>
            </p:cNvSpPr>
            <p:nvPr/>
          </p:nvSpPr>
          <p:spPr bwMode="auto">
            <a:xfrm>
              <a:off x="304800" y="2526268"/>
              <a:ext cx="11368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±</a:t>
              </a:r>
              <a:r>
                <a:rPr lang="en-US" b="1" dirty="0" err="1" smtClean="0">
                  <a:solidFill>
                    <a:srgbClr val="FF0000"/>
                  </a:solidFill>
                </a:rPr>
                <a:t>Vth</a:t>
              </a:r>
              <a:r>
                <a:rPr lang="en-US" b="1" baseline="-25000" dirty="0" err="1" smtClean="0">
                  <a:solidFill>
                    <a:srgbClr val="FF0000"/>
                  </a:solidFill>
                </a:rPr>
                <a:t>PMOS</a:t>
              </a:r>
              <a:endParaRPr lang="en-US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8"/>
            <p:cNvSpPr txBox="1">
              <a:spLocks noChangeArrowheads="1"/>
            </p:cNvSpPr>
            <p:nvPr/>
          </p:nvSpPr>
          <p:spPr bwMode="auto">
            <a:xfrm>
              <a:off x="304800" y="4191000"/>
              <a:ext cx="114486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±</a:t>
              </a:r>
              <a:r>
                <a:rPr lang="en-US" b="1" dirty="0" err="1" smtClean="0">
                  <a:solidFill>
                    <a:srgbClr val="FF0000"/>
                  </a:solidFill>
                </a:rPr>
                <a:t>Vth</a:t>
              </a:r>
              <a:r>
                <a:rPr lang="en-US" b="1" baseline="-25000" dirty="0" err="1" smtClean="0">
                  <a:solidFill>
                    <a:srgbClr val="FF0000"/>
                  </a:solidFill>
                </a:rPr>
                <a:t>NMOS</a:t>
              </a:r>
              <a:endParaRPr lang="en-US" b="1" baseline="-25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4724400" y="2057400"/>
            <a:ext cx="938077" cy="646339"/>
            <a:chOff x="4214818" y="2357429"/>
            <a:chExt cx="938084" cy="645369"/>
          </a:xfrm>
        </p:grpSpPr>
        <p:sp>
          <p:nvSpPr>
            <p:cNvPr id="25" name="TextBox 24"/>
            <p:cNvSpPr txBox="1">
              <a:spLocks noChangeArrowheads="1"/>
            </p:cNvSpPr>
            <p:nvPr/>
          </p:nvSpPr>
          <p:spPr bwMode="auto">
            <a:xfrm>
              <a:off x="4214818" y="2357437"/>
              <a:ext cx="938084" cy="645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</a:rPr>
                <a:t>V</a:t>
              </a:r>
              <a:r>
                <a:rPr lang="en-US" sz="3600" b="1" baseline="-25000" dirty="0">
                  <a:solidFill>
                    <a:srgbClr val="FF0000"/>
                  </a:solidFill>
                </a:rPr>
                <a:t>DD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  <p:sp>
          <p:nvSpPr>
            <p:cNvPr id="26" name="Right Arrow 25"/>
            <p:cNvSpPr/>
            <p:nvPr/>
          </p:nvSpPr>
          <p:spPr bwMode="auto">
            <a:xfrm rot="16200000">
              <a:off x="4607989" y="2464317"/>
              <a:ext cx="356651" cy="142876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7" name="Oval 26"/>
          <p:cNvSpPr/>
          <p:nvPr/>
        </p:nvSpPr>
        <p:spPr bwMode="auto">
          <a:xfrm>
            <a:off x="5943600" y="3733800"/>
            <a:ext cx="1857375" cy="11430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TextBox 8"/>
          <p:cNvSpPr txBox="1">
            <a:spLocks noChangeArrowheads="1"/>
          </p:cNvSpPr>
          <p:nvPr/>
        </p:nvSpPr>
        <p:spPr bwMode="auto">
          <a:xfrm>
            <a:off x="6934200" y="4419600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V</a:t>
            </a:r>
            <a:r>
              <a:rPr lang="en-US" sz="2000" b="1" baseline="-25000" dirty="0">
                <a:solidFill>
                  <a:srgbClr val="FF0000"/>
                </a:solidFill>
              </a:rPr>
              <a:t>T</a:t>
            </a:r>
            <a:r>
              <a:rPr lang="en-US" sz="2000" b="1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29" name="TextBox 8"/>
          <p:cNvSpPr txBox="1">
            <a:spLocks noChangeArrowheads="1"/>
          </p:cNvSpPr>
          <p:nvPr/>
        </p:nvSpPr>
        <p:spPr bwMode="auto">
          <a:xfrm>
            <a:off x="2514600" y="4419600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V</a:t>
            </a:r>
            <a:r>
              <a:rPr lang="en-US" sz="2000" b="1" baseline="-25000" dirty="0">
                <a:solidFill>
                  <a:srgbClr val="FF0000"/>
                </a:solidFill>
              </a:rPr>
              <a:t>T</a:t>
            </a:r>
            <a:r>
              <a:rPr lang="en-US" sz="2000" b="1" dirty="0">
                <a:solidFill>
                  <a:srgbClr val="FF0000"/>
                </a:solidFill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2003C9E8-314B-4443-B66B-DACCD3BFB60D}" type="slidenum">
              <a:rPr lang="en-US"/>
              <a:pPr/>
              <a:t>16</a:t>
            </a:fld>
            <a:endParaRPr lang="en-US"/>
          </a:p>
        </p:txBody>
      </p:sp>
      <p:sp>
        <p:nvSpPr>
          <p:cNvPr id="811010" name="Rectangle 2"/>
          <p:cNvSpPr>
            <a:spLocks noChangeArrowheads="1"/>
          </p:cNvSpPr>
          <p:nvPr/>
        </p:nvSpPr>
        <p:spPr bwMode="white">
          <a:xfrm>
            <a:off x="4419600" y="4191000"/>
            <a:ext cx="4724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t"/>
          <a:lstStyle/>
          <a:p>
            <a:pPr marL="457200" indent="-457200"/>
            <a:r>
              <a:rPr lang="en-US" sz="2000" dirty="0" smtClean="0"/>
              <a:t>True Random Number Generation via PUFs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US" sz="2000" dirty="0" smtClean="0"/>
              <a:t>Main Idea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US" sz="2000" dirty="0" smtClean="0"/>
              <a:t>Randomness Extraction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US" sz="2000" dirty="0" smtClean="0"/>
              <a:t>Seeds via PUFs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0A575A4-2487-480B-9719-FAC979910FB2}" type="slidenum">
              <a:rPr lang="en-US"/>
              <a:pPr/>
              <a:t>17</a:t>
            </a:fld>
            <a:endParaRPr lang="en-US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True Random Number Generation – Main Idea</a:t>
            </a:r>
            <a:endParaRPr lang="en-US" sz="24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6958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994118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i="1" dirty="0" smtClean="0"/>
              <a:t>Recap of secure key storage with PUFs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Device enrollment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/>
              <a:t>						    </a:t>
            </a:r>
            <a:r>
              <a:rPr lang="en-US" sz="2000" b="1" i="1" dirty="0" smtClean="0">
                <a:solidFill>
                  <a:srgbClr val="00B0F0"/>
                </a:solidFill>
              </a:rPr>
              <a:t>h</a:t>
            </a:r>
            <a:endParaRPr lang="en-US" sz="2000" b="1" dirty="0" smtClean="0">
              <a:solidFill>
                <a:srgbClr val="00B0F0"/>
              </a:solidFill>
            </a:endParaRPr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Subsequent read-out</a:t>
            </a:r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u="sng" dirty="0" smtClean="0"/>
              <a:t>Note:</a:t>
            </a:r>
            <a:r>
              <a:rPr lang="en-US" sz="2000" dirty="0" smtClean="0"/>
              <a:t> Error pattern </a:t>
            </a:r>
            <a:r>
              <a:rPr lang="en-US" sz="2000" i="1" dirty="0" smtClean="0">
                <a:solidFill>
                  <a:srgbClr val="0070C0"/>
                </a:solidFill>
              </a:rPr>
              <a:t>e:</a:t>
            </a:r>
            <a:r>
              <a:rPr lang="en-US" sz="2000" dirty="0" smtClean="0">
                <a:solidFill>
                  <a:srgbClr val="FF0000"/>
                </a:solidFill>
              </a:rPr>
              <a:t>=</a:t>
            </a:r>
            <a:r>
              <a:rPr lang="en-US" sz="2000" i="1" dirty="0" err="1" smtClean="0">
                <a:solidFill>
                  <a:srgbClr val="FF0000"/>
                </a:solidFill>
              </a:rPr>
              <a:t>f’+f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 is good source of randomness (!)</a:t>
            </a:r>
            <a:endParaRPr lang="en-US" sz="2000" u="sng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/>
            <a:r>
              <a:rPr lang="en-US" sz="2000" dirty="0" smtClean="0"/>
              <a:t>						</a:t>
            </a:r>
            <a:endParaRPr lang="en-US" sz="2000" i="1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i="1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/>
              <a:t>Key </a:t>
            </a:r>
            <a:r>
              <a:rPr lang="en-US" sz="2000" i="1" dirty="0" smtClean="0">
                <a:solidFill>
                  <a:srgbClr val="FF0000"/>
                </a:solidFill>
              </a:rPr>
              <a:t>K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is derived from “device properties” PUF value read-out </a:t>
            </a:r>
            <a:r>
              <a:rPr lang="en-US" sz="2000" i="1" dirty="0" smtClean="0">
                <a:solidFill>
                  <a:srgbClr val="FF0000"/>
                </a:solidFill>
              </a:rPr>
              <a:t>f </a:t>
            </a:r>
            <a:r>
              <a:rPr lang="en-US" sz="2000" dirty="0" smtClean="0"/>
              <a:t>upon device start-up</a:t>
            </a:r>
          </a:p>
          <a:p>
            <a:pPr marL="457200" indent="-457200"/>
            <a:endParaRPr lang="en-US" sz="2000" dirty="0" smtClean="0"/>
          </a:p>
        </p:txBody>
      </p:sp>
      <p:sp>
        <p:nvSpPr>
          <p:cNvPr id="95" name="TextBox 94"/>
          <p:cNvSpPr txBox="1"/>
          <p:nvPr/>
        </p:nvSpPr>
        <p:spPr>
          <a:xfrm>
            <a:off x="6303158" y="1143000"/>
            <a:ext cx="28408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i="1" dirty="0" smtClean="0"/>
          </a:p>
          <a:p>
            <a:r>
              <a:rPr lang="en-US" sz="2000" i="1" dirty="0" smtClean="0"/>
              <a:t>Properties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Creates key </a:t>
            </a:r>
            <a:r>
              <a:rPr lang="en-US" sz="2000" i="1" dirty="0" smtClean="0">
                <a:solidFill>
                  <a:srgbClr val="FF0000"/>
                </a:solidFill>
              </a:rPr>
              <a:t>K</a:t>
            </a:r>
            <a:r>
              <a:rPr lang="en-US" sz="2000" i="1" dirty="0" smtClean="0"/>
              <a:t>:=H</a:t>
            </a:r>
            <a:r>
              <a:rPr lang="en-US" sz="2000" dirty="0" smtClean="0"/>
              <a:t>(</a:t>
            </a:r>
            <a:r>
              <a:rPr lang="en-US" sz="2000" i="1" dirty="0" smtClean="0">
                <a:solidFill>
                  <a:srgbClr val="FF0000"/>
                </a:solidFill>
              </a:rPr>
              <a:t>f</a:t>
            </a:r>
            <a:r>
              <a:rPr lang="en-US" sz="2000" dirty="0" smtClean="0"/>
              <a:t>) 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Creates helper data </a:t>
            </a:r>
          </a:p>
          <a:p>
            <a:r>
              <a:rPr lang="en-US" sz="2000" b="1" i="1" dirty="0" smtClean="0">
                <a:solidFill>
                  <a:srgbClr val="0070C0"/>
                </a:solidFill>
              </a:rPr>
              <a:t>   </a:t>
            </a:r>
            <a:r>
              <a:rPr lang="en-US" sz="2000" i="1" dirty="0" smtClean="0">
                <a:solidFill>
                  <a:srgbClr val="0070C0"/>
                </a:solidFill>
              </a:rPr>
              <a:t>h:=f + c</a:t>
            </a:r>
            <a:r>
              <a:rPr lang="en-US" sz="2000" b="1" i="1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/>
              <a:t>that can be </a:t>
            </a:r>
          </a:p>
          <a:p>
            <a:r>
              <a:rPr lang="en-US" sz="2000" dirty="0" smtClean="0"/>
              <a:t>   public </a:t>
            </a:r>
          </a:p>
          <a:p>
            <a:r>
              <a:rPr lang="en-US" sz="2000" dirty="0" smtClean="0"/>
              <a:t>(</a:t>
            </a:r>
            <a:r>
              <a:rPr lang="en-US" sz="2000" i="1" dirty="0" smtClean="0">
                <a:solidFill>
                  <a:srgbClr val="0070C0"/>
                </a:solidFill>
              </a:rPr>
              <a:t>c</a:t>
            </a:r>
            <a:r>
              <a:rPr lang="en-US" sz="2000" dirty="0" smtClean="0"/>
              <a:t> is random word of </a:t>
            </a:r>
            <a:r>
              <a:rPr lang="en-US" sz="2000" i="1" dirty="0" smtClean="0"/>
              <a:t>t-</a:t>
            </a:r>
            <a:r>
              <a:rPr lang="en-US" sz="2000" dirty="0" smtClean="0"/>
              <a:t>error-correcting code)</a:t>
            </a:r>
          </a:p>
          <a:p>
            <a:endParaRPr lang="en-US" sz="2000" dirty="0" smtClean="0"/>
          </a:p>
          <a:p>
            <a:r>
              <a:rPr lang="en-US" sz="2000" i="1" dirty="0" smtClean="0"/>
              <a:t>Properties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Decodes </a:t>
            </a:r>
            <a:r>
              <a:rPr lang="en-US" sz="2000" i="1" dirty="0" smtClean="0">
                <a:solidFill>
                  <a:srgbClr val="FF0000"/>
                </a:solidFill>
              </a:rPr>
              <a:t>f’</a:t>
            </a:r>
            <a:r>
              <a:rPr lang="en-US" sz="2000" dirty="0" smtClean="0"/>
              <a:t> to </a:t>
            </a:r>
            <a:r>
              <a:rPr lang="en-US" sz="2000" i="1" dirty="0" smtClean="0">
                <a:solidFill>
                  <a:srgbClr val="FF0000"/>
                </a:solidFill>
              </a:rPr>
              <a:t>f </a:t>
            </a:r>
            <a:r>
              <a:rPr lang="en-US" sz="2000" dirty="0" smtClean="0"/>
              <a:t>from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   </a:t>
            </a:r>
            <a:r>
              <a:rPr lang="en-US" sz="2000" i="1" dirty="0" smtClean="0">
                <a:solidFill>
                  <a:srgbClr val="FF0000"/>
                </a:solidFill>
              </a:rPr>
              <a:t>f’ + </a:t>
            </a:r>
            <a:r>
              <a:rPr lang="en-US" sz="2000" i="1" dirty="0" smtClean="0">
                <a:solidFill>
                  <a:srgbClr val="0070C0"/>
                </a:solidFill>
              </a:rPr>
              <a:t>h</a:t>
            </a:r>
            <a:r>
              <a:rPr lang="en-US" sz="2000" dirty="0" smtClean="0">
                <a:solidFill>
                  <a:srgbClr val="FF0000"/>
                </a:solidFill>
              </a:rPr>
              <a:t>=(</a:t>
            </a:r>
            <a:r>
              <a:rPr lang="en-US" sz="2000" i="1" dirty="0" err="1" smtClean="0">
                <a:solidFill>
                  <a:srgbClr val="FF0000"/>
                </a:solidFill>
              </a:rPr>
              <a:t>f’+f</a:t>
            </a:r>
            <a:r>
              <a:rPr lang="en-US" sz="2000" dirty="0" smtClean="0">
                <a:solidFill>
                  <a:srgbClr val="FF0000"/>
                </a:solidFill>
              </a:rPr>
              <a:t>)+ </a:t>
            </a:r>
            <a:r>
              <a:rPr lang="en-US" sz="2000" i="1" dirty="0" smtClean="0">
                <a:solidFill>
                  <a:srgbClr val="0070C0"/>
                </a:solidFill>
              </a:rPr>
              <a:t>c</a:t>
            </a:r>
            <a:r>
              <a:rPr lang="en-US" sz="2000" dirty="0" smtClean="0">
                <a:solidFill>
                  <a:schemeClr val="accent4"/>
                </a:solidFill>
              </a:rPr>
              <a:t>, if</a:t>
            </a:r>
          </a:p>
          <a:p>
            <a:r>
              <a:rPr lang="en-US" sz="2000" i="1" dirty="0" smtClean="0">
                <a:solidFill>
                  <a:schemeClr val="accent4"/>
                </a:solidFill>
              </a:rPr>
              <a:t>   </a:t>
            </a:r>
            <a:r>
              <a:rPr lang="en-US" sz="2000" i="1" dirty="0" smtClean="0">
                <a:solidFill>
                  <a:srgbClr val="FF0000"/>
                </a:solidFill>
              </a:rPr>
              <a:t>f’ </a:t>
            </a:r>
            <a:r>
              <a:rPr lang="en-US" sz="2000" dirty="0" smtClean="0">
                <a:solidFill>
                  <a:schemeClr val="accent4"/>
                </a:solidFill>
                <a:sym typeface="Symbol"/>
              </a:rPr>
              <a:t></a:t>
            </a:r>
            <a:r>
              <a:rPr lang="en-US" sz="2000" i="1" dirty="0" smtClean="0">
                <a:solidFill>
                  <a:schemeClr val="accent4"/>
                </a:solidFill>
              </a:rPr>
              <a:t> </a:t>
            </a:r>
            <a:r>
              <a:rPr lang="en-US" sz="2000" i="1" dirty="0" smtClean="0">
                <a:solidFill>
                  <a:srgbClr val="FF0000"/>
                </a:solidFill>
              </a:rPr>
              <a:t>f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(less than </a:t>
            </a:r>
            <a:r>
              <a:rPr lang="en-US" sz="2000" i="1" dirty="0" smtClean="0"/>
              <a:t>t</a:t>
            </a:r>
            <a:r>
              <a:rPr lang="en-US" sz="2000" dirty="0" smtClean="0"/>
              <a:t> errors)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Creates key </a:t>
            </a:r>
            <a:r>
              <a:rPr lang="en-US" sz="2000" i="1" dirty="0" smtClean="0">
                <a:solidFill>
                  <a:srgbClr val="FF0000"/>
                </a:solidFill>
              </a:rPr>
              <a:t>K</a:t>
            </a:r>
            <a:r>
              <a:rPr lang="en-US" sz="2000" i="1" dirty="0" smtClean="0"/>
              <a:t>:=H</a:t>
            </a:r>
            <a:r>
              <a:rPr lang="en-US" sz="2000" dirty="0" smtClean="0"/>
              <a:t>(</a:t>
            </a:r>
            <a:r>
              <a:rPr lang="en-US" sz="2000" i="1" dirty="0" smtClean="0">
                <a:solidFill>
                  <a:srgbClr val="FF0000"/>
                </a:solidFill>
              </a:rPr>
              <a:t>f</a:t>
            </a:r>
            <a:r>
              <a:rPr lang="en-US" sz="2000" dirty="0" smtClean="0"/>
              <a:t>) </a:t>
            </a:r>
          </a:p>
        </p:txBody>
      </p:sp>
      <p:grpSp>
        <p:nvGrpSpPr>
          <p:cNvPr id="2" name="Group 203"/>
          <p:cNvGrpSpPr>
            <a:grpSpLocks noChangeAspect="1"/>
          </p:cNvGrpSpPr>
          <p:nvPr/>
        </p:nvGrpSpPr>
        <p:grpSpPr>
          <a:xfrm>
            <a:off x="0" y="4191000"/>
            <a:ext cx="4149419" cy="1885505"/>
            <a:chOff x="2393164" y="4343400"/>
            <a:chExt cx="2963871" cy="1346789"/>
          </a:xfrm>
        </p:grpSpPr>
        <p:grpSp>
          <p:nvGrpSpPr>
            <p:cNvPr id="3" name="Group 58"/>
            <p:cNvGrpSpPr/>
            <p:nvPr/>
          </p:nvGrpSpPr>
          <p:grpSpPr>
            <a:xfrm>
              <a:off x="2393164" y="4343400"/>
              <a:ext cx="2963871" cy="1346789"/>
              <a:chOff x="2393164" y="1894212"/>
              <a:chExt cx="2963871" cy="1346789"/>
            </a:xfrm>
          </p:grpSpPr>
          <p:grpSp>
            <p:nvGrpSpPr>
              <p:cNvPr id="8" name="Group 45"/>
              <p:cNvGrpSpPr/>
              <p:nvPr/>
            </p:nvGrpSpPr>
            <p:grpSpPr>
              <a:xfrm>
                <a:off x="2393164" y="1894212"/>
                <a:ext cx="2963871" cy="1346789"/>
                <a:chOff x="2393164" y="1894212"/>
                <a:chExt cx="2963871" cy="1346789"/>
              </a:xfrm>
            </p:grpSpPr>
            <p:sp>
              <p:nvSpPr>
                <p:cNvPr id="65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5069689" y="1894212"/>
                  <a:ext cx="287346" cy="3396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sp>
              <p:nvSpPr>
                <p:cNvPr id="103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393164" y="2485062"/>
                  <a:ext cx="287346" cy="3396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grpSp>
              <p:nvGrpSpPr>
                <p:cNvPr id="9" name="Group 68"/>
                <p:cNvGrpSpPr/>
                <p:nvPr/>
              </p:nvGrpSpPr>
              <p:grpSpPr>
                <a:xfrm>
                  <a:off x="3581400" y="1905000"/>
                  <a:ext cx="1689910" cy="1336001"/>
                  <a:chOff x="4495800" y="3733800"/>
                  <a:chExt cx="1689910" cy="1336001"/>
                </a:xfrm>
              </p:grpSpPr>
              <p:sp>
                <p:nvSpPr>
                  <p:cNvPr id="74" name="Rectangle 73"/>
                  <p:cNvSpPr/>
                  <p:nvPr/>
                </p:nvSpPr>
                <p:spPr bwMode="auto">
                  <a:xfrm>
                    <a:off x="4495800" y="3733800"/>
                    <a:ext cx="1524000" cy="997447"/>
                  </a:xfrm>
                  <a:prstGeom prst="rect">
                    <a:avLst/>
                  </a:prstGeom>
                  <a:solidFill>
                    <a:srgbClr val="BBB848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78" name="Rectangle 77"/>
                  <p:cNvSpPr/>
                  <p:nvPr/>
                </p:nvSpPr>
                <p:spPr>
                  <a:xfrm>
                    <a:off x="4694150" y="4731247"/>
                    <a:ext cx="1112805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lvl="0" algn="ctr"/>
                    <a:r>
                      <a:rPr lang="en-CA" sz="1600" dirty="0" smtClean="0">
                        <a:solidFill>
                          <a:srgbClr val="000000"/>
                        </a:solidFill>
                      </a:rPr>
                      <a:t>Device ON</a:t>
                    </a:r>
                    <a:endParaRPr lang="en-CA" sz="1600" dirty="0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10" name="Group 197"/>
                  <p:cNvGrpSpPr/>
                  <p:nvPr/>
                </p:nvGrpSpPr>
                <p:grpSpPr>
                  <a:xfrm>
                    <a:off x="5486400" y="4267200"/>
                    <a:ext cx="699310" cy="386359"/>
                    <a:chOff x="4362450" y="3762375"/>
                    <a:chExt cx="699310" cy="394335"/>
                  </a:xfrm>
                </p:grpSpPr>
                <p:sp>
                  <p:nvSpPr>
                    <p:cNvPr id="83" name="Text 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74414" y="3810000"/>
                      <a:ext cx="287346" cy="34671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/>
                      <a:endParaRPr lang="en-US" dirty="0"/>
                    </a:p>
                  </p:txBody>
                </p:sp>
                <p:grpSp>
                  <p:nvGrpSpPr>
                    <p:cNvPr id="11" name="Group 186"/>
                    <p:cNvGrpSpPr/>
                    <p:nvPr/>
                  </p:nvGrpSpPr>
                  <p:grpSpPr>
                    <a:xfrm>
                      <a:off x="4362450" y="3762375"/>
                      <a:ext cx="381000" cy="304395"/>
                      <a:chOff x="4362450" y="4419600"/>
                      <a:chExt cx="381000" cy="304395"/>
                    </a:xfrm>
                  </p:grpSpPr>
                  <p:sp>
                    <p:nvSpPr>
                      <p:cNvPr id="90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69358" cy="30439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dirty="0" smtClean="0"/>
                          <a:t>AES</a:t>
                        </a:r>
                        <a:endParaRPr lang="en-CA" dirty="0"/>
                      </a:p>
                    </p:txBody>
                  </p:sp>
                  <p:sp>
                    <p:nvSpPr>
                      <p:cNvPr id="99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81000" cy="304395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sz="1600" b="1" i="1" dirty="0" smtClean="0"/>
                          <a:t>K</a:t>
                        </a:r>
                        <a:endParaRPr lang="en-CA" sz="1600" b="1" i="1" dirty="0"/>
                      </a:p>
                    </p:txBody>
                  </p:sp>
                </p:grpSp>
              </p:grpSp>
            </p:grpSp>
          </p:grpSp>
          <p:sp>
            <p:nvSpPr>
              <p:cNvPr id="61" name="Rectangle 7"/>
              <p:cNvSpPr>
                <a:spLocks noChangeArrowheads="1"/>
              </p:cNvSpPr>
              <p:nvPr/>
            </p:nvSpPr>
            <p:spPr bwMode="auto">
              <a:xfrm>
                <a:off x="3657600" y="2438400"/>
                <a:ext cx="762000" cy="298238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1600" b="1" i="1" dirty="0" smtClean="0"/>
                  <a:t>H</a:t>
                </a:r>
                <a:endParaRPr lang="en-CA" sz="1600" b="1" i="1" dirty="0"/>
              </a:p>
            </p:txBody>
          </p:sp>
          <p:cxnSp>
            <p:nvCxnSpPr>
              <p:cNvPr id="62" name="Straight Arrow Connector 61"/>
              <p:cNvCxnSpPr>
                <a:endCxn id="99" idx="1"/>
              </p:cNvCxnSpPr>
              <p:nvPr/>
            </p:nvCxnSpPr>
            <p:spPr bwMode="auto">
              <a:xfrm flipV="1">
                <a:off x="4419600" y="2587519"/>
                <a:ext cx="152400" cy="328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63" name="Rectangle 7"/>
              <p:cNvSpPr>
                <a:spLocks noChangeArrowheads="1"/>
              </p:cNvSpPr>
              <p:nvPr/>
            </p:nvSpPr>
            <p:spPr bwMode="auto">
              <a:xfrm>
                <a:off x="3657600" y="1981200"/>
                <a:ext cx="381000" cy="29823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1600" b="1" i="1" dirty="0" smtClean="0"/>
                  <a:t>f’</a:t>
                </a:r>
                <a:endParaRPr lang="en-CA" sz="1600" b="1" i="1" dirty="0"/>
              </a:p>
            </p:txBody>
          </p:sp>
        </p:grpSp>
        <p:sp>
          <p:nvSpPr>
            <p:cNvPr id="117" name="Rectangle 7"/>
            <p:cNvSpPr>
              <a:spLocks noChangeArrowheads="1"/>
            </p:cNvSpPr>
            <p:nvPr/>
          </p:nvSpPr>
          <p:spPr bwMode="auto">
            <a:xfrm>
              <a:off x="4566285" y="4429125"/>
              <a:ext cx="381000" cy="2982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sz="1600" b="1" i="1" dirty="0" smtClean="0"/>
                <a:t>f</a:t>
              </a:r>
              <a:endParaRPr lang="en-CA" sz="1600" b="1" i="1" dirty="0"/>
            </a:p>
          </p:txBody>
        </p:sp>
        <p:sp>
          <p:nvSpPr>
            <p:cNvPr id="119" name="Rectangle 7"/>
            <p:cNvSpPr>
              <a:spLocks noChangeArrowheads="1"/>
            </p:cNvSpPr>
            <p:nvPr/>
          </p:nvSpPr>
          <p:spPr bwMode="auto">
            <a:xfrm>
              <a:off x="4267200" y="4429125"/>
              <a:ext cx="152400" cy="29823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anchor="ctr"/>
            <a:lstStyle/>
            <a:p>
              <a:pPr algn="ctr"/>
              <a:r>
                <a:rPr lang="en-CA" b="1" dirty="0" smtClean="0"/>
                <a:t>Dec</a:t>
              </a:r>
              <a:endParaRPr lang="en-CA" b="1" dirty="0"/>
            </a:p>
          </p:txBody>
        </p:sp>
        <p:cxnSp>
          <p:nvCxnSpPr>
            <p:cNvPr id="121" name="Straight Arrow Connector 120"/>
            <p:cNvCxnSpPr>
              <a:stCxn id="63" idx="3"/>
              <a:endCxn id="119" idx="1"/>
            </p:cNvCxnSpPr>
            <p:nvPr/>
          </p:nvCxnSpPr>
          <p:spPr bwMode="auto">
            <a:xfrm flipV="1">
              <a:off x="4038600" y="4578244"/>
              <a:ext cx="228600" cy="126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22" name="Straight Arrow Connector 121"/>
            <p:cNvCxnSpPr/>
            <p:nvPr/>
          </p:nvCxnSpPr>
          <p:spPr bwMode="auto">
            <a:xfrm flipV="1">
              <a:off x="4419600" y="4572000"/>
              <a:ext cx="152400" cy="328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24" name="Straight Connector 123"/>
            <p:cNvCxnSpPr>
              <a:stCxn id="117" idx="2"/>
            </p:cNvCxnSpPr>
            <p:nvPr/>
          </p:nvCxnSpPr>
          <p:spPr bwMode="auto">
            <a:xfrm flipH="1">
              <a:off x="4754880" y="4727363"/>
              <a:ext cx="1905" cy="884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7" name="Straight Connector 126"/>
            <p:cNvCxnSpPr>
              <a:stCxn id="61" idx="0"/>
            </p:cNvCxnSpPr>
            <p:nvPr/>
          </p:nvCxnSpPr>
          <p:spPr bwMode="auto">
            <a:xfrm flipV="1">
              <a:off x="4038600" y="4800600"/>
              <a:ext cx="0" cy="869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flipH="1" flipV="1">
              <a:off x="4038600" y="4806950"/>
              <a:ext cx="723900" cy="63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5" name="Straight Arrow Connector 134"/>
            <p:cNvCxnSpPr/>
            <p:nvPr/>
          </p:nvCxnSpPr>
          <p:spPr bwMode="auto">
            <a:xfrm flipH="1">
              <a:off x="4343400" y="4813300"/>
              <a:ext cx="228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grpSp>
        <p:nvGrpSpPr>
          <p:cNvPr id="12" name="Group 209"/>
          <p:cNvGrpSpPr>
            <a:grpSpLocks noChangeAspect="1"/>
          </p:cNvGrpSpPr>
          <p:nvPr/>
        </p:nvGrpSpPr>
        <p:grpSpPr>
          <a:xfrm>
            <a:off x="0" y="1828800"/>
            <a:ext cx="4149419" cy="1885505"/>
            <a:chOff x="2393164" y="4343400"/>
            <a:chExt cx="2963871" cy="1346789"/>
          </a:xfrm>
        </p:grpSpPr>
        <p:grpSp>
          <p:nvGrpSpPr>
            <p:cNvPr id="13" name="Group 58"/>
            <p:cNvGrpSpPr/>
            <p:nvPr/>
          </p:nvGrpSpPr>
          <p:grpSpPr>
            <a:xfrm>
              <a:off x="2393164" y="4343400"/>
              <a:ext cx="2963871" cy="1346789"/>
              <a:chOff x="2393164" y="1894212"/>
              <a:chExt cx="2963871" cy="1346789"/>
            </a:xfrm>
          </p:grpSpPr>
          <p:grpSp>
            <p:nvGrpSpPr>
              <p:cNvPr id="14" name="Group 45"/>
              <p:cNvGrpSpPr/>
              <p:nvPr/>
            </p:nvGrpSpPr>
            <p:grpSpPr>
              <a:xfrm>
                <a:off x="2393164" y="1894212"/>
                <a:ext cx="2963871" cy="1346789"/>
                <a:chOff x="2393164" y="1894212"/>
                <a:chExt cx="2963871" cy="1346789"/>
              </a:xfrm>
            </p:grpSpPr>
            <p:sp>
              <p:nvSpPr>
                <p:cNvPr id="224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5069689" y="1894212"/>
                  <a:ext cx="287346" cy="3396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sp>
              <p:nvSpPr>
                <p:cNvPr id="225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393164" y="2485062"/>
                  <a:ext cx="287346" cy="3396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grpSp>
              <p:nvGrpSpPr>
                <p:cNvPr id="15" name="Group 68"/>
                <p:cNvGrpSpPr/>
                <p:nvPr/>
              </p:nvGrpSpPr>
              <p:grpSpPr>
                <a:xfrm>
                  <a:off x="3581400" y="1905000"/>
                  <a:ext cx="1689910" cy="1336001"/>
                  <a:chOff x="4495800" y="3733800"/>
                  <a:chExt cx="1689910" cy="1336001"/>
                </a:xfrm>
              </p:grpSpPr>
              <p:sp>
                <p:nvSpPr>
                  <p:cNvPr id="227" name="Rectangle 226"/>
                  <p:cNvSpPr/>
                  <p:nvPr/>
                </p:nvSpPr>
                <p:spPr bwMode="auto">
                  <a:xfrm>
                    <a:off x="4495800" y="3733800"/>
                    <a:ext cx="1524000" cy="997447"/>
                  </a:xfrm>
                  <a:prstGeom prst="rect">
                    <a:avLst/>
                  </a:prstGeom>
                  <a:solidFill>
                    <a:srgbClr val="BBB848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28" name="Rectangle 227"/>
                  <p:cNvSpPr/>
                  <p:nvPr/>
                </p:nvSpPr>
                <p:spPr>
                  <a:xfrm>
                    <a:off x="4694150" y="4731247"/>
                    <a:ext cx="1112805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lvl="0" algn="ctr"/>
                    <a:r>
                      <a:rPr lang="en-CA" sz="1600" dirty="0" smtClean="0">
                        <a:solidFill>
                          <a:srgbClr val="000000"/>
                        </a:solidFill>
                      </a:rPr>
                      <a:t>Device ON</a:t>
                    </a:r>
                    <a:endParaRPr lang="en-CA" sz="1600" dirty="0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16" name="Group 197"/>
                  <p:cNvGrpSpPr/>
                  <p:nvPr/>
                </p:nvGrpSpPr>
                <p:grpSpPr>
                  <a:xfrm>
                    <a:off x="5486400" y="4267200"/>
                    <a:ext cx="699310" cy="386359"/>
                    <a:chOff x="4362450" y="3762375"/>
                    <a:chExt cx="699310" cy="394335"/>
                  </a:xfrm>
                </p:grpSpPr>
                <p:sp>
                  <p:nvSpPr>
                    <p:cNvPr id="230" name="Text 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74414" y="3810000"/>
                      <a:ext cx="287346" cy="34671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/>
                      <a:endParaRPr lang="en-US" dirty="0"/>
                    </a:p>
                  </p:txBody>
                </p:sp>
                <p:grpSp>
                  <p:nvGrpSpPr>
                    <p:cNvPr id="17" name="Group 186"/>
                    <p:cNvGrpSpPr/>
                    <p:nvPr/>
                  </p:nvGrpSpPr>
                  <p:grpSpPr>
                    <a:xfrm>
                      <a:off x="4362450" y="3762375"/>
                      <a:ext cx="381000" cy="304395"/>
                      <a:chOff x="4362450" y="4419600"/>
                      <a:chExt cx="381000" cy="304395"/>
                    </a:xfrm>
                  </p:grpSpPr>
                  <p:sp>
                    <p:nvSpPr>
                      <p:cNvPr id="232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69358" cy="30439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dirty="0" smtClean="0"/>
                          <a:t>AES</a:t>
                        </a:r>
                        <a:endParaRPr lang="en-CA" dirty="0"/>
                      </a:p>
                    </p:txBody>
                  </p:sp>
                  <p:sp>
                    <p:nvSpPr>
                      <p:cNvPr id="233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81000" cy="304395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sz="1600" b="1" i="1" dirty="0" smtClean="0"/>
                          <a:t>K</a:t>
                        </a:r>
                        <a:endParaRPr lang="en-CA" sz="1600" b="1" i="1" dirty="0"/>
                      </a:p>
                    </p:txBody>
                  </p:sp>
                </p:grpSp>
              </p:grpSp>
            </p:grpSp>
          </p:grpSp>
          <p:sp>
            <p:nvSpPr>
              <p:cNvPr id="221" name="Rectangle 7"/>
              <p:cNvSpPr>
                <a:spLocks noChangeArrowheads="1"/>
              </p:cNvSpPr>
              <p:nvPr/>
            </p:nvSpPr>
            <p:spPr bwMode="auto">
              <a:xfrm>
                <a:off x="3657600" y="2438400"/>
                <a:ext cx="762000" cy="298238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1600" b="1" i="1" dirty="0" smtClean="0"/>
                  <a:t>H</a:t>
                </a:r>
                <a:endParaRPr lang="en-CA" sz="1600" b="1" i="1" dirty="0"/>
              </a:p>
            </p:txBody>
          </p:sp>
          <p:cxnSp>
            <p:nvCxnSpPr>
              <p:cNvPr id="222" name="Straight Arrow Connector 221"/>
              <p:cNvCxnSpPr>
                <a:endCxn id="233" idx="1"/>
              </p:cNvCxnSpPr>
              <p:nvPr/>
            </p:nvCxnSpPr>
            <p:spPr bwMode="auto">
              <a:xfrm flipV="1">
                <a:off x="4419600" y="2587519"/>
                <a:ext cx="152400" cy="328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223" name="Rectangle 7"/>
              <p:cNvSpPr>
                <a:spLocks noChangeArrowheads="1"/>
              </p:cNvSpPr>
              <p:nvPr/>
            </p:nvSpPr>
            <p:spPr bwMode="auto">
              <a:xfrm>
                <a:off x="3657600" y="1981200"/>
                <a:ext cx="381000" cy="29823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1600" b="1" i="1" dirty="0" smtClean="0"/>
                  <a:t>f</a:t>
                </a:r>
                <a:endParaRPr lang="en-CA" sz="1600" b="1" i="1" dirty="0"/>
              </a:p>
            </p:txBody>
          </p:sp>
        </p:grpSp>
        <p:sp>
          <p:nvSpPr>
            <p:cNvPr id="212" name="Rectangle 7"/>
            <p:cNvSpPr>
              <a:spLocks noChangeArrowheads="1"/>
            </p:cNvSpPr>
            <p:nvPr/>
          </p:nvSpPr>
          <p:spPr bwMode="auto">
            <a:xfrm>
              <a:off x="4566285" y="4429125"/>
              <a:ext cx="381000" cy="29823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sz="1600" b="1" i="1" dirty="0" smtClean="0"/>
                <a:t>h</a:t>
              </a:r>
              <a:endParaRPr lang="en-CA" sz="1600" b="1" i="1" dirty="0"/>
            </a:p>
          </p:txBody>
        </p:sp>
        <p:sp>
          <p:nvSpPr>
            <p:cNvPr id="213" name="Rectangle 7"/>
            <p:cNvSpPr>
              <a:spLocks noChangeArrowheads="1"/>
            </p:cNvSpPr>
            <p:nvPr/>
          </p:nvSpPr>
          <p:spPr bwMode="auto">
            <a:xfrm>
              <a:off x="4267200" y="4429125"/>
              <a:ext cx="152400" cy="29823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anchor="ctr"/>
            <a:lstStyle/>
            <a:p>
              <a:pPr algn="ctr"/>
              <a:r>
                <a:rPr lang="en-CA" b="1" dirty="0" smtClean="0"/>
                <a:t>Enc</a:t>
              </a:r>
              <a:endParaRPr lang="en-CA" b="1" dirty="0"/>
            </a:p>
          </p:txBody>
        </p:sp>
        <p:cxnSp>
          <p:nvCxnSpPr>
            <p:cNvPr id="214" name="Straight Arrow Connector 213"/>
            <p:cNvCxnSpPr>
              <a:stCxn id="223" idx="3"/>
              <a:endCxn id="213" idx="1"/>
            </p:cNvCxnSpPr>
            <p:nvPr/>
          </p:nvCxnSpPr>
          <p:spPr bwMode="auto">
            <a:xfrm flipV="1">
              <a:off x="4038600" y="4578244"/>
              <a:ext cx="228600" cy="126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15" name="Straight Arrow Connector 214"/>
            <p:cNvCxnSpPr/>
            <p:nvPr/>
          </p:nvCxnSpPr>
          <p:spPr bwMode="auto">
            <a:xfrm flipV="1">
              <a:off x="4419600" y="4572000"/>
              <a:ext cx="152400" cy="328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17" name="Straight Connector 216"/>
            <p:cNvCxnSpPr>
              <a:endCxn id="223" idx="2"/>
            </p:cNvCxnSpPr>
            <p:nvPr/>
          </p:nvCxnSpPr>
          <p:spPr bwMode="auto">
            <a:xfrm flipV="1">
              <a:off x="3845676" y="4728626"/>
              <a:ext cx="2424" cy="17043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</p:grpSp>
      <p:cxnSp>
        <p:nvCxnSpPr>
          <p:cNvPr id="238" name="Straight Arrow Connector 237"/>
          <p:cNvCxnSpPr>
            <a:stCxn id="212" idx="3"/>
          </p:cNvCxnSpPr>
          <p:nvPr/>
        </p:nvCxnSpPr>
        <p:spPr bwMode="auto">
          <a:xfrm flipV="1">
            <a:off x="3575769" y="2156346"/>
            <a:ext cx="914344" cy="12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43" name="Flowchart: Magnetic Disk 242"/>
          <p:cNvSpPr/>
          <p:nvPr/>
        </p:nvSpPr>
        <p:spPr bwMode="auto">
          <a:xfrm>
            <a:off x="4495800" y="1905000"/>
            <a:ext cx="457200" cy="533400"/>
          </a:xfrm>
          <a:prstGeom prst="flowChartMagneticDisk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5" name="Straight Connector 244"/>
          <p:cNvCxnSpPr/>
          <p:nvPr/>
        </p:nvCxnSpPr>
        <p:spPr bwMode="auto">
          <a:xfrm>
            <a:off x="4724400" y="2514600"/>
            <a:ext cx="0" cy="1447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7" name="Straight Connector 246"/>
          <p:cNvCxnSpPr/>
          <p:nvPr/>
        </p:nvCxnSpPr>
        <p:spPr bwMode="auto">
          <a:xfrm flipH="1">
            <a:off x="2743200" y="3962400"/>
            <a:ext cx="1981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9" name="Straight Connector 248"/>
          <p:cNvCxnSpPr>
            <a:endCxn id="119" idx="0"/>
          </p:cNvCxnSpPr>
          <p:nvPr/>
        </p:nvCxnSpPr>
        <p:spPr bwMode="auto">
          <a:xfrm flipH="1">
            <a:off x="2730330" y="3962400"/>
            <a:ext cx="12870" cy="3486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5" name="Straight Arrow Connector 254"/>
          <p:cNvCxnSpPr/>
          <p:nvPr/>
        </p:nvCxnSpPr>
        <p:spPr bwMode="auto">
          <a:xfrm>
            <a:off x="4724400" y="2590800"/>
            <a:ext cx="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57" name="Straight Arrow Connector 256"/>
          <p:cNvCxnSpPr/>
          <p:nvPr/>
        </p:nvCxnSpPr>
        <p:spPr bwMode="auto">
          <a:xfrm flipH="1">
            <a:off x="3657600" y="3962400"/>
            <a:ext cx="762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2" name="TextBox 261"/>
          <p:cNvSpPr txBox="1"/>
          <p:nvPr/>
        </p:nvSpPr>
        <p:spPr>
          <a:xfrm>
            <a:off x="4953000" y="1905000"/>
            <a:ext cx="9268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 smtClean="0"/>
              <a:t>Public </a:t>
            </a:r>
          </a:p>
          <a:p>
            <a:pPr algn="ctr"/>
            <a:r>
              <a:rPr lang="en-US" sz="1600" i="1" dirty="0" smtClean="0"/>
              <a:t>database</a:t>
            </a:r>
            <a:endParaRPr lang="en-US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True Random Number Generation – Randomness Seed</a:t>
            </a:r>
            <a:endParaRPr lang="en-US" sz="2400" b="1" dirty="0"/>
          </a:p>
        </p:txBody>
      </p:sp>
      <p:sp>
        <p:nvSpPr>
          <p:cNvPr id="64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440120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dirty="0" smtClean="0"/>
              <a:t>Entropy of error “side channel” depends on error sources</a:t>
            </a:r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i="1" dirty="0" smtClean="0"/>
              <a:t>Sources of errors with PUF value read-outs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Chip process technology, PUF details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Temperature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Voltage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Time (“aging”)</a:t>
            </a:r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/>
              <a:t>Typical min-entropy of errors with PUFs </a:t>
            </a:r>
            <a:r>
              <a:rPr lang="en-US" sz="2000" dirty="0" smtClean="0">
                <a:sym typeface="Symbol"/>
              </a:rPr>
              <a:t> 2-4% or more</a:t>
            </a:r>
          </a:p>
          <a:p>
            <a:pPr marL="457200" indent="-457200"/>
            <a:r>
              <a:rPr lang="en-US" sz="2000" dirty="0" smtClean="0">
                <a:sym typeface="Symbol"/>
              </a:rPr>
              <a:t>Extensive tests with SRAM: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>
                <a:sym typeface="Symbol"/>
              </a:rPr>
              <a:t>Cypress 65nm/150nm	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>
              <a:sym typeface="Symbol"/>
            </a:endParaRPr>
          </a:p>
          <a:p>
            <a:pPr marL="457200" indent="-457200"/>
            <a:r>
              <a:rPr lang="en-US" sz="2000" dirty="0" smtClean="0"/>
              <a:t>Typical PUF size (with SRAM) </a:t>
            </a:r>
            <a:r>
              <a:rPr lang="en-US" sz="2000" dirty="0" smtClean="0">
                <a:sym typeface="Symbol"/>
              </a:rPr>
              <a:t> 0.8 </a:t>
            </a:r>
            <a:r>
              <a:rPr lang="en-US" sz="2000" dirty="0" err="1" smtClean="0">
                <a:sym typeface="Symbol"/>
              </a:rPr>
              <a:t>kBytes</a:t>
            </a:r>
            <a:r>
              <a:rPr lang="en-US" sz="2000" dirty="0" smtClean="0">
                <a:sym typeface="Symbol"/>
              </a:rPr>
              <a:t> feasible (for 128-bit truly random seeds)</a:t>
            </a:r>
          </a:p>
          <a:p>
            <a:pPr marL="457200" indent="-457200"/>
            <a:endParaRPr lang="en-US" sz="2000" dirty="0" smtClean="0"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2003C9E8-314B-4443-B66B-DACCD3BFB60D}" type="slidenum">
              <a:rPr lang="en-US"/>
              <a:pPr/>
              <a:t>19</a:t>
            </a:fld>
            <a:endParaRPr lang="en-US"/>
          </a:p>
        </p:txBody>
      </p:sp>
      <p:sp>
        <p:nvSpPr>
          <p:cNvPr id="811010" name="Rectangle 2"/>
          <p:cNvSpPr>
            <a:spLocks noChangeArrowheads="1"/>
          </p:cNvSpPr>
          <p:nvPr/>
        </p:nvSpPr>
        <p:spPr bwMode="white">
          <a:xfrm>
            <a:off x="4419600" y="4191000"/>
            <a:ext cx="4724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t"/>
          <a:lstStyle/>
          <a:p>
            <a:pPr marL="457200" indent="-457200"/>
            <a:r>
              <a:rPr lang="en-US" sz="2000" dirty="0" smtClean="0"/>
              <a:t>Conclusions and Future Directions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0A575A4-2487-480B-9719-FAC979910FB2}" type="slidenum">
              <a:rPr lang="en-US"/>
              <a:pPr/>
              <a:t>2</a:t>
            </a:fld>
            <a:endParaRPr lang="en-US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Outline</a:t>
            </a:r>
            <a:endParaRPr lang="en-US" sz="24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6958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569694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Putting Trust in Devices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US" sz="2000" dirty="0" smtClean="0"/>
              <a:t>Conventional Approach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US" sz="2000" dirty="0" smtClean="0"/>
              <a:t>Exploiting “physical” device properties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Secure Key Storage via PUFs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US" sz="2000" dirty="0" smtClean="0"/>
              <a:t>Main Idea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US" sz="2000" dirty="0" smtClean="0"/>
              <a:t>Reliability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US" sz="2000" dirty="0" smtClean="0"/>
              <a:t>Randomness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US" sz="2000" dirty="0" smtClean="0"/>
              <a:t>Instantiations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True Random Number Generation via PUFs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US" sz="2000" dirty="0" smtClean="0"/>
              <a:t>Main Idea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US" sz="2000" dirty="0" smtClean="0"/>
              <a:t>Randomness Extraction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US" sz="2000" dirty="0" smtClean="0"/>
              <a:t>Seeds via PUFs</a:t>
            </a:r>
          </a:p>
          <a:p>
            <a:pPr marL="457200" indent="-457200">
              <a:buAutoNum type="arabicPeriod" startAt="5"/>
            </a:pPr>
            <a:r>
              <a:rPr lang="en-US" sz="2000" dirty="0" smtClean="0"/>
              <a:t>Conclusions &amp; Future Directions</a:t>
            </a:r>
          </a:p>
          <a:p>
            <a:pPr marL="457200" indent="-457200">
              <a:buFont typeface="+mj-lt"/>
              <a:buAutoNum type="arabicPeriod"/>
            </a:pPr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0A575A4-2487-480B-9719-FAC979910FB2}" type="slidenum">
              <a:rPr lang="en-US"/>
              <a:pPr/>
              <a:t>20</a:t>
            </a:fld>
            <a:endParaRPr lang="en-US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Conclusions</a:t>
            </a:r>
            <a:endParaRPr lang="en-US" sz="24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6958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255454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Use of PUFs for secure key storage attractive</a:t>
            </a:r>
            <a:r>
              <a:rPr lang="en-US" sz="2000" dirty="0" smtClean="0">
                <a:sym typeface="Symbol"/>
              </a:rPr>
              <a:t> ( 0.5 </a:t>
            </a:r>
            <a:r>
              <a:rPr lang="en-US" sz="2000" dirty="0" err="1" smtClean="0">
                <a:sym typeface="Symbol"/>
              </a:rPr>
              <a:t>kBytes</a:t>
            </a:r>
            <a:r>
              <a:rPr lang="en-US" sz="2000" dirty="0" smtClean="0">
                <a:sym typeface="Symbol"/>
              </a:rPr>
              <a:t> for 128-bit keys) </a:t>
            </a:r>
            <a:endParaRPr lang="en-US" sz="2000" dirty="0" smtClean="0"/>
          </a:p>
          <a:p>
            <a:pPr marL="914400" lvl="1" indent="-457200">
              <a:buFont typeface="Symbol" pitchFamily="18" charset="2"/>
              <a:buChar char="-"/>
            </a:pPr>
            <a:r>
              <a:rPr lang="en-US" sz="2000" dirty="0" smtClean="0"/>
              <a:t>No persistent, secure key storage needed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US" sz="2000" dirty="0" smtClean="0"/>
              <a:t>No attacks on key storage in “Device OFF” state possible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US" sz="2000" dirty="0" smtClean="0"/>
              <a:t>Helper data may be stored outside device (or added later in lifecycle)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Potential other uses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US" sz="2000" dirty="0" smtClean="0"/>
              <a:t>Anti-cloning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US" sz="2000" dirty="0" smtClean="0"/>
              <a:t>True random number generation</a:t>
            </a:r>
            <a:r>
              <a:rPr lang="en-US" sz="2000" dirty="0" smtClean="0">
                <a:sym typeface="Symbol"/>
              </a:rPr>
              <a:t>  ( 0.8 </a:t>
            </a:r>
            <a:r>
              <a:rPr lang="en-US" sz="2000" dirty="0" err="1" smtClean="0">
                <a:sym typeface="Symbol"/>
              </a:rPr>
              <a:t>kBytes</a:t>
            </a:r>
            <a:r>
              <a:rPr lang="en-US" sz="2000" dirty="0" smtClean="0">
                <a:sym typeface="Symbol"/>
              </a:rPr>
              <a:t> for 128-bit true seed) </a:t>
            </a:r>
            <a:endParaRPr lang="en-US" sz="2000" dirty="0" smtClean="0"/>
          </a:p>
          <a:p>
            <a:pPr marL="914400" lvl="1" indent="-457200"/>
            <a:r>
              <a:rPr lang="en-US" sz="2000" dirty="0" smtClean="0"/>
              <a:t>	(useful with NIST RNG specifications)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0A575A4-2487-480B-9719-FAC979910FB2}" type="slidenum">
              <a:rPr lang="en-US"/>
              <a:pPr/>
              <a:t>21</a:t>
            </a:fld>
            <a:endParaRPr lang="en-US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Further Reading</a:t>
            </a:r>
            <a:endParaRPr lang="en-US" sz="2400" b="1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914400"/>
            <a:ext cx="91440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1600" u="sng" dirty="0" smtClean="0"/>
              <a:t>Physically Unclonable Functions: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 smtClean="0"/>
              <a:t>Y. </a:t>
            </a:r>
            <a:r>
              <a:rPr lang="en-US" sz="1600" dirty="0" err="1" smtClean="0"/>
              <a:t>Dodis</a:t>
            </a:r>
            <a:r>
              <a:rPr lang="en-US" sz="1600" dirty="0" smtClean="0"/>
              <a:t>, R. </a:t>
            </a:r>
            <a:r>
              <a:rPr lang="en-US" sz="1600" dirty="0" err="1" smtClean="0"/>
              <a:t>Ostrovsky</a:t>
            </a:r>
            <a:r>
              <a:rPr lang="en-US" sz="1600" dirty="0" smtClean="0"/>
              <a:t>, L. </a:t>
            </a:r>
            <a:r>
              <a:rPr lang="en-US" sz="1600" dirty="0" err="1" smtClean="0"/>
              <a:t>Reyzin</a:t>
            </a:r>
            <a:r>
              <a:rPr lang="en-US" sz="1600" dirty="0" smtClean="0"/>
              <a:t>,  A. Smith, “Fuzzy Extractors: How to Generate Strong Keys from Biometrics and Other Noisy Data,” International Association for </a:t>
            </a:r>
            <a:r>
              <a:rPr lang="en-US" sz="1600" dirty="0" err="1" smtClean="0"/>
              <a:t>Cryptologic</a:t>
            </a:r>
            <a:r>
              <a:rPr lang="en-US" sz="1600" dirty="0" smtClean="0"/>
              <a:t> Research, IACR </a:t>
            </a:r>
            <a:r>
              <a:rPr lang="en-US" sz="1600" dirty="0" err="1" smtClean="0"/>
              <a:t>ePrint</a:t>
            </a:r>
            <a:r>
              <a:rPr lang="en-US" sz="1600" dirty="0" smtClean="0"/>
              <a:t> 2003/235, 2003.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 smtClean="0"/>
              <a:t>J. Guajardo, S.S. Kumar, G-J. </a:t>
            </a:r>
            <a:r>
              <a:rPr lang="en-US" sz="1600" dirty="0" err="1" smtClean="0"/>
              <a:t>Schrijen</a:t>
            </a:r>
            <a:r>
              <a:rPr lang="en-US" sz="1600" dirty="0" smtClean="0"/>
              <a:t>, P. </a:t>
            </a:r>
            <a:r>
              <a:rPr lang="en-US" sz="1600" dirty="0" err="1" smtClean="0"/>
              <a:t>Tuyls</a:t>
            </a:r>
            <a:r>
              <a:rPr lang="en-US" sz="1600" dirty="0" smtClean="0"/>
              <a:t>, “FPGA Intrinsic PUFs and Their Use for IP Protection,” in </a:t>
            </a:r>
            <a:r>
              <a:rPr lang="en-US" sz="1600" i="1" dirty="0" smtClean="0"/>
              <a:t>Proceedings of Cryptographic Hardware and Embedded Systems – CHES 2007</a:t>
            </a:r>
            <a:r>
              <a:rPr lang="en-US" sz="1600" dirty="0" smtClean="0"/>
              <a:t>, P. </a:t>
            </a:r>
            <a:r>
              <a:rPr lang="en-US" sz="1600" dirty="0" err="1" smtClean="0"/>
              <a:t>Paillier</a:t>
            </a:r>
            <a:r>
              <a:rPr lang="en-US" sz="1600" dirty="0" smtClean="0"/>
              <a:t>, I. </a:t>
            </a:r>
            <a:r>
              <a:rPr lang="en-US" sz="1600" dirty="0" err="1" smtClean="0"/>
              <a:t>Verbauwhede</a:t>
            </a:r>
            <a:r>
              <a:rPr lang="en-US" sz="1600" dirty="0" smtClean="0"/>
              <a:t>, Eds., Lecture Notes in Computer Science, Vol. 4727, pp. 63-80, 2007.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 smtClean="0"/>
              <a:t>R. </a:t>
            </a:r>
            <a:r>
              <a:rPr lang="en-US" sz="1600" dirty="0" err="1" smtClean="0"/>
              <a:t>Maes</a:t>
            </a:r>
            <a:r>
              <a:rPr lang="en-US" sz="1600" dirty="0" smtClean="0"/>
              <a:t>, I. </a:t>
            </a:r>
            <a:r>
              <a:rPr lang="en-US" sz="1600" dirty="0" err="1" smtClean="0"/>
              <a:t>Verbauwhede</a:t>
            </a:r>
            <a:r>
              <a:rPr lang="en-US" sz="1600" dirty="0" smtClean="0"/>
              <a:t>, “Physically Unclonable Functions: a Study on the State of the Art and Future Research Directions,” in </a:t>
            </a:r>
            <a:r>
              <a:rPr lang="en-US" sz="1600" i="1" dirty="0" smtClean="0"/>
              <a:t>Towards Hardware-Intrinsic Security – Foundations and Practice, Part I</a:t>
            </a:r>
            <a:r>
              <a:rPr lang="en-US" sz="1600" dirty="0" smtClean="0"/>
              <a:t>,  A-R. </a:t>
            </a:r>
            <a:r>
              <a:rPr lang="en-US" sz="1600" dirty="0" err="1" smtClean="0"/>
              <a:t>Sadeghi</a:t>
            </a:r>
            <a:r>
              <a:rPr lang="en-US" sz="1600" dirty="0" smtClean="0"/>
              <a:t>, D. </a:t>
            </a:r>
            <a:r>
              <a:rPr lang="en-US" sz="1600" dirty="0" err="1" smtClean="0"/>
              <a:t>Naccache</a:t>
            </a:r>
            <a:r>
              <a:rPr lang="en-US" sz="1600" dirty="0" smtClean="0"/>
              <a:t>, Eds., pp. 3-37, 2010.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 smtClean="0"/>
              <a:t>V. van </a:t>
            </a:r>
            <a:r>
              <a:rPr lang="en-US" sz="1600" dirty="0" err="1" smtClean="0"/>
              <a:t>der</a:t>
            </a:r>
            <a:r>
              <a:rPr lang="en-US" sz="1600" dirty="0" smtClean="0"/>
              <a:t> </a:t>
            </a:r>
            <a:r>
              <a:rPr lang="en-US" sz="1600" dirty="0" err="1" smtClean="0"/>
              <a:t>Leest</a:t>
            </a:r>
            <a:r>
              <a:rPr lang="en-US" sz="1600" dirty="0" smtClean="0"/>
              <a:t>, E. van </a:t>
            </a:r>
            <a:r>
              <a:rPr lang="en-US" sz="1600" dirty="0" err="1" smtClean="0"/>
              <a:t>der</a:t>
            </a:r>
            <a:r>
              <a:rPr lang="en-US" sz="1600" dirty="0" smtClean="0"/>
              <a:t> </a:t>
            </a:r>
            <a:r>
              <a:rPr lang="en-US" sz="1600" dirty="0" err="1" smtClean="0"/>
              <a:t>Sluis</a:t>
            </a:r>
            <a:r>
              <a:rPr lang="en-US" sz="1600" dirty="0" smtClean="0"/>
              <a:t>, G-J. </a:t>
            </a:r>
            <a:r>
              <a:rPr lang="en-US" sz="1600" dirty="0" err="1" smtClean="0"/>
              <a:t>Schrijen</a:t>
            </a:r>
            <a:r>
              <a:rPr lang="en-US" sz="1600" dirty="0" smtClean="0"/>
              <a:t>, P. </a:t>
            </a:r>
            <a:r>
              <a:rPr lang="en-US" sz="1600" dirty="0" err="1" smtClean="0"/>
              <a:t>Tuyls</a:t>
            </a:r>
            <a:r>
              <a:rPr lang="en-US" sz="1600" dirty="0" smtClean="0"/>
              <a:t>, H. </a:t>
            </a:r>
            <a:r>
              <a:rPr lang="en-US" sz="1600" dirty="0" err="1" smtClean="0"/>
              <a:t>Handschuh</a:t>
            </a:r>
            <a:r>
              <a:rPr lang="en-US" sz="1600" dirty="0" smtClean="0"/>
              <a:t>, “Efficient Implementation of True Random Number Generator Based on SRAM PUFs,‘” in </a:t>
            </a:r>
            <a:r>
              <a:rPr lang="en-US" sz="1600" i="1" dirty="0" smtClean="0"/>
              <a:t>Cryptography and Security: From Theory to Applications</a:t>
            </a:r>
            <a:r>
              <a:rPr lang="en-US" sz="1600" dirty="0" smtClean="0"/>
              <a:t>, Lecture Notes in Computer Science, Vol. 6805, pp. 300-318, 2012.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 smtClean="0"/>
              <a:t>V. van </a:t>
            </a:r>
            <a:r>
              <a:rPr lang="en-US" sz="1600" dirty="0" err="1" smtClean="0"/>
              <a:t>der</a:t>
            </a:r>
            <a:r>
              <a:rPr lang="en-US" sz="1600" dirty="0" smtClean="0"/>
              <a:t> </a:t>
            </a:r>
            <a:r>
              <a:rPr lang="en-US" sz="1600" dirty="0" err="1" smtClean="0"/>
              <a:t>Leest</a:t>
            </a:r>
            <a:r>
              <a:rPr lang="en-US" sz="1600" dirty="0" smtClean="0"/>
              <a:t>, B. </a:t>
            </a:r>
            <a:r>
              <a:rPr lang="en-US" sz="1600" dirty="0" err="1" smtClean="0"/>
              <a:t>Preneel</a:t>
            </a:r>
            <a:r>
              <a:rPr lang="en-US" sz="1600" dirty="0" smtClean="0"/>
              <a:t>, E. van </a:t>
            </a:r>
            <a:r>
              <a:rPr lang="en-US" sz="1600" dirty="0" err="1" smtClean="0"/>
              <a:t>der</a:t>
            </a:r>
            <a:r>
              <a:rPr lang="en-US" sz="1600" dirty="0" smtClean="0"/>
              <a:t> </a:t>
            </a:r>
            <a:r>
              <a:rPr lang="en-US" sz="1600" dirty="0" err="1" smtClean="0"/>
              <a:t>Sluis</a:t>
            </a:r>
            <a:r>
              <a:rPr lang="en-US" sz="1600" dirty="0" smtClean="0"/>
              <a:t>, “Soft Decision Error Correction for Compact Memory-Based PUFs Using a Single Enrollment,” to be presented at </a:t>
            </a:r>
            <a:r>
              <a:rPr lang="en-US" sz="1600" i="1" dirty="0" smtClean="0"/>
              <a:t>Cryptographic Hardware and Embedded Security – CHES 2012</a:t>
            </a:r>
            <a:r>
              <a:rPr lang="en-US" sz="16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 smtClean="0"/>
              <a:t>R. </a:t>
            </a:r>
            <a:r>
              <a:rPr lang="en-US" sz="1600" dirty="0" err="1" smtClean="0"/>
              <a:t>Maes</a:t>
            </a:r>
            <a:r>
              <a:rPr lang="en-US" sz="1600" dirty="0" smtClean="0"/>
              <a:t>, V. </a:t>
            </a:r>
            <a:r>
              <a:rPr lang="en-US" sz="1600" dirty="0" err="1" smtClean="0"/>
              <a:t>Rozic</a:t>
            </a:r>
            <a:r>
              <a:rPr lang="en-US" sz="1600" dirty="0" smtClean="0"/>
              <a:t>, I. </a:t>
            </a:r>
            <a:r>
              <a:rPr lang="en-US" sz="1600" dirty="0" err="1" smtClean="0"/>
              <a:t>Verbauwhede</a:t>
            </a:r>
            <a:r>
              <a:rPr lang="en-US" sz="1600" dirty="0" smtClean="0"/>
              <a:t>, P. </a:t>
            </a:r>
            <a:r>
              <a:rPr lang="en-US" sz="1600" dirty="0" err="1" smtClean="0"/>
              <a:t>Koeberl</a:t>
            </a:r>
            <a:r>
              <a:rPr lang="en-US" sz="1600" dirty="0" smtClean="0"/>
              <a:t>, E. van </a:t>
            </a:r>
            <a:r>
              <a:rPr lang="en-US" sz="1600" dirty="0" err="1" smtClean="0"/>
              <a:t>der</a:t>
            </a:r>
            <a:r>
              <a:rPr lang="en-US" sz="1600" dirty="0" smtClean="0"/>
              <a:t> </a:t>
            </a:r>
            <a:r>
              <a:rPr lang="en-US" sz="1600" dirty="0" err="1" smtClean="0"/>
              <a:t>Sluis</a:t>
            </a:r>
            <a:r>
              <a:rPr lang="en-US" sz="1600" dirty="0" smtClean="0"/>
              <a:t>, V. van </a:t>
            </a:r>
            <a:r>
              <a:rPr lang="en-US" sz="1600" dirty="0" err="1" smtClean="0"/>
              <a:t>der</a:t>
            </a:r>
            <a:r>
              <a:rPr lang="en-US" sz="1600" dirty="0" smtClean="0"/>
              <a:t> </a:t>
            </a:r>
            <a:r>
              <a:rPr lang="en-US" sz="1600" dirty="0" err="1" smtClean="0"/>
              <a:t>Leest</a:t>
            </a:r>
            <a:r>
              <a:rPr lang="en-US" sz="1600" dirty="0" smtClean="0"/>
              <a:t>, “Experimental Evaluation of Physically Unclonable Functions in 65 nm CMOS,” in </a:t>
            </a:r>
            <a:r>
              <a:rPr lang="en-US" sz="1600" i="1" dirty="0" smtClean="0"/>
              <a:t>Proceedings of 38th European Solid-State Circuits Conference – ESSCIRC 2012</a:t>
            </a:r>
            <a:r>
              <a:rPr lang="en-US" sz="1600" dirty="0" smtClean="0"/>
              <a:t>, IEEE, 2012.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 smtClean="0"/>
              <a:t>G-J. </a:t>
            </a:r>
            <a:r>
              <a:rPr lang="en-US" sz="1600" dirty="0" err="1" smtClean="0"/>
              <a:t>Schrijen</a:t>
            </a:r>
            <a:r>
              <a:rPr lang="en-US" sz="1600" dirty="0" smtClean="0"/>
              <a:t>, V. van </a:t>
            </a:r>
            <a:r>
              <a:rPr lang="en-US" sz="1600" dirty="0" err="1" smtClean="0"/>
              <a:t>der</a:t>
            </a:r>
            <a:r>
              <a:rPr lang="en-US" sz="1600" dirty="0" smtClean="0"/>
              <a:t> </a:t>
            </a:r>
            <a:r>
              <a:rPr lang="en-US" sz="1600" dirty="0" err="1" smtClean="0"/>
              <a:t>Leest</a:t>
            </a:r>
            <a:r>
              <a:rPr lang="en-US" sz="1600" dirty="0" smtClean="0"/>
              <a:t>,  “Comparative Analysis of SRAM Memories Used as PUF Primitives,” DATE 2012.</a:t>
            </a:r>
            <a:endParaRPr lang="en-US" sz="1600" i="1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0A575A4-2487-480B-9719-FAC979910FB2}" type="slidenum">
              <a:rPr lang="en-US"/>
              <a:pPr/>
              <a:t>22</a:t>
            </a:fld>
            <a:endParaRPr lang="en-US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Further Reading (cont’d)</a:t>
            </a:r>
            <a:endParaRPr lang="en-US" sz="2400" b="1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914400"/>
            <a:ext cx="9144000" cy="366254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1600" u="sng" dirty="0" smtClean="0"/>
              <a:t>NIST Standards and Guidelines related to RNGs and to Secure Key Storage: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sz="1600" dirty="0" smtClean="0"/>
              <a:t>NIST SP 800-90A, </a:t>
            </a:r>
            <a:r>
              <a:rPr lang="en-US" sz="1600" i="1" dirty="0" smtClean="0"/>
              <a:t>Recommendation for Random Number Generation Using Deterministic Random Bit Generators (Revised)</a:t>
            </a:r>
            <a:r>
              <a:rPr lang="en-US" sz="1600" dirty="0" smtClean="0"/>
              <a:t>, January 25, 2012. 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sz="1600" dirty="0" smtClean="0"/>
              <a:t>NIST SP 800-90B, </a:t>
            </a:r>
            <a:r>
              <a:rPr lang="en-US" sz="1600" i="1" dirty="0" smtClean="0"/>
              <a:t>Recommendation for the Entropy Sources Used for Random Bit Generation</a:t>
            </a:r>
            <a:r>
              <a:rPr lang="en-US" sz="1600" dirty="0" smtClean="0"/>
              <a:t>, Draft, September 6, 2012. 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sz="1600" dirty="0" smtClean="0"/>
              <a:t>NIST SP 800-90C, </a:t>
            </a:r>
            <a:r>
              <a:rPr lang="en-US" sz="1600" i="1" dirty="0" smtClean="0"/>
              <a:t>Recommendation for Random Bit Generator (RBG) Constructions, </a:t>
            </a:r>
            <a:r>
              <a:rPr lang="en-US" sz="1600" dirty="0" smtClean="0"/>
              <a:t>Draft, September 6, 2012. 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sz="1600" dirty="0" smtClean="0"/>
              <a:t>NIST SP 800-22,  </a:t>
            </a:r>
            <a:r>
              <a:rPr lang="en-US" sz="1600" i="1" dirty="0" smtClean="0"/>
              <a:t>A Statistical Test Suite for Random and Pseudorandom Number Generators for Cryptographic Applications</a:t>
            </a:r>
            <a:r>
              <a:rPr lang="en-US" sz="1600" dirty="0" smtClean="0"/>
              <a:t>, May 15, 2012. 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sz="1600" dirty="0" smtClean="0"/>
              <a:t>FIPS 140-2, </a:t>
            </a:r>
            <a:r>
              <a:rPr lang="en-US" sz="1600" i="1" dirty="0" smtClean="0"/>
              <a:t>Implementation Guidance for FIPS Pub 140-2 and the Cryptographic Module Validation Program</a:t>
            </a:r>
            <a:r>
              <a:rPr lang="en-US" sz="1600" dirty="0" smtClean="0"/>
              <a:t>, July 15, 2011. 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sz="1600" dirty="0" smtClean="0"/>
              <a:t>FIPS Pub 140-2, </a:t>
            </a:r>
            <a:r>
              <a:rPr lang="en-US" sz="1600" i="1" dirty="0" smtClean="0"/>
              <a:t>Annex C: Approved Random Number Generators for FIPS Pub 140-2, Security Requirements for Cryptographic Modules</a:t>
            </a:r>
            <a:r>
              <a:rPr lang="en-US" sz="1600" dirty="0" smtClean="0"/>
              <a:t>, Draft, February 16, 2012.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sz="1600" dirty="0" smtClean="0"/>
              <a:t>NIST SP 800-147B, </a:t>
            </a:r>
            <a:r>
              <a:rPr lang="en-US" sz="1600" i="1" dirty="0" smtClean="0"/>
              <a:t>BIOS Protection Guidelines for Servers</a:t>
            </a:r>
            <a:r>
              <a:rPr lang="en-US" sz="1600" dirty="0" smtClean="0"/>
              <a:t>, Draft, July 31 2012.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0A575A4-2487-480B-9719-FAC979910FB2}" type="slidenum">
              <a:rPr lang="en-US"/>
              <a:pPr/>
              <a:t>3</a:t>
            </a:fld>
            <a:endParaRPr lang="en-US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Putting Trust in Devices</a:t>
            </a:r>
            <a:endParaRPr lang="en-US" sz="24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6958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470898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i="1" dirty="0" smtClean="0"/>
              <a:t>Conventional Approach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Trusted implementation of crypto,</a:t>
            </a:r>
          </a:p>
          <a:p>
            <a:pPr marL="457200" indent="-457200"/>
            <a:r>
              <a:rPr lang="en-US" sz="2000" dirty="0" smtClean="0"/>
              <a:t> 	including side channel resistance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Trusted security policy routines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Secure and authentic key storage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Secure RNG (or RNG seed)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/>
            <a:r>
              <a:rPr lang="en-US" sz="2000" dirty="0" smtClean="0"/>
              <a:t>This requires persistent, secure key storage</a:t>
            </a:r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/>
              <a:t>What to do if </a:t>
            </a:r>
            <a:r>
              <a:rPr lang="en-US" sz="2000" i="1" dirty="0" smtClean="0"/>
              <a:t>no</a:t>
            </a:r>
            <a:r>
              <a:rPr lang="en-US" sz="2000" dirty="0" smtClean="0"/>
              <a:t> persistent storage on device?</a:t>
            </a:r>
          </a:p>
          <a:p>
            <a:pPr marL="457200" indent="-457200"/>
            <a:r>
              <a:rPr lang="en-US" sz="2000" dirty="0" smtClean="0"/>
              <a:t>(or, not yet)</a:t>
            </a:r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/>
              <a:t>What to do if attacks target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Key storage location?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Seeds for random number generator?</a:t>
            </a:r>
          </a:p>
        </p:txBody>
      </p:sp>
      <p:grpSp>
        <p:nvGrpSpPr>
          <p:cNvPr id="2" name="Group 8"/>
          <p:cNvGrpSpPr>
            <a:grpSpLocks noChangeAspect="1"/>
          </p:cNvGrpSpPr>
          <p:nvPr/>
        </p:nvGrpSpPr>
        <p:grpSpPr>
          <a:xfrm>
            <a:off x="5257800" y="1219200"/>
            <a:ext cx="4274732" cy="5425278"/>
            <a:chOff x="4200525" y="1905000"/>
            <a:chExt cx="2968564" cy="3767554"/>
          </a:xfrm>
        </p:grpSpPr>
        <p:sp>
          <p:nvSpPr>
            <p:cNvPr id="10" name="Rectangle 9"/>
            <p:cNvSpPr/>
            <p:nvPr/>
          </p:nvSpPr>
          <p:spPr bwMode="auto">
            <a:xfrm>
              <a:off x="4200525" y="1905000"/>
              <a:ext cx="1524000" cy="3429000"/>
            </a:xfrm>
            <a:prstGeom prst="rect">
              <a:avLst/>
            </a:prstGeom>
            <a:solidFill>
              <a:srgbClr val="BBB848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4267200" y="3962400"/>
              <a:ext cx="1362075" cy="61912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CA" dirty="0"/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4276725" y="4638674"/>
              <a:ext cx="1362075" cy="619125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CA" dirty="0"/>
            </a:p>
          </p:txBody>
        </p:sp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4774414" y="2438400"/>
              <a:ext cx="287346" cy="346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572000" y="5334000"/>
              <a:ext cx="76655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CA" sz="1600" dirty="0" smtClean="0">
                  <a:solidFill>
                    <a:srgbClr val="000000"/>
                  </a:solidFill>
                </a:rPr>
                <a:t>Device</a:t>
              </a:r>
              <a:endParaRPr lang="en-CA" sz="1600" dirty="0">
                <a:solidFill>
                  <a:srgbClr val="000000"/>
                </a:solidFill>
              </a:endParaRPr>
            </a:p>
          </p:txBody>
        </p:sp>
        <p:grpSp>
          <p:nvGrpSpPr>
            <p:cNvPr id="3" name="Group 185"/>
            <p:cNvGrpSpPr/>
            <p:nvPr/>
          </p:nvGrpSpPr>
          <p:grpSpPr>
            <a:xfrm>
              <a:off x="4343400" y="4191000"/>
              <a:ext cx="1181100" cy="304395"/>
              <a:chOff x="4362450" y="4419600"/>
              <a:chExt cx="1181100" cy="304395"/>
            </a:xfrm>
          </p:grpSpPr>
          <p:sp>
            <p:nvSpPr>
              <p:cNvPr id="34" name="Rectangle 7"/>
              <p:cNvSpPr>
                <a:spLocks noChangeArrowheads="1"/>
              </p:cNvSpPr>
              <p:nvPr/>
            </p:nvSpPr>
            <p:spPr bwMode="auto">
              <a:xfrm>
                <a:off x="4362450" y="4419600"/>
                <a:ext cx="457200" cy="30439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AES</a:t>
                </a:r>
                <a:endParaRPr lang="en-CA" dirty="0"/>
              </a:p>
            </p:txBody>
          </p:sp>
          <p:sp>
            <p:nvSpPr>
              <p:cNvPr id="35" name="Rectangle 7"/>
              <p:cNvSpPr>
                <a:spLocks noChangeArrowheads="1"/>
              </p:cNvSpPr>
              <p:nvPr/>
            </p:nvSpPr>
            <p:spPr bwMode="auto">
              <a:xfrm>
                <a:off x="4362450" y="4419600"/>
                <a:ext cx="381000" cy="304395"/>
              </a:xfrm>
              <a:prstGeom prst="rect">
                <a:avLst/>
              </a:prstGeom>
              <a:solidFill>
                <a:srgbClr val="99FF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AES</a:t>
                </a:r>
                <a:endParaRPr lang="en-CA" dirty="0"/>
              </a:p>
            </p:txBody>
          </p:sp>
          <p:sp>
            <p:nvSpPr>
              <p:cNvPr id="36" name="Rectangle 7"/>
              <p:cNvSpPr>
                <a:spLocks noChangeArrowheads="1"/>
              </p:cNvSpPr>
              <p:nvPr/>
            </p:nvSpPr>
            <p:spPr bwMode="auto">
              <a:xfrm>
                <a:off x="5162550" y="4419600"/>
                <a:ext cx="381000" cy="304395"/>
              </a:xfrm>
              <a:prstGeom prst="rect">
                <a:avLst/>
              </a:prstGeom>
              <a:solidFill>
                <a:srgbClr val="66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RNG</a:t>
                </a:r>
                <a:endParaRPr lang="en-CA" dirty="0"/>
              </a:p>
            </p:txBody>
          </p:sp>
          <p:sp>
            <p:nvSpPr>
              <p:cNvPr id="37" name="Rectangle 7"/>
              <p:cNvSpPr>
                <a:spLocks noChangeArrowheads="1"/>
              </p:cNvSpPr>
              <p:nvPr/>
            </p:nvSpPr>
            <p:spPr bwMode="auto">
              <a:xfrm>
                <a:off x="4762500" y="4419600"/>
                <a:ext cx="381000" cy="304395"/>
              </a:xfrm>
              <a:prstGeom prst="rect">
                <a:avLst/>
              </a:prstGeom>
              <a:solidFill>
                <a:srgbClr val="BBB848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ECC</a:t>
                </a:r>
                <a:endParaRPr lang="en-CA" dirty="0"/>
              </a:p>
            </p:txBody>
          </p:sp>
        </p:grpSp>
        <p:grpSp>
          <p:nvGrpSpPr>
            <p:cNvPr id="9" name="Group 197"/>
            <p:cNvGrpSpPr/>
            <p:nvPr/>
          </p:nvGrpSpPr>
          <p:grpSpPr>
            <a:xfrm>
              <a:off x="4364567" y="4876800"/>
              <a:ext cx="1181100" cy="394335"/>
              <a:chOff x="4362450" y="3762375"/>
              <a:chExt cx="1181100" cy="394335"/>
            </a:xfrm>
          </p:grpSpPr>
          <p:sp>
            <p:nvSpPr>
              <p:cNvPr id="28" name="Text Box 8"/>
              <p:cNvSpPr txBox="1">
                <a:spLocks noChangeArrowheads="1"/>
              </p:cNvSpPr>
              <p:nvPr/>
            </p:nvSpPr>
            <p:spPr bwMode="auto">
              <a:xfrm>
                <a:off x="4774414" y="3810000"/>
                <a:ext cx="287346" cy="3467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endParaRPr lang="en-US" dirty="0"/>
              </a:p>
            </p:txBody>
          </p:sp>
          <p:grpSp>
            <p:nvGrpSpPr>
              <p:cNvPr id="15" name="Group 186"/>
              <p:cNvGrpSpPr/>
              <p:nvPr/>
            </p:nvGrpSpPr>
            <p:grpSpPr>
              <a:xfrm>
                <a:off x="4362450" y="3762375"/>
                <a:ext cx="1181100" cy="304395"/>
                <a:chOff x="4362450" y="4419600"/>
                <a:chExt cx="1181100" cy="304395"/>
              </a:xfrm>
            </p:grpSpPr>
            <p:sp>
              <p:nvSpPr>
                <p:cNvPr id="30" name="Rectangle 7"/>
                <p:cNvSpPr>
                  <a:spLocks noChangeArrowheads="1"/>
                </p:cNvSpPr>
                <p:nvPr/>
              </p:nvSpPr>
              <p:spPr bwMode="auto">
                <a:xfrm>
                  <a:off x="4362450" y="4419600"/>
                  <a:ext cx="457200" cy="30439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AES</a:t>
                  </a:r>
                  <a:endParaRPr lang="en-CA" dirty="0"/>
                </a:p>
              </p:txBody>
            </p:sp>
            <p:sp>
              <p:nvSpPr>
                <p:cNvPr id="31" name="Rectangle 7"/>
                <p:cNvSpPr>
                  <a:spLocks noChangeArrowheads="1"/>
                </p:cNvSpPr>
                <p:nvPr/>
              </p:nvSpPr>
              <p:spPr bwMode="auto">
                <a:xfrm>
                  <a:off x="4362450" y="4419600"/>
                  <a:ext cx="381000" cy="304395"/>
                </a:xfrm>
                <a:prstGeom prst="rect">
                  <a:avLst/>
                </a:prstGeom>
                <a:solidFill>
                  <a:srgbClr val="99FF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CA" b="1" i="1" dirty="0" smtClean="0">
                      <a:solidFill>
                        <a:srgbClr val="FF0000"/>
                      </a:solidFill>
                    </a:rPr>
                    <a:t>K</a:t>
                  </a:r>
                  <a:endParaRPr lang="en-CA" b="1" i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32" name="Rectangle 7"/>
                <p:cNvSpPr>
                  <a:spLocks noChangeArrowheads="1"/>
                </p:cNvSpPr>
                <p:nvPr/>
              </p:nvSpPr>
              <p:spPr bwMode="auto">
                <a:xfrm>
                  <a:off x="5162550" y="4419600"/>
                  <a:ext cx="381000" cy="304395"/>
                </a:xfrm>
                <a:prstGeom prst="rect">
                  <a:avLst/>
                </a:prstGeom>
                <a:solidFill>
                  <a:srgbClr val="66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CA" b="1" i="1" dirty="0" smtClean="0">
                      <a:solidFill>
                        <a:srgbClr val="FF0000"/>
                      </a:solidFill>
                    </a:rPr>
                    <a:t>seed</a:t>
                  </a:r>
                  <a:endParaRPr lang="en-CA" b="1" i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33" name="Rectangle 7"/>
                <p:cNvSpPr>
                  <a:spLocks noChangeArrowheads="1"/>
                </p:cNvSpPr>
                <p:nvPr/>
              </p:nvSpPr>
              <p:spPr bwMode="auto">
                <a:xfrm>
                  <a:off x="4762500" y="4419600"/>
                  <a:ext cx="381000" cy="304395"/>
                </a:xfrm>
                <a:prstGeom prst="rect">
                  <a:avLst/>
                </a:prstGeom>
                <a:solidFill>
                  <a:srgbClr val="BBB848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CA" b="1" dirty="0" smtClean="0"/>
                    <a:t>(</a:t>
                  </a:r>
                  <a:r>
                    <a:rPr lang="en-CA" b="1" i="1" dirty="0" smtClean="0">
                      <a:solidFill>
                        <a:srgbClr val="FF0000"/>
                      </a:solidFill>
                    </a:rPr>
                    <a:t>d</a:t>
                  </a:r>
                  <a:r>
                    <a:rPr lang="en-CA" b="1" dirty="0" smtClean="0"/>
                    <a:t>, </a:t>
                  </a:r>
                  <a:r>
                    <a:rPr lang="en-CA" b="1" i="1" dirty="0" smtClean="0">
                      <a:solidFill>
                        <a:srgbClr val="002060"/>
                      </a:solidFill>
                    </a:rPr>
                    <a:t>Q</a:t>
                  </a:r>
                  <a:r>
                    <a:rPr lang="en-CA" b="1" dirty="0" smtClean="0"/>
                    <a:t>)</a:t>
                  </a:r>
                  <a:endParaRPr lang="en-CA" b="1" dirty="0"/>
                </a:p>
              </p:txBody>
            </p:sp>
          </p:grpSp>
        </p:grpSp>
        <p:sp>
          <p:nvSpPr>
            <p:cNvPr id="17" name="TextBox 16"/>
            <p:cNvSpPr txBox="1"/>
            <p:nvPr/>
          </p:nvSpPr>
          <p:spPr>
            <a:xfrm>
              <a:off x="4686300" y="4619625"/>
              <a:ext cx="5004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Keys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267200" y="3933825"/>
              <a:ext cx="13348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Crypto Functions</a:t>
              </a:r>
              <a:endParaRPr lang="en-US" dirty="0"/>
            </a:p>
          </p:txBody>
        </p:sp>
        <p:sp>
          <p:nvSpPr>
            <p:cNvPr id="19" name="Rectangle 7"/>
            <p:cNvSpPr>
              <a:spLocks noChangeArrowheads="1"/>
            </p:cNvSpPr>
            <p:nvPr/>
          </p:nvSpPr>
          <p:spPr bwMode="auto">
            <a:xfrm>
              <a:off x="4267200" y="3581400"/>
              <a:ext cx="1362075" cy="31432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dirty="0" smtClean="0"/>
                <a:t>Security Functions</a:t>
              </a:r>
              <a:endParaRPr lang="en-CA" dirty="0"/>
            </a:p>
          </p:txBody>
        </p:sp>
        <p:sp>
          <p:nvSpPr>
            <p:cNvPr id="20" name="Rectangle 7"/>
            <p:cNvSpPr>
              <a:spLocks noChangeArrowheads="1"/>
            </p:cNvSpPr>
            <p:nvPr/>
          </p:nvSpPr>
          <p:spPr bwMode="auto">
            <a:xfrm>
              <a:off x="4267200" y="3200400"/>
              <a:ext cx="1362075" cy="31432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dirty="0" smtClean="0"/>
                <a:t>Security Policies</a:t>
              </a:r>
              <a:endParaRPr lang="en-CA" dirty="0"/>
            </a:p>
          </p:txBody>
        </p:sp>
        <p:sp>
          <p:nvSpPr>
            <p:cNvPr id="21" name="Rectangle 7"/>
            <p:cNvSpPr>
              <a:spLocks noChangeArrowheads="1"/>
            </p:cNvSpPr>
            <p:nvPr/>
          </p:nvSpPr>
          <p:spPr bwMode="auto">
            <a:xfrm>
              <a:off x="4267200" y="2819400"/>
              <a:ext cx="1362075" cy="31432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dirty="0" smtClean="0"/>
                <a:t>Key Management</a:t>
              </a:r>
              <a:endParaRPr lang="en-CA" dirty="0"/>
            </a:p>
          </p:txBody>
        </p:sp>
        <p:sp>
          <p:nvSpPr>
            <p:cNvPr id="22" name="Rectangle 7"/>
            <p:cNvSpPr>
              <a:spLocks noChangeArrowheads="1"/>
            </p:cNvSpPr>
            <p:nvPr/>
          </p:nvSpPr>
          <p:spPr bwMode="auto">
            <a:xfrm>
              <a:off x="4267200" y="1981200"/>
              <a:ext cx="1362075" cy="31432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dirty="0" smtClean="0"/>
                <a:t>Applications</a:t>
              </a:r>
              <a:endParaRPr lang="en-CA" dirty="0"/>
            </a:p>
          </p:txBody>
        </p:sp>
        <p:cxnSp>
          <p:nvCxnSpPr>
            <p:cNvPr id="23" name="Straight Connector 22"/>
            <p:cNvCxnSpPr/>
            <p:nvPr/>
          </p:nvCxnSpPr>
          <p:spPr bwMode="auto">
            <a:xfrm>
              <a:off x="4953000" y="23622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 flipH="1">
              <a:off x="5943600" y="4629150"/>
              <a:ext cx="9525" cy="6477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H="1">
              <a:off x="5943600" y="2645833"/>
              <a:ext cx="3175" cy="195474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6019800" y="4724400"/>
              <a:ext cx="114928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Confidentiality,</a:t>
              </a:r>
            </a:p>
            <a:p>
              <a:r>
                <a:rPr lang="en-US" dirty="0" smtClean="0"/>
                <a:t>authenticity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019800" y="3505200"/>
              <a:ext cx="95731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Authenticity</a:t>
              </a:r>
              <a:endParaRPr lang="en-US" dirty="0"/>
            </a:p>
          </p:txBody>
        </p:sp>
      </p:grpSp>
      <p:cxnSp>
        <p:nvCxnSpPr>
          <p:cNvPr id="38" name="Straight Arrow Connector 37"/>
          <p:cNvCxnSpPr/>
          <p:nvPr/>
        </p:nvCxnSpPr>
        <p:spPr bwMode="auto">
          <a:xfrm>
            <a:off x="7772400" y="1344305"/>
            <a:ext cx="0" cy="914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7924800" y="1600200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(Some)</a:t>
            </a:r>
          </a:p>
          <a:p>
            <a:r>
              <a:rPr lang="en-US" dirty="0" smtClean="0"/>
              <a:t>authenticity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0A575A4-2487-480B-9719-FAC979910FB2}" type="slidenum">
              <a:rPr lang="en-US"/>
              <a:pPr/>
              <a:t>4</a:t>
            </a:fld>
            <a:endParaRPr lang="en-US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Secure Key Storage – Main Idea</a:t>
            </a:r>
            <a:endParaRPr lang="en-US" sz="24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6958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563231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i="1" dirty="0" smtClean="0"/>
              <a:t>Conventional Approach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Persistent, secure key storage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/>
            <a:r>
              <a:rPr lang="en-US" sz="2000" i="1" dirty="0" smtClean="0"/>
              <a:t>Potential approach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Secure key storage ON/OFF button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/>
            <a:r>
              <a:rPr lang="en-US" sz="2000" dirty="0" smtClean="0"/>
              <a:t>Key </a:t>
            </a:r>
            <a:r>
              <a:rPr lang="en-US" sz="2000" i="1" dirty="0" smtClean="0">
                <a:solidFill>
                  <a:srgbClr val="FF0000"/>
                </a:solidFill>
              </a:rPr>
              <a:t>K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is derived from “device properties” upon device start-up</a:t>
            </a:r>
          </a:p>
          <a:p>
            <a:pPr marL="457200" indent="-457200"/>
            <a:r>
              <a:rPr lang="en-US" sz="2000" dirty="0" smtClean="0"/>
              <a:t>(physically unclonable functions – PUFs)</a:t>
            </a:r>
          </a:p>
          <a:p>
            <a:pPr marL="457200" indent="-457200"/>
            <a:endParaRPr lang="en-US" sz="2000" dirty="0" smtClean="0"/>
          </a:p>
        </p:txBody>
      </p:sp>
      <p:grpSp>
        <p:nvGrpSpPr>
          <p:cNvPr id="2" name="Group 45"/>
          <p:cNvGrpSpPr/>
          <p:nvPr/>
        </p:nvGrpSpPr>
        <p:grpSpPr>
          <a:xfrm>
            <a:off x="990600" y="1894212"/>
            <a:ext cx="4366435" cy="1346789"/>
            <a:chOff x="990600" y="1894212"/>
            <a:chExt cx="4366435" cy="1346789"/>
          </a:xfrm>
        </p:grpSpPr>
        <p:sp>
          <p:nvSpPr>
            <p:cNvPr id="40" name="Text Box 8"/>
            <p:cNvSpPr txBox="1">
              <a:spLocks noChangeArrowheads="1"/>
            </p:cNvSpPr>
            <p:nvPr/>
          </p:nvSpPr>
          <p:spPr bwMode="auto">
            <a:xfrm>
              <a:off x="5069689" y="1894212"/>
              <a:ext cx="287346" cy="3396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endParaRPr lang="en-US" dirty="0"/>
            </a:p>
          </p:txBody>
        </p:sp>
        <p:grpSp>
          <p:nvGrpSpPr>
            <p:cNvPr id="3" name="Group 65"/>
            <p:cNvGrpSpPr/>
            <p:nvPr/>
          </p:nvGrpSpPr>
          <p:grpSpPr>
            <a:xfrm>
              <a:off x="990600" y="1905000"/>
              <a:ext cx="1689910" cy="1336001"/>
              <a:chOff x="4495800" y="3733800"/>
              <a:chExt cx="1689910" cy="1336001"/>
            </a:xfrm>
          </p:grpSpPr>
          <p:sp>
            <p:nvSpPr>
              <p:cNvPr id="37" name="Rectangle 36"/>
              <p:cNvSpPr/>
              <p:nvPr/>
            </p:nvSpPr>
            <p:spPr bwMode="auto">
              <a:xfrm>
                <a:off x="4495800" y="3733800"/>
                <a:ext cx="1524000" cy="997447"/>
              </a:xfrm>
              <a:prstGeom prst="rect">
                <a:avLst/>
              </a:prstGeom>
              <a:solidFill>
                <a:srgbClr val="BBB848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4654076" y="4731247"/>
                <a:ext cx="119295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en-CA" sz="1600" dirty="0" smtClean="0">
                    <a:solidFill>
                      <a:srgbClr val="000000"/>
                    </a:solidFill>
                  </a:rPr>
                  <a:t>Device OFF</a:t>
                </a:r>
                <a:endParaRPr lang="en-CA" sz="16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8" name="Group 197"/>
              <p:cNvGrpSpPr/>
              <p:nvPr/>
            </p:nvGrpSpPr>
            <p:grpSpPr>
              <a:xfrm>
                <a:off x="5486400" y="4267200"/>
                <a:ext cx="699310" cy="386359"/>
                <a:chOff x="4362450" y="3762375"/>
                <a:chExt cx="699310" cy="394335"/>
              </a:xfrm>
            </p:grpSpPr>
            <p:sp>
              <p:nvSpPr>
                <p:cNvPr id="55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774414" y="3810000"/>
                  <a:ext cx="287346" cy="3467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grpSp>
              <p:nvGrpSpPr>
                <p:cNvPr id="9" name="Group 186"/>
                <p:cNvGrpSpPr/>
                <p:nvPr/>
              </p:nvGrpSpPr>
              <p:grpSpPr>
                <a:xfrm>
                  <a:off x="4362450" y="3762375"/>
                  <a:ext cx="381000" cy="304395"/>
                  <a:chOff x="4362450" y="4419600"/>
                  <a:chExt cx="381000" cy="304395"/>
                </a:xfrm>
              </p:grpSpPr>
              <p:sp>
                <p:nvSpPr>
                  <p:cNvPr id="57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362450" y="4419600"/>
                    <a:ext cx="369358" cy="30439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CA" dirty="0" smtClean="0"/>
                      <a:t>AES</a:t>
                    </a:r>
                    <a:endParaRPr lang="en-CA" dirty="0"/>
                  </a:p>
                </p:txBody>
              </p:sp>
              <p:sp>
                <p:nvSpPr>
                  <p:cNvPr id="58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362450" y="4419600"/>
                    <a:ext cx="381000" cy="304395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CA" sz="1600" b="1" i="1" dirty="0" smtClean="0"/>
                      <a:t>K</a:t>
                    </a:r>
                    <a:endParaRPr lang="en-CA" sz="1600" b="1" i="1" dirty="0"/>
                  </a:p>
                </p:txBody>
              </p:sp>
            </p:grpSp>
          </p:grpSp>
        </p:grpSp>
        <p:cxnSp>
          <p:nvCxnSpPr>
            <p:cNvPr id="68" name="Straight Connector 67"/>
            <p:cNvCxnSpPr/>
            <p:nvPr/>
          </p:nvCxnSpPr>
          <p:spPr bwMode="auto">
            <a:xfrm>
              <a:off x="2743200" y="2514600"/>
              <a:ext cx="685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grpSp>
          <p:nvGrpSpPr>
            <p:cNvPr id="10" name="Group 68"/>
            <p:cNvGrpSpPr/>
            <p:nvPr/>
          </p:nvGrpSpPr>
          <p:grpSpPr>
            <a:xfrm>
              <a:off x="3581400" y="1905000"/>
              <a:ext cx="1689910" cy="1336001"/>
              <a:chOff x="4495800" y="3733800"/>
              <a:chExt cx="1689910" cy="1336001"/>
            </a:xfrm>
          </p:grpSpPr>
          <p:sp>
            <p:nvSpPr>
              <p:cNvPr id="70" name="Rectangle 69"/>
              <p:cNvSpPr/>
              <p:nvPr/>
            </p:nvSpPr>
            <p:spPr bwMode="auto">
              <a:xfrm>
                <a:off x="4495800" y="3733800"/>
                <a:ext cx="1524000" cy="997447"/>
              </a:xfrm>
              <a:prstGeom prst="rect">
                <a:avLst/>
              </a:prstGeom>
              <a:solidFill>
                <a:srgbClr val="BBB848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4694150" y="4731247"/>
                <a:ext cx="111280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en-CA" sz="1600" dirty="0" smtClean="0">
                    <a:solidFill>
                      <a:srgbClr val="000000"/>
                    </a:solidFill>
                  </a:rPr>
                  <a:t>Device ON</a:t>
                </a:r>
                <a:endParaRPr lang="en-CA" sz="16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1" name="Group 197"/>
              <p:cNvGrpSpPr/>
              <p:nvPr/>
            </p:nvGrpSpPr>
            <p:grpSpPr>
              <a:xfrm>
                <a:off x="5486400" y="4267200"/>
                <a:ext cx="699310" cy="386359"/>
                <a:chOff x="4362450" y="3762375"/>
                <a:chExt cx="699310" cy="394335"/>
              </a:xfrm>
            </p:grpSpPr>
            <p:sp>
              <p:nvSpPr>
                <p:cNvPr id="73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774414" y="3810000"/>
                  <a:ext cx="287346" cy="3467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grpSp>
              <p:nvGrpSpPr>
                <p:cNvPr id="12" name="Group 186"/>
                <p:cNvGrpSpPr/>
                <p:nvPr/>
              </p:nvGrpSpPr>
              <p:grpSpPr>
                <a:xfrm>
                  <a:off x="4362450" y="3762375"/>
                  <a:ext cx="381000" cy="304395"/>
                  <a:chOff x="4362450" y="4419600"/>
                  <a:chExt cx="381000" cy="304395"/>
                </a:xfrm>
              </p:grpSpPr>
              <p:sp>
                <p:nvSpPr>
                  <p:cNvPr id="75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362450" y="4419600"/>
                    <a:ext cx="369358" cy="30439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CA" dirty="0" smtClean="0"/>
                      <a:t>AES</a:t>
                    </a:r>
                    <a:endParaRPr lang="en-CA" dirty="0"/>
                  </a:p>
                </p:txBody>
              </p:sp>
              <p:sp>
                <p:nvSpPr>
                  <p:cNvPr id="76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362450" y="4419600"/>
                    <a:ext cx="381000" cy="304395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CA" sz="1600" b="1" i="1" dirty="0" smtClean="0"/>
                      <a:t>K</a:t>
                    </a:r>
                    <a:endParaRPr lang="en-CA" sz="1600" b="1" i="1" dirty="0"/>
                  </a:p>
                </p:txBody>
              </p:sp>
            </p:grpSp>
          </p:grpSp>
        </p:grpSp>
      </p:grpSp>
      <p:grpSp>
        <p:nvGrpSpPr>
          <p:cNvPr id="13" name="Group 44"/>
          <p:cNvGrpSpPr/>
          <p:nvPr/>
        </p:nvGrpSpPr>
        <p:grpSpPr>
          <a:xfrm>
            <a:off x="990600" y="4256412"/>
            <a:ext cx="4366435" cy="1346789"/>
            <a:chOff x="990600" y="4256412"/>
            <a:chExt cx="4366435" cy="1346789"/>
          </a:xfrm>
        </p:grpSpPr>
        <p:sp>
          <p:nvSpPr>
            <p:cNvPr id="77" name="Text Box 8"/>
            <p:cNvSpPr txBox="1">
              <a:spLocks noChangeArrowheads="1"/>
            </p:cNvSpPr>
            <p:nvPr/>
          </p:nvSpPr>
          <p:spPr bwMode="auto">
            <a:xfrm>
              <a:off x="5069689" y="4256412"/>
              <a:ext cx="287346" cy="3396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endParaRPr lang="en-US" dirty="0"/>
            </a:p>
          </p:txBody>
        </p:sp>
        <p:grpSp>
          <p:nvGrpSpPr>
            <p:cNvPr id="14" name="Group 77"/>
            <p:cNvGrpSpPr/>
            <p:nvPr/>
          </p:nvGrpSpPr>
          <p:grpSpPr>
            <a:xfrm>
              <a:off x="990600" y="4267200"/>
              <a:ext cx="1689910" cy="1336001"/>
              <a:chOff x="4495800" y="3733800"/>
              <a:chExt cx="1689910" cy="1336001"/>
            </a:xfrm>
          </p:grpSpPr>
          <p:sp>
            <p:nvSpPr>
              <p:cNvPr id="79" name="Rectangle 78"/>
              <p:cNvSpPr/>
              <p:nvPr/>
            </p:nvSpPr>
            <p:spPr bwMode="auto">
              <a:xfrm>
                <a:off x="4495800" y="3733800"/>
                <a:ext cx="1524000" cy="997447"/>
              </a:xfrm>
              <a:prstGeom prst="rect">
                <a:avLst/>
              </a:prstGeom>
              <a:solidFill>
                <a:srgbClr val="BBB848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654076" y="4731247"/>
                <a:ext cx="119295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en-CA" sz="1600" dirty="0" smtClean="0">
                    <a:solidFill>
                      <a:srgbClr val="000000"/>
                    </a:solidFill>
                  </a:rPr>
                  <a:t>Device OFF</a:t>
                </a:r>
                <a:endParaRPr lang="en-CA" sz="16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5" name="Group 197"/>
              <p:cNvGrpSpPr/>
              <p:nvPr/>
            </p:nvGrpSpPr>
            <p:grpSpPr>
              <a:xfrm>
                <a:off x="5486400" y="4267200"/>
                <a:ext cx="699310" cy="386359"/>
                <a:chOff x="4362450" y="3762375"/>
                <a:chExt cx="699310" cy="394335"/>
              </a:xfrm>
            </p:grpSpPr>
            <p:sp>
              <p:nvSpPr>
                <p:cNvPr id="8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774414" y="3810000"/>
                  <a:ext cx="287346" cy="3467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grpSp>
              <p:nvGrpSpPr>
                <p:cNvPr id="16" name="Group 186"/>
                <p:cNvGrpSpPr/>
                <p:nvPr/>
              </p:nvGrpSpPr>
              <p:grpSpPr>
                <a:xfrm>
                  <a:off x="4362450" y="3762375"/>
                  <a:ext cx="381000" cy="304395"/>
                  <a:chOff x="4362450" y="4419600"/>
                  <a:chExt cx="381000" cy="304395"/>
                </a:xfrm>
              </p:grpSpPr>
              <p:sp>
                <p:nvSpPr>
                  <p:cNvPr id="84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362450" y="4419600"/>
                    <a:ext cx="369358" cy="30439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CA" dirty="0" smtClean="0"/>
                      <a:t>AES</a:t>
                    </a:r>
                    <a:endParaRPr lang="en-CA" dirty="0"/>
                  </a:p>
                </p:txBody>
              </p:sp>
              <p:sp>
                <p:nvSpPr>
                  <p:cNvPr id="85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362450" y="4419600"/>
                    <a:ext cx="381000" cy="304395"/>
                  </a:xfrm>
                  <a:prstGeom prst="rect">
                    <a:avLst/>
                  </a:prstGeom>
                  <a:solidFill>
                    <a:srgbClr val="BBB848"/>
                  </a:solidFill>
                  <a:ln w="9525">
                    <a:solidFill>
                      <a:schemeClr val="tx1"/>
                    </a:solidFill>
                    <a:prstDash val="sysDash"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CA" b="1" i="1" dirty="0" smtClean="0">
                        <a:sym typeface="Symbol"/>
                      </a:rPr>
                      <a:t></a:t>
                    </a:r>
                    <a:endParaRPr lang="en-CA" b="1" i="1" dirty="0"/>
                  </a:p>
                </p:txBody>
              </p:sp>
            </p:grpSp>
          </p:grpSp>
        </p:grpSp>
        <p:cxnSp>
          <p:nvCxnSpPr>
            <p:cNvPr id="86" name="Straight Connector 85"/>
            <p:cNvCxnSpPr/>
            <p:nvPr/>
          </p:nvCxnSpPr>
          <p:spPr bwMode="auto">
            <a:xfrm>
              <a:off x="2743200" y="4876800"/>
              <a:ext cx="685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grpSp>
          <p:nvGrpSpPr>
            <p:cNvPr id="17" name="Group 86"/>
            <p:cNvGrpSpPr/>
            <p:nvPr/>
          </p:nvGrpSpPr>
          <p:grpSpPr>
            <a:xfrm>
              <a:off x="3581400" y="4267200"/>
              <a:ext cx="1689910" cy="1336001"/>
              <a:chOff x="4495800" y="3733800"/>
              <a:chExt cx="1689910" cy="1336001"/>
            </a:xfrm>
          </p:grpSpPr>
          <p:sp>
            <p:nvSpPr>
              <p:cNvPr id="88" name="Rectangle 87"/>
              <p:cNvSpPr/>
              <p:nvPr/>
            </p:nvSpPr>
            <p:spPr bwMode="auto">
              <a:xfrm>
                <a:off x="4495800" y="3733800"/>
                <a:ext cx="1524000" cy="997447"/>
              </a:xfrm>
              <a:prstGeom prst="rect">
                <a:avLst/>
              </a:prstGeom>
              <a:solidFill>
                <a:srgbClr val="BBB848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4694150" y="4731247"/>
                <a:ext cx="111280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en-CA" sz="1600" dirty="0" smtClean="0">
                    <a:solidFill>
                      <a:srgbClr val="000000"/>
                    </a:solidFill>
                  </a:rPr>
                  <a:t>Device ON</a:t>
                </a:r>
                <a:endParaRPr lang="en-CA" sz="16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8" name="Group 197"/>
              <p:cNvGrpSpPr/>
              <p:nvPr/>
            </p:nvGrpSpPr>
            <p:grpSpPr>
              <a:xfrm>
                <a:off x="5486400" y="4267200"/>
                <a:ext cx="699310" cy="386359"/>
                <a:chOff x="4362450" y="3762375"/>
                <a:chExt cx="699310" cy="394335"/>
              </a:xfrm>
            </p:grpSpPr>
            <p:sp>
              <p:nvSpPr>
                <p:cNvPr id="91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774414" y="3810000"/>
                  <a:ext cx="287346" cy="3467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grpSp>
              <p:nvGrpSpPr>
                <p:cNvPr id="19" name="Group 186"/>
                <p:cNvGrpSpPr/>
                <p:nvPr/>
              </p:nvGrpSpPr>
              <p:grpSpPr>
                <a:xfrm>
                  <a:off x="4362450" y="3762375"/>
                  <a:ext cx="381000" cy="304395"/>
                  <a:chOff x="4362450" y="4419600"/>
                  <a:chExt cx="381000" cy="304395"/>
                </a:xfrm>
              </p:grpSpPr>
              <p:sp>
                <p:nvSpPr>
                  <p:cNvPr id="93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362450" y="4419600"/>
                    <a:ext cx="369358" cy="30439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CA" dirty="0" smtClean="0"/>
                      <a:t>AES</a:t>
                    </a:r>
                    <a:endParaRPr lang="en-CA" dirty="0"/>
                  </a:p>
                </p:txBody>
              </p:sp>
              <p:sp>
                <p:nvSpPr>
                  <p:cNvPr id="94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362450" y="4419600"/>
                    <a:ext cx="381000" cy="304395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CA" sz="1600" b="1" i="1" dirty="0" smtClean="0"/>
                      <a:t>K</a:t>
                    </a:r>
                    <a:endParaRPr lang="en-CA" sz="1600" b="1" i="1" dirty="0"/>
                  </a:p>
                </p:txBody>
              </p:sp>
            </p:grpSp>
          </p:grpSp>
        </p:grpSp>
      </p:grpSp>
      <p:sp>
        <p:nvSpPr>
          <p:cNvPr id="95" name="TextBox 94"/>
          <p:cNvSpPr txBox="1"/>
          <p:nvPr/>
        </p:nvSpPr>
        <p:spPr>
          <a:xfrm>
            <a:off x="6147667" y="1143000"/>
            <a:ext cx="2996333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Properties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Persistent, secure</a:t>
            </a:r>
          </a:p>
          <a:p>
            <a:r>
              <a:rPr lang="en-US" sz="2000" dirty="0" smtClean="0"/>
              <a:t>   key storage required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Potential attacks on key </a:t>
            </a:r>
          </a:p>
          <a:p>
            <a:r>
              <a:rPr lang="en-US" sz="2000" dirty="0" smtClean="0"/>
              <a:t>   storage in “Device OFF” </a:t>
            </a:r>
          </a:p>
          <a:p>
            <a:r>
              <a:rPr lang="en-US" sz="2000" dirty="0" smtClean="0"/>
              <a:t>   state </a:t>
            </a:r>
          </a:p>
          <a:p>
            <a:endParaRPr lang="en-US" sz="2000" dirty="0" smtClean="0"/>
          </a:p>
          <a:p>
            <a:endParaRPr lang="en-US" sz="2000" i="1" dirty="0" smtClean="0"/>
          </a:p>
          <a:p>
            <a:r>
              <a:rPr lang="en-US" sz="2000" i="1" dirty="0" smtClean="0"/>
              <a:t>The promise…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No persistent, secure</a:t>
            </a:r>
          </a:p>
          <a:p>
            <a:r>
              <a:rPr lang="en-US" sz="2000" dirty="0" smtClean="0"/>
              <a:t>   key storage needed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No attacks on key</a:t>
            </a:r>
          </a:p>
          <a:p>
            <a:r>
              <a:rPr lang="en-US" sz="2000" dirty="0" smtClean="0"/>
              <a:t>   storage in “Device OFF” </a:t>
            </a:r>
          </a:p>
          <a:p>
            <a:r>
              <a:rPr lang="en-US" sz="2000" dirty="0" smtClean="0"/>
              <a:t>   state possible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2003C9E8-314B-4443-B66B-DACCD3BFB60D}" type="slidenum">
              <a:rPr lang="en-US"/>
              <a:pPr/>
              <a:t>5</a:t>
            </a:fld>
            <a:endParaRPr lang="en-US"/>
          </a:p>
        </p:txBody>
      </p:sp>
      <p:sp>
        <p:nvSpPr>
          <p:cNvPr id="811010" name="Rectangle 2"/>
          <p:cNvSpPr>
            <a:spLocks noChangeArrowheads="1"/>
          </p:cNvSpPr>
          <p:nvPr/>
        </p:nvSpPr>
        <p:spPr bwMode="white">
          <a:xfrm>
            <a:off x="4648200" y="4191000"/>
            <a:ext cx="4495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t"/>
          <a:lstStyle/>
          <a:p>
            <a:pPr marL="457200" indent="-457200"/>
            <a:r>
              <a:rPr lang="en-US" sz="2000" dirty="0" smtClean="0"/>
              <a:t>Secure Key Storage via PUFs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US" sz="2000" dirty="0" smtClean="0"/>
              <a:t>Main Idea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US" sz="2000" dirty="0" smtClean="0"/>
              <a:t>Reliability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US" sz="2000" dirty="0" smtClean="0"/>
              <a:t>Randomness 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US" sz="2000" dirty="0" smtClean="0"/>
              <a:t>Instantiations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0A575A4-2487-480B-9719-FAC979910FB2}" type="slidenum">
              <a:rPr lang="en-US"/>
              <a:pPr/>
              <a:t>6</a:t>
            </a:fld>
            <a:endParaRPr lang="en-US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Secure Key Storage – Reliability of PUFs (1)</a:t>
            </a:r>
            <a:endParaRPr lang="en-US" sz="24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6958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563231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i="1" dirty="0" smtClean="0"/>
              <a:t>Basic approach – uniform, exact distribution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Secure key storage ON/OFF button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/>
              <a:t>Key </a:t>
            </a:r>
            <a:r>
              <a:rPr lang="en-US" sz="2000" i="1" dirty="0" smtClean="0">
                <a:solidFill>
                  <a:srgbClr val="FF0000"/>
                </a:solidFill>
              </a:rPr>
              <a:t>K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is derived from “device properties” upon device start-up</a:t>
            </a:r>
          </a:p>
          <a:p>
            <a:pPr marL="457200" indent="-457200"/>
            <a:endParaRPr lang="en-US" sz="2000" i="1" dirty="0" smtClean="0"/>
          </a:p>
          <a:p>
            <a:pPr marL="457200" indent="-457200"/>
            <a:r>
              <a:rPr lang="en-US" sz="2000" i="1" dirty="0" smtClean="0"/>
              <a:t>Alleviated constraints – biased, exact distribution</a:t>
            </a:r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/>
              <a:t>Key </a:t>
            </a:r>
            <a:r>
              <a:rPr lang="en-US" sz="2000" i="1" dirty="0" smtClean="0">
                <a:solidFill>
                  <a:srgbClr val="FF0000"/>
                </a:solidFill>
              </a:rPr>
              <a:t>K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is derived from “device properties” PUF value read-out </a:t>
            </a:r>
            <a:r>
              <a:rPr lang="en-US" sz="2000" i="1" dirty="0" smtClean="0">
                <a:solidFill>
                  <a:srgbClr val="FF0000"/>
                </a:solidFill>
              </a:rPr>
              <a:t>f </a:t>
            </a:r>
            <a:r>
              <a:rPr lang="en-US" sz="2000" dirty="0" smtClean="0"/>
              <a:t>upon device start-up</a:t>
            </a:r>
          </a:p>
          <a:p>
            <a:pPr marL="457200" indent="-457200"/>
            <a:endParaRPr lang="en-US" sz="2000" dirty="0" smtClean="0"/>
          </a:p>
        </p:txBody>
      </p:sp>
      <p:sp>
        <p:nvSpPr>
          <p:cNvPr id="95" name="TextBox 94"/>
          <p:cNvSpPr txBox="1"/>
          <p:nvPr/>
        </p:nvSpPr>
        <p:spPr>
          <a:xfrm>
            <a:off x="6259877" y="1143000"/>
            <a:ext cx="2884123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Assumptions on key </a:t>
            </a:r>
            <a:r>
              <a:rPr lang="en-US" sz="2000" i="1" dirty="0" smtClean="0">
                <a:solidFill>
                  <a:srgbClr val="FF0000"/>
                </a:solidFill>
              </a:rPr>
              <a:t>K</a:t>
            </a:r>
            <a:endParaRPr lang="en-US" sz="2000" i="1" dirty="0" smtClean="0"/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Key </a:t>
            </a:r>
            <a:r>
              <a:rPr lang="en-US" sz="2000" i="1" dirty="0" smtClean="0">
                <a:solidFill>
                  <a:srgbClr val="FF0000"/>
                </a:solidFill>
              </a:rPr>
              <a:t>K</a:t>
            </a:r>
            <a:r>
              <a:rPr lang="en-US" sz="2000" i="1" dirty="0" smtClean="0"/>
              <a:t> </a:t>
            </a:r>
            <a:r>
              <a:rPr lang="en-US" sz="2000" dirty="0" smtClean="0"/>
              <a:t>random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Reliable reconstruction </a:t>
            </a:r>
          </a:p>
          <a:p>
            <a:r>
              <a:rPr lang="en-US" sz="2000" dirty="0" smtClean="0"/>
              <a:t>   of key </a:t>
            </a:r>
            <a:r>
              <a:rPr lang="en-US" sz="2000" i="1" dirty="0" smtClean="0">
                <a:solidFill>
                  <a:srgbClr val="FF0000"/>
                </a:solidFill>
              </a:rPr>
              <a:t>K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possible</a:t>
            </a:r>
          </a:p>
          <a:p>
            <a:endParaRPr lang="en-US" sz="2000" dirty="0" smtClean="0"/>
          </a:p>
          <a:p>
            <a:endParaRPr lang="en-US" sz="2000" i="1" dirty="0" smtClean="0"/>
          </a:p>
          <a:p>
            <a:endParaRPr lang="en-US" sz="2000" i="1" dirty="0" smtClean="0"/>
          </a:p>
          <a:p>
            <a:endParaRPr lang="en-US" sz="2000" i="1" dirty="0" smtClean="0"/>
          </a:p>
          <a:p>
            <a:endParaRPr lang="en-US" sz="2000" i="1" dirty="0" smtClean="0"/>
          </a:p>
          <a:p>
            <a:endParaRPr lang="en-US" sz="2000" i="1" dirty="0" smtClean="0"/>
          </a:p>
          <a:p>
            <a:r>
              <a:rPr lang="en-US" sz="2000" i="1" dirty="0" smtClean="0"/>
              <a:t>Assumptions on PUF </a:t>
            </a:r>
            <a:r>
              <a:rPr lang="en-US" sz="2000" i="1" dirty="0" smtClean="0">
                <a:solidFill>
                  <a:srgbClr val="FF0000"/>
                </a:solidFill>
              </a:rPr>
              <a:t>f</a:t>
            </a:r>
            <a:endParaRPr lang="en-US" sz="2000" i="1" dirty="0" smtClean="0"/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PUF </a:t>
            </a:r>
            <a:r>
              <a:rPr lang="en-US" sz="2000" i="1" dirty="0" smtClean="0">
                <a:solidFill>
                  <a:srgbClr val="FF0000"/>
                </a:solidFill>
              </a:rPr>
              <a:t>f  </a:t>
            </a:r>
            <a:r>
              <a:rPr lang="en-US" sz="2000" dirty="0" smtClean="0"/>
              <a:t>high min-entropy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Reliable reconstruction</a:t>
            </a:r>
          </a:p>
          <a:p>
            <a:r>
              <a:rPr lang="en-US" sz="2000" dirty="0" smtClean="0"/>
              <a:t>   of </a:t>
            </a:r>
            <a:r>
              <a:rPr lang="en-US" sz="2000" i="1" dirty="0" smtClean="0">
                <a:solidFill>
                  <a:srgbClr val="FF0000"/>
                </a:solidFill>
              </a:rPr>
              <a:t>f  </a:t>
            </a:r>
            <a:r>
              <a:rPr lang="en-US" sz="2000" dirty="0" smtClean="0"/>
              <a:t>possible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990600" y="1894212"/>
            <a:ext cx="4366435" cy="1346789"/>
            <a:chOff x="990600" y="1894212"/>
            <a:chExt cx="4366435" cy="1346789"/>
          </a:xfrm>
        </p:grpSpPr>
        <p:sp>
          <p:nvSpPr>
            <p:cNvPr id="40" name="Text Box 8"/>
            <p:cNvSpPr txBox="1">
              <a:spLocks noChangeArrowheads="1"/>
            </p:cNvSpPr>
            <p:nvPr/>
          </p:nvSpPr>
          <p:spPr bwMode="auto">
            <a:xfrm>
              <a:off x="5069689" y="1894212"/>
              <a:ext cx="287346" cy="3396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endParaRPr lang="en-US" dirty="0"/>
            </a:p>
          </p:txBody>
        </p:sp>
        <p:grpSp>
          <p:nvGrpSpPr>
            <p:cNvPr id="3" name="Group 65"/>
            <p:cNvGrpSpPr/>
            <p:nvPr/>
          </p:nvGrpSpPr>
          <p:grpSpPr>
            <a:xfrm>
              <a:off x="990600" y="1905000"/>
              <a:ext cx="1689910" cy="1336001"/>
              <a:chOff x="4495800" y="3733800"/>
              <a:chExt cx="1689910" cy="1336001"/>
            </a:xfrm>
          </p:grpSpPr>
          <p:sp>
            <p:nvSpPr>
              <p:cNvPr id="37" name="Rectangle 36"/>
              <p:cNvSpPr/>
              <p:nvPr/>
            </p:nvSpPr>
            <p:spPr bwMode="auto">
              <a:xfrm>
                <a:off x="4495800" y="3733800"/>
                <a:ext cx="1524000" cy="997447"/>
              </a:xfrm>
              <a:prstGeom prst="rect">
                <a:avLst/>
              </a:prstGeom>
              <a:solidFill>
                <a:srgbClr val="BBB848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4654076" y="4731247"/>
                <a:ext cx="119295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en-CA" sz="1600" dirty="0" smtClean="0">
                    <a:solidFill>
                      <a:srgbClr val="000000"/>
                    </a:solidFill>
                  </a:rPr>
                  <a:t>Device OFF</a:t>
                </a:r>
                <a:endParaRPr lang="en-CA" sz="16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8" name="Group 197"/>
              <p:cNvGrpSpPr/>
              <p:nvPr/>
            </p:nvGrpSpPr>
            <p:grpSpPr>
              <a:xfrm>
                <a:off x="5486400" y="4267200"/>
                <a:ext cx="699310" cy="386359"/>
                <a:chOff x="4362450" y="3762375"/>
                <a:chExt cx="699310" cy="394335"/>
              </a:xfrm>
            </p:grpSpPr>
            <p:sp>
              <p:nvSpPr>
                <p:cNvPr id="55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774414" y="3810000"/>
                  <a:ext cx="287346" cy="3467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grpSp>
              <p:nvGrpSpPr>
                <p:cNvPr id="9" name="Group 186"/>
                <p:cNvGrpSpPr/>
                <p:nvPr/>
              </p:nvGrpSpPr>
              <p:grpSpPr>
                <a:xfrm>
                  <a:off x="4362450" y="3762375"/>
                  <a:ext cx="381000" cy="304395"/>
                  <a:chOff x="4362450" y="4419600"/>
                  <a:chExt cx="381000" cy="304395"/>
                </a:xfrm>
              </p:grpSpPr>
              <p:sp>
                <p:nvSpPr>
                  <p:cNvPr id="57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362450" y="4419600"/>
                    <a:ext cx="369358" cy="30439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CA" dirty="0" smtClean="0"/>
                      <a:t>AES</a:t>
                    </a:r>
                    <a:endParaRPr lang="en-CA" dirty="0"/>
                  </a:p>
                </p:txBody>
              </p:sp>
              <p:sp>
                <p:nvSpPr>
                  <p:cNvPr id="58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362450" y="4419600"/>
                    <a:ext cx="381000" cy="304395"/>
                  </a:xfrm>
                  <a:prstGeom prst="rect">
                    <a:avLst/>
                  </a:prstGeom>
                  <a:solidFill>
                    <a:srgbClr val="BBB848"/>
                  </a:solidFill>
                  <a:ln w="9525">
                    <a:solidFill>
                      <a:schemeClr val="tx1"/>
                    </a:solidFill>
                    <a:prstDash val="dash"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CA" b="1" i="1" dirty="0" smtClean="0">
                        <a:sym typeface="Symbol"/>
                      </a:rPr>
                      <a:t></a:t>
                    </a:r>
                    <a:endParaRPr lang="en-CA" b="1" i="1" dirty="0"/>
                  </a:p>
                </p:txBody>
              </p:sp>
            </p:grpSp>
          </p:grpSp>
        </p:grpSp>
        <p:cxnSp>
          <p:nvCxnSpPr>
            <p:cNvPr id="68" name="Straight Connector 67"/>
            <p:cNvCxnSpPr/>
            <p:nvPr/>
          </p:nvCxnSpPr>
          <p:spPr bwMode="auto">
            <a:xfrm>
              <a:off x="2743200" y="2514600"/>
              <a:ext cx="685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grpSp>
          <p:nvGrpSpPr>
            <p:cNvPr id="10" name="Group 68"/>
            <p:cNvGrpSpPr/>
            <p:nvPr/>
          </p:nvGrpSpPr>
          <p:grpSpPr>
            <a:xfrm>
              <a:off x="3581400" y="1905000"/>
              <a:ext cx="1689910" cy="1336001"/>
              <a:chOff x="4495800" y="3733800"/>
              <a:chExt cx="1689910" cy="1336001"/>
            </a:xfrm>
          </p:grpSpPr>
          <p:sp>
            <p:nvSpPr>
              <p:cNvPr id="70" name="Rectangle 69"/>
              <p:cNvSpPr/>
              <p:nvPr/>
            </p:nvSpPr>
            <p:spPr bwMode="auto">
              <a:xfrm>
                <a:off x="4495800" y="3733800"/>
                <a:ext cx="1524000" cy="997447"/>
              </a:xfrm>
              <a:prstGeom prst="rect">
                <a:avLst/>
              </a:prstGeom>
              <a:solidFill>
                <a:srgbClr val="BBB848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4694150" y="4731247"/>
                <a:ext cx="111280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en-CA" sz="1600" dirty="0" smtClean="0">
                    <a:solidFill>
                      <a:srgbClr val="000000"/>
                    </a:solidFill>
                  </a:rPr>
                  <a:t>Device ON</a:t>
                </a:r>
                <a:endParaRPr lang="en-CA" sz="16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1" name="Group 197"/>
              <p:cNvGrpSpPr/>
              <p:nvPr/>
            </p:nvGrpSpPr>
            <p:grpSpPr>
              <a:xfrm>
                <a:off x="5486400" y="4267200"/>
                <a:ext cx="699310" cy="386359"/>
                <a:chOff x="4362450" y="3762375"/>
                <a:chExt cx="699310" cy="394335"/>
              </a:xfrm>
            </p:grpSpPr>
            <p:sp>
              <p:nvSpPr>
                <p:cNvPr id="73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774414" y="3810000"/>
                  <a:ext cx="287346" cy="3467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grpSp>
              <p:nvGrpSpPr>
                <p:cNvPr id="12" name="Group 186"/>
                <p:cNvGrpSpPr/>
                <p:nvPr/>
              </p:nvGrpSpPr>
              <p:grpSpPr>
                <a:xfrm>
                  <a:off x="4362450" y="3762375"/>
                  <a:ext cx="381000" cy="304395"/>
                  <a:chOff x="4362450" y="4419600"/>
                  <a:chExt cx="381000" cy="304395"/>
                </a:xfrm>
              </p:grpSpPr>
              <p:sp>
                <p:nvSpPr>
                  <p:cNvPr id="75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362450" y="4419600"/>
                    <a:ext cx="369358" cy="30439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CA" dirty="0" smtClean="0"/>
                      <a:t>AES</a:t>
                    </a:r>
                    <a:endParaRPr lang="en-CA" dirty="0"/>
                  </a:p>
                </p:txBody>
              </p:sp>
              <p:sp>
                <p:nvSpPr>
                  <p:cNvPr id="76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362450" y="4419600"/>
                    <a:ext cx="381000" cy="304395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CA" sz="1600" b="1" i="1" dirty="0" smtClean="0"/>
                      <a:t>K</a:t>
                    </a:r>
                    <a:endParaRPr lang="en-CA" sz="1600" b="1" i="1" dirty="0"/>
                  </a:p>
                </p:txBody>
              </p:sp>
            </p:grpSp>
          </p:grpSp>
        </p:grpSp>
      </p:grpSp>
      <p:cxnSp>
        <p:nvCxnSpPr>
          <p:cNvPr id="108" name="Straight Arrow Connector 107"/>
          <p:cNvCxnSpPr/>
          <p:nvPr/>
        </p:nvCxnSpPr>
        <p:spPr bwMode="auto">
          <a:xfrm>
            <a:off x="7467600" y="2819400"/>
            <a:ext cx="0" cy="990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3" name="Group 125"/>
          <p:cNvGrpSpPr/>
          <p:nvPr/>
        </p:nvGrpSpPr>
        <p:grpSpPr>
          <a:xfrm>
            <a:off x="990600" y="4343400"/>
            <a:ext cx="4366435" cy="1346789"/>
            <a:chOff x="990600" y="4800600"/>
            <a:chExt cx="4366435" cy="1346789"/>
          </a:xfrm>
        </p:grpSpPr>
        <p:grpSp>
          <p:nvGrpSpPr>
            <p:cNvPr id="14" name="Group 58"/>
            <p:cNvGrpSpPr/>
            <p:nvPr/>
          </p:nvGrpSpPr>
          <p:grpSpPr>
            <a:xfrm>
              <a:off x="990600" y="4800600"/>
              <a:ext cx="4366435" cy="1346789"/>
              <a:chOff x="990600" y="1894212"/>
              <a:chExt cx="4366435" cy="1346789"/>
            </a:xfrm>
          </p:grpSpPr>
          <p:grpSp>
            <p:nvGrpSpPr>
              <p:cNvPr id="15" name="Group 45"/>
              <p:cNvGrpSpPr/>
              <p:nvPr/>
            </p:nvGrpSpPr>
            <p:grpSpPr>
              <a:xfrm>
                <a:off x="990600" y="1894212"/>
                <a:ext cx="4366435" cy="1346789"/>
                <a:chOff x="990600" y="1894212"/>
                <a:chExt cx="4366435" cy="1346789"/>
              </a:xfrm>
            </p:grpSpPr>
            <p:sp>
              <p:nvSpPr>
                <p:cNvPr id="65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5069689" y="1894212"/>
                  <a:ext cx="287346" cy="3396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grpSp>
              <p:nvGrpSpPr>
                <p:cNvPr id="16" name="Group 65"/>
                <p:cNvGrpSpPr/>
                <p:nvPr/>
              </p:nvGrpSpPr>
              <p:grpSpPr>
                <a:xfrm>
                  <a:off x="990600" y="1905000"/>
                  <a:ext cx="1689910" cy="1336001"/>
                  <a:chOff x="4495800" y="3733800"/>
                  <a:chExt cx="1689910" cy="1336001"/>
                </a:xfrm>
              </p:grpSpPr>
              <p:sp>
                <p:nvSpPr>
                  <p:cNvPr id="100" name="Rectangle 99"/>
                  <p:cNvSpPr/>
                  <p:nvPr/>
                </p:nvSpPr>
                <p:spPr bwMode="auto">
                  <a:xfrm>
                    <a:off x="4495800" y="3733800"/>
                    <a:ext cx="1524000" cy="997447"/>
                  </a:xfrm>
                  <a:prstGeom prst="rect">
                    <a:avLst/>
                  </a:prstGeom>
                  <a:solidFill>
                    <a:srgbClr val="BBB848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1" name="Rectangle 100"/>
                  <p:cNvSpPr/>
                  <p:nvPr/>
                </p:nvSpPr>
                <p:spPr>
                  <a:xfrm>
                    <a:off x="4654076" y="4731247"/>
                    <a:ext cx="1192955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lvl="0" algn="ctr"/>
                    <a:r>
                      <a:rPr lang="en-CA" sz="1600" dirty="0" smtClean="0">
                        <a:solidFill>
                          <a:srgbClr val="000000"/>
                        </a:solidFill>
                      </a:rPr>
                      <a:t>Device OFF</a:t>
                    </a:r>
                    <a:endParaRPr lang="en-CA" sz="1600" dirty="0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17" name="Group 197"/>
                  <p:cNvGrpSpPr/>
                  <p:nvPr/>
                </p:nvGrpSpPr>
                <p:grpSpPr>
                  <a:xfrm>
                    <a:off x="5486400" y="4267200"/>
                    <a:ext cx="699310" cy="386359"/>
                    <a:chOff x="4362450" y="3762375"/>
                    <a:chExt cx="699310" cy="394335"/>
                  </a:xfrm>
                </p:grpSpPr>
                <p:sp>
                  <p:nvSpPr>
                    <p:cNvPr id="103" name="Text 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74414" y="3810000"/>
                      <a:ext cx="287346" cy="34671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/>
                      <a:endParaRPr lang="en-US" dirty="0"/>
                    </a:p>
                  </p:txBody>
                </p:sp>
                <p:grpSp>
                  <p:nvGrpSpPr>
                    <p:cNvPr id="18" name="Group 186"/>
                    <p:cNvGrpSpPr/>
                    <p:nvPr/>
                  </p:nvGrpSpPr>
                  <p:grpSpPr>
                    <a:xfrm>
                      <a:off x="4362450" y="3762375"/>
                      <a:ext cx="381000" cy="304395"/>
                      <a:chOff x="4362450" y="4419600"/>
                      <a:chExt cx="381000" cy="304395"/>
                    </a:xfrm>
                  </p:grpSpPr>
                  <p:sp>
                    <p:nvSpPr>
                      <p:cNvPr id="105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69358" cy="30439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dirty="0" smtClean="0"/>
                          <a:t>AES</a:t>
                        </a:r>
                        <a:endParaRPr lang="en-CA" dirty="0"/>
                      </a:p>
                    </p:txBody>
                  </p:sp>
                  <p:sp>
                    <p:nvSpPr>
                      <p:cNvPr id="106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81000" cy="304395"/>
                      </a:xfrm>
                      <a:prstGeom prst="rect">
                        <a:avLst/>
                      </a:prstGeom>
                      <a:solidFill>
                        <a:srgbClr val="BBB848"/>
                      </a:solidFill>
                      <a:ln w="9525">
                        <a:solidFill>
                          <a:schemeClr val="tx1"/>
                        </a:solidFill>
                        <a:prstDash val="dash"/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b="1" i="1" dirty="0" smtClean="0">
                            <a:sym typeface="Symbol"/>
                          </a:rPr>
                          <a:t></a:t>
                        </a:r>
                        <a:endParaRPr lang="en-CA" b="1" i="1" dirty="0"/>
                      </a:p>
                    </p:txBody>
                  </p:sp>
                </p:grpSp>
              </p:grpSp>
            </p:grpSp>
            <p:cxnSp>
              <p:nvCxnSpPr>
                <p:cNvPr id="69" name="Straight Connector 68"/>
                <p:cNvCxnSpPr/>
                <p:nvPr/>
              </p:nvCxnSpPr>
              <p:spPr bwMode="auto">
                <a:xfrm>
                  <a:off x="2743200" y="2514600"/>
                  <a:ext cx="685800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 w="med" len="med"/>
                </a:ln>
                <a:effectLst/>
              </p:spPr>
            </p:cxnSp>
            <p:grpSp>
              <p:nvGrpSpPr>
                <p:cNvPr id="19" name="Group 68"/>
                <p:cNvGrpSpPr/>
                <p:nvPr/>
              </p:nvGrpSpPr>
              <p:grpSpPr>
                <a:xfrm>
                  <a:off x="3581400" y="1905000"/>
                  <a:ext cx="1689910" cy="1336001"/>
                  <a:chOff x="4495800" y="3733800"/>
                  <a:chExt cx="1689910" cy="1336001"/>
                </a:xfrm>
              </p:grpSpPr>
              <p:sp>
                <p:nvSpPr>
                  <p:cNvPr id="74" name="Rectangle 73"/>
                  <p:cNvSpPr/>
                  <p:nvPr/>
                </p:nvSpPr>
                <p:spPr bwMode="auto">
                  <a:xfrm>
                    <a:off x="4495800" y="3733800"/>
                    <a:ext cx="1524000" cy="997447"/>
                  </a:xfrm>
                  <a:prstGeom prst="rect">
                    <a:avLst/>
                  </a:prstGeom>
                  <a:solidFill>
                    <a:srgbClr val="BBB848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78" name="Rectangle 77"/>
                  <p:cNvSpPr/>
                  <p:nvPr/>
                </p:nvSpPr>
                <p:spPr>
                  <a:xfrm>
                    <a:off x="4694150" y="4731247"/>
                    <a:ext cx="1112805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lvl="0" algn="ctr"/>
                    <a:r>
                      <a:rPr lang="en-CA" sz="1600" dirty="0" smtClean="0">
                        <a:solidFill>
                          <a:srgbClr val="000000"/>
                        </a:solidFill>
                      </a:rPr>
                      <a:t>Device ON</a:t>
                    </a:r>
                    <a:endParaRPr lang="en-CA" sz="1600" dirty="0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20" name="Group 197"/>
                  <p:cNvGrpSpPr/>
                  <p:nvPr/>
                </p:nvGrpSpPr>
                <p:grpSpPr>
                  <a:xfrm>
                    <a:off x="5486400" y="4267200"/>
                    <a:ext cx="699310" cy="386359"/>
                    <a:chOff x="4362450" y="3762375"/>
                    <a:chExt cx="699310" cy="394335"/>
                  </a:xfrm>
                </p:grpSpPr>
                <p:sp>
                  <p:nvSpPr>
                    <p:cNvPr id="83" name="Text 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74414" y="3810000"/>
                      <a:ext cx="287346" cy="34671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/>
                      <a:endParaRPr lang="en-US" dirty="0"/>
                    </a:p>
                  </p:txBody>
                </p:sp>
                <p:grpSp>
                  <p:nvGrpSpPr>
                    <p:cNvPr id="21" name="Group 186"/>
                    <p:cNvGrpSpPr/>
                    <p:nvPr/>
                  </p:nvGrpSpPr>
                  <p:grpSpPr>
                    <a:xfrm>
                      <a:off x="4362450" y="3762375"/>
                      <a:ext cx="381000" cy="304395"/>
                      <a:chOff x="4362450" y="4419600"/>
                      <a:chExt cx="381000" cy="304395"/>
                    </a:xfrm>
                  </p:grpSpPr>
                  <p:sp>
                    <p:nvSpPr>
                      <p:cNvPr id="90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69358" cy="30439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dirty="0" smtClean="0"/>
                          <a:t>AES</a:t>
                        </a:r>
                        <a:endParaRPr lang="en-CA" dirty="0"/>
                      </a:p>
                    </p:txBody>
                  </p:sp>
                  <p:sp>
                    <p:nvSpPr>
                      <p:cNvPr id="99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81000" cy="304395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sz="1600" b="1" i="1" dirty="0" smtClean="0"/>
                          <a:t>K</a:t>
                        </a:r>
                        <a:endParaRPr lang="en-CA" sz="1600" b="1" i="1" dirty="0"/>
                      </a:p>
                    </p:txBody>
                  </p:sp>
                </p:grpSp>
              </p:grpSp>
            </p:grpSp>
          </p:grpSp>
          <p:sp>
            <p:nvSpPr>
              <p:cNvPr id="61" name="Rectangle 7"/>
              <p:cNvSpPr>
                <a:spLocks noChangeArrowheads="1"/>
              </p:cNvSpPr>
              <p:nvPr/>
            </p:nvSpPr>
            <p:spPr bwMode="auto">
              <a:xfrm>
                <a:off x="3657600" y="2438400"/>
                <a:ext cx="762000" cy="298238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1600" b="1" i="1" dirty="0" smtClean="0"/>
                  <a:t>H</a:t>
                </a:r>
                <a:endParaRPr lang="en-CA" sz="1600" b="1" i="1" dirty="0"/>
              </a:p>
            </p:txBody>
          </p:sp>
          <p:cxnSp>
            <p:nvCxnSpPr>
              <p:cNvPr id="62" name="Straight Arrow Connector 61"/>
              <p:cNvCxnSpPr>
                <a:endCxn id="99" idx="1"/>
              </p:cNvCxnSpPr>
              <p:nvPr/>
            </p:nvCxnSpPr>
            <p:spPr bwMode="auto">
              <a:xfrm flipV="1">
                <a:off x="4419600" y="2587519"/>
                <a:ext cx="152400" cy="328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63" name="Rectangle 7"/>
              <p:cNvSpPr>
                <a:spLocks noChangeArrowheads="1"/>
              </p:cNvSpPr>
              <p:nvPr/>
            </p:nvSpPr>
            <p:spPr bwMode="auto">
              <a:xfrm>
                <a:off x="3657600" y="1981200"/>
                <a:ext cx="381000" cy="29823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1600" b="1" i="1" dirty="0" smtClean="0"/>
                  <a:t>f</a:t>
                </a:r>
                <a:endParaRPr lang="en-CA" sz="1600" b="1" i="1" dirty="0"/>
              </a:p>
            </p:txBody>
          </p:sp>
          <p:cxnSp>
            <p:nvCxnSpPr>
              <p:cNvPr id="64" name="Straight Arrow Connector 63"/>
              <p:cNvCxnSpPr>
                <a:stCxn id="63" idx="2"/>
              </p:cNvCxnSpPr>
              <p:nvPr/>
            </p:nvCxnSpPr>
            <p:spPr bwMode="auto">
              <a:xfrm>
                <a:off x="3848100" y="2279438"/>
                <a:ext cx="0" cy="168487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</p:grpSp>
        <p:grpSp>
          <p:nvGrpSpPr>
            <p:cNvPr id="22" name="Group 124"/>
            <p:cNvGrpSpPr/>
            <p:nvPr/>
          </p:nvGrpSpPr>
          <p:grpSpPr>
            <a:xfrm>
              <a:off x="1066800" y="4876800"/>
              <a:ext cx="914400" cy="617107"/>
              <a:chOff x="1066800" y="4876800"/>
              <a:chExt cx="914400" cy="617107"/>
            </a:xfrm>
          </p:grpSpPr>
          <p:sp>
            <p:nvSpPr>
              <p:cNvPr id="111" name="Rectangle 7"/>
              <p:cNvSpPr>
                <a:spLocks noChangeArrowheads="1"/>
              </p:cNvSpPr>
              <p:nvPr/>
            </p:nvSpPr>
            <p:spPr bwMode="auto">
              <a:xfrm>
                <a:off x="1066800" y="4876800"/>
                <a:ext cx="381000" cy="298238"/>
              </a:xfrm>
              <a:prstGeom prst="rect">
                <a:avLst/>
              </a:prstGeom>
              <a:solidFill>
                <a:srgbClr val="BBB848"/>
              </a:solidFill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b="1" i="1" dirty="0" smtClean="0">
                    <a:sym typeface="Symbol"/>
                  </a:rPr>
                  <a:t></a:t>
                </a:r>
                <a:endParaRPr lang="en-CA" b="1" i="1" dirty="0"/>
              </a:p>
            </p:txBody>
          </p:sp>
          <p:cxnSp>
            <p:nvCxnSpPr>
              <p:cNvPr id="113" name="Straight Connector 112"/>
              <p:cNvCxnSpPr>
                <a:stCxn id="111" idx="2"/>
              </p:cNvCxnSpPr>
              <p:nvPr/>
            </p:nvCxnSpPr>
            <p:spPr bwMode="auto">
              <a:xfrm>
                <a:off x="1257300" y="5175038"/>
                <a:ext cx="0" cy="31136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15" name="Straight Arrow Connector 114"/>
              <p:cNvCxnSpPr/>
              <p:nvPr/>
            </p:nvCxnSpPr>
            <p:spPr bwMode="auto">
              <a:xfrm>
                <a:off x="1250950" y="5486400"/>
                <a:ext cx="730250" cy="7507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triangle" w="med" len="med"/>
              </a:ln>
              <a:effectLst/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0A575A4-2487-480B-9719-FAC979910FB2}" type="slidenum">
              <a:rPr lang="en-US"/>
              <a:pPr/>
              <a:t>7</a:t>
            </a:fld>
            <a:endParaRPr lang="en-US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Secure Key Storage – Reliability of PUFs (2)</a:t>
            </a:r>
            <a:endParaRPr lang="en-US" sz="24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6958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563231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i="1" dirty="0" smtClean="0"/>
              <a:t>Alleviated constraints – biased, exact distribution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Secure key storage ON/OFF button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/>
              <a:t>Key </a:t>
            </a:r>
            <a:r>
              <a:rPr lang="en-US" sz="2000" i="1" dirty="0" smtClean="0">
                <a:solidFill>
                  <a:srgbClr val="FF0000"/>
                </a:solidFill>
              </a:rPr>
              <a:t>K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is derived from “device properties” upon device start-up</a:t>
            </a:r>
          </a:p>
          <a:p>
            <a:pPr marL="457200" indent="-457200"/>
            <a:endParaRPr lang="en-US" sz="2000" i="1" dirty="0" smtClean="0"/>
          </a:p>
          <a:p>
            <a:pPr marL="457200" indent="-457200"/>
            <a:r>
              <a:rPr lang="en-US" sz="2000" i="1" dirty="0" smtClean="0"/>
              <a:t>Alleviated constraints – biased distribution, allowing errors</a:t>
            </a:r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/>
              <a:t>Key </a:t>
            </a:r>
            <a:r>
              <a:rPr lang="en-US" sz="2000" i="1" dirty="0" smtClean="0">
                <a:solidFill>
                  <a:srgbClr val="FF0000"/>
                </a:solidFill>
              </a:rPr>
              <a:t>K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is derived from “device properties” PUF value read-out </a:t>
            </a:r>
            <a:r>
              <a:rPr lang="en-US" sz="2000" i="1" dirty="0" smtClean="0">
                <a:solidFill>
                  <a:srgbClr val="FF0000"/>
                </a:solidFill>
              </a:rPr>
              <a:t>f </a:t>
            </a:r>
            <a:r>
              <a:rPr lang="en-US" sz="2000" dirty="0" smtClean="0"/>
              <a:t>upon device start-up</a:t>
            </a:r>
          </a:p>
          <a:p>
            <a:pPr marL="457200" indent="-457200"/>
            <a:endParaRPr lang="en-US" sz="2000" dirty="0" smtClean="0"/>
          </a:p>
        </p:txBody>
      </p:sp>
      <p:sp>
        <p:nvSpPr>
          <p:cNvPr id="95" name="TextBox 94"/>
          <p:cNvSpPr txBox="1"/>
          <p:nvPr/>
        </p:nvSpPr>
        <p:spPr>
          <a:xfrm>
            <a:off x="6240705" y="1143000"/>
            <a:ext cx="2903295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Assumptions on PUF </a:t>
            </a:r>
            <a:r>
              <a:rPr lang="en-US" sz="2000" i="1" dirty="0" smtClean="0">
                <a:solidFill>
                  <a:srgbClr val="FF0000"/>
                </a:solidFill>
              </a:rPr>
              <a:t>f</a:t>
            </a:r>
            <a:endParaRPr lang="en-US" sz="2000" i="1" dirty="0" smtClean="0"/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Key </a:t>
            </a:r>
            <a:r>
              <a:rPr lang="en-US" sz="2000" i="1" dirty="0" smtClean="0">
                <a:solidFill>
                  <a:srgbClr val="FF0000"/>
                </a:solidFill>
              </a:rPr>
              <a:t>f  </a:t>
            </a:r>
            <a:r>
              <a:rPr lang="en-US" sz="2000" dirty="0" smtClean="0"/>
              <a:t>high min-entropy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Reliable reconstruction</a:t>
            </a:r>
          </a:p>
          <a:p>
            <a:r>
              <a:rPr lang="en-US" sz="2000" dirty="0" smtClean="0"/>
              <a:t>   of </a:t>
            </a:r>
            <a:r>
              <a:rPr lang="en-US" sz="2000" i="1" dirty="0" smtClean="0">
                <a:solidFill>
                  <a:srgbClr val="FF0000"/>
                </a:solidFill>
              </a:rPr>
              <a:t>f  </a:t>
            </a:r>
            <a:r>
              <a:rPr lang="en-US" sz="2000" dirty="0" smtClean="0"/>
              <a:t>possible</a:t>
            </a:r>
          </a:p>
          <a:p>
            <a:endParaRPr lang="en-US" sz="2000" i="1" dirty="0" smtClean="0"/>
          </a:p>
          <a:p>
            <a:endParaRPr lang="en-US" sz="2000" i="1" dirty="0" smtClean="0"/>
          </a:p>
          <a:p>
            <a:endParaRPr lang="en-US" sz="2000" i="1" dirty="0" smtClean="0"/>
          </a:p>
          <a:p>
            <a:endParaRPr lang="en-US" sz="2000" i="1" dirty="0" smtClean="0"/>
          </a:p>
          <a:p>
            <a:endParaRPr lang="en-US" sz="2000" i="1" dirty="0" smtClean="0"/>
          </a:p>
          <a:p>
            <a:endParaRPr lang="en-US" sz="2000" i="1" dirty="0" smtClean="0"/>
          </a:p>
          <a:p>
            <a:r>
              <a:rPr lang="en-US" sz="2000" i="1" dirty="0" smtClean="0"/>
              <a:t>Assumptions on PUF </a:t>
            </a:r>
            <a:r>
              <a:rPr lang="en-US" sz="2000" i="1" dirty="0" smtClean="0">
                <a:solidFill>
                  <a:srgbClr val="FF0000"/>
                </a:solidFill>
              </a:rPr>
              <a:t>f’</a:t>
            </a:r>
            <a:endParaRPr lang="en-US" sz="2000" i="1" dirty="0" smtClean="0"/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Key </a:t>
            </a:r>
            <a:r>
              <a:rPr lang="en-US" sz="2000" i="1" dirty="0" smtClean="0">
                <a:solidFill>
                  <a:srgbClr val="FF0000"/>
                </a:solidFill>
              </a:rPr>
              <a:t>f  </a:t>
            </a:r>
            <a:r>
              <a:rPr lang="en-US" sz="2000" dirty="0" smtClean="0"/>
              <a:t>high min-entropy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Reliable reconstruction</a:t>
            </a:r>
          </a:p>
          <a:p>
            <a:r>
              <a:rPr lang="en-US" sz="2000" dirty="0" smtClean="0"/>
              <a:t>   of “baseline” </a:t>
            </a:r>
            <a:r>
              <a:rPr lang="en-US" sz="2000" i="1" dirty="0" smtClean="0">
                <a:solidFill>
                  <a:srgbClr val="FF0000"/>
                </a:solidFill>
              </a:rPr>
              <a:t>f  </a:t>
            </a:r>
            <a:r>
              <a:rPr lang="en-US" sz="2000" dirty="0" smtClean="0"/>
              <a:t>from </a:t>
            </a:r>
          </a:p>
          <a:p>
            <a:r>
              <a:rPr lang="en-US" sz="2000" dirty="0" smtClean="0"/>
              <a:t>   read-out </a:t>
            </a:r>
            <a:r>
              <a:rPr lang="en-US" sz="2000" i="1" dirty="0" smtClean="0">
                <a:solidFill>
                  <a:srgbClr val="FF0000"/>
                </a:solidFill>
              </a:rPr>
              <a:t>f’ 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cxnSp>
        <p:nvCxnSpPr>
          <p:cNvPr id="108" name="Straight Arrow Connector 107"/>
          <p:cNvCxnSpPr/>
          <p:nvPr/>
        </p:nvCxnSpPr>
        <p:spPr bwMode="auto">
          <a:xfrm>
            <a:off x="7467600" y="2819400"/>
            <a:ext cx="0" cy="990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2" name="Group 125"/>
          <p:cNvGrpSpPr/>
          <p:nvPr/>
        </p:nvGrpSpPr>
        <p:grpSpPr>
          <a:xfrm>
            <a:off x="990600" y="1905000"/>
            <a:ext cx="4366435" cy="1346789"/>
            <a:chOff x="990600" y="4800600"/>
            <a:chExt cx="4366435" cy="1346789"/>
          </a:xfrm>
        </p:grpSpPr>
        <p:grpSp>
          <p:nvGrpSpPr>
            <p:cNvPr id="3" name="Group 58"/>
            <p:cNvGrpSpPr/>
            <p:nvPr/>
          </p:nvGrpSpPr>
          <p:grpSpPr>
            <a:xfrm>
              <a:off x="990600" y="4800600"/>
              <a:ext cx="4366435" cy="1346789"/>
              <a:chOff x="990600" y="1894212"/>
              <a:chExt cx="4366435" cy="1346789"/>
            </a:xfrm>
          </p:grpSpPr>
          <p:grpSp>
            <p:nvGrpSpPr>
              <p:cNvPr id="8" name="Group 45"/>
              <p:cNvGrpSpPr/>
              <p:nvPr/>
            </p:nvGrpSpPr>
            <p:grpSpPr>
              <a:xfrm>
                <a:off x="990600" y="1894212"/>
                <a:ext cx="4366435" cy="1346789"/>
                <a:chOff x="990600" y="1894212"/>
                <a:chExt cx="4366435" cy="1346789"/>
              </a:xfrm>
            </p:grpSpPr>
            <p:sp>
              <p:nvSpPr>
                <p:cNvPr id="86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5069689" y="1894212"/>
                  <a:ext cx="287346" cy="3396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grpSp>
              <p:nvGrpSpPr>
                <p:cNvPr id="9" name="Group 65"/>
                <p:cNvGrpSpPr/>
                <p:nvPr/>
              </p:nvGrpSpPr>
              <p:grpSpPr>
                <a:xfrm>
                  <a:off x="990600" y="1905000"/>
                  <a:ext cx="1689910" cy="1336001"/>
                  <a:chOff x="4495800" y="3733800"/>
                  <a:chExt cx="1689910" cy="1336001"/>
                </a:xfrm>
              </p:grpSpPr>
              <p:sp>
                <p:nvSpPr>
                  <p:cNvPr id="102" name="Rectangle 101"/>
                  <p:cNvSpPr/>
                  <p:nvPr/>
                </p:nvSpPr>
                <p:spPr bwMode="auto">
                  <a:xfrm>
                    <a:off x="4495800" y="3733800"/>
                    <a:ext cx="1524000" cy="997447"/>
                  </a:xfrm>
                  <a:prstGeom prst="rect">
                    <a:avLst/>
                  </a:prstGeom>
                  <a:solidFill>
                    <a:srgbClr val="BBB848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4" name="Rectangle 103"/>
                  <p:cNvSpPr/>
                  <p:nvPr/>
                </p:nvSpPr>
                <p:spPr>
                  <a:xfrm>
                    <a:off x="4654076" y="4731247"/>
                    <a:ext cx="1192955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lvl="0" algn="ctr"/>
                    <a:r>
                      <a:rPr lang="en-CA" sz="1600" dirty="0" smtClean="0">
                        <a:solidFill>
                          <a:srgbClr val="000000"/>
                        </a:solidFill>
                      </a:rPr>
                      <a:t>Device OFF</a:t>
                    </a:r>
                    <a:endParaRPr lang="en-CA" sz="1600" dirty="0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10" name="Group 197"/>
                  <p:cNvGrpSpPr/>
                  <p:nvPr/>
                </p:nvGrpSpPr>
                <p:grpSpPr>
                  <a:xfrm>
                    <a:off x="5486400" y="4267200"/>
                    <a:ext cx="699310" cy="386359"/>
                    <a:chOff x="4362450" y="3762375"/>
                    <a:chExt cx="699310" cy="394335"/>
                  </a:xfrm>
                </p:grpSpPr>
                <p:sp>
                  <p:nvSpPr>
                    <p:cNvPr id="109" name="Text 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74414" y="3810000"/>
                      <a:ext cx="287346" cy="34671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/>
                      <a:endParaRPr lang="en-US" dirty="0"/>
                    </a:p>
                  </p:txBody>
                </p:sp>
                <p:grpSp>
                  <p:nvGrpSpPr>
                    <p:cNvPr id="11" name="Group 186"/>
                    <p:cNvGrpSpPr/>
                    <p:nvPr/>
                  </p:nvGrpSpPr>
                  <p:grpSpPr>
                    <a:xfrm>
                      <a:off x="4362450" y="3762375"/>
                      <a:ext cx="381000" cy="304395"/>
                      <a:chOff x="4362450" y="4419600"/>
                      <a:chExt cx="381000" cy="304395"/>
                    </a:xfrm>
                  </p:grpSpPr>
                  <p:sp>
                    <p:nvSpPr>
                      <p:cNvPr id="112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69358" cy="30439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dirty="0" smtClean="0"/>
                          <a:t>AES</a:t>
                        </a:r>
                        <a:endParaRPr lang="en-CA" dirty="0"/>
                      </a:p>
                    </p:txBody>
                  </p:sp>
                  <p:sp>
                    <p:nvSpPr>
                      <p:cNvPr id="114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81000" cy="304395"/>
                      </a:xfrm>
                      <a:prstGeom prst="rect">
                        <a:avLst/>
                      </a:prstGeom>
                      <a:solidFill>
                        <a:srgbClr val="BBB848"/>
                      </a:solidFill>
                      <a:ln w="9525">
                        <a:solidFill>
                          <a:schemeClr val="tx1"/>
                        </a:solidFill>
                        <a:prstDash val="dash"/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b="1" i="1" dirty="0" smtClean="0">
                            <a:sym typeface="Symbol"/>
                          </a:rPr>
                          <a:t></a:t>
                        </a:r>
                        <a:endParaRPr lang="en-CA" b="1" i="1" dirty="0"/>
                      </a:p>
                    </p:txBody>
                  </p:sp>
                </p:grpSp>
              </p:grpSp>
            </p:grpSp>
            <p:cxnSp>
              <p:nvCxnSpPr>
                <p:cNvPr id="88" name="Straight Connector 87"/>
                <p:cNvCxnSpPr/>
                <p:nvPr/>
              </p:nvCxnSpPr>
              <p:spPr bwMode="auto">
                <a:xfrm>
                  <a:off x="2743200" y="2514600"/>
                  <a:ext cx="685800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 w="med" len="med"/>
                </a:ln>
                <a:effectLst/>
              </p:spPr>
            </p:cxnSp>
            <p:grpSp>
              <p:nvGrpSpPr>
                <p:cNvPr id="12" name="Group 68"/>
                <p:cNvGrpSpPr/>
                <p:nvPr/>
              </p:nvGrpSpPr>
              <p:grpSpPr>
                <a:xfrm>
                  <a:off x="3581400" y="1905000"/>
                  <a:ext cx="1689910" cy="1336001"/>
                  <a:chOff x="4495800" y="3733800"/>
                  <a:chExt cx="1689910" cy="1336001"/>
                </a:xfrm>
              </p:grpSpPr>
              <p:sp>
                <p:nvSpPr>
                  <p:cNvPr id="91" name="Rectangle 90"/>
                  <p:cNvSpPr/>
                  <p:nvPr/>
                </p:nvSpPr>
                <p:spPr bwMode="auto">
                  <a:xfrm>
                    <a:off x="4495800" y="3733800"/>
                    <a:ext cx="1524000" cy="997447"/>
                  </a:xfrm>
                  <a:prstGeom prst="rect">
                    <a:avLst/>
                  </a:prstGeom>
                  <a:solidFill>
                    <a:srgbClr val="BBB848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92" name="Rectangle 91"/>
                  <p:cNvSpPr/>
                  <p:nvPr/>
                </p:nvSpPr>
                <p:spPr>
                  <a:xfrm>
                    <a:off x="4694150" y="4731247"/>
                    <a:ext cx="1112805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lvl="0" algn="ctr"/>
                    <a:r>
                      <a:rPr lang="en-CA" sz="1600" dirty="0" smtClean="0">
                        <a:solidFill>
                          <a:srgbClr val="000000"/>
                        </a:solidFill>
                      </a:rPr>
                      <a:t>Device ON</a:t>
                    </a:r>
                    <a:endParaRPr lang="en-CA" sz="1600" dirty="0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13" name="Group 197"/>
                  <p:cNvGrpSpPr/>
                  <p:nvPr/>
                </p:nvGrpSpPr>
                <p:grpSpPr>
                  <a:xfrm>
                    <a:off x="5486400" y="4267200"/>
                    <a:ext cx="699310" cy="386359"/>
                    <a:chOff x="4362450" y="3762375"/>
                    <a:chExt cx="699310" cy="394335"/>
                  </a:xfrm>
                </p:grpSpPr>
                <p:sp>
                  <p:nvSpPr>
                    <p:cNvPr id="94" name="Text 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74414" y="3810000"/>
                      <a:ext cx="287346" cy="34671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/>
                      <a:endParaRPr lang="en-US" dirty="0"/>
                    </a:p>
                  </p:txBody>
                </p:sp>
                <p:grpSp>
                  <p:nvGrpSpPr>
                    <p:cNvPr id="14" name="Group 186"/>
                    <p:cNvGrpSpPr/>
                    <p:nvPr/>
                  </p:nvGrpSpPr>
                  <p:grpSpPr>
                    <a:xfrm>
                      <a:off x="4362450" y="3762375"/>
                      <a:ext cx="381000" cy="304395"/>
                      <a:chOff x="4362450" y="4419600"/>
                      <a:chExt cx="381000" cy="304395"/>
                    </a:xfrm>
                  </p:grpSpPr>
                  <p:sp>
                    <p:nvSpPr>
                      <p:cNvPr id="97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69358" cy="30439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dirty="0" smtClean="0"/>
                          <a:t>AES</a:t>
                        </a:r>
                        <a:endParaRPr lang="en-CA" dirty="0"/>
                      </a:p>
                    </p:txBody>
                  </p:sp>
                  <p:sp>
                    <p:nvSpPr>
                      <p:cNvPr id="98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81000" cy="304395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sz="1600" b="1" i="1" dirty="0" smtClean="0"/>
                          <a:t>K</a:t>
                        </a:r>
                        <a:endParaRPr lang="en-CA" sz="1600" b="1" i="1" dirty="0"/>
                      </a:p>
                    </p:txBody>
                  </p:sp>
                </p:grpSp>
              </p:grpSp>
            </p:grpSp>
          </p:grpSp>
          <p:sp>
            <p:nvSpPr>
              <p:cNvPr id="81" name="Rectangle 7"/>
              <p:cNvSpPr>
                <a:spLocks noChangeArrowheads="1"/>
              </p:cNvSpPr>
              <p:nvPr/>
            </p:nvSpPr>
            <p:spPr bwMode="auto">
              <a:xfrm>
                <a:off x="3657600" y="2438400"/>
                <a:ext cx="762000" cy="298238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1600" b="1" i="1" dirty="0" smtClean="0"/>
                  <a:t>H</a:t>
                </a:r>
                <a:endParaRPr lang="en-CA" sz="1600" b="1" i="1" dirty="0"/>
              </a:p>
            </p:txBody>
          </p:sp>
          <p:cxnSp>
            <p:nvCxnSpPr>
              <p:cNvPr id="82" name="Straight Arrow Connector 81"/>
              <p:cNvCxnSpPr>
                <a:endCxn id="98" idx="1"/>
              </p:cNvCxnSpPr>
              <p:nvPr/>
            </p:nvCxnSpPr>
            <p:spPr bwMode="auto">
              <a:xfrm flipV="1">
                <a:off x="4419600" y="2587519"/>
                <a:ext cx="152400" cy="328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84" name="Rectangle 7"/>
              <p:cNvSpPr>
                <a:spLocks noChangeArrowheads="1"/>
              </p:cNvSpPr>
              <p:nvPr/>
            </p:nvSpPr>
            <p:spPr bwMode="auto">
              <a:xfrm>
                <a:off x="3657600" y="1981200"/>
                <a:ext cx="381000" cy="29823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1600" b="1" i="1" dirty="0" smtClean="0"/>
                  <a:t>f</a:t>
                </a:r>
                <a:endParaRPr lang="en-CA" sz="1600" b="1" i="1" dirty="0"/>
              </a:p>
            </p:txBody>
          </p:sp>
          <p:cxnSp>
            <p:nvCxnSpPr>
              <p:cNvPr id="85" name="Straight Arrow Connector 84"/>
              <p:cNvCxnSpPr>
                <a:stCxn id="84" idx="2"/>
              </p:cNvCxnSpPr>
              <p:nvPr/>
            </p:nvCxnSpPr>
            <p:spPr bwMode="auto">
              <a:xfrm>
                <a:off x="3848100" y="2279438"/>
                <a:ext cx="0" cy="168487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</p:grpSp>
        <p:grpSp>
          <p:nvGrpSpPr>
            <p:cNvPr id="15" name="Group 124"/>
            <p:cNvGrpSpPr/>
            <p:nvPr/>
          </p:nvGrpSpPr>
          <p:grpSpPr>
            <a:xfrm>
              <a:off x="1066800" y="4876800"/>
              <a:ext cx="914400" cy="617107"/>
              <a:chOff x="1066800" y="4876800"/>
              <a:chExt cx="914400" cy="617107"/>
            </a:xfrm>
          </p:grpSpPr>
          <p:sp>
            <p:nvSpPr>
              <p:cNvPr id="72" name="Rectangle 7"/>
              <p:cNvSpPr>
                <a:spLocks noChangeArrowheads="1"/>
              </p:cNvSpPr>
              <p:nvPr/>
            </p:nvSpPr>
            <p:spPr bwMode="auto">
              <a:xfrm>
                <a:off x="1066800" y="4876800"/>
                <a:ext cx="381000" cy="298238"/>
              </a:xfrm>
              <a:prstGeom prst="rect">
                <a:avLst/>
              </a:prstGeom>
              <a:solidFill>
                <a:srgbClr val="BBB848"/>
              </a:solidFill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b="1" i="1" dirty="0" smtClean="0">
                    <a:sym typeface="Symbol"/>
                  </a:rPr>
                  <a:t></a:t>
                </a:r>
                <a:endParaRPr lang="en-CA" b="1" i="1" dirty="0"/>
              </a:p>
            </p:txBody>
          </p:sp>
          <p:cxnSp>
            <p:nvCxnSpPr>
              <p:cNvPr id="77" name="Straight Connector 76"/>
              <p:cNvCxnSpPr>
                <a:stCxn id="72" idx="2"/>
              </p:cNvCxnSpPr>
              <p:nvPr/>
            </p:nvCxnSpPr>
            <p:spPr bwMode="auto">
              <a:xfrm>
                <a:off x="1257300" y="5175038"/>
                <a:ext cx="0" cy="31136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9" name="Straight Arrow Connector 78"/>
              <p:cNvCxnSpPr/>
              <p:nvPr/>
            </p:nvCxnSpPr>
            <p:spPr bwMode="auto">
              <a:xfrm>
                <a:off x="1250950" y="5486400"/>
                <a:ext cx="730250" cy="7507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triangle" w="med" len="med"/>
              </a:ln>
              <a:effectLst/>
            </p:spPr>
          </p:cxnSp>
        </p:grpSp>
      </p:grpSp>
      <p:grpSp>
        <p:nvGrpSpPr>
          <p:cNvPr id="16" name="Group 67"/>
          <p:cNvGrpSpPr/>
          <p:nvPr/>
        </p:nvGrpSpPr>
        <p:grpSpPr>
          <a:xfrm>
            <a:off x="990600" y="4343400"/>
            <a:ext cx="4366435" cy="1346789"/>
            <a:chOff x="990600" y="4343400"/>
            <a:chExt cx="4366435" cy="1346789"/>
          </a:xfrm>
        </p:grpSpPr>
        <p:grpSp>
          <p:nvGrpSpPr>
            <p:cNvPr id="17" name="Group 125"/>
            <p:cNvGrpSpPr/>
            <p:nvPr/>
          </p:nvGrpSpPr>
          <p:grpSpPr>
            <a:xfrm>
              <a:off x="990600" y="4343400"/>
              <a:ext cx="4366435" cy="1346789"/>
              <a:chOff x="990600" y="4800600"/>
              <a:chExt cx="4366435" cy="1346789"/>
            </a:xfrm>
          </p:grpSpPr>
          <p:grpSp>
            <p:nvGrpSpPr>
              <p:cNvPr id="18" name="Group 58"/>
              <p:cNvGrpSpPr/>
              <p:nvPr/>
            </p:nvGrpSpPr>
            <p:grpSpPr>
              <a:xfrm>
                <a:off x="990600" y="4800600"/>
                <a:ext cx="4366435" cy="1346789"/>
                <a:chOff x="990600" y="1894212"/>
                <a:chExt cx="4366435" cy="1346789"/>
              </a:xfrm>
            </p:grpSpPr>
            <p:grpSp>
              <p:nvGrpSpPr>
                <p:cNvPr id="19" name="Group 45"/>
                <p:cNvGrpSpPr/>
                <p:nvPr/>
              </p:nvGrpSpPr>
              <p:grpSpPr>
                <a:xfrm>
                  <a:off x="990600" y="1894212"/>
                  <a:ext cx="4366435" cy="1346789"/>
                  <a:chOff x="990600" y="1894212"/>
                  <a:chExt cx="4366435" cy="1346789"/>
                </a:xfrm>
              </p:grpSpPr>
              <p:sp>
                <p:nvSpPr>
                  <p:cNvPr id="122" name="Text Box 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69689" y="1894212"/>
                    <a:ext cx="287346" cy="33969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1" hangingPunct="1"/>
                    <a:endParaRPr lang="en-US" dirty="0"/>
                  </a:p>
                </p:txBody>
              </p:sp>
              <p:grpSp>
                <p:nvGrpSpPr>
                  <p:cNvPr id="20" name="Group 65"/>
                  <p:cNvGrpSpPr/>
                  <p:nvPr/>
                </p:nvGrpSpPr>
                <p:grpSpPr>
                  <a:xfrm>
                    <a:off x="990600" y="1905000"/>
                    <a:ext cx="1689910" cy="1336001"/>
                    <a:chOff x="4495800" y="3733800"/>
                    <a:chExt cx="1689910" cy="1336001"/>
                  </a:xfrm>
                </p:grpSpPr>
                <p:sp>
                  <p:nvSpPr>
                    <p:cNvPr id="133" name="Rectangle 132"/>
                    <p:cNvSpPr/>
                    <p:nvPr/>
                  </p:nvSpPr>
                  <p:spPr bwMode="auto">
                    <a:xfrm>
                      <a:off x="4495800" y="3733800"/>
                      <a:ext cx="1524000" cy="997447"/>
                    </a:xfrm>
                    <a:prstGeom prst="rect">
                      <a:avLst/>
                    </a:prstGeom>
                    <a:solidFill>
                      <a:srgbClr val="BBB848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34" name="Rectangle 133"/>
                    <p:cNvSpPr/>
                    <p:nvPr/>
                  </p:nvSpPr>
                  <p:spPr>
                    <a:xfrm>
                      <a:off x="4654076" y="4731247"/>
                      <a:ext cx="1192955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 lvl="0" algn="ctr"/>
                      <a:r>
                        <a:rPr lang="en-CA" sz="1600" dirty="0" smtClean="0">
                          <a:solidFill>
                            <a:srgbClr val="000000"/>
                          </a:solidFill>
                        </a:rPr>
                        <a:t>Device OFF</a:t>
                      </a:r>
                      <a:endParaRPr lang="en-CA" sz="1600" dirty="0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21" name="Group 197"/>
                    <p:cNvGrpSpPr/>
                    <p:nvPr/>
                  </p:nvGrpSpPr>
                  <p:grpSpPr>
                    <a:xfrm>
                      <a:off x="5486400" y="4267200"/>
                      <a:ext cx="699310" cy="386359"/>
                      <a:chOff x="4362450" y="3762375"/>
                      <a:chExt cx="699310" cy="394335"/>
                    </a:xfrm>
                  </p:grpSpPr>
                  <p:sp>
                    <p:nvSpPr>
                      <p:cNvPr id="136" name="Text Box 8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774414" y="3810000"/>
                        <a:ext cx="287346" cy="34671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pPr algn="ctr" eaLnBrk="1" hangingPunct="1"/>
                        <a:endParaRPr lang="en-US" dirty="0"/>
                      </a:p>
                    </p:txBody>
                  </p:sp>
                  <p:grpSp>
                    <p:nvGrpSpPr>
                      <p:cNvPr id="22" name="Group 186"/>
                      <p:cNvGrpSpPr/>
                      <p:nvPr/>
                    </p:nvGrpSpPr>
                    <p:grpSpPr>
                      <a:xfrm>
                        <a:off x="4362450" y="3762375"/>
                        <a:ext cx="381000" cy="304395"/>
                        <a:chOff x="4362450" y="4419600"/>
                        <a:chExt cx="381000" cy="304395"/>
                      </a:xfrm>
                    </p:grpSpPr>
                    <p:sp>
                      <p:nvSpPr>
                        <p:cNvPr id="138" name="Rectangle 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62450" y="4419600"/>
                          <a:ext cx="369358" cy="304395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lumMod val="85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pPr algn="ctr"/>
                          <a:r>
                            <a:rPr lang="en-CA" dirty="0" smtClean="0"/>
                            <a:t>AES</a:t>
                          </a:r>
                          <a:endParaRPr lang="en-CA" dirty="0"/>
                        </a:p>
                      </p:txBody>
                    </p:sp>
                    <p:sp>
                      <p:nvSpPr>
                        <p:cNvPr id="139" name="Rectangle 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62450" y="4419600"/>
                          <a:ext cx="381000" cy="304395"/>
                        </a:xfrm>
                        <a:prstGeom prst="rect">
                          <a:avLst/>
                        </a:prstGeom>
                        <a:solidFill>
                          <a:srgbClr val="BBB848"/>
                        </a:solidFill>
                        <a:ln w="9525">
                          <a:solidFill>
                            <a:schemeClr val="tx1"/>
                          </a:solidFill>
                          <a:prstDash val="dash"/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pPr algn="ctr"/>
                          <a:r>
                            <a:rPr lang="en-CA" b="1" i="1" dirty="0" smtClean="0">
                              <a:sym typeface="Symbol"/>
                            </a:rPr>
                            <a:t></a:t>
                          </a:r>
                          <a:endParaRPr lang="en-CA" b="1" i="1" dirty="0"/>
                        </a:p>
                      </p:txBody>
                    </p:sp>
                  </p:grpSp>
                </p:grpSp>
              </p:grpSp>
              <p:cxnSp>
                <p:nvCxnSpPr>
                  <p:cNvPr id="124" name="Straight Connector 123"/>
                  <p:cNvCxnSpPr/>
                  <p:nvPr/>
                </p:nvCxnSpPr>
                <p:spPr bwMode="auto">
                  <a:xfrm>
                    <a:off x="2743200" y="2514600"/>
                    <a:ext cx="685800" cy="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triangle" w="med" len="med"/>
                  </a:ln>
                  <a:effectLst/>
                </p:spPr>
              </p:cxnSp>
              <p:grpSp>
                <p:nvGrpSpPr>
                  <p:cNvPr id="23" name="Group 68"/>
                  <p:cNvGrpSpPr/>
                  <p:nvPr/>
                </p:nvGrpSpPr>
                <p:grpSpPr>
                  <a:xfrm>
                    <a:off x="3581400" y="1905000"/>
                    <a:ext cx="1689910" cy="1336001"/>
                    <a:chOff x="4495800" y="3733800"/>
                    <a:chExt cx="1689910" cy="1336001"/>
                  </a:xfrm>
                </p:grpSpPr>
                <p:sp>
                  <p:nvSpPr>
                    <p:cNvPr id="126" name="Rectangle 125"/>
                    <p:cNvSpPr/>
                    <p:nvPr/>
                  </p:nvSpPr>
                  <p:spPr bwMode="auto">
                    <a:xfrm>
                      <a:off x="4495800" y="3733800"/>
                      <a:ext cx="1524000" cy="997447"/>
                    </a:xfrm>
                    <a:prstGeom prst="rect">
                      <a:avLst/>
                    </a:prstGeom>
                    <a:solidFill>
                      <a:srgbClr val="BBB848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27" name="Rectangle 126"/>
                    <p:cNvSpPr/>
                    <p:nvPr/>
                  </p:nvSpPr>
                  <p:spPr>
                    <a:xfrm>
                      <a:off x="4694150" y="4731247"/>
                      <a:ext cx="1112805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 lvl="0" algn="ctr"/>
                      <a:r>
                        <a:rPr lang="en-CA" sz="1600" dirty="0" smtClean="0">
                          <a:solidFill>
                            <a:srgbClr val="000000"/>
                          </a:solidFill>
                        </a:rPr>
                        <a:t>Device ON</a:t>
                      </a:r>
                      <a:endParaRPr lang="en-CA" sz="1600" dirty="0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24" name="Group 197"/>
                    <p:cNvGrpSpPr/>
                    <p:nvPr/>
                  </p:nvGrpSpPr>
                  <p:grpSpPr>
                    <a:xfrm>
                      <a:off x="5486400" y="4267200"/>
                      <a:ext cx="699310" cy="386359"/>
                      <a:chOff x="4362450" y="3762375"/>
                      <a:chExt cx="699310" cy="394335"/>
                    </a:xfrm>
                  </p:grpSpPr>
                  <p:sp>
                    <p:nvSpPr>
                      <p:cNvPr id="129" name="Text Box 8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774414" y="3810000"/>
                        <a:ext cx="287346" cy="34671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pPr algn="ctr" eaLnBrk="1" hangingPunct="1"/>
                        <a:endParaRPr lang="en-US" dirty="0"/>
                      </a:p>
                    </p:txBody>
                  </p:sp>
                  <p:grpSp>
                    <p:nvGrpSpPr>
                      <p:cNvPr id="25" name="Group 186"/>
                      <p:cNvGrpSpPr/>
                      <p:nvPr/>
                    </p:nvGrpSpPr>
                    <p:grpSpPr>
                      <a:xfrm>
                        <a:off x="4362450" y="3762375"/>
                        <a:ext cx="381000" cy="304395"/>
                        <a:chOff x="4362450" y="4419600"/>
                        <a:chExt cx="381000" cy="304395"/>
                      </a:xfrm>
                    </p:grpSpPr>
                    <p:sp>
                      <p:nvSpPr>
                        <p:cNvPr id="131" name="Rectangle 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62450" y="4419600"/>
                          <a:ext cx="369358" cy="304395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lumMod val="85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pPr algn="ctr"/>
                          <a:r>
                            <a:rPr lang="en-CA" dirty="0" smtClean="0"/>
                            <a:t>AES</a:t>
                          </a:r>
                          <a:endParaRPr lang="en-CA" dirty="0"/>
                        </a:p>
                      </p:txBody>
                    </p:sp>
                    <p:sp>
                      <p:nvSpPr>
                        <p:cNvPr id="132" name="Rectangle 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62450" y="4419600"/>
                          <a:ext cx="381000" cy="304395"/>
                        </a:xfrm>
                        <a:prstGeom prst="rect">
                          <a:avLst/>
                        </a:prstGeom>
                        <a:solidFill>
                          <a:srgbClr val="FF0000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pPr algn="ctr"/>
                          <a:r>
                            <a:rPr lang="en-CA" sz="1600" b="1" i="1" dirty="0" smtClean="0"/>
                            <a:t>K</a:t>
                          </a:r>
                          <a:endParaRPr lang="en-CA" sz="1600" b="1" i="1" dirty="0"/>
                        </a:p>
                      </p:txBody>
                    </p:sp>
                  </p:grpSp>
                </p:grpSp>
              </p:grpSp>
            </p:grpSp>
            <p:sp>
              <p:nvSpPr>
                <p:cNvPr id="119" name="Rectangle 7"/>
                <p:cNvSpPr>
                  <a:spLocks noChangeArrowheads="1"/>
                </p:cNvSpPr>
                <p:nvPr/>
              </p:nvSpPr>
              <p:spPr bwMode="auto">
                <a:xfrm>
                  <a:off x="3657600" y="2438400"/>
                  <a:ext cx="762000" cy="298238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CA" sz="1600" b="1" i="1" dirty="0" smtClean="0"/>
                    <a:t>H</a:t>
                  </a:r>
                  <a:endParaRPr lang="en-CA" sz="1600" b="1" i="1" dirty="0"/>
                </a:p>
              </p:txBody>
            </p:sp>
            <p:cxnSp>
              <p:nvCxnSpPr>
                <p:cNvPr id="120" name="Straight Arrow Connector 119"/>
                <p:cNvCxnSpPr>
                  <a:endCxn id="132" idx="1"/>
                </p:cNvCxnSpPr>
                <p:nvPr/>
              </p:nvCxnSpPr>
              <p:spPr bwMode="auto">
                <a:xfrm flipV="1">
                  <a:off x="4419600" y="2587519"/>
                  <a:ext cx="152400" cy="3281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</p:cxnSp>
            <p:sp>
              <p:nvSpPr>
                <p:cNvPr id="121" name="Rectangle 7"/>
                <p:cNvSpPr>
                  <a:spLocks noChangeArrowheads="1"/>
                </p:cNvSpPr>
                <p:nvPr/>
              </p:nvSpPr>
              <p:spPr bwMode="auto">
                <a:xfrm>
                  <a:off x="3657600" y="1981200"/>
                  <a:ext cx="381000" cy="29823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CA" sz="1600" b="1" i="1" dirty="0" smtClean="0"/>
                    <a:t>f’</a:t>
                  </a:r>
                  <a:endParaRPr lang="en-CA" sz="1600" b="1" i="1" dirty="0"/>
                </a:p>
              </p:txBody>
            </p:sp>
          </p:grpSp>
          <p:grpSp>
            <p:nvGrpSpPr>
              <p:cNvPr id="26" name="Group 124"/>
              <p:cNvGrpSpPr/>
              <p:nvPr/>
            </p:nvGrpSpPr>
            <p:grpSpPr>
              <a:xfrm>
                <a:off x="1066800" y="4876800"/>
                <a:ext cx="914400" cy="617107"/>
                <a:chOff x="1066800" y="4876800"/>
                <a:chExt cx="914400" cy="617107"/>
              </a:xfrm>
            </p:grpSpPr>
            <p:sp>
              <p:nvSpPr>
                <p:cNvPr id="110" name="Rectangle 7"/>
                <p:cNvSpPr>
                  <a:spLocks noChangeArrowheads="1"/>
                </p:cNvSpPr>
                <p:nvPr/>
              </p:nvSpPr>
              <p:spPr bwMode="auto">
                <a:xfrm>
                  <a:off x="1066800" y="4876800"/>
                  <a:ext cx="381000" cy="298238"/>
                </a:xfrm>
                <a:prstGeom prst="rect">
                  <a:avLst/>
                </a:prstGeom>
                <a:solidFill>
                  <a:srgbClr val="BBB848"/>
                </a:solidFill>
                <a:ln w="9525">
                  <a:solidFill>
                    <a:schemeClr val="tx1"/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CA" b="1" i="1" dirty="0" smtClean="0">
                      <a:sym typeface="Symbol"/>
                    </a:rPr>
                    <a:t></a:t>
                  </a:r>
                  <a:endParaRPr lang="en-CA" b="1" i="1" dirty="0"/>
                </a:p>
              </p:txBody>
            </p:sp>
            <p:cxnSp>
              <p:nvCxnSpPr>
                <p:cNvPr id="116" name="Straight Connector 115"/>
                <p:cNvCxnSpPr>
                  <a:stCxn id="110" idx="2"/>
                </p:cNvCxnSpPr>
                <p:nvPr/>
              </p:nvCxnSpPr>
              <p:spPr bwMode="auto">
                <a:xfrm>
                  <a:off x="1257300" y="5175038"/>
                  <a:ext cx="0" cy="311362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17" name="Straight Arrow Connector 116"/>
                <p:cNvCxnSpPr/>
                <p:nvPr/>
              </p:nvCxnSpPr>
              <p:spPr bwMode="auto">
                <a:xfrm>
                  <a:off x="1250950" y="5486400"/>
                  <a:ext cx="730250" cy="7507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triangle" w="med" len="med"/>
                </a:ln>
                <a:effectLst/>
              </p:spPr>
            </p:cxnSp>
          </p:grpSp>
        </p:grpSp>
        <p:sp>
          <p:nvSpPr>
            <p:cNvPr id="71" name="Rectangle 7"/>
            <p:cNvSpPr>
              <a:spLocks noChangeArrowheads="1"/>
            </p:cNvSpPr>
            <p:nvPr/>
          </p:nvSpPr>
          <p:spPr bwMode="auto">
            <a:xfrm>
              <a:off x="4566285" y="4429125"/>
              <a:ext cx="381000" cy="2982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sz="1600" b="1" i="1" dirty="0" smtClean="0"/>
                <a:t>f</a:t>
              </a:r>
              <a:endParaRPr lang="en-CA" sz="1600" b="1" i="1" dirty="0"/>
            </a:p>
          </p:txBody>
        </p:sp>
        <p:sp>
          <p:nvSpPr>
            <p:cNvPr id="73" name="Rectangle 7"/>
            <p:cNvSpPr>
              <a:spLocks noChangeArrowheads="1"/>
            </p:cNvSpPr>
            <p:nvPr/>
          </p:nvSpPr>
          <p:spPr bwMode="auto">
            <a:xfrm>
              <a:off x="4267200" y="4429125"/>
              <a:ext cx="152400" cy="29823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anchor="ctr"/>
            <a:lstStyle/>
            <a:p>
              <a:pPr algn="ctr"/>
              <a:r>
                <a:rPr lang="en-CA" b="1" dirty="0" smtClean="0"/>
                <a:t>Dec</a:t>
              </a:r>
              <a:endParaRPr lang="en-CA" b="1" dirty="0"/>
            </a:p>
          </p:txBody>
        </p:sp>
        <p:cxnSp>
          <p:nvCxnSpPr>
            <p:cNvPr id="75" name="Straight Arrow Connector 74"/>
            <p:cNvCxnSpPr>
              <a:stCxn id="121" idx="3"/>
              <a:endCxn id="73" idx="1"/>
            </p:cNvCxnSpPr>
            <p:nvPr/>
          </p:nvCxnSpPr>
          <p:spPr bwMode="auto">
            <a:xfrm flipV="1">
              <a:off x="4038600" y="4578244"/>
              <a:ext cx="228600" cy="126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76" name="Straight Arrow Connector 75"/>
            <p:cNvCxnSpPr/>
            <p:nvPr/>
          </p:nvCxnSpPr>
          <p:spPr bwMode="auto">
            <a:xfrm flipV="1">
              <a:off x="4419600" y="4572000"/>
              <a:ext cx="152400" cy="328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0" name="Straight Connector 79"/>
            <p:cNvCxnSpPr>
              <a:stCxn id="71" idx="2"/>
            </p:cNvCxnSpPr>
            <p:nvPr/>
          </p:nvCxnSpPr>
          <p:spPr bwMode="auto">
            <a:xfrm flipH="1">
              <a:off x="4754880" y="4727363"/>
              <a:ext cx="1905" cy="884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7" name="Straight Connector 86"/>
            <p:cNvCxnSpPr>
              <a:stCxn id="119" idx="0"/>
            </p:cNvCxnSpPr>
            <p:nvPr/>
          </p:nvCxnSpPr>
          <p:spPr bwMode="auto">
            <a:xfrm flipV="1">
              <a:off x="4038600" y="4800600"/>
              <a:ext cx="0" cy="869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flipH="1" flipV="1">
              <a:off x="4038600" y="4806950"/>
              <a:ext cx="723900" cy="63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3" name="Straight Arrow Connector 92"/>
            <p:cNvCxnSpPr/>
            <p:nvPr/>
          </p:nvCxnSpPr>
          <p:spPr bwMode="auto">
            <a:xfrm flipH="1">
              <a:off x="4343400" y="4813300"/>
              <a:ext cx="228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 err="1"/>
              <a:t>Struik</a:t>
            </a:r>
            <a:r>
              <a:rPr lang="en-US" dirty="0"/>
              <a:t> </a:t>
            </a:r>
            <a:r>
              <a:rPr lang="en-US" dirty="0" smtClean="0"/>
              <a:t>(Intrinsic-Id)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0A575A4-2487-480B-9719-FAC979910FB2}" type="slidenum">
              <a:rPr lang="en-US"/>
              <a:pPr/>
              <a:t>8</a:t>
            </a:fld>
            <a:endParaRPr lang="en-US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Secure Key Storage – Reliability of PUFs (3)</a:t>
            </a:r>
            <a:endParaRPr lang="en-US" sz="24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6958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994118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i="1" dirty="0" smtClean="0"/>
              <a:t>Alleviated constraints – biased distribution, allowing errors (details)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Device enrollment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/>
              <a:t>						    </a:t>
            </a:r>
            <a:r>
              <a:rPr lang="en-US" sz="2000" b="1" i="1" dirty="0" smtClean="0">
                <a:solidFill>
                  <a:srgbClr val="00B0F0"/>
                </a:solidFill>
              </a:rPr>
              <a:t>h</a:t>
            </a:r>
            <a:endParaRPr lang="en-US" sz="2000" b="1" dirty="0" smtClean="0">
              <a:solidFill>
                <a:srgbClr val="00B0F0"/>
              </a:solidFill>
            </a:endParaRPr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Subsequent read-out</a:t>
            </a:r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u="sng" dirty="0" smtClean="0"/>
              <a:t>Note:</a:t>
            </a:r>
            <a:r>
              <a:rPr lang="en-US" sz="2000" dirty="0" smtClean="0"/>
              <a:t> Helper data </a:t>
            </a:r>
            <a:r>
              <a:rPr lang="en-US" sz="2000" i="1" dirty="0" smtClean="0"/>
              <a:t>does</a:t>
            </a:r>
            <a:r>
              <a:rPr lang="en-US" sz="2000" dirty="0" smtClean="0"/>
              <a:t> leak info on PUF value </a:t>
            </a:r>
            <a:r>
              <a:rPr lang="en-US" sz="2000" i="1" dirty="0" smtClean="0"/>
              <a:t>f</a:t>
            </a:r>
            <a:r>
              <a:rPr lang="en-US" sz="2000" dirty="0" smtClean="0"/>
              <a:t>, but </a:t>
            </a:r>
            <a:r>
              <a:rPr lang="en-US" sz="2000" i="1" dirty="0" smtClean="0"/>
              <a:t>not </a:t>
            </a:r>
            <a:r>
              <a:rPr lang="en-US" sz="2000" dirty="0" smtClean="0"/>
              <a:t>(!) where it matters</a:t>
            </a:r>
            <a:endParaRPr lang="en-US" sz="2000" u="sng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/>
            <a:r>
              <a:rPr lang="en-US" sz="2000" dirty="0" smtClean="0"/>
              <a:t>						</a:t>
            </a:r>
            <a:endParaRPr lang="en-US" sz="2000" i="1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i="1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>
              <a:buFont typeface="Wingdings" pitchFamily="2" charset="2"/>
              <a:buChar char="§"/>
            </a:pPr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/>
              <a:t>Key </a:t>
            </a:r>
            <a:r>
              <a:rPr lang="en-US" sz="2000" i="1" dirty="0" smtClean="0">
                <a:solidFill>
                  <a:srgbClr val="FF0000"/>
                </a:solidFill>
              </a:rPr>
              <a:t>K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is derived from “device properties” PUF value read-out </a:t>
            </a:r>
            <a:r>
              <a:rPr lang="en-US" sz="2000" i="1" dirty="0" smtClean="0">
                <a:solidFill>
                  <a:srgbClr val="FF0000"/>
                </a:solidFill>
              </a:rPr>
              <a:t>f </a:t>
            </a:r>
            <a:r>
              <a:rPr lang="en-US" sz="2000" dirty="0" smtClean="0"/>
              <a:t>upon device start-up</a:t>
            </a:r>
          </a:p>
          <a:p>
            <a:pPr marL="457200" indent="-457200"/>
            <a:endParaRPr lang="en-US" sz="2000" dirty="0" smtClean="0"/>
          </a:p>
        </p:txBody>
      </p:sp>
      <p:sp>
        <p:nvSpPr>
          <p:cNvPr id="95" name="TextBox 94"/>
          <p:cNvSpPr txBox="1"/>
          <p:nvPr/>
        </p:nvSpPr>
        <p:spPr>
          <a:xfrm>
            <a:off x="6303158" y="1143000"/>
            <a:ext cx="28408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i="1" dirty="0" smtClean="0"/>
          </a:p>
          <a:p>
            <a:r>
              <a:rPr lang="en-US" sz="2000" i="1" dirty="0" smtClean="0"/>
              <a:t>Properties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Creates key </a:t>
            </a:r>
            <a:r>
              <a:rPr lang="en-US" sz="2000" i="1" dirty="0" smtClean="0">
                <a:solidFill>
                  <a:srgbClr val="FF0000"/>
                </a:solidFill>
              </a:rPr>
              <a:t>K</a:t>
            </a:r>
            <a:r>
              <a:rPr lang="en-US" sz="2000" i="1" dirty="0" smtClean="0"/>
              <a:t>:=H</a:t>
            </a:r>
            <a:r>
              <a:rPr lang="en-US" sz="2000" dirty="0" smtClean="0"/>
              <a:t>(</a:t>
            </a:r>
            <a:r>
              <a:rPr lang="en-US" sz="2000" i="1" dirty="0" smtClean="0">
                <a:solidFill>
                  <a:srgbClr val="FF0000"/>
                </a:solidFill>
              </a:rPr>
              <a:t>f</a:t>
            </a:r>
            <a:r>
              <a:rPr lang="en-US" sz="2000" dirty="0" smtClean="0"/>
              <a:t>) 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Creates helper data </a:t>
            </a:r>
          </a:p>
          <a:p>
            <a:r>
              <a:rPr lang="en-US" sz="2000" b="1" i="1" dirty="0" smtClean="0">
                <a:solidFill>
                  <a:srgbClr val="0070C0"/>
                </a:solidFill>
              </a:rPr>
              <a:t>   </a:t>
            </a:r>
            <a:r>
              <a:rPr lang="en-US" sz="2000" i="1" dirty="0" smtClean="0">
                <a:solidFill>
                  <a:srgbClr val="0070C0"/>
                </a:solidFill>
              </a:rPr>
              <a:t>h:=f + c</a:t>
            </a:r>
            <a:r>
              <a:rPr lang="en-US" sz="2000" b="1" i="1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/>
              <a:t>that can be </a:t>
            </a:r>
          </a:p>
          <a:p>
            <a:r>
              <a:rPr lang="en-US" sz="2000" dirty="0" smtClean="0"/>
              <a:t>   public </a:t>
            </a:r>
          </a:p>
          <a:p>
            <a:r>
              <a:rPr lang="en-US" sz="2000" dirty="0" smtClean="0"/>
              <a:t>(</a:t>
            </a:r>
            <a:r>
              <a:rPr lang="en-US" sz="2000" i="1" dirty="0" smtClean="0">
                <a:solidFill>
                  <a:srgbClr val="0070C0"/>
                </a:solidFill>
              </a:rPr>
              <a:t>c</a:t>
            </a:r>
            <a:r>
              <a:rPr lang="en-US" sz="2000" dirty="0" smtClean="0"/>
              <a:t> is random word of </a:t>
            </a:r>
            <a:r>
              <a:rPr lang="en-US" sz="2000" i="1" dirty="0" smtClean="0"/>
              <a:t>t-</a:t>
            </a:r>
            <a:r>
              <a:rPr lang="en-US" sz="2000" dirty="0" smtClean="0"/>
              <a:t>error-correcting code)</a:t>
            </a:r>
          </a:p>
          <a:p>
            <a:endParaRPr lang="en-US" sz="2000" dirty="0" smtClean="0"/>
          </a:p>
          <a:p>
            <a:r>
              <a:rPr lang="en-US" sz="2000" i="1" dirty="0" smtClean="0"/>
              <a:t>Properties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Decodes </a:t>
            </a:r>
            <a:r>
              <a:rPr lang="en-US" sz="2000" i="1" dirty="0" smtClean="0">
                <a:solidFill>
                  <a:srgbClr val="FF0000"/>
                </a:solidFill>
              </a:rPr>
              <a:t>f’</a:t>
            </a:r>
            <a:r>
              <a:rPr lang="en-US" sz="2000" dirty="0" smtClean="0"/>
              <a:t> to </a:t>
            </a:r>
            <a:r>
              <a:rPr lang="en-US" sz="2000" i="1" dirty="0" smtClean="0">
                <a:solidFill>
                  <a:srgbClr val="FF0000"/>
                </a:solidFill>
              </a:rPr>
              <a:t>f </a:t>
            </a:r>
            <a:r>
              <a:rPr lang="en-US" sz="2000" dirty="0" smtClean="0"/>
              <a:t>from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   </a:t>
            </a:r>
            <a:r>
              <a:rPr lang="en-US" sz="2000" i="1" dirty="0" smtClean="0">
                <a:solidFill>
                  <a:srgbClr val="FF0000"/>
                </a:solidFill>
              </a:rPr>
              <a:t>f’ + </a:t>
            </a:r>
            <a:r>
              <a:rPr lang="en-US" sz="2000" i="1" dirty="0" smtClean="0">
                <a:solidFill>
                  <a:srgbClr val="0070C0"/>
                </a:solidFill>
              </a:rPr>
              <a:t>h</a:t>
            </a:r>
            <a:r>
              <a:rPr lang="en-US" sz="2000" dirty="0" smtClean="0">
                <a:solidFill>
                  <a:srgbClr val="FF0000"/>
                </a:solidFill>
              </a:rPr>
              <a:t>=(</a:t>
            </a:r>
            <a:r>
              <a:rPr lang="en-US" sz="2000" i="1" dirty="0" err="1" smtClean="0">
                <a:solidFill>
                  <a:srgbClr val="FF0000"/>
                </a:solidFill>
              </a:rPr>
              <a:t>f’+f</a:t>
            </a:r>
            <a:r>
              <a:rPr lang="en-US" sz="2000" dirty="0" smtClean="0">
                <a:solidFill>
                  <a:srgbClr val="FF0000"/>
                </a:solidFill>
              </a:rPr>
              <a:t>)+ </a:t>
            </a:r>
            <a:r>
              <a:rPr lang="en-US" sz="2000" i="1" dirty="0" smtClean="0">
                <a:solidFill>
                  <a:srgbClr val="0070C0"/>
                </a:solidFill>
              </a:rPr>
              <a:t>c</a:t>
            </a:r>
            <a:r>
              <a:rPr lang="en-US" sz="2000" dirty="0" smtClean="0">
                <a:solidFill>
                  <a:schemeClr val="accent4"/>
                </a:solidFill>
              </a:rPr>
              <a:t>, if</a:t>
            </a:r>
          </a:p>
          <a:p>
            <a:r>
              <a:rPr lang="en-US" sz="2000" i="1" dirty="0" smtClean="0">
                <a:solidFill>
                  <a:schemeClr val="accent4"/>
                </a:solidFill>
              </a:rPr>
              <a:t>   </a:t>
            </a:r>
            <a:r>
              <a:rPr lang="en-US" sz="2000" i="1" dirty="0" smtClean="0">
                <a:solidFill>
                  <a:srgbClr val="FF0000"/>
                </a:solidFill>
              </a:rPr>
              <a:t>f’ </a:t>
            </a:r>
            <a:r>
              <a:rPr lang="en-US" sz="2000" dirty="0" smtClean="0">
                <a:solidFill>
                  <a:schemeClr val="accent4"/>
                </a:solidFill>
                <a:sym typeface="Symbol"/>
              </a:rPr>
              <a:t></a:t>
            </a:r>
            <a:r>
              <a:rPr lang="en-US" sz="2000" i="1" dirty="0" smtClean="0">
                <a:solidFill>
                  <a:schemeClr val="accent4"/>
                </a:solidFill>
              </a:rPr>
              <a:t> </a:t>
            </a:r>
            <a:r>
              <a:rPr lang="en-US" sz="2000" i="1" dirty="0" smtClean="0">
                <a:solidFill>
                  <a:srgbClr val="FF0000"/>
                </a:solidFill>
              </a:rPr>
              <a:t>f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(less than </a:t>
            </a:r>
            <a:r>
              <a:rPr lang="en-US" sz="2000" i="1" dirty="0" smtClean="0"/>
              <a:t>t</a:t>
            </a:r>
            <a:r>
              <a:rPr lang="en-US" sz="2000" dirty="0" smtClean="0"/>
              <a:t> errors)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Creates key </a:t>
            </a:r>
            <a:r>
              <a:rPr lang="en-US" sz="2000" i="1" dirty="0" smtClean="0">
                <a:solidFill>
                  <a:srgbClr val="FF0000"/>
                </a:solidFill>
              </a:rPr>
              <a:t>K</a:t>
            </a:r>
            <a:r>
              <a:rPr lang="en-US" sz="2000" i="1" dirty="0" smtClean="0"/>
              <a:t>:=H</a:t>
            </a:r>
            <a:r>
              <a:rPr lang="en-US" sz="2000" dirty="0" smtClean="0"/>
              <a:t>(</a:t>
            </a:r>
            <a:r>
              <a:rPr lang="en-US" sz="2000" i="1" dirty="0" smtClean="0">
                <a:solidFill>
                  <a:srgbClr val="FF0000"/>
                </a:solidFill>
              </a:rPr>
              <a:t>f</a:t>
            </a:r>
            <a:r>
              <a:rPr lang="en-US" sz="2000" dirty="0" smtClean="0"/>
              <a:t>) </a:t>
            </a:r>
          </a:p>
        </p:txBody>
      </p:sp>
      <p:grpSp>
        <p:nvGrpSpPr>
          <p:cNvPr id="2" name="Group 203"/>
          <p:cNvGrpSpPr>
            <a:grpSpLocks noChangeAspect="1"/>
          </p:cNvGrpSpPr>
          <p:nvPr/>
        </p:nvGrpSpPr>
        <p:grpSpPr>
          <a:xfrm>
            <a:off x="0" y="4191000"/>
            <a:ext cx="4149419" cy="1885505"/>
            <a:chOff x="2393164" y="4343400"/>
            <a:chExt cx="2963871" cy="1346789"/>
          </a:xfrm>
        </p:grpSpPr>
        <p:grpSp>
          <p:nvGrpSpPr>
            <p:cNvPr id="3" name="Group 58"/>
            <p:cNvGrpSpPr/>
            <p:nvPr/>
          </p:nvGrpSpPr>
          <p:grpSpPr>
            <a:xfrm>
              <a:off x="2393164" y="4343400"/>
              <a:ext cx="2963871" cy="1346789"/>
              <a:chOff x="2393164" y="1894212"/>
              <a:chExt cx="2963871" cy="1346789"/>
            </a:xfrm>
          </p:grpSpPr>
          <p:grpSp>
            <p:nvGrpSpPr>
              <p:cNvPr id="8" name="Group 45"/>
              <p:cNvGrpSpPr/>
              <p:nvPr/>
            </p:nvGrpSpPr>
            <p:grpSpPr>
              <a:xfrm>
                <a:off x="2393164" y="1894212"/>
                <a:ext cx="2963871" cy="1346789"/>
                <a:chOff x="2393164" y="1894212"/>
                <a:chExt cx="2963871" cy="1346789"/>
              </a:xfrm>
            </p:grpSpPr>
            <p:sp>
              <p:nvSpPr>
                <p:cNvPr id="65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5069689" y="1894212"/>
                  <a:ext cx="287346" cy="3396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sp>
              <p:nvSpPr>
                <p:cNvPr id="103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393164" y="2485062"/>
                  <a:ext cx="287346" cy="3396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grpSp>
              <p:nvGrpSpPr>
                <p:cNvPr id="9" name="Group 68"/>
                <p:cNvGrpSpPr/>
                <p:nvPr/>
              </p:nvGrpSpPr>
              <p:grpSpPr>
                <a:xfrm>
                  <a:off x="3581400" y="1905000"/>
                  <a:ext cx="1689910" cy="1336001"/>
                  <a:chOff x="4495800" y="3733800"/>
                  <a:chExt cx="1689910" cy="1336001"/>
                </a:xfrm>
              </p:grpSpPr>
              <p:sp>
                <p:nvSpPr>
                  <p:cNvPr id="74" name="Rectangle 73"/>
                  <p:cNvSpPr/>
                  <p:nvPr/>
                </p:nvSpPr>
                <p:spPr bwMode="auto">
                  <a:xfrm>
                    <a:off x="4495800" y="3733800"/>
                    <a:ext cx="1524000" cy="997447"/>
                  </a:xfrm>
                  <a:prstGeom prst="rect">
                    <a:avLst/>
                  </a:prstGeom>
                  <a:solidFill>
                    <a:srgbClr val="BBB848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78" name="Rectangle 77"/>
                  <p:cNvSpPr/>
                  <p:nvPr/>
                </p:nvSpPr>
                <p:spPr>
                  <a:xfrm>
                    <a:off x="4694150" y="4731247"/>
                    <a:ext cx="1112805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lvl="0" algn="ctr"/>
                    <a:r>
                      <a:rPr lang="en-CA" sz="1600" dirty="0" smtClean="0">
                        <a:solidFill>
                          <a:srgbClr val="000000"/>
                        </a:solidFill>
                      </a:rPr>
                      <a:t>Device ON</a:t>
                    </a:r>
                    <a:endParaRPr lang="en-CA" sz="1600" dirty="0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10" name="Group 197"/>
                  <p:cNvGrpSpPr/>
                  <p:nvPr/>
                </p:nvGrpSpPr>
                <p:grpSpPr>
                  <a:xfrm>
                    <a:off x="5486400" y="4267200"/>
                    <a:ext cx="699310" cy="386359"/>
                    <a:chOff x="4362450" y="3762375"/>
                    <a:chExt cx="699310" cy="394335"/>
                  </a:xfrm>
                </p:grpSpPr>
                <p:sp>
                  <p:nvSpPr>
                    <p:cNvPr id="83" name="Text 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74414" y="3810000"/>
                      <a:ext cx="287346" cy="34671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/>
                      <a:endParaRPr lang="en-US" dirty="0"/>
                    </a:p>
                  </p:txBody>
                </p:sp>
                <p:grpSp>
                  <p:nvGrpSpPr>
                    <p:cNvPr id="11" name="Group 186"/>
                    <p:cNvGrpSpPr/>
                    <p:nvPr/>
                  </p:nvGrpSpPr>
                  <p:grpSpPr>
                    <a:xfrm>
                      <a:off x="4362450" y="3762375"/>
                      <a:ext cx="381000" cy="304395"/>
                      <a:chOff x="4362450" y="4419600"/>
                      <a:chExt cx="381000" cy="304395"/>
                    </a:xfrm>
                  </p:grpSpPr>
                  <p:sp>
                    <p:nvSpPr>
                      <p:cNvPr id="90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69358" cy="30439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dirty="0" smtClean="0"/>
                          <a:t>AES</a:t>
                        </a:r>
                        <a:endParaRPr lang="en-CA" dirty="0"/>
                      </a:p>
                    </p:txBody>
                  </p:sp>
                  <p:sp>
                    <p:nvSpPr>
                      <p:cNvPr id="99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81000" cy="304395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sz="1600" b="1" i="1" dirty="0" smtClean="0"/>
                          <a:t>K</a:t>
                        </a:r>
                        <a:endParaRPr lang="en-CA" sz="1600" b="1" i="1" dirty="0"/>
                      </a:p>
                    </p:txBody>
                  </p:sp>
                </p:grpSp>
              </p:grpSp>
            </p:grpSp>
          </p:grpSp>
          <p:sp>
            <p:nvSpPr>
              <p:cNvPr id="61" name="Rectangle 7"/>
              <p:cNvSpPr>
                <a:spLocks noChangeArrowheads="1"/>
              </p:cNvSpPr>
              <p:nvPr/>
            </p:nvSpPr>
            <p:spPr bwMode="auto">
              <a:xfrm>
                <a:off x="3657600" y="2438400"/>
                <a:ext cx="762000" cy="298238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1600" b="1" i="1" dirty="0" smtClean="0"/>
                  <a:t>H</a:t>
                </a:r>
                <a:endParaRPr lang="en-CA" sz="1600" b="1" i="1" dirty="0"/>
              </a:p>
            </p:txBody>
          </p:sp>
          <p:cxnSp>
            <p:nvCxnSpPr>
              <p:cNvPr id="62" name="Straight Arrow Connector 61"/>
              <p:cNvCxnSpPr>
                <a:endCxn id="99" idx="1"/>
              </p:cNvCxnSpPr>
              <p:nvPr/>
            </p:nvCxnSpPr>
            <p:spPr bwMode="auto">
              <a:xfrm flipV="1">
                <a:off x="4419600" y="2587519"/>
                <a:ext cx="152400" cy="328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63" name="Rectangle 7"/>
              <p:cNvSpPr>
                <a:spLocks noChangeArrowheads="1"/>
              </p:cNvSpPr>
              <p:nvPr/>
            </p:nvSpPr>
            <p:spPr bwMode="auto">
              <a:xfrm>
                <a:off x="3657600" y="1981200"/>
                <a:ext cx="381000" cy="29823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1600" b="1" i="1" dirty="0" smtClean="0"/>
                  <a:t>f’</a:t>
                </a:r>
                <a:endParaRPr lang="en-CA" sz="1600" b="1" i="1" dirty="0"/>
              </a:p>
            </p:txBody>
          </p:sp>
        </p:grpSp>
        <p:sp>
          <p:nvSpPr>
            <p:cNvPr id="117" name="Rectangle 7"/>
            <p:cNvSpPr>
              <a:spLocks noChangeArrowheads="1"/>
            </p:cNvSpPr>
            <p:nvPr/>
          </p:nvSpPr>
          <p:spPr bwMode="auto">
            <a:xfrm>
              <a:off x="4566285" y="4429125"/>
              <a:ext cx="381000" cy="2982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sz="1600" b="1" i="1" dirty="0" smtClean="0"/>
                <a:t>f</a:t>
              </a:r>
              <a:endParaRPr lang="en-CA" sz="1600" b="1" i="1" dirty="0"/>
            </a:p>
          </p:txBody>
        </p:sp>
        <p:sp>
          <p:nvSpPr>
            <p:cNvPr id="119" name="Rectangle 7"/>
            <p:cNvSpPr>
              <a:spLocks noChangeArrowheads="1"/>
            </p:cNvSpPr>
            <p:nvPr/>
          </p:nvSpPr>
          <p:spPr bwMode="auto">
            <a:xfrm>
              <a:off x="4267200" y="4429125"/>
              <a:ext cx="152400" cy="29823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anchor="ctr"/>
            <a:lstStyle/>
            <a:p>
              <a:pPr algn="ctr"/>
              <a:r>
                <a:rPr lang="en-CA" b="1" dirty="0" smtClean="0"/>
                <a:t>Dec</a:t>
              </a:r>
              <a:endParaRPr lang="en-CA" b="1" dirty="0"/>
            </a:p>
          </p:txBody>
        </p:sp>
        <p:cxnSp>
          <p:nvCxnSpPr>
            <p:cNvPr id="121" name="Straight Arrow Connector 120"/>
            <p:cNvCxnSpPr>
              <a:stCxn id="63" idx="3"/>
              <a:endCxn id="119" idx="1"/>
            </p:cNvCxnSpPr>
            <p:nvPr/>
          </p:nvCxnSpPr>
          <p:spPr bwMode="auto">
            <a:xfrm flipV="1">
              <a:off x="4038600" y="4578244"/>
              <a:ext cx="228600" cy="126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22" name="Straight Arrow Connector 121"/>
            <p:cNvCxnSpPr/>
            <p:nvPr/>
          </p:nvCxnSpPr>
          <p:spPr bwMode="auto">
            <a:xfrm flipV="1">
              <a:off x="4419600" y="4572000"/>
              <a:ext cx="152400" cy="328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24" name="Straight Connector 123"/>
            <p:cNvCxnSpPr>
              <a:stCxn id="117" idx="2"/>
            </p:cNvCxnSpPr>
            <p:nvPr/>
          </p:nvCxnSpPr>
          <p:spPr bwMode="auto">
            <a:xfrm flipH="1">
              <a:off x="4754880" y="4727363"/>
              <a:ext cx="1905" cy="884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7" name="Straight Connector 126"/>
            <p:cNvCxnSpPr>
              <a:stCxn id="61" idx="0"/>
            </p:cNvCxnSpPr>
            <p:nvPr/>
          </p:nvCxnSpPr>
          <p:spPr bwMode="auto">
            <a:xfrm flipV="1">
              <a:off x="4038600" y="4800600"/>
              <a:ext cx="0" cy="869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flipH="1" flipV="1">
              <a:off x="4038600" y="4806950"/>
              <a:ext cx="723900" cy="63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5" name="Straight Arrow Connector 134"/>
            <p:cNvCxnSpPr/>
            <p:nvPr/>
          </p:nvCxnSpPr>
          <p:spPr bwMode="auto">
            <a:xfrm flipH="1">
              <a:off x="4343400" y="4813300"/>
              <a:ext cx="228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grpSp>
        <p:nvGrpSpPr>
          <p:cNvPr id="12" name="Group 209"/>
          <p:cNvGrpSpPr>
            <a:grpSpLocks noChangeAspect="1"/>
          </p:cNvGrpSpPr>
          <p:nvPr/>
        </p:nvGrpSpPr>
        <p:grpSpPr>
          <a:xfrm>
            <a:off x="0" y="1828800"/>
            <a:ext cx="4149419" cy="1885505"/>
            <a:chOff x="2393164" y="4343400"/>
            <a:chExt cx="2963871" cy="1346789"/>
          </a:xfrm>
        </p:grpSpPr>
        <p:grpSp>
          <p:nvGrpSpPr>
            <p:cNvPr id="13" name="Group 58"/>
            <p:cNvGrpSpPr/>
            <p:nvPr/>
          </p:nvGrpSpPr>
          <p:grpSpPr>
            <a:xfrm>
              <a:off x="2393164" y="4343400"/>
              <a:ext cx="2963871" cy="1346789"/>
              <a:chOff x="2393164" y="1894212"/>
              <a:chExt cx="2963871" cy="1346789"/>
            </a:xfrm>
          </p:grpSpPr>
          <p:grpSp>
            <p:nvGrpSpPr>
              <p:cNvPr id="14" name="Group 45"/>
              <p:cNvGrpSpPr/>
              <p:nvPr/>
            </p:nvGrpSpPr>
            <p:grpSpPr>
              <a:xfrm>
                <a:off x="2393164" y="1894212"/>
                <a:ext cx="2963871" cy="1346789"/>
                <a:chOff x="2393164" y="1894212"/>
                <a:chExt cx="2963871" cy="1346789"/>
              </a:xfrm>
            </p:grpSpPr>
            <p:sp>
              <p:nvSpPr>
                <p:cNvPr id="224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5069689" y="1894212"/>
                  <a:ext cx="287346" cy="3396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sp>
              <p:nvSpPr>
                <p:cNvPr id="225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393164" y="2485062"/>
                  <a:ext cx="287346" cy="3396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dirty="0"/>
                </a:p>
              </p:txBody>
            </p:sp>
            <p:grpSp>
              <p:nvGrpSpPr>
                <p:cNvPr id="15" name="Group 68"/>
                <p:cNvGrpSpPr/>
                <p:nvPr/>
              </p:nvGrpSpPr>
              <p:grpSpPr>
                <a:xfrm>
                  <a:off x="3581400" y="1905000"/>
                  <a:ext cx="1689910" cy="1336001"/>
                  <a:chOff x="4495800" y="3733800"/>
                  <a:chExt cx="1689910" cy="1336001"/>
                </a:xfrm>
              </p:grpSpPr>
              <p:sp>
                <p:nvSpPr>
                  <p:cNvPr id="227" name="Rectangle 226"/>
                  <p:cNvSpPr/>
                  <p:nvPr/>
                </p:nvSpPr>
                <p:spPr bwMode="auto">
                  <a:xfrm>
                    <a:off x="4495800" y="3733800"/>
                    <a:ext cx="1524000" cy="997447"/>
                  </a:xfrm>
                  <a:prstGeom prst="rect">
                    <a:avLst/>
                  </a:prstGeom>
                  <a:solidFill>
                    <a:srgbClr val="BBB848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28" name="Rectangle 227"/>
                  <p:cNvSpPr/>
                  <p:nvPr/>
                </p:nvSpPr>
                <p:spPr>
                  <a:xfrm>
                    <a:off x="4694150" y="4731247"/>
                    <a:ext cx="1112805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lvl="0" algn="ctr"/>
                    <a:r>
                      <a:rPr lang="en-CA" sz="1600" dirty="0" smtClean="0">
                        <a:solidFill>
                          <a:srgbClr val="000000"/>
                        </a:solidFill>
                      </a:rPr>
                      <a:t>Device ON</a:t>
                    </a:r>
                    <a:endParaRPr lang="en-CA" sz="1600" dirty="0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16" name="Group 197"/>
                  <p:cNvGrpSpPr/>
                  <p:nvPr/>
                </p:nvGrpSpPr>
                <p:grpSpPr>
                  <a:xfrm>
                    <a:off x="5486400" y="4267200"/>
                    <a:ext cx="699310" cy="386359"/>
                    <a:chOff x="4362450" y="3762375"/>
                    <a:chExt cx="699310" cy="394335"/>
                  </a:xfrm>
                </p:grpSpPr>
                <p:sp>
                  <p:nvSpPr>
                    <p:cNvPr id="230" name="Text 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74414" y="3810000"/>
                      <a:ext cx="287346" cy="34671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/>
                      <a:endParaRPr lang="en-US" dirty="0"/>
                    </a:p>
                  </p:txBody>
                </p:sp>
                <p:grpSp>
                  <p:nvGrpSpPr>
                    <p:cNvPr id="17" name="Group 186"/>
                    <p:cNvGrpSpPr/>
                    <p:nvPr/>
                  </p:nvGrpSpPr>
                  <p:grpSpPr>
                    <a:xfrm>
                      <a:off x="4362450" y="3762375"/>
                      <a:ext cx="381000" cy="304395"/>
                      <a:chOff x="4362450" y="4419600"/>
                      <a:chExt cx="381000" cy="304395"/>
                    </a:xfrm>
                  </p:grpSpPr>
                  <p:sp>
                    <p:nvSpPr>
                      <p:cNvPr id="232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69358" cy="30439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dirty="0" smtClean="0"/>
                          <a:t>AES</a:t>
                        </a:r>
                        <a:endParaRPr lang="en-CA" dirty="0"/>
                      </a:p>
                    </p:txBody>
                  </p:sp>
                  <p:sp>
                    <p:nvSpPr>
                      <p:cNvPr id="233" name="Rectangle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2450" y="4419600"/>
                        <a:ext cx="381000" cy="304395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r>
                          <a:rPr lang="en-CA" sz="1600" b="1" i="1" dirty="0" smtClean="0"/>
                          <a:t>K</a:t>
                        </a:r>
                        <a:endParaRPr lang="en-CA" sz="1600" b="1" i="1" dirty="0"/>
                      </a:p>
                    </p:txBody>
                  </p:sp>
                </p:grpSp>
              </p:grpSp>
            </p:grpSp>
          </p:grpSp>
          <p:sp>
            <p:nvSpPr>
              <p:cNvPr id="221" name="Rectangle 7"/>
              <p:cNvSpPr>
                <a:spLocks noChangeArrowheads="1"/>
              </p:cNvSpPr>
              <p:nvPr/>
            </p:nvSpPr>
            <p:spPr bwMode="auto">
              <a:xfrm>
                <a:off x="3657600" y="2438400"/>
                <a:ext cx="762000" cy="298238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1600" b="1" i="1" dirty="0" smtClean="0"/>
                  <a:t>H</a:t>
                </a:r>
                <a:endParaRPr lang="en-CA" sz="1600" b="1" i="1" dirty="0"/>
              </a:p>
            </p:txBody>
          </p:sp>
          <p:cxnSp>
            <p:nvCxnSpPr>
              <p:cNvPr id="222" name="Straight Arrow Connector 221"/>
              <p:cNvCxnSpPr>
                <a:endCxn id="233" idx="1"/>
              </p:cNvCxnSpPr>
              <p:nvPr/>
            </p:nvCxnSpPr>
            <p:spPr bwMode="auto">
              <a:xfrm flipV="1">
                <a:off x="4419600" y="2587519"/>
                <a:ext cx="152400" cy="328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223" name="Rectangle 7"/>
              <p:cNvSpPr>
                <a:spLocks noChangeArrowheads="1"/>
              </p:cNvSpPr>
              <p:nvPr/>
            </p:nvSpPr>
            <p:spPr bwMode="auto">
              <a:xfrm>
                <a:off x="3657600" y="1981200"/>
                <a:ext cx="381000" cy="29823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1600" b="1" i="1" dirty="0" smtClean="0"/>
                  <a:t>f</a:t>
                </a:r>
                <a:endParaRPr lang="en-CA" sz="1600" b="1" i="1" dirty="0"/>
              </a:p>
            </p:txBody>
          </p:sp>
        </p:grpSp>
        <p:sp>
          <p:nvSpPr>
            <p:cNvPr id="212" name="Rectangle 7"/>
            <p:cNvSpPr>
              <a:spLocks noChangeArrowheads="1"/>
            </p:cNvSpPr>
            <p:nvPr/>
          </p:nvSpPr>
          <p:spPr bwMode="auto">
            <a:xfrm>
              <a:off x="4566285" y="4429125"/>
              <a:ext cx="381000" cy="29823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sz="1600" b="1" i="1" dirty="0" smtClean="0"/>
                <a:t>h</a:t>
              </a:r>
              <a:endParaRPr lang="en-CA" sz="1600" b="1" i="1" dirty="0"/>
            </a:p>
          </p:txBody>
        </p:sp>
        <p:sp>
          <p:nvSpPr>
            <p:cNvPr id="213" name="Rectangle 7"/>
            <p:cNvSpPr>
              <a:spLocks noChangeArrowheads="1"/>
            </p:cNvSpPr>
            <p:nvPr/>
          </p:nvSpPr>
          <p:spPr bwMode="auto">
            <a:xfrm>
              <a:off x="4267200" y="4429125"/>
              <a:ext cx="152400" cy="29823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anchor="ctr"/>
            <a:lstStyle/>
            <a:p>
              <a:pPr algn="ctr"/>
              <a:r>
                <a:rPr lang="en-CA" b="1" dirty="0" smtClean="0"/>
                <a:t>Enc</a:t>
              </a:r>
              <a:endParaRPr lang="en-CA" b="1" dirty="0"/>
            </a:p>
          </p:txBody>
        </p:sp>
        <p:cxnSp>
          <p:nvCxnSpPr>
            <p:cNvPr id="214" name="Straight Arrow Connector 213"/>
            <p:cNvCxnSpPr>
              <a:stCxn id="223" idx="3"/>
              <a:endCxn id="213" idx="1"/>
            </p:cNvCxnSpPr>
            <p:nvPr/>
          </p:nvCxnSpPr>
          <p:spPr bwMode="auto">
            <a:xfrm flipV="1">
              <a:off x="4038600" y="4578244"/>
              <a:ext cx="228600" cy="126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15" name="Straight Arrow Connector 214"/>
            <p:cNvCxnSpPr/>
            <p:nvPr/>
          </p:nvCxnSpPr>
          <p:spPr bwMode="auto">
            <a:xfrm flipV="1">
              <a:off x="4419600" y="4572000"/>
              <a:ext cx="152400" cy="328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17" name="Straight Connector 216"/>
            <p:cNvCxnSpPr>
              <a:endCxn id="223" idx="2"/>
            </p:cNvCxnSpPr>
            <p:nvPr/>
          </p:nvCxnSpPr>
          <p:spPr bwMode="auto">
            <a:xfrm flipV="1">
              <a:off x="3845676" y="4728626"/>
              <a:ext cx="2424" cy="17043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</p:grpSp>
      <p:cxnSp>
        <p:nvCxnSpPr>
          <p:cNvPr id="238" name="Straight Arrow Connector 237"/>
          <p:cNvCxnSpPr>
            <a:stCxn id="212" idx="3"/>
          </p:cNvCxnSpPr>
          <p:nvPr/>
        </p:nvCxnSpPr>
        <p:spPr bwMode="auto">
          <a:xfrm flipV="1">
            <a:off x="3575769" y="2156346"/>
            <a:ext cx="914344" cy="12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43" name="Flowchart: Magnetic Disk 242"/>
          <p:cNvSpPr/>
          <p:nvPr/>
        </p:nvSpPr>
        <p:spPr bwMode="auto">
          <a:xfrm>
            <a:off x="4495800" y="1905000"/>
            <a:ext cx="457200" cy="533400"/>
          </a:xfrm>
          <a:prstGeom prst="flowChartMagneticDisk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5" name="Straight Connector 244"/>
          <p:cNvCxnSpPr/>
          <p:nvPr/>
        </p:nvCxnSpPr>
        <p:spPr bwMode="auto">
          <a:xfrm>
            <a:off x="4724400" y="2514600"/>
            <a:ext cx="0" cy="1447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7" name="Straight Connector 246"/>
          <p:cNvCxnSpPr/>
          <p:nvPr/>
        </p:nvCxnSpPr>
        <p:spPr bwMode="auto">
          <a:xfrm flipH="1">
            <a:off x="2743200" y="3962400"/>
            <a:ext cx="1981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9" name="Straight Connector 248"/>
          <p:cNvCxnSpPr>
            <a:endCxn id="119" idx="0"/>
          </p:cNvCxnSpPr>
          <p:nvPr/>
        </p:nvCxnSpPr>
        <p:spPr bwMode="auto">
          <a:xfrm flipH="1">
            <a:off x="2730330" y="3962400"/>
            <a:ext cx="12870" cy="3486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5" name="Straight Arrow Connector 254"/>
          <p:cNvCxnSpPr/>
          <p:nvPr/>
        </p:nvCxnSpPr>
        <p:spPr bwMode="auto">
          <a:xfrm>
            <a:off x="4724400" y="2590800"/>
            <a:ext cx="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57" name="Straight Arrow Connector 256"/>
          <p:cNvCxnSpPr/>
          <p:nvPr/>
        </p:nvCxnSpPr>
        <p:spPr bwMode="auto">
          <a:xfrm flipH="1">
            <a:off x="3657600" y="3962400"/>
            <a:ext cx="762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2" name="TextBox 261"/>
          <p:cNvSpPr txBox="1"/>
          <p:nvPr/>
        </p:nvSpPr>
        <p:spPr>
          <a:xfrm>
            <a:off x="4953000" y="1905000"/>
            <a:ext cx="9268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 smtClean="0"/>
              <a:t>Public </a:t>
            </a:r>
          </a:p>
          <a:p>
            <a:pPr algn="ctr"/>
            <a:r>
              <a:rPr lang="en-US" sz="1600" i="1" dirty="0" smtClean="0"/>
              <a:t>database</a:t>
            </a:r>
            <a:endParaRPr lang="en-US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925848" cy="276999"/>
          </a:xfrm>
        </p:spPr>
        <p:txBody>
          <a:bodyPr/>
          <a:lstStyle/>
          <a:p>
            <a:r>
              <a:rPr lang="en-US" dirty="0" smtClean="0"/>
              <a:t>September 17, 2012</a:t>
            </a:r>
            <a:endParaRPr lang="en-US" dirty="0"/>
          </a:p>
        </p:txBody>
      </p:sp>
      <p:sp>
        <p:nvSpPr>
          <p:cNvPr id="85606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Secure Key Storage – Reliability of PUFs (4)</a:t>
            </a:r>
            <a:endParaRPr lang="en-US" sz="24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6958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endParaRPr lang="en-US" sz="1800" dirty="0"/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655564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dirty="0" smtClean="0"/>
              <a:t>Reliability depends on error sources and error-control codes used</a:t>
            </a:r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i="1" dirty="0" smtClean="0"/>
              <a:t>Sources of errors with PUF value read-outs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Chip process technology, PUF details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Temperature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Voltage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Time (“aging”)</a:t>
            </a:r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/>
              <a:t>Typical relative errors with PUFs </a:t>
            </a:r>
            <a:r>
              <a:rPr lang="en-US" sz="2000" dirty="0" smtClean="0">
                <a:sym typeface="Symbol"/>
              </a:rPr>
              <a:t> 15% or less</a:t>
            </a:r>
          </a:p>
          <a:p>
            <a:pPr marL="457200" indent="-457200"/>
            <a:r>
              <a:rPr lang="en-US" sz="2000" dirty="0" smtClean="0">
                <a:sym typeface="Symbol"/>
              </a:rPr>
              <a:t>Extensive tests with SRAM: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>
                <a:sym typeface="Symbol"/>
              </a:rPr>
              <a:t>Cypress 65nm/150nm	      </a:t>
            </a:r>
            <a:r>
              <a:rPr lang="en-US" sz="2000" dirty="0" err="1" smtClean="0">
                <a:sym typeface="Symbol"/>
              </a:rPr>
              <a:t>Virage</a:t>
            </a:r>
            <a:r>
              <a:rPr lang="en-US" sz="2000" dirty="0" smtClean="0">
                <a:sym typeface="Symbol"/>
              </a:rPr>
              <a:t> 90nm/130nm	    Faraday 130nm </a:t>
            </a:r>
            <a:endParaRPr lang="en-US" sz="2000" dirty="0" smtClean="0"/>
          </a:p>
          <a:p>
            <a:pPr marL="457200" indent="-457200"/>
            <a:endParaRPr lang="en-US" sz="2000" i="1" dirty="0" smtClean="0"/>
          </a:p>
          <a:p>
            <a:pPr marL="457200" indent="-457200"/>
            <a:r>
              <a:rPr lang="en-US" sz="2000" dirty="0" smtClean="0"/>
              <a:t>Error-correcting code optimization trade-offs: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Rate focus: allows use of smaller PUF value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Complexity focus: use small footprint (repetition, </a:t>
            </a:r>
            <a:r>
              <a:rPr lang="en-US" sz="2000" dirty="0" err="1" smtClean="0"/>
              <a:t>Golay</a:t>
            </a:r>
            <a:r>
              <a:rPr lang="en-US" sz="2000" dirty="0" smtClean="0"/>
              <a:t>, Reed-Muller codes)</a:t>
            </a:r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/>
              <a:t>Typical PUF size (with SRAM) </a:t>
            </a:r>
            <a:r>
              <a:rPr lang="en-US" sz="2000" dirty="0" smtClean="0">
                <a:sym typeface="Symbol"/>
              </a:rPr>
              <a:t> 0.5 </a:t>
            </a:r>
            <a:r>
              <a:rPr lang="en-US" sz="2000" dirty="0" err="1" smtClean="0">
                <a:sym typeface="Symbol"/>
              </a:rPr>
              <a:t>kBytes</a:t>
            </a:r>
            <a:r>
              <a:rPr lang="en-US" sz="2000" dirty="0" smtClean="0">
                <a:sym typeface="Symbol"/>
              </a:rPr>
              <a:t> feasible (for 128-bit secret keys)</a:t>
            </a:r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4890</TotalTime>
  <Words>2250</Words>
  <Application>Microsoft Office PowerPoint</Application>
  <PresentationFormat>On-screen Show (4:3)</PresentationFormat>
  <Paragraphs>697</Paragraphs>
  <Slides>22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802-11-Submission</vt:lpstr>
      <vt:lpstr>Acrobat Document</vt:lpstr>
      <vt:lpstr>Secure Key Storage and True Random Number Generation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TGai  Some Notes and Thoughts on TGai Security Properties</dc:title>
  <dc:creator>Rene Struik</dc:creator>
  <cp:lastModifiedBy>Rene Struik</cp:lastModifiedBy>
  <cp:revision>482</cp:revision>
  <cp:lastPrinted>1998-02-10T13:28:06Z</cp:lastPrinted>
  <dcterms:created xsi:type="dcterms:W3CDTF">2011-10-10T06:18:28Z</dcterms:created>
  <dcterms:modified xsi:type="dcterms:W3CDTF">2012-09-17T16:21:35Z</dcterms:modified>
</cp:coreProperties>
</file>