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Default Extension="doc" ContentType="application/msword"/>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69" r:id="rId2"/>
    <p:sldId id="257" r:id="rId3"/>
    <p:sldId id="271" r:id="rId4"/>
    <p:sldId id="272" r:id="rId5"/>
    <p:sldId id="273" r:id="rId6"/>
    <p:sldId id="274" r:id="rId7"/>
    <p:sldId id="275" r:id="rId8"/>
    <p:sldId id="276" r:id="rId9"/>
    <p:sldId id="277" r:id="rId10"/>
    <p:sldId id="278" r:id="rId11"/>
    <p:sldId id="279" r:id="rId12"/>
    <p:sldId id="280" r:id="rId13"/>
    <p:sldId id="281" r:id="rId14"/>
    <p:sldId id="282" r:id="rId15"/>
    <p:sldId id="306" r:id="rId16"/>
    <p:sldId id="312" r:id="rId17"/>
    <p:sldId id="313" r:id="rId18"/>
    <p:sldId id="308" r:id="rId19"/>
    <p:sldId id="287" r:id="rId20"/>
    <p:sldId id="311" r:id="rId21"/>
    <p:sldId id="314" r:id="rId22"/>
    <p:sldId id="316" r:id="rId23"/>
    <p:sldId id="315" r:id="rId24"/>
    <p:sldId id="317" r:id="rId25"/>
    <p:sldId id="319" r:id="rId26"/>
    <p:sldId id="318" r:id="rId27"/>
    <p:sldId id="321" r:id="rId28"/>
    <p:sldId id="322" r:id="rId29"/>
    <p:sldId id="320" r:id="rId30"/>
    <p:sldId id="324" r:id="rId31"/>
    <p:sldId id="325" r:id="rId32"/>
    <p:sldId id="326" r:id="rId33"/>
    <p:sldId id="327" r:id="rId34"/>
    <p:sldId id="328" r:id="rId35"/>
    <p:sldId id="329" r:id="rId36"/>
    <p:sldId id="297" r:id="rId37"/>
    <p:sldId id="284" r:id="rId38"/>
    <p:sldId id="299" r:id="rId39"/>
    <p:sldId id="270" r:id="rId4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66FF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94" autoAdjust="0"/>
    <p:restoredTop sz="99568" autoAdjust="0"/>
  </p:normalViewPr>
  <p:slideViewPr>
    <p:cSldViewPr>
      <p:cViewPr varScale="1">
        <p:scale>
          <a:sx n="88" d="100"/>
          <a:sy n="88" d="100"/>
        </p:scale>
        <p:origin x="-1134"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4856"/>
    </p:cViewPr>
  </p:sorterViewPr>
  <p:notesViewPr>
    <p:cSldViewPr>
      <p:cViewPr varScale="1">
        <p:scale>
          <a:sx n="102" d="100"/>
          <a:sy n="102" d="100"/>
        </p:scale>
        <p:origin x="-3744"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ko-KR" altLang="en-US"/>
              <a:t>doc.: IEEE 802.11-09/1321r7</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ko-KR" altLang="en-US"/>
              <a:t>November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ko-KR" altLang="en-US"/>
              <a:t>Fischer, Lee, Zhu</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ko-KR" altLang="en-US"/>
              <a:t>doc.: IEEE 802.11-09/1321r7</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ko-KR" altLang="en-US"/>
              <a:t>November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ko-KR" altLang="en-US"/>
              <a:t>Fischer, Lee, Zhu</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24C05D85-55E0-416F-BC75-24A45CCB5B37}" type="slidenum">
              <a:rPr lang="en-US" altLang="ko-KR"/>
              <a:pPr/>
              <a:t>10</a:t>
            </a:fld>
            <a:endParaRPr lang="en-US" altLang="ko-KR"/>
          </a:p>
        </p:txBody>
      </p:sp>
      <p:sp>
        <p:nvSpPr>
          <p:cNvPr id="48130"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8131"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1878CB4-FD3E-48AD-B7F8-038A0DCEC99F}" type="slidenum">
              <a:rPr lang="en-US" altLang="ko-KR"/>
              <a:pPr/>
              <a:t>11</a:t>
            </a:fld>
            <a:endParaRPr lang="en-US" altLang="ko-KR"/>
          </a:p>
        </p:txBody>
      </p:sp>
      <p:sp>
        <p:nvSpPr>
          <p:cNvPr id="50178" name="Rectangle 2"/>
          <p:cNvSpPr>
            <a:spLocks noGrp="1" noRot="1" noChangeAspect="1" noChangeArrowheads="1" noTextEdit="1"/>
          </p:cNvSpPr>
          <p:nvPr>
            <p:ph type="sldImg"/>
          </p:nvPr>
        </p:nvSpPr>
        <p:spPr>
          <a:xfrm>
            <a:off x="1147763" y="696913"/>
            <a:ext cx="4640262" cy="3479800"/>
          </a:xfrm>
          <a:ln/>
        </p:spPr>
      </p:sp>
      <p:sp>
        <p:nvSpPr>
          <p:cNvPr id="50179" name="Rectangle 3"/>
          <p:cNvSpPr>
            <a:spLocks noGrp="1" noChangeArrowheads="1"/>
          </p:cNvSpPr>
          <p:nvPr>
            <p:ph type="body" idx="1"/>
          </p:nvPr>
        </p:nvSpPr>
        <p:spPr>
          <a:xfrm>
            <a:off x="925513" y="4408488"/>
            <a:ext cx="5083175" cy="4175125"/>
          </a:xfrm>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3328A066-212F-447A-A05E-770CB4BA9394}" type="slidenum">
              <a:rPr lang="en-US" altLang="ko-KR"/>
              <a:pPr/>
              <a:t>12</a:t>
            </a:fld>
            <a:endParaRPr lang="en-US" altLang="ko-KR"/>
          </a:p>
        </p:txBody>
      </p:sp>
      <p:sp>
        <p:nvSpPr>
          <p:cNvPr id="84994" name="Rectangle 2"/>
          <p:cNvSpPr>
            <a:spLocks noGrp="1" noRot="1" noChangeAspect="1" noChangeArrowheads="1" noTextEdit="1"/>
          </p:cNvSpPr>
          <p:nvPr>
            <p:ph type="sldImg"/>
          </p:nvPr>
        </p:nvSpPr>
        <p:spPr>
          <a:xfrm>
            <a:off x="1154113" y="701675"/>
            <a:ext cx="4625975" cy="3468688"/>
          </a:xfrm>
          <a:ln/>
        </p:spPr>
      </p:sp>
      <p:sp>
        <p:nvSpPr>
          <p:cNvPr id="8499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13</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14</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15</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7E4322C1-D85F-405D-BE26-84D9514C2D82}" type="slidenum">
              <a:rPr lang="en-US" altLang="ko-KR"/>
              <a:pPr/>
              <a:t>18</a:t>
            </a:fld>
            <a:endParaRPr lang="en-US" altLang="ko-KR"/>
          </a:p>
        </p:txBody>
      </p:sp>
      <p:sp>
        <p:nvSpPr>
          <p:cNvPr id="117762" name="Rectangle 2"/>
          <p:cNvSpPr>
            <a:spLocks noGrp="1" noRot="1" noChangeAspect="1" noChangeArrowheads="1" noTextEdit="1"/>
          </p:cNvSpPr>
          <p:nvPr>
            <p:ph type="sldImg"/>
          </p:nvPr>
        </p:nvSpPr>
        <p:spPr>
          <a:xfrm>
            <a:off x="1154113" y="701675"/>
            <a:ext cx="4625975" cy="3468688"/>
          </a:xfrm>
          <a:ln/>
        </p:spPr>
      </p:sp>
      <p:sp>
        <p:nvSpPr>
          <p:cNvPr id="117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19</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2B1AA12-0A56-4C9C-B526-CE74AA77E6EF}" type="slidenum">
              <a:rPr lang="en-US" altLang="ko-KR"/>
              <a:pPr/>
              <a:t>36</a:t>
            </a:fld>
            <a:endParaRPr lang="en-US" altLang="ko-KR"/>
          </a:p>
        </p:txBody>
      </p:sp>
      <p:sp>
        <p:nvSpPr>
          <p:cNvPr id="111618" name="Rectangle 2"/>
          <p:cNvSpPr>
            <a:spLocks noGrp="1" noRot="1" noChangeAspect="1" noChangeArrowheads="1" noTextEdit="1"/>
          </p:cNvSpPr>
          <p:nvPr>
            <p:ph type="sldImg"/>
          </p:nvPr>
        </p:nvSpPr>
        <p:spPr>
          <a:xfrm>
            <a:off x="1154113" y="701675"/>
            <a:ext cx="4625975" cy="3468688"/>
          </a:xfrm>
          <a:ln/>
        </p:spPr>
      </p:sp>
      <p:sp>
        <p:nvSpPr>
          <p:cNvPr id="111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44D0B82F-A275-40D5-9B12-99BA219C91FB}" type="slidenum">
              <a:rPr lang="en-US" altLang="ko-KR"/>
              <a:pPr/>
              <a:t>37</a:t>
            </a:fld>
            <a:endParaRPr lang="en-US" altLang="ko-KR"/>
          </a:p>
        </p:txBody>
      </p:sp>
      <p:sp>
        <p:nvSpPr>
          <p:cNvPr id="89090" name="Rectangle 2"/>
          <p:cNvSpPr>
            <a:spLocks noGrp="1" noRot="1" noChangeAspect="1" noChangeArrowheads="1" noTextEdit="1"/>
          </p:cNvSpPr>
          <p:nvPr>
            <p:ph type="sldImg"/>
          </p:nvPr>
        </p:nvSpPr>
        <p:spPr>
          <a:xfrm>
            <a:off x="1154113" y="701675"/>
            <a:ext cx="4625975" cy="3468688"/>
          </a:xfrm>
          <a:ln/>
        </p:spPr>
      </p:sp>
      <p:sp>
        <p:nvSpPr>
          <p:cNvPr id="89091"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28950914-FD12-49F7-82FF-E30BB614BCB5}" type="slidenum">
              <a:rPr lang="en-US" altLang="ko-KR"/>
              <a:pPr/>
              <a:t>2</a:t>
            </a:fld>
            <a:endParaRPr lang="en-US" altLang="ko-KR"/>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ko-KR" altLang="en-US">
              <a:ea typeface="굴림" pitchFamily="34" charset="-127"/>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71378C1C-0A8F-4FE5-98A9-578F74F9BC7E}" type="slidenum">
              <a:rPr lang="en-US" altLang="ko-KR"/>
              <a:pPr/>
              <a:t>38</a:t>
            </a:fld>
            <a:endParaRPr lang="en-US" altLang="ko-KR"/>
          </a:p>
        </p:txBody>
      </p:sp>
      <p:sp>
        <p:nvSpPr>
          <p:cNvPr id="97282" name="Rectangle 2"/>
          <p:cNvSpPr>
            <a:spLocks noGrp="1" noRot="1" noChangeAspect="1" noChangeArrowheads="1" noTextEdit="1"/>
          </p:cNvSpPr>
          <p:nvPr>
            <p:ph type="sldImg"/>
          </p:nvPr>
        </p:nvSpPr>
        <p:spPr>
          <a:xfrm>
            <a:off x="1154113" y="701675"/>
            <a:ext cx="4625975" cy="3468688"/>
          </a:xfrm>
          <a:ln/>
        </p:spPr>
      </p:sp>
      <p:sp>
        <p:nvSpPr>
          <p:cNvPr id="9728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39</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98686F1-E37F-415B-B734-7EBAC79322A7}" type="slidenum">
              <a:rPr lang="en-US" altLang="ko-KR"/>
              <a:pPr/>
              <a:t>3</a:t>
            </a:fld>
            <a:endParaRPr lang="en-US" altLang="ko-KR"/>
          </a:p>
        </p:txBody>
      </p:sp>
      <p:sp>
        <p:nvSpPr>
          <p:cNvPr id="83970" name="Rectangle 2"/>
          <p:cNvSpPr>
            <a:spLocks noGrp="1" noRot="1" noChangeAspect="1" noChangeArrowheads="1" noTextEdit="1"/>
          </p:cNvSpPr>
          <p:nvPr>
            <p:ph type="sldImg"/>
          </p:nvPr>
        </p:nvSpPr>
        <p:spPr>
          <a:xfrm>
            <a:off x="1154113" y="701675"/>
            <a:ext cx="4625975" cy="3468688"/>
          </a:xfrm>
          <a:ln/>
        </p:spPr>
      </p:sp>
      <p:sp>
        <p:nvSpPr>
          <p:cNvPr id="83971"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4</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5</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6</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D3284171-B8EF-4FE0-B992-CAC09544C715}" type="slidenum">
              <a:rPr lang="en-US" altLang="ko-KR"/>
              <a:pPr/>
              <a:t>7</a:t>
            </a:fld>
            <a:endParaRPr lang="en-US" altLang="ko-KR"/>
          </a:p>
        </p:txBody>
      </p:sp>
      <p:sp>
        <p:nvSpPr>
          <p:cNvPr id="41986"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1987"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EA5A3FC-77BF-4C52-80C0-D8ABA8B6F975}" type="slidenum">
              <a:rPr lang="en-US" altLang="ko-KR"/>
              <a:pPr/>
              <a:t>8</a:t>
            </a:fld>
            <a:endParaRPr lang="en-US" altLang="ko-KR"/>
          </a:p>
        </p:txBody>
      </p:sp>
      <p:sp>
        <p:nvSpPr>
          <p:cNvPr id="44034"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4035"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3B919D53-C40C-4D94-B03B-3D4235AE7AE4}" type="slidenum">
              <a:rPr lang="en-US" altLang="ko-KR"/>
              <a:pPr/>
              <a:t>9</a:t>
            </a:fld>
            <a:endParaRPr lang="en-US" altLang="ko-KR"/>
          </a:p>
        </p:txBody>
      </p:sp>
      <p:sp>
        <p:nvSpPr>
          <p:cNvPr id="46082"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6083"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958850" cy="274637"/>
          </a:xfrm>
        </p:spPr>
        <p:txBody>
          <a:bodyPr/>
          <a:lstStyle>
            <a:lvl1pPr>
              <a:defRPr/>
            </a:lvl1pPr>
          </a:lstStyle>
          <a:p>
            <a:r>
              <a:rPr lang="en-US" altLang="ko-KR" dirty="0" smtClean="0"/>
              <a:t>July 2012</a:t>
            </a:r>
            <a:endParaRPr lang="en-US" altLang="ko-KR" dirty="0"/>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p:spPr>
        <p:txBody>
          <a:bodyPr/>
          <a:lstStyle>
            <a:lvl1pPr>
              <a:defRPr/>
            </a:lvl1pPr>
          </a:lstStyle>
          <a:p>
            <a:r>
              <a:rPr lang="en-US" altLang="ko-KR" dirty="0" smtClean="0"/>
              <a:t>Sep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8" name="Footer Placeholder 7"/>
          <p:cNvSpPr>
            <a:spLocks noGrp="1"/>
          </p:cNvSpPr>
          <p:nvPr>
            <p:ph type="ftr" sz="quarter" idx="11"/>
          </p:nvPr>
        </p:nvSpPr>
        <p:spPr/>
        <p:txBody>
          <a:bodyPr/>
          <a:lstStyle>
            <a:lvl1pPr>
              <a:defRPr/>
            </a:lvl1pPr>
          </a:lstStyle>
          <a:p>
            <a:r>
              <a:rPr lang="ko-KR" altLang="en-US"/>
              <a:t>Fischer, Lee, Zhu</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4" name="Footer Placeholder 3"/>
          <p:cNvSpPr>
            <a:spLocks noGrp="1"/>
          </p:cNvSpPr>
          <p:nvPr>
            <p:ph type="ftr" sz="quarter" idx="11"/>
          </p:nvPr>
        </p:nvSpPr>
        <p:spPr/>
        <p:txBody>
          <a:bodyPr/>
          <a:lstStyle>
            <a:lvl1pPr>
              <a:defRPr/>
            </a:lvl1pPr>
          </a:lstStyle>
          <a:p>
            <a:r>
              <a:rPr lang="ko-KR" altLang="en-US"/>
              <a:t>Fischer, Lee, Zhu</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3" name="Footer Placeholder 2"/>
          <p:cNvSpPr>
            <a:spLocks noGrp="1"/>
          </p:cNvSpPr>
          <p:nvPr>
            <p:ph type="ftr" sz="quarter" idx="11"/>
          </p:nvPr>
        </p:nvSpPr>
        <p:spPr/>
        <p:txBody>
          <a:bodyPr/>
          <a:lstStyle>
            <a:lvl1pPr>
              <a:defRPr/>
            </a:lvl1pPr>
          </a:lstStyle>
          <a:p>
            <a:r>
              <a:rPr lang="ko-KR" altLang="en-US"/>
              <a:t>Fischer, Lee, Zhu</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 2012</a:t>
            </a:r>
            <a:endParaRPr lang="en-US" altLang="ko-KR"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ko-KR" altLang="en-US"/>
              <a:t>Fischer, Lee, Zhu</a:t>
            </a:r>
            <a:endParaRPr lang="en-US" altLang="ko-K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30297" y="332601"/>
            <a:ext cx="3315203"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802.11-12/ 1117r2</a:t>
            </a:r>
            <a:endParaRPr lang="en-US" altLang="ko-KR" sz="1800" b="1" dirty="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altLang="ko-KR" dirty="0" smtClean="0"/>
              <a:t>Sep 2012</a:t>
            </a:r>
            <a:endParaRPr lang="en-US" altLang="ko-KR" dirty="0"/>
          </a:p>
        </p:txBody>
      </p:sp>
      <p:sp>
        <p:nvSpPr>
          <p:cNvPr id="7" name="Footer Placeholder 4"/>
          <p:cNvSpPr>
            <a:spLocks noGrp="1"/>
          </p:cNvSpPr>
          <p:nvPr>
            <p:ph type="ftr" sz="quarter" idx="11"/>
          </p:nvPr>
        </p:nvSpPr>
        <p:spPr/>
        <p:txBody>
          <a:bodyPr/>
          <a:lstStyle/>
          <a:p>
            <a:r>
              <a:rPr lang="ko-KR" altLang="en-US"/>
              <a:t>Fischer, Lee, Zhu</a:t>
            </a:r>
            <a:endParaRPr lang="en-US" altLang="ko-KR"/>
          </a:p>
        </p:txBody>
      </p:sp>
      <p:sp>
        <p:nvSpPr>
          <p:cNvPr id="8" name="Slide Number Placeholder 5"/>
          <p:cNvSpPr>
            <a:spLocks noGrp="1"/>
          </p:cNvSpPr>
          <p:nvPr>
            <p:ph type="sldNum" sz="quarter" idx="12"/>
          </p:nvPr>
        </p:nvSpPr>
        <p:spPr/>
        <p:txBody>
          <a:bodyPr/>
          <a:lstStyle/>
          <a:p>
            <a:r>
              <a:rPr lang="en-US" altLang="ko-KR"/>
              <a:t>Slide </a:t>
            </a:r>
            <a:fld id="{264E0473-E3CC-4B62-AB89-FDDD4EEB9EF5}" type="slidenum">
              <a:rPr lang="en-US" altLang="ko-KR"/>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err="1" smtClean="0">
                <a:ea typeface="굴림" pitchFamily="34" charset="-127"/>
              </a:rPr>
              <a:t>TGac</a:t>
            </a:r>
            <a:r>
              <a:rPr lang="en-US" altLang="ko-KR" dirty="0" smtClean="0">
                <a:ea typeface="굴림" pitchFamily="34" charset="-127"/>
              </a:rPr>
              <a:t> 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a:ea typeface="굴림" pitchFamily="34" charset="-127"/>
              </a:rPr>
              <a:t>Date:</a:t>
            </a:r>
            <a:r>
              <a:rPr lang="en-US" altLang="ko-KR" sz="2000" b="0" dirty="0">
                <a:ea typeface="굴림" pitchFamily="34" charset="-127"/>
              </a:rPr>
              <a:t> </a:t>
            </a:r>
            <a:r>
              <a:rPr lang="en-US" altLang="ko-KR" sz="2000" b="0" dirty="0" smtClean="0">
                <a:ea typeface="굴림" pitchFamily="34" charset="-127"/>
              </a:rPr>
              <a:t>2012-09-17</a:t>
            </a:r>
            <a:endParaRPr lang="en-US" altLang="ko-KR" sz="2000" b="0" dirty="0">
              <a:ea typeface="굴림" pitchFamily="34" charset="-127"/>
            </a:endParaRPr>
          </a:p>
        </p:txBody>
      </p:sp>
      <p:graphicFrame>
        <p:nvGraphicFramePr>
          <p:cNvPr id="30731" name="Object 11"/>
          <p:cNvGraphicFramePr>
            <a:graphicFrameLocks noChangeAspect="1"/>
          </p:cNvGraphicFramePr>
          <p:nvPr/>
        </p:nvGraphicFramePr>
        <p:xfrm>
          <a:off x="514350" y="2390775"/>
          <a:ext cx="7867650" cy="3248025"/>
        </p:xfrm>
        <a:graphic>
          <a:graphicData uri="http://schemas.openxmlformats.org/presentationml/2006/ole">
            <p:oleObj spid="_x0000_s30731" name="Document" r:id="rId4" imgW="8196576" imgH="3388946"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AF849856-4150-43BB-B16E-003D8951537A}" type="slidenum">
              <a:rPr lang="en-US" altLang="ko-KR"/>
              <a:pPr/>
              <a:t>10</a:t>
            </a:fld>
            <a:endParaRPr lang="en-US" altLang="ko-KR"/>
          </a:p>
        </p:txBody>
      </p:sp>
      <p:sp>
        <p:nvSpPr>
          <p:cNvPr id="47106"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altLang="ko-KR" sz="1400">
                <a:ea typeface="굴림" pitchFamily="34" charset="-127"/>
              </a:rPr>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Nothing in this policy shall be interpreted as giving rise to a duty to conduct a patent search. No license is implied by the submission of a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47107" name="Rectangle 3"/>
          <p:cNvSpPr>
            <a:spLocks noGrp="1" noChangeArrowheads="1"/>
          </p:cNvSpPr>
          <p:nvPr>
            <p:ph type="title"/>
          </p:nvPr>
        </p:nvSpPr>
        <p:spPr>
          <a:xfrm>
            <a:off x="179388" y="692150"/>
            <a:ext cx="8686800" cy="504825"/>
          </a:xfrm>
        </p:spPr>
        <p:txBody>
          <a:bodyPr/>
          <a:lstStyle/>
          <a:p>
            <a:r>
              <a:rPr lang="en-US" altLang="ko-KR" sz="2000" i="1" u="sng">
                <a:latin typeface="Helvetica" pitchFamily="34" charset="0"/>
                <a:ea typeface="굴림" pitchFamily="34" charset="-127"/>
              </a:rPr>
              <a:t>IEEE-SA Standards Board Bylaws</a:t>
            </a:r>
            <a:r>
              <a:rPr lang="en-US" altLang="ko-KR" sz="2000" u="sng">
                <a:latin typeface="Helvetica" pitchFamily="34" charset="0"/>
                <a:ea typeface="굴림" pitchFamily="34" charset="-127"/>
              </a:rPr>
              <a:t> on Patents in Standards</a:t>
            </a:r>
          </a:p>
        </p:txBody>
      </p:sp>
      <p:sp>
        <p:nvSpPr>
          <p:cNvPr id="47108"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endParaRPr>
          </a:p>
        </p:txBody>
      </p:sp>
      <p:sp>
        <p:nvSpPr>
          <p:cNvPr id="47109"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7110"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4</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ko-KR" altLang="en-US"/>
              <a:t>Fischer, Lee, Zhu</a:t>
            </a:r>
            <a:endParaRPr lang="en-US" altLang="ko-KR"/>
          </a:p>
        </p:txBody>
      </p:sp>
      <p:sp>
        <p:nvSpPr>
          <p:cNvPr id="8" name="Slide Number Placeholder 5"/>
          <p:cNvSpPr>
            <a:spLocks noGrp="1"/>
          </p:cNvSpPr>
          <p:nvPr>
            <p:ph type="sldNum" sz="quarter" idx="12"/>
          </p:nvPr>
        </p:nvSpPr>
        <p:spPr/>
        <p:txBody>
          <a:bodyPr/>
          <a:lstStyle/>
          <a:p>
            <a:r>
              <a:rPr lang="en-US" altLang="ko-KR"/>
              <a:t>Slide </a:t>
            </a:r>
            <a:fld id="{0B6F539B-A584-4495-AE7F-59BD90B50672}" type="slidenum">
              <a:rPr lang="en-US" altLang="ko-KR"/>
              <a:pPr/>
              <a:t>11</a:t>
            </a:fld>
            <a:endParaRPr lang="en-US" altLang="ko-KR"/>
          </a:p>
        </p:txBody>
      </p:sp>
      <p:sp>
        <p:nvSpPr>
          <p:cNvPr id="49154" name="Rectangle 2"/>
          <p:cNvSpPr>
            <a:spLocks noGrp="1" noChangeArrowheads="1"/>
          </p:cNvSpPr>
          <p:nvPr>
            <p:ph type="title"/>
          </p:nvPr>
        </p:nvSpPr>
        <p:spPr>
          <a:xfrm>
            <a:off x="323850" y="620713"/>
            <a:ext cx="8458200" cy="609600"/>
          </a:xfrm>
        </p:spPr>
        <p:txBody>
          <a:bodyPr/>
          <a:lstStyle/>
          <a:p>
            <a:r>
              <a:rPr lang="en-US" altLang="ko-KR" sz="2800" u="sng">
                <a:ea typeface="굴림" pitchFamily="34" charset="-127"/>
              </a:rPr>
              <a:t>Other Guidelines for IEEE WG Meetings</a:t>
            </a:r>
          </a:p>
        </p:txBody>
      </p:sp>
      <p:sp>
        <p:nvSpPr>
          <p:cNvPr id="49155" name="Rectangle 3"/>
          <p:cNvSpPr>
            <a:spLocks noChangeArrowheads="1"/>
          </p:cNvSpPr>
          <p:nvPr/>
        </p:nvSpPr>
        <p:spPr bwMode="auto">
          <a:xfrm>
            <a:off x="533400" y="228600"/>
            <a:ext cx="8229600" cy="762000"/>
          </a:xfrm>
          <a:prstGeom prst="rect">
            <a:avLst/>
          </a:prstGeom>
          <a:noFill/>
          <a:ln w="9525">
            <a:noFill/>
            <a:miter lim="800000"/>
            <a:headEnd/>
            <a:tailEnd/>
          </a:ln>
          <a:effectLst/>
        </p:spPr>
        <p:txBody>
          <a:bodyPr anchor="ctr"/>
          <a:lstStyle/>
          <a:p>
            <a:pPr algn="ctr"/>
            <a:endParaRPr lang="en-GB" sz="2000" b="1" u="sng">
              <a:solidFill>
                <a:schemeClr val="tx2"/>
              </a:solidFill>
              <a:latin typeface="Helvetica" pitchFamily="34" charset="0"/>
            </a:endParaRPr>
          </a:p>
        </p:txBody>
      </p:sp>
      <p:sp>
        <p:nvSpPr>
          <p:cNvPr id="49156" name="Rectangle 4"/>
          <p:cNvSpPr>
            <a:spLocks noChangeArrowheads="1"/>
          </p:cNvSpPr>
          <p:nvPr/>
        </p:nvSpPr>
        <p:spPr bwMode="auto">
          <a:xfrm>
            <a:off x="539750" y="1268413"/>
            <a:ext cx="8229600" cy="5040312"/>
          </a:xfrm>
          <a:prstGeom prst="rect">
            <a:avLst/>
          </a:prstGeom>
          <a:noFill/>
          <a:ln w="9525">
            <a:noFill/>
            <a:miter lim="800000"/>
            <a:headEnd/>
            <a:tailEnd/>
          </a:ln>
          <a:effectLst/>
        </p:spPr>
        <p:txBody>
          <a:bodyPr/>
          <a:lstStyle/>
          <a:p>
            <a:pPr marL="230188" indent="-230188">
              <a:lnSpc>
                <a:spcPct val="80000"/>
              </a:lnSpc>
              <a:spcBef>
                <a:spcPct val="20000"/>
              </a:spcBef>
              <a:buFontTx/>
              <a:buChar char="•"/>
            </a:pPr>
            <a:endParaRPr lang="ko-KR" altLang="en-US" sz="700" b="1" u="sng">
              <a:solidFill>
                <a:srgbClr val="FF0000"/>
              </a:solidFill>
              <a:ea typeface="굴림" pitchFamily="34" charset="-127"/>
            </a:endParaRPr>
          </a:p>
          <a:p>
            <a:pPr marL="230188" indent="-230188">
              <a:lnSpc>
                <a:spcPct val="80000"/>
              </a:lnSpc>
              <a:spcBef>
                <a:spcPct val="20000"/>
              </a:spcBef>
              <a:spcAft>
                <a:spcPct val="40000"/>
              </a:spcAft>
              <a:buFontTx/>
              <a:buChar char="•"/>
            </a:pPr>
            <a:r>
              <a:rPr lang="en-US" altLang="ko-KR" sz="1600">
                <a:ea typeface="굴림" pitchFamily="34" charset="-127"/>
              </a:rPr>
              <a:t>All IEEE-SA standards meetings shall be conducted in compliance with all applicable laws, including antitrust and competition laws.</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the interpretation, validity, or essentiality of patents/patent claims. </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specific license rates, terms, or conditions.</a:t>
            </a:r>
          </a:p>
          <a:p>
            <a:pPr marL="630238" lvl="1" indent="-285750">
              <a:lnSpc>
                <a:spcPct val="80000"/>
              </a:lnSpc>
              <a:spcBef>
                <a:spcPct val="20000"/>
              </a:spcBef>
              <a:spcAft>
                <a:spcPct val="40000"/>
              </a:spcAft>
              <a:buFontTx/>
              <a:buChar char="–"/>
            </a:pPr>
            <a:r>
              <a:rPr lang="en-US" altLang="ko-KR" sz="1400">
                <a:ea typeface="굴림" pitchFamily="34" charset="-127"/>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FontTx/>
              <a:buChar char="•"/>
            </a:pPr>
            <a:r>
              <a:rPr lang="en-GB" sz="1400"/>
              <a:t>Technical considerations remain primary focus</a:t>
            </a:r>
            <a:endParaRPr lang="en-US" altLang="ko-KR" sz="1400">
              <a:ea typeface="굴림" pitchFamily="34" charset="-127"/>
            </a:endParaRP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fixing product prices, allocation of customers, or dividing sales markets.</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the status or substance of ongoing or threatened litigation.</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be silent if inappropriate topics are discussed</a:t>
            </a:r>
            <a:r>
              <a:rPr lang="en-US" altLang="ko-KR" sz="1600">
                <a:latin typeface="Arial"/>
                <a:ea typeface="굴림" pitchFamily="34" charset="-127"/>
              </a:rPr>
              <a:t>…</a:t>
            </a:r>
            <a:r>
              <a:rPr lang="en-US" altLang="ko-KR" sz="1600">
                <a:ea typeface="굴림" pitchFamily="34" charset="-127"/>
              </a:rPr>
              <a:t> do formally object.</a:t>
            </a: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r>
              <a:rPr lang="en-US" altLang="ko-KR" sz="1000">
                <a:ea typeface="굴림" pitchFamily="34" charset="-127"/>
              </a:rPr>
              <a:t>---------------------------------------------------------------   </a:t>
            </a:r>
          </a:p>
          <a:p>
            <a:pPr marL="230188" indent="-230188" algn="ctr">
              <a:lnSpc>
                <a:spcPct val="80000"/>
              </a:lnSpc>
              <a:spcBef>
                <a:spcPct val="20000"/>
              </a:spcBef>
            </a:pPr>
            <a:r>
              <a:rPr lang="en-US" altLang="ko-KR">
                <a:ea typeface="굴림" pitchFamily="34" charset="-127"/>
              </a:rPr>
              <a:t>If you have questions, contact the IEEE-SA Standards Board Patent Committee Administrator at patcom@ieee.org or visit http://standards.ieee.org/board/pat/index.html </a:t>
            </a:r>
            <a:br>
              <a:rPr lang="en-US" altLang="ko-KR">
                <a:ea typeface="굴림" pitchFamily="34" charset="-127"/>
              </a:rPr>
            </a:br>
            <a:endParaRPr lang="en-US" altLang="ko-KR">
              <a:ea typeface="굴림" pitchFamily="34" charset="-127"/>
            </a:endParaRPr>
          </a:p>
          <a:p>
            <a:pPr marL="230188" indent="-230188" algn="ctr">
              <a:lnSpc>
                <a:spcPct val="80000"/>
              </a:lnSpc>
              <a:spcBef>
                <a:spcPct val="20000"/>
              </a:spcBef>
            </a:pPr>
            <a:r>
              <a:rPr lang="en-US" altLang="ko-KR">
                <a:ea typeface="굴림" pitchFamily="34" charset="-127"/>
              </a:rPr>
              <a:t>See </a:t>
            </a:r>
            <a:r>
              <a:rPr lang="en-US" altLang="ko-KR" i="1">
                <a:ea typeface="굴림" pitchFamily="34" charset="-127"/>
              </a:rPr>
              <a:t>IEEE-SA Standards Board Operations Manual</a:t>
            </a:r>
            <a:r>
              <a:rPr lang="en-US" altLang="ko-KR">
                <a:ea typeface="굴림" pitchFamily="34" charset="-127"/>
              </a:rPr>
              <a:t>, clause 5.3.10 and </a:t>
            </a:r>
            <a:r>
              <a:rPr lang="en-GB"/>
              <a:t>“Promoting Competition and Innovation: What You Need to Know about the IEEE Standards Association's Antitrust and Competition Policy”</a:t>
            </a:r>
            <a:r>
              <a:rPr lang="en-US" altLang="ko-KR">
                <a:ea typeface="굴림" pitchFamily="34" charset="-127"/>
              </a:rPr>
              <a:t> for more details.</a:t>
            </a:r>
          </a:p>
          <a:p>
            <a:pPr marL="230188" indent="-230188" algn="ctr">
              <a:lnSpc>
                <a:spcPct val="80000"/>
              </a:lnSpc>
              <a:spcBef>
                <a:spcPct val="20000"/>
              </a:spcBef>
            </a:pPr>
            <a:endParaRPr lang="en-US" altLang="ko-KR">
              <a:ea typeface="굴림" pitchFamily="34" charset="-127"/>
            </a:endParaRPr>
          </a:p>
          <a:p>
            <a:pPr marL="230188" indent="-230188" algn="ctr">
              <a:lnSpc>
                <a:spcPct val="80000"/>
              </a:lnSpc>
              <a:spcBef>
                <a:spcPct val="20000"/>
              </a:spcBef>
            </a:pPr>
            <a:r>
              <a:rPr lang="en-US" altLang="ko-KR">
                <a:ea typeface="굴림" pitchFamily="34" charset="-127"/>
              </a:rPr>
              <a:t>This slide set is available at http://standards.ieee.org/board/pat/pat-slideset.ppt</a:t>
            </a:r>
          </a:p>
        </p:txBody>
      </p:sp>
      <p:sp>
        <p:nvSpPr>
          <p:cNvPr id="49157"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5</a:t>
            </a:r>
          </a:p>
        </p:txBody>
      </p:sp>
      <p:sp>
        <p:nvSpPr>
          <p:cNvPr id="9"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56C65A72-F0D2-4ED3-B0D5-3667BCE9914C}" type="slidenum">
              <a:rPr lang="en-US" altLang="ko-KR"/>
              <a:pPr/>
              <a:t>12</a:t>
            </a:fld>
            <a:endParaRPr lang="en-US" altLang="ko-KR"/>
          </a:p>
        </p:txBody>
      </p:sp>
      <p:sp>
        <p:nvSpPr>
          <p:cNvPr id="51202" name="Rectangle 2"/>
          <p:cNvSpPr>
            <a:spLocks noGrp="1" noChangeArrowheads="1"/>
          </p:cNvSpPr>
          <p:nvPr>
            <p:ph type="title"/>
          </p:nvPr>
        </p:nvSpPr>
        <p:spPr/>
        <p:txBody>
          <a:bodyPr/>
          <a:lstStyle/>
          <a:p>
            <a:r>
              <a:rPr lang="en-US" altLang="ko-KR">
                <a:ea typeface="굴림" pitchFamily="34" charset="-127"/>
              </a:rPr>
              <a:t>Question</a:t>
            </a:r>
          </a:p>
        </p:txBody>
      </p:sp>
      <p:sp>
        <p:nvSpPr>
          <p:cNvPr id="51203" name="Rectangle 3"/>
          <p:cNvSpPr>
            <a:spLocks noGrp="1" noChangeArrowheads="1"/>
          </p:cNvSpPr>
          <p:nvPr>
            <p:ph type="body" idx="1"/>
          </p:nvPr>
        </p:nvSpPr>
        <p:spPr>
          <a:xfrm>
            <a:off x="457200" y="1828800"/>
            <a:ext cx="8229600" cy="4114800"/>
          </a:xfrm>
        </p:spPr>
        <p:txBody>
          <a:bodyPr/>
          <a:lstStyle/>
          <a:p>
            <a:r>
              <a:rPr lang="en-US" altLang="ko-KR">
                <a:ea typeface="굴림" pitchFamily="34" charset="-127"/>
              </a:rPr>
              <a:t>Are there any patent claim(s)/patent application claim(s) and/or the holder of patent claim(s)/patent application claim(s) that the participant believes may be essential for the use of that standard?  </a:t>
            </a:r>
          </a:p>
          <a:p>
            <a:endParaRPr lang="en-US" altLang="ko-KR">
              <a:ea typeface="굴림" pitchFamily="34" charset="-127"/>
            </a:endParaRPr>
          </a:p>
          <a:p>
            <a:r>
              <a:rPr lang="en-US" altLang="ko-KR">
                <a:ea typeface="굴림" pitchFamily="34" charset="-127"/>
              </a:rPr>
              <a:t>Minute any responses that were given, specifically the patent claim(s)/patent application claim(s) and/or the holder of the patent claim(s)/patent application claim(s) that were identified (if any) and by whom.</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13</a:t>
            </a:fld>
            <a:endParaRPr lang="en-US" altLang="ko-KR"/>
          </a:p>
        </p:txBody>
      </p:sp>
      <p:sp>
        <p:nvSpPr>
          <p:cNvPr id="52226" name="Rectangle 2"/>
          <p:cNvSpPr>
            <a:spLocks noGrp="1" noChangeArrowheads="1"/>
          </p:cNvSpPr>
          <p:nvPr>
            <p:ph type="ctrTitle"/>
          </p:nvPr>
        </p:nvSpPr>
        <p:spPr/>
        <p:txBody>
          <a:bodyPr/>
          <a:lstStyle/>
          <a:p>
            <a:r>
              <a:rPr lang="en-US" altLang="ko-KR">
                <a:ea typeface="굴림" pitchFamily="34" charset="-127"/>
              </a:rPr>
              <a:t>Current MAC adhoc meeting agenda-notes pages</a:t>
            </a:r>
          </a:p>
        </p:txBody>
      </p:sp>
      <p:sp>
        <p:nvSpPr>
          <p:cNvPr id="52227" name="Rectangle 3"/>
          <p:cNvSpPr>
            <a:spLocks noGrp="1" noChangeArrowheads="1"/>
          </p:cNvSpPr>
          <p:nvPr>
            <p:ph type="subTitle" idx="1"/>
          </p:nvPr>
        </p:nvSpPr>
        <p:spPr/>
        <p:txBody>
          <a:bodyPr/>
          <a:lstStyle/>
          <a:p>
            <a:r>
              <a:rPr lang="en-US" altLang="ko-KR">
                <a:ea typeface="굴림" pitchFamily="34" charset="-127"/>
              </a:rPr>
              <a:t>Most recent agenda-notes pages are at the top of this document (i.e. have lower slide numbers).</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14</a:t>
            </a:fld>
            <a:endParaRPr lang="en-US" altLang="ko-KR"/>
          </a:p>
        </p:txBody>
      </p:sp>
      <p:sp>
        <p:nvSpPr>
          <p:cNvPr id="53250" name="Rectangle 2"/>
          <p:cNvSpPr>
            <a:spLocks noGrp="1" noChangeArrowheads="1"/>
          </p:cNvSpPr>
          <p:nvPr>
            <p:ph type="title"/>
          </p:nvPr>
        </p:nvSpPr>
        <p:spPr/>
        <p:txBody>
          <a:bodyPr/>
          <a:lstStyle/>
          <a:p>
            <a:r>
              <a:rPr lang="en-US" altLang="ko-KR">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a:ea typeface="굴림" pitchFamily="34" charset="-127"/>
              </a:rPr>
              <a:t>Text coloring:</a:t>
            </a:r>
          </a:p>
          <a:p>
            <a:pPr lvl="1"/>
            <a:r>
              <a:rPr lang="en-US" altLang="ko-KR">
                <a:ea typeface="굴림" pitchFamily="34" charset="-127"/>
              </a:rPr>
              <a:t>Black = pending agenda item</a:t>
            </a:r>
          </a:p>
          <a:p>
            <a:pPr lvl="1"/>
            <a:r>
              <a:rPr lang="en-US" altLang="ko-KR">
                <a:solidFill>
                  <a:srgbClr val="FF3300"/>
                </a:solidFill>
                <a:ea typeface="굴림" pitchFamily="34" charset="-127"/>
              </a:rPr>
              <a:t>Red</a:t>
            </a:r>
            <a:r>
              <a:rPr lang="en-US" altLang="ko-KR">
                <a:ea typeface="굴림" pitchFamily="34" charset="-127"/>
              </a:rPr>
              <a:t> = item partially addressed</a:t>
            </a:r>
          </a:p>
          <a:p>
            <a:pPr lvl="1"/>
            <a:r>
              <a:rPr lang="en-US" altLang="ko-KR">
                <a:solidFill>
                  <a:srgbClr val="00CC00"/>
                </a:solidFill>
                <a:ea typeface="굴림" pitchFamily="34" charset="-127"/>
              </a:rPr>
              <a:t>Green</a:t>
            </a:r>
            <a:r>
              <a:rPr lang="en-US" altLang="ko-KR">
                <a:ea typeface="굴림" pitchFamily="34" charset="-127"/>
              </a:rPr>
              <a:t> = item completed</a:t>
            </a:r>
          </a:p>
          <a:p>
            <a:pPr lvl="1"/>
            <a:r>
              <a:rPr lang="en-US" altLang="ko-KR">
                <a:solidFill>
                  <a:schemeClr val="bg2"/>
                </a:solidFill>
                <a:ea typeface="굴림" pitchFamily="34" charset="-127"/>
              </a:rPr>
              <a:t>Gray</a:t>
            </a:r>
            <a:r>
              <a:rPr lang="en-US" altLang="ko-KR">
                <a:ea typeface="굴림" pitchFamily="34" charset="-127"/>
              </a:rPr>
              <a:t> = item not addressed in the session indicated at the top of the slide</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ko-KR" altLang="en-US"/>
              <a:t>Fischer, Lee, Zhu</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15</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3200" b="1" dirty="0">
                <a:solidFill>
                  <a:schemeClr val="tx2"/>
                </a:solidFill>
                <a:ea typeface="굴림" pitchFamily="34" charset="-127"/>
              </a:rPr>
              <a:t>Agenda for </a:t>
            </a:r>
            <a:r>
              <a:rPr lang="en-US" altLang="ko-KR" sz="3200" b="1" dirty="0" smtClean="0">
                <a:ea typeface="굴림" pitchFamily="34" charset="-127"/>
              </a:rPr>
              <a:t>Sep 17</a:t>
            </a:r>
            <a:r>
              <a:rPr lang="en-US" altLang="ko-KR" sz="3200" b="1" baseline="30000" dirty="0" smtClean="0">
                <a:ea typeface="굴림" pitchFamily="34" charset="-127"/>
              </a:rPr>
              <a:t>th</a:t>
            </a:r>
            <a:r>
              <a:rPr lang="en-US" altLang="ko-KR" sz="3200" b="1" dirty="0">
                <a:ea typeface="굴림" pitchFamily="34" charset="-127"/>
              </a:rPr>
              <a:t>, </a:t>
            </a:r>
            <a:r>
              <a:rPr lang="en-US" altLang="ko-KR" sz="3200" b="1" dirty="0" smtClean="0">
                <a:ea typeface="굴림" pitchFamily="34" charset="-127"/>
              </a:rPr>
              <a:t>2012 </a:t>
            </a:r>
            <a:r>
              <a:rPr lang="en-US" altLang="ko-KR" sz="3200" b="1" dirty="0">
                <a:ea typeface="굴림" pitchFamily="34" charset="-127"/>
              </a:rPr>
              <a:t>– </a:t>
            </a:r>
            <a:r>
              <a:rPr lang="en-US" altLang="ko-KR" sz="3200" b="1" dirty="0" smtClean="0">
                <a:ea typeface="굴림" pitchFamily="34" charset="-127"/>
              </a:rPr>
              <a:t>PM1</a:t>
            </a:r>
            <a:endParaRPr lang="en-US" altLang="ko-KR" sz="32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600" b="1" dirty="0">
                <a:ea typeface="굴림" pitchFamily="34" charset="-127"/>
              </a:rPr>
              <a:t>Affiliation policy</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IEEE Patent policy review</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Question of IP claims (See slide 12)</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Attendance recording</a:t>
            </a:r>
          </a:p>
          <a:p>
            <a:pPr marL="742950" lvl="1" indent="-285750">
              <a:lnSpc>
                <a:spcPct val="80000"/>
              </a:lnSpc>
              <a:spcBef>
                <a:spcPct val="20000"/>
              </a:spcBef>
              <a:buFontTx/>
              <a:buChar char="–"/>
            </a:pPr>
            <a:r>
              <a:rPr lang="en-US" altLang="ko-KR" sz="1400" dirty="0">
                <a:ea typeface="굴림" pitchFamily="34" charset="-127"/>
              </a:rPr>
              <a:t>Conf call attendance required – send email to chairs</a:t>
            </a:r>
          </a:p>
          <a:p>
            <a:pPr marL="342900" indent="-342900">
              <a:lnSpc>
                <a:spcPct val="80000"/>
              </a:lnSpc>
              <a:spcBef>
                <a:spcPct val="20000"/>
              </a:spcBef>
              <a:buFontTx/>
              <a:buChar char="•"/>
            </a:pPr>
            <a:r>
              <a:rPr lang="en-US" altLang="ko-KR" sz="1600" b="1" dirty="0">
                <a:ea typeface="굴림" pitchFamily="34" charset="-127"/>
              </a:rPr>
              <a:t>Minutes – review</a:t>
            </a:r>
          </a:p>
          <a:p>
            <a:pPr marL="342900" indent="-342900">
              <a:lnSpc>
                <a:spcPct val="80000"/>
              </a:lnSpc>
              <a:spcBef>
                <a:spcPct val="20000"/>
              </a:spcBef>
              <a:buFontTx/>
              <a:buChar char="•"/>
            </a:pPr>
            <a:r>
              <a:rPr lang="en-US" altLang="ko-KR" sz="1600" b="1" dirty="0" smtClean="0">
                <a:ea typeface="굴림" pitchFamily="34" charset="-127"/>
              </a:rPr>
              <a:t>Review </a:t>
            </a:r>
            <a:r>
              <a:rPr lang="en-US" altLang="ko-KR" sz="1600" b="1" dirty="0">
                <a:ea typeface="굴림" pitchFamily="34" charset="-127"/>
              </a:rPr>
              <a:t>rules for </a:t>
            </a:r>
            <a:r>
              <a:rPr lang="en-US" altLang="ko-KR" sz="1600" b="1" dirty="0" err="1">
                <a:ea typeface="굴림" pitchFamily="34" charset="-127"/>
              </a:rPr>
              <a:t>adhocs</a:t>
            </a:r>
            <a:endParaRPr lang="en-US" altLang="ko-KR" sz="1600" b="1" dirty="0">
              <a:ea typeface="굴림" pitchFamily="34" charset="-127"/>
            </a:endParaRPr>
          </a:p>
          <a:p>
            <a:pPr marL="742950" lvl="1" indent="-285750">
              <a:lnSpc>
                <a:spcPct val="80000"/>
              </a:lnSpc>
              <a:spcBef>
                <a:spcPct val="20000"/>
              </a:spcBef>
              <a:buFontTx/>
              <a:buChar char="–"/>
            </a:pPr>
            <a:r>
              <a:rPr lang="en-US" altLang="ko-KR" sz="1400" dirty="0">
                <a:ea typeface="굴림" pitchFamily="34" charset="-127"/>
              </a:rPr>
              <a:t>11-09-0059r5</a:t>
            </a:r>
          </a:p>
          <a:p>
            <a:pPr marL="342900" indent="-342900">
              <a:lnSpc>
                <a:spcPct val="80000"/>
              </a:lnSpc>
              <a:spcBef>
                <a:spcPct val="20000"/>
              </a:spcBef>
              <a:buFontTx/>
              <a:buChar char="•"/>
            </a:pPr>
            <a:r>
              <a:rPr lang="en-US" altLang="ko-KR" sz="1600" b="1" dirty="0">
                <a:ea typeface="굴림" pitchFamily="34" charset="-127"/>
              </a:rPr>
              <a:t>MAC topics (11-09-1175-01-00ac-ad-hoc-groups-scope.ppt)</a:t>
            </a:r>
          </a:p>
          <a:p>
            <a:pPr marL="742950" lvl="1" indent="-285750">
              <a:lnSpc>
                <a:spcPct val="80000"/>
              </a:lnSpc>
              <a:spcBef>
                <a:spcPct val="20000"/>
              </a:spcBef>
              <a:buFontTx/>
              <a:buChar char="–"/>
            </a:pPr>
            <a:r>
              <a:rPr lang="en-US" altLang="ko-KR" sz="1400" dirty="0">
                <a:ea typeface="굴림" pitchFamily="34" charset="-127"/>
              </a:rPr>
              <a:t>Power saving</a:t>
            </a:r>
          </a:p>
          <a:p>
            <a:pPr marL="742950" lvl="1" indent="-285750">
              <a:lnSpc>
                <a:spcPct val="80000"/>
              </a:lnSpc>
              <a:spcBef>
                <a:spcPct val="20000"/>
              </a:spcBef>
              <a:buFontTx/>
              <a:buChar char="–"/>
            </a:pPr>
            <a:r>
              <a:rPr lang="en-US" altLang="ko-KR" sz="1400" dirty="0">
                <a:ea typeface="굴림" pitchFamily="34" charset="-127"/>
              </a:rPr>
              <a:t>Capability negotiations</a:t>
            </a:r>
          </a:p>
          <a:p>
            <a:pPr marL="742950" lvl="1" indent="-285750">
              <a:lnSpc>
                <a:spcPct val="80000"/>
              </a:lnSpc>
              <a:spcBef>
                <a:spcPct val="20000"/>
              </a:spcBef>
              <a:buFontTx/>
              <a:buChar char="–"/>
            </a:pPr>
            <a:r>
              <a:rPr lang="en-US" altLang="ko-KR" sz="1400" dirty="0">
                <a:ea typeface="굴림" pitchFamily="34" charset="-127"/>
              </a:rPr>
              <a:t>Frame formats</a:t>
            </a:r>
          </a:p>
          <a:p>
            <a:pPr marL="342900" indent="-342900">
              <a:lnSpc>
                <a:spcPct val="80000"/>
              </a:lnSpc>
              <a:spcBef>
                <a:spcPct val="20000"/>
              </a:spcBef>
              <a:buFontTx/>
              <a:buChar char="•"/>
            </a:pPr>
            <a:r>
              <a:rPr lang="en-US" altLang="ko-KR" sz="1600" b="1" dirty="0">
                <a:ea typeface="굴림" pitchFamily="34" charset="-127"/>
              </a:rPr>
              <a:t>Submissions</a:t>
            </a:r>
          </a:p>
          <a:p>
            <a:pPr marL="742950" lvl="1" indent="-285750">
              <a:lnSpc>
                <a:spcPct val="80000"/>
              </a:lnSpc>
              <a:spcBef>
                <a:spcPct val="20000"/>
              </a:spcBef>
              <a:buFontTx/>
              <a:buChar char="–"/>
            </a:pPr>
            <a:r>
              <a:rPr lang="en-US" altLang="ko-KR" sz="1400" dirty="0" smtClean="0">
                <a:ea typeface="굴림" pitchFamily="34" charset="-127"/>
              </a:rPr>
              <a:t>(see next page)</a:t>
            </a:r>
            <a:endParaRPr lang="en-US" altLang="ko-KR" sz="1400" dirty="0">
              <a:ea typeface="굴림" pitchFamily="34" charset="-127"/>
            </a:endParaRPr>
          </a:p>
          <a:p>
            <a:pPr marL="342900" indent="-342900">
              <a:spcBef>
                <a:spcPct val="20000"/>
              </a:spcBef>
              <a:buFontTx/>
              <a:buChar char="•"/>
            </a:pPr>
            <a:r>
              <a:rPr lang="en-US" altLang="ko-KR" sz="1600" b="1" dirty="0">
                <a:ea typeface="굴림" pitchFamily="34" charset="-127"/>
              </a:rPr>
              <a:t>Conference calls</a:t>
            </a:r>
          </a:p>
          <a:p>
            <a:pPr marL="742950" lvl="1" indent="-285750">
              <a:lnSpc>
                <a:spcPct val="80000"/>
              </a:lnSpc>
              <a:spcBef>
                <a:spcPct val="20000"/>
              </a:spcBef>
              <a:buFontTx/>
              <a:buChar char="–"/>
            </a:pPr>
            <a:r>
              <a:rPr lang="en-US" altLang="ko-KR" sz="1050" dirty="0" smtClean="0">
                <a:ea typeface="굴림" pitchFamily="34" charset="-127"/>
              </a:rPr>
              <a:t>To be decided by the TG</a:t>
            </a:r>
            <a:endParaRPr lang="en-US" altLang="ko-KR" sz="1050"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457200"/>
            <a:ext cx="7772400" cy="1066800"/>
          </a:xfrm>
        </p:spPr>
        <p:txBody>
          <a:bodyPr/>
          <a:lstStyle/>
          <a:p>
            <a:r>
              <a:rPr lang="en-CA" smtClean="0"/>
              <a:t>Submissions (</a:t>
            </a:r>
            <a:r>
              <a:rPr lang="en-CA" smtClean="0">
                <a:solidFill>
                  <a:srgbClr val="FF0000"/>
                </a:solidFill>
              </a:rPr>
              <a:t>Not Completed</a:t>
            </a:r>
            <a:r>
              <a:rPr lang="en-CA" smtClean="0"/>
              <a:t>)</a:t>
            </a:r>
          </a:p>
        </p:txBody>
      </p:sp>
      <p:sp>
        <p:nvSpPr>
          <p:cNvPr id="19459" name="Content Placeholder 2"/>
          <p:cNvSpPr>
            <a:spLocks noGrp="1"/>
          </p:cNvSpPr>
          <p:nvPr>
            <p:ph idx="1"/>
          </p:nvPr>
        </p:nvSpPr>
        <p:spPr>
          <a:xfrm>
            <a:off x="685800" y="1524000"/>
            <a:ext cx="7772400" cy="4800600"/>
          </a:xfrm>
        </p:spPr>
        <p:txBody>
          <a:bodyPr/>
          <a:lstStyle/>
          <a:p>
            <a:r>
              <a:rPr lang="en-CA" sz="1600" dirty="0" smtClean="0">
                <a:solidFill>
                  <a:srgbClr val="00B050"/>
                </a:solidFill>
              </a:rPr>
              <a:t>11-12/0856, “LB188 </a:t>
            </a:r>
            <a:r>
              <a:rPr lang="en-CA" sz="1600" dirty="0" err="1" smtClean="0">
                <a:solidFill>
                  <a:srgbClr val="00B050"/>
                </a:solidFill>
              </a:rPr>
              <a:t>Subclause</a:t>
            </a:r>
            <a:r>
              <a:rPr lang="en-CA" sz="1600" dirty="0" smtClean="0">
                <a:solidFill>
                  <a:srgbClr val="00B050"/>
                </a:solidFill>
              </a:rPr>
              <a:t> .2.5.2 Comment Resolution” Liwen Chu</a:t>
            </a:r>
          </a:p>
          <a:p>
            <a:r>
              <a:rPr lang="en-US" altLang="ja-JP" sz="1600" dirty="0" smtClean="0">
                <a:solidFill>
                  <a:srgbClr val="00B050"/>
                </a:solidFill>
              </a:rPr>
              <a:t>11-12/0836, “LB188 Clause 8 Comment Resolutions </a:t>
            </a:r>
            <a:r>
              <a:rPr lang="en-US" altLang="ja-JP" sz="1600" dirty="0" err="1" smtClean="0">
                <a:solidFill>
                  <a:srgbClr val="00B050"/>
                </a:solidFill>
              </a:rPr>
              <a:t>Nihar</a:t>
            </a:r>
            <a:r>
              <a:rPr lang="en-US" altLang="ja-JP" sz="1600" dirty="0" smtClean="0">
                <a:solidFill>
                  <a:srgbClr val="00B050"/>
                </a:solidFill>
              </a:rPr>
              <a:t> </a:t>
            </a:r>
            <a:r>
              <a:rPr lang="en-US" altLang="ja-JP" sz="1600" dirty="0" err="1" smtClean="0">
                <a:solidFill>
                  <a:srgbClr val="00B050"/>
                </a:solidFill>
              </a:rPr>
              <a:t>Jindal</a:t>
            </a:r>
            <a:endParaRPr lang="en-US" altLang="ja-JP" sz="1600" dirty="0" smtClean="0">
              <a:solidFill>
                <a:srgbClr val="00B050"/>
              </a:solidFill>
            </a:endParaRPr>
          </a:p>
          <a:p>
            <a:r>
              <a:rPr lang="en-US" sz="1600" dirty="0" smtClean="0">
                <a:solidFill>
                  <a:srgbClr val="00B050"/>
                </a:solidFill>
              </a:rPr>
              <a:t>11-12/1036, “D3 comment resolution brianh part3” Brian Hart</a:t>
            </a:r>
          </a:p>
          <a:p>
            <a:r>
              <a:rPr lang="en-US" sz="1600" dirty="0" smtClean="0">
                <a:solidFill>
                  <a:srgbClr val="00B050"/>
                </a:solidFill>
              </a:rPr>
              <a:t>11-12/1007, “LB188 Stephens Remaining Resolutions” Adrian Stephens </a:t>
            </a:r>
          </a:p>
          <a:p>
            <a:r>
              <a:rPr lang="en-US" altLang="ja-JP" sz="1600" dirty="0" smtClean="0">
                <a:solidFill>
                  <a:srgbClr val="00B050"/>
                </a:solidFill>
              </a:rPr>
              <a:t>11-12/0711, “gcm-256-and-suite-b”, Joe </a:t>
            </a:r>
            <a:r>
              <a:rPr lang="en-US" altLang="ja-JP" sz="1600" dirty="0" err="1" smtClean="0">
                <a:solidFill>
                  <a:srgbClr val="00B050"/>
                </a:solidFill>
              </a:rPr>
              <a:t>Salowey</a:t>
            </a:r>
            <a:endParaRPr lang="en-US" altLang="ja-JP" sz="1600" dirty="0" smtClean="0">
              <a:solidFill>
                <a:srgbClr val="00B050"/>
              </a:solidFill>
            </a:endParaRPr>
          </a:p>
          <a:p>
            <a:r>
              <a:rPr lang="en-CA" sz="1600" dirty="0" smtClean="0">
                <a:solidFill>
                  <a:srgbClr val="00B050"/>
                </a:solidFill>
              </a:rPr>
              <a:t>11-12/0946, “Next-Gen Security Built on 11ac”, Brian Hart</a:t>
            </a:r>
            <a:endParaRPr lang="en-US" sz="1600" dirty="0" smtClean="0">
              <a:solidFill>
                <a:srgbClr val="00B050"/>
              </a:solidFill>
            </a:endParaRPr>
          </a:p>
          <a:p>
            <a:r>
              <a:rPr lang="en-US" sz="1600" dirty="0" smtClean="0">
                <a:solidFill>
                  <a:srgbClr val="00B050"/>
                </a:solidFill>
              </a:rPr>
              <a:t>11-12/1075, “LB188 comment resolution on </a:t>
            </a:r>
            <a:r>
              <a:rPr lang="en-US" sz="1600" dirty="0" err="1" smtClean="0">
                <a:solidFill>
                  <a:srgbClr val="00B050"/>
                </a:solidFill>
              </a:rPr>
              <a:t>subclause</a:t>
            </a:r>
            <a:r>
              <a:rPr lang="en-US" sz="1600" dirty="0" smtClean="0">
                <a:solidFill>
                  <a:srgbClr val="00B050"/>
                </a:solidFill>
              </a:rPr>
              <a:t> 9.7.6.6”, </a:t>
            </a:r>
            <a:r>
              <a:rPr lang="en-US" sz="1600" dirty="0" err="1" smtClean="0">
                <a:solidFill>
                  <a:srgbClr val="00B050"/>
                </a:solidFill>
              </a:rPr>
              <a:t>Kaiying</a:t>
            </a:r>
            <a:endParaRPr lang="en-US" sz="1600" dirty="0" smtClean="0">
              <a:solidFill>
                <a:srgbClr val="00B050"/>
              </a:solidFill>
            </a:endParaRPr>
          </a:p>
          <a:p>
            <a:r>
              <a:rPr lang="en-CA" sz="1600" dirty="0" smtClean="0">
                <a:solidFill>
                  <a:srgbClr val="00B050"/>
                </a:solidFill>
              </a:rPr>
              <a:t>11-12/1088, “LB188 comment resolution on clause 10.39.4”, Chao-Chun</a:t>
            </a:r>
          </a:p>
          <a:p>
            <a:r>
              <a:rPr lang="en-CA" sz="1600" dirty="0" smtClean="0">
                <a:solidFill>
                  <a:srgbClr val="FF0000"/>
                </a:solidFill>
              </a:rPr>
              <a:t>11-12/1067, “Resolutions for CIDs related to DLS and TDLS”, James Wang</a:t>
            </a:r>
          </a:p>
          <a:p>
            <a:r>
              <a:rPr lang="en-US" sz="1600" dirty="0" smtClean="0">
                <a:solidFill>
                  <a:srgbClr val="FF0000"/>
                </a:solidFill>
              </a:rPr>
              <a:t>11-12/0988</a:t>
            </a:r>
            <a:r>
              <a:rPr lang="en-US" sz="1600" dirty="0" smtClean="0">
                <a:solidFill>
                  <a:srgbClr val="FF0000"/>
                </a:solidFill>
              </a:rPr>
              <a:t>, LB188 Comment Resolutions for Clause 10.39.1 thru 10.39.3, Eric Wong</a:t>
            </a:r>
            <a:endParaRPr lang="fr-FR" sz="1600" dirty="0" smtClean="0">
              <a:solidFill>
                <a:srgbClr val="FF0000"/>
              </a:solidFill>
            </a:endParaRPr>
          </a:p>
          <a:p>
            <a:r>
              <a:rPr lang="en-CA" sz="1600" dirty="0" smtClean="0">
                <a:solidFill>
                  <a:srgbClr val="FF0000"/>
                </a:solidFill>
              </a:rPr>
              <a:t>11-12/0855</a:t>
            </a:r>
            <a:r>
              <a:rPr lang="en-CA" sz="1600" dirty="0" smtClean="0">
                <a:solidFill>
                  <a:srgbClr val="FF0000"/>
                </a:solidFill>
              </a:rPr>
              <a:t>, “LB188 </a:t>
            </a:r>
            <a:r>
              <a:rPr lang="en-CA" sz="1600" dirty="0" err="1" smtClean="0">
                <a:solidFill>
                  <a:srgbClr val="FF0000"/>
                </a:solidFill>
              </a:rPr>
              <a:t>Subclause</a:t>
            </a:r>
            <a:r>
              <a:rPr lang="en-CA" sz="1600" dirty="0" smtClean="0">
                <a:solidFill>
                  <a:srgbClr val="FF0000"/>
                </a:solidFill>
              </a:rPr>
              <a:t> 9.19.2.5 Comment Resolution”, Liwen Chu</a:t>
            </a:r>
          </a:p>
          <a:p>
            <a:r>
              <a:rPr lang="en-CA" sz="1600" dirty="0" smtClean="0">
                <a:solidFill>
                  <a:srgbClr val="FF0000"/>
                </a:solidFill>
              </a:rPr>
              <a:t>11-12/0994 </a:t>
            </a:r>
            <a:r>
              <a:rPr lang="en-CA" sz="1600" dirty="0" smtClean="0">
                <a:solidFill>
                  <a:srgbClr val="FF0000"/>
                </a:solidFill>
              </a:rPr>
              <a:t>“LB 188 Comments Resolutions for Sub-Clause 9.19 (Part 1)” - Allan </a:t>
            </a:r>
            <a:r>
              <a:rPr lang="en-CA" sz="1600" dirty="0" smtClean="0">
                <a:solidFill>
                  <a:srgbClr val="FF0000"/>
                </a:solidFill>
              </a:rPr>
              <a:t>Zhu</a:t>
            </a:r>
            <a:endParaRPr lang="en-CA" sz="1600" dirty="0" smtClean="0">
              <a:solidFill>
                <a:srgbClr val="FF0000"/>
              </a:solidFill>
            </a:endParaRPr>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19462" name="Slide Number Placeholder 5"/>
          <p:cNvSpPr>
            <a:spLocks noGrp="1"/>
          </p:cNvSpPr>
          <p:nvPr>
            <p:ph type="sldNum" sz="quarter" idx="12"/>
          </p:nvPr>
        </p:nvSpPr>
        <p:spPr>
          <a:noFill/>
        </p:spPr>
        <p:txBody>
          <a:bodyPr/>
          <a:lstStyle/>
          <a:p>
            <a:r>
              <a:rPr lang="en-US"/>
              <a:t>Slide </a:t>
            </a:r>
            <a:fld id="{C0A5D9FB-9614-4A4D-A7DF-C6D65B080A17}" type="slidenum">
              <a:rPr lang="en-US"/>
              <a:pPr/>
              <a:t>16</a:t>
            </a:fld>
            <a:endParaRPr lang="en-US"/>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CA" smtClean="0"/>
              <a:t>Submissions</a:t>
            </a:r>
          </a:p>
        </p:txBody>
      </p:sp>
      <p:sp>
        <p:nvSpPr>
          <p:cNvPr id="20483" name="Content Placeholder 2"/>
          <p:cNvSpPr>
            <a:spLocks noGrp="1"/>
          </p:cNvSpPr>
          <p:nvPr>
            <p:ph idx="1"/>
          </p:nvPr>
        </p:nvSpPr>
        <p:spPr>
          <a:xfrm>
            <a:off x="685800" y="1676400"/>
            <a:ext cx="7772400" cy="4114800"/>
          </a:xfrm>
        </p:spPr>
        <p:txBody>
          <a:bodyPr/>
          <a:lstStyle/>
          <a:p>
            <a:r>
              <a:rPr lang="en-US" sz="1800" dirty="0" smtClean="0">
                <a:solidFill>
                  <a:srgbClr val="00B050"/>
                </a:solidFill>
              </a:rPr>
              <a:t>11-12/1044, “LB188 MIB comments” Robert Stacey</a:t>
            </a:r>
          </a:p>
          <a:p>
            <a:r>
              <a:rPr lang="en-US" sz="1800" dirty="0" smtClean="0">
                <a:solidFill>
                  <a:srgbClr val="00B050"/>
                </a:solidFill>
              </a:rPr>
              <a:t>11-12/0864, “LB188 Clause 8.4.2 Comment Resolutions”, Yongho Seok</a:t>
            </a:r>
          </a:p>
          <a:p>
            <a:r>
              <a:rPr lang="en-CA" sz="1800" dirty="0" smtClean="0">
                <a:solidFill>
                  <a:srgbClr val="00B050"/>
                </a:solidFill>
              </a:rPr>
              <a:t>11-12/1132, “</a:t>
            </a:r>
            <a:r>
              <a:rPr lang="fr-FR" sz="1800" dirty="0" smtClean="0">
                <a:solidFill>
                  <a:srgbClr val="00B050"/>
                </a:solidFill>
              </a:rPr>
              <a:t>Comment </a:t>
            </a:r>
            <a:r>
              <a:rPr lang="fr-FR" sz="1800" dirty="0" err="1" smtClean="0">
                <a:solidFill>
                  <a:srgbClr val="00B050"/>
                </a:solidFill>
              </a:rPr>
              <a:t>resolution</a:t>
            </a:r>
            <a:r>
              <a:rPr lang="fr-FR" sz="1800" dirty="0" smtClean="0">
                <a:solidFill>
                  <a:srgbClr val="00B050"/>
                </a:solidFill>
              </a:rPr>
              <a:t> (6852 MAC, 6273 COEX)” , </a:t>
            </a:r>
            <a:r>
              <a:rPr lang="en-US" sz="1800" dirty="0" smtClean="0">
                <a:solidFill>
                  <a:srgbClr val="00B050"/>
                </a:solidFill>
              </a:rPr>
              <a:t> Simone Merlin</a:t>
            </a:r>
            <a:endParaRPr lang="en-CA" sz="1800" dirty="0" smtClean="0">
              <a:solidFill>
                <a:srgbClr val="00B050"/>
              </a:solidFill>
            </a:endParaRPr>
          </a:p>
          <a:p>
            <a:r>
              <a:rPr lang="en-CA" sz="1800" dirty="0" smtClean="0">
                <a:solidFill>
                  <a:srgbClr val="00B050"/>
                </a:solidFill>
              </a:rPr>
              <a:t>11-12/1135, </a:t>
            </a:r>
            <a:r>
              <a:rPr lang="zh-CN" altLang="en-US" sz="1800" dirty="0" smtClean="0">
                <a:solidFill>
                  <a:srgbClr val="00B050"/>
                </a:solidFill>
              </a:rPr>
              <a:t>“</a:t>
            </a:r>
            <a:r>
              <a:rPr lang="en-US" sz="1800" dirty="0" smtClean="0">
                <a:solidFill>
                  <a:srgbClr val="00B050"/>
                </a:solidFill>
              </a:rPr>
              <a:t>LB188-MAC-comment-resolutions”, </a:t>
            </a:r>
            <a:r>
              <a:rPr lang="en-US" sz="1800" dirty="0" err="1" smtClean="0">
                <a:solidFill>
                  <a:srgbClr val="00B050"/>
                </a:solidFill>
              </a:rPr>
              <a:t>Sandhya</a:t>
            </a:r>
            <a:endParaRPr lang="en-CA" sz="1800" dirty="0" smtClean="0">
              <a:solidFill>
                <a:srgbClr val="00B050"/>
              </a:solidFill>
            </a:endParaRPr>
          </a:p>
          <a:p>
            <a:r>
              <a:rPr lang="fr-FR" sz="1800" dirty="0" smtClean="0">
                <a:solidFill>
                  <a:srgbClr val="00B050"/>
                </a:solidFill>
              </a:rPr>
              <a:t>11-12/0853, “LB188 </a:t>
            </a:r>
            <a:r>
              <a:rPr lang="fr-FR" sz="1800" dirty="0" err="1" smtClean="0">
                <a:solidFill>
                  <a:srgbClr val="00B050"/>
                </a:solidFill>
              </a:rPr>
              <a:t>Subclause</a:t>
            </a:r>
            <a:r>
              <a:rPr lang="fr-FR" sz="1800" dirty="0" smtClean="0">
                <a:solidFill>
                  <a:srgbClr val="00B050"/>
                </a:solidFill>
              </a:rPr>
              <a:t> 9.19.2.4 Comment </a:t>
            </a:r>
            <a:r>
              <a:rPr lang="fr-FR" sz="1800" dirty="0" err="1" smtClean="0">
                <a:solidFill>
                  <a:srgbClr val="00B050"/>
                </a:solidFill>
              </a:rPr>
              <a:t>Resolution</a:t>
            </a:r>
            <a:r>
              <a:rPr lang="fr-FR" sz="1800" dirty="0" smtClean="0">
                <a:solidFill>
                  <a:srgbClr val="00B050"/>
                </a:solidFill>
              </a:rPr>
              <a:t>” Liwen Chu</a:t>
            </a:r>
          </a:p>
          <a:p>
            <a:r>
              <a:rPr lang="en-CA" sz="1800" dirty="0" smtClean="0">
                <a:solidFill>
                  <a:srgbClr val="00B050"/>
                </a:solidFill>
              </a:rPr>
              <a:t>11-12/0905, “</a:t>
            </a:r>
            <a:r>
              <a:rPr lang="en-US" sz="1800" dirty="0" smtClean="0">
                <a:solidFill>
                  <a:srgbClr val="00B050"/>
                </a:solidFill>
              </a:rPr>
              <a:t>LB188 </a:t>
            </a:r>
            <a:r>
              <a:rPr lang="en-US" sz="1800" dirty="0" err="1" smtClean="0">
                <a:solidFill>
                  <a:srgbClr val="00B050"/>
                </a:solidFill>
              </a:rPr>
              <a:t>Subclause</a:t>
            </a:r>
            <a:r>
              <a:rPr lang="en-US" sz="1800" dirty="0" smtClean="0">
                <a:solidFill>
                  <a:srgbClr val="00B050"/>
                </a:solidFill>
              </a:rPr>
              <a:t> 9.19.2.2 Comment Resolution”,  Liwen Chiu</a:t>
            </a:r>
            <a:endParaRPr lang="en-CA" sz="1800" dirty="0" smtClean="0">
              <a:solidFill>
                <a:srgbClr val="00B050"/>
              </a:solidFill>
            </a:endParaRPr>
          </a:p>
          <a:p>
            <a:r>
              <a:rPr lang="en-US" sz="1800" dirty="0" smtClean="0"/>
              <a:t>11-12/1048</a:t>
            </a:r>
            <a:r>
              <a:rPr lang="en-US" sz="1800" dirty="0" smtClean="0"/>
              <a:t>, “LB 188 Comments Resolutions for Sub-Clause 9.19 (Part 2)”Allan Zhu</a:t>
            </a:r>
          </a:p>
          <a:p>
            <a:r>
              <a:rPr lang="fr-FR" sz="1800" dirty="0" smtClean="0"/>
              <a:t>11-12/1056, </a:t>
            </a:r>
            <a:r>
              <a:rPr lang="zh-CN" altLang="en-US" sz="1800" dirty="0" smtClean="0"/>
              <a:t>“</a:t>
            </a:r>
            <a:r>
              <a:rPr lang="en-CA" sz="1800" dirty="0" smtClean="0"/>
              <a:t>LB188 Miscellaneous Comment Resolutions for Clause 10</a:t>
            </a:r>
            <a:r>
              <a:rPr lang="zh-CN" altLang="en-US" sz="1800" dirty="0" smtClean="0"/>
              <a:t>”</a:t>
            </a:r>
            <a:r>
              <a:rPr lang="en-CA" sz="1800" dirty="0" smtClean="0"/>
              <a:t>, Eric Wong, </a:t>
            </a:r>
            <a:endParaRPr lang="en-CA" sz="1800" dirty="0" smtClean="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20486" name="Slide Number Placeholder 5"/>
          <p:cNvSpPr>
            <a:spLocks noGrp="1"/>
          </p:cNvSpPr>
          <p:nvPr>
            <p:ph type="sldNum" sz="quarter" idx="12"/>
          </p:nvPr>
        </p:nvSpPr>
        <p:spPr>
          <a:noFill/>
        </p:spPr>
        <p:txBody>
          <a:bodyPr/>
          <a:lstStyle/>
          <a:p>
            <a:r>
              <a:rPr lang="en-US"/>
              <a:t>Slide </a:t>
            </a:r>
            <a:fld id="{FA4336A3-5D66-4447-9E07-DA4709FB6F00}" type="slidenum">
              <a:rPr lang="en-US"/>
              <a:pPr/>
              <a:t>17</a:t>
            </a:fld>
            <a:endParaRPr lang="en-US"/>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09DEDA-3BFD-4E1D-A766-C865A5DFB254}" type="slidenum">
              <a:rPr lang="en-US" altLang="ko-KR"/>
              <a:pPr/>
              <a:t>18</a:t>
            </a:fld>
            <a:endParaRPr lang="en-US" altLang="ko-KR"/>
          </a:p>
        </p:txBody>
      </p:sp>
      <p:sp>
        <p:nvSpPr>
          <p:cNvPr id="116738" name="Rectangle 2"/>
          <p:cNvSpPr>
            <a:spLocks noGrp="1" noChangeArrowheads="1"/>
          </p:cNvSpPr>
          <p:nvPr>
            <p:ph type="title"/>
          </p:nvPr>
        </p:nvSpPr>
        <p:spPr/>
        <p:txBody>
          <a:bodyPr/>
          <a:lstStyle/>
          <a:p>
            <a:r>
              <a:rPr lang="en-US" dirty="0" smtClean="0"/>
              <a:t>Submissions</a:t>
            </a:r>
            <a:endParaRPr lang="en-US" dirty="0"/>
          </a:p>
        </p:txBody>
      </p:sp>
      <p:sp>
        <p:nvSpPr>
          <p:cNvPr id="116739" name="Rectangle 3"/>
          <p:cNvSpPr>
            <a:spLocks noGrp="1" noChangeArrowheads="1"/>
          </p:cNvSpPr>
          <p:nvPr>
            <p:ph type="body" idx="1"/>
          </p:nvPr>
        </p:nvSpPr>
        <p:spPr/>
        <p:txBody>
          <a:bodyPr>
            <a:normAutofit/>
          </a:bodyPr>
          <a:lstStyle/>
          <a:p>
            <a:endParaRPr lang="en-CA" dirty="0" smtClean="0"/>
          </a:p>
          <a:p>
            <a:endParaRPr lang="en-CA" dirty="0" smtClean="0">
              <a:solidFill>
                <a:schemeClr val="bg1">
                  <a:lumMod val="50000"/>
                </a:schemeClr>
              </a:solidFill>
            </a:endParaRPr>
          </a:p>
          <a:p>
            <a:endParaRPr lang="en-CA" dirty="0" smtClean="0">
              <a:solidFill>
                <a:schemeClr val="bg1">
                  <a:lumMod val="50000"/>
                </a:schemeClr>
              </a:solidFill>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19</a:t>
            </a:fld>
            <a:endParaRPr lang="en-US" altLang="ko-KR"/>
          </a:p>
        </p:txBody>
      </p:sp>
      <p:sp>
        <p:nvSpPr>
          <p:cNvPr id="61442" name="Rectangle 2"/>
          <p:cNvSpPr>
            <a:spLocks noGrp="1" noChangeArrowheads="1"/>
          </p:cNvSpPr>
          <p:nvPr>
            <p:ph type="ctrTitle"/>
          </p:nvPr>
        </p:nvSpPr>
        <p:spPr/>
        <p:txBody>
          <a:bodyPr/>
          <a:lstStyle/>
          <a:p>
            <a:r>
              <a:rPr lang="en-US" altLang="ko-KR">
                <a:ea typeface="굴림" pitchFamily="34" charset="-127"/>
              </a:rPr>
              <a:t>TGac MAC adhoc Motions to be brought for vote in TGac task group</a:t>
            </a:r>
          </a:p>
        </p:txBody>
      </p:sp>
      <p:sp>
        <p:nvSpPr>
          <p:cNvPr id="61443" name="Rectangle 3"/>
          <p:cNvSpPr>
            <a:spLocks noGrp="1" noChangeArrowheads="1"/>
          </p:cNvSpPr>
          <p:nvPr>
            <p:ph type="subTitle" idx="1"/>
          </p:nvPr>
        </p:nvSpPr>
        <p:spPr/>
        <p:txBody>
          <a:bodyPr/>
          <a:lstStyle/>
          <a:p>
            <a:r>
              <a:rPr lang="en-US" altLang="ko-KR">
                <a:ea typeface="굴림" pitchFamily="34" charset="-127"/>
              </a:rPr>
              <a:t>All MAC adhoc motions are contained in this section, with the most recent motions appearing first.</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8BA6B804-069F-4F72-8BCB-B02BDE4D4AEB}" type="slidenum">
              <a:rPr lang="en-US" altLang="ko-KR"/>
              <a:pPr/>
              <a:t>2</a:t>
            </a:fld>
            <a:endParaRPr lang="en-US" altLang="ko-KR"/>
          </a:p>
        </p:txBody>
      </p:sp>
      <p:sp>
        <p:nvSpPr>
          <p:cNvPr id="5122" name="Rectangle 2"/>
          <p:cNvSpPr>
            <a:spLocks noGrp="1" noChangeArrowheads="1"/>
          </p:cNvSpPr>
          <p:nvPr>
            <p:ph type="title"/>
          </p:nvPr>
        </p:nvSpPr>
        <p:spPr>
          <a:noFill/>
          <a:ln/>
        </p:spPr>
        <p:txBody>
          <a:bodyPr/>
          <a:lstStyle/>
          <a:p>
            <a:r>
              <a:rPr lang="en-US" altLang="ko-KR" dirty="0">
                <a:ea typeface="굴림" pitchFamily="34" charset="-127"/>
              </a:rPr>
              <a:t>Abstract</a:t>
            </a:r>
          </a:p>
        </p:txBody>
      </p:sp>
      <p:sp>
        <p:nvSpPr>
          <p:cNvPr id="5123" name="Rectangle 3"/>
          <p:cNvSpPr>
            <a:spLocks noGrp="1" noChangeArrowheads="1"/>
          </p:cNvSpPr>
          <p:nvPr>
            <p:ph type="body" idx="1"/>
          </p:nvPr>
        </p:nvSpPr>
        <p:spPr>
          <a:noFill/>
          <a:ln/>
        </p:spPr>
        <p:txBody>
          <a:bodyPr/>
          <a:lstStyle/>
          <a:p>
            <a:r>
              <a:rPr lang="en-US" altLang="ko-KR" dirty="0" smtClean="0">
                <a:ea typeface="굴림" pitchFamily="34" charset="-127"/>
              </a:rPr>
              <a:t>Agenda, Pre-Motions and Straw </a:t>
            </a:r>
            <a:r>
              <a:rPr lang="en-US" altLang="ko-KR" dirty="0">
                <a:ea typeface="굴림" pitchFamily="34" charset="-127"/>
              </a:rPr>
              <a:t>Polls for the </a:t>
            </a:r>
            <a:r>
              <a:rPr lang="en-US" altLang="ko-KR" dirty="0" err="1">
                <a:ea typeface="굴림" pitchFamily="34" charset="-127"/>
              </a:rPr>
              <a:t>TGac</a:t>
            </a:r>
            <a:r>
              <a:rPr lang="en-US" altLang="ko-KR" dirty="0">
                <a:ea typeface="굴림" pitchFamily="34" charset="-127"/>
              </a:rPr>
              <a:t> MAC ad hoc group, for </a:t>
            </a:r>
            <a:r>
              <a:rPr lang="en-US" altLang="ko-KR" dirty="0" smtClean="0">
                <a:ea typeface="굴림" pitchFamily="34" charset="-127"/>
              </a:rPr>
              <a:t>September 2012 </a:t>
            </a:r>
            <a:r>
              <a:rPr lang="en-US" altLang="ko-KR" dirty="0">
                <a:ea typeface="굴림" pitchFamily="34" charset="-127"/>
              </a:rPr>
              <a:t>interim </a:t>
            </a:r>
            <a:r>
              <a:rPr lang="en-US" altLang="ko-KR" dirty="0" smtClean="0">
                <a:ea typeface="굴림" pitchFamily="34" charset="-127"/>
              </a:rPr>
              <a:t>meeting held in Palm Springs, CA, USA.</a:t>
            </a:r>
            <a:endParaRPr lang="en-US" altLang="ko-KR"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#1 </a:t>
            </a:r>
            <a:br>
              <a:rPr lang="en-US" dirty="0" smtClean="0"/>
            </a:br>
            <a:r>
              <a:rPr lang="en-US" b="0" dirty="0" smtClean="0"/>
              <a:t>(AM2, Mon, 09/17/2012)</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6699, 6700, 6787, 6428 as described in Doc # 11-12/1044r0?</a:t>
            </a:r>
            <a:endParaRPr lang="en-US" dirty="0" smtClean="0"/>
          </a:p>
          <a:p>
            <a:endParaRPr lang="en-US" dirty="0" smtClean="0"/>
          </a:p>
          <a:p>
            <a:r>
              <a:rPr lang="en-US" dirty="0" smtClean="0"/>
              <a:t>Passed by unanimous consent in TG meeting</a:t>
            </a:r>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20</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#2 </a:t>
            </a:r>
            <a:br>
              <a:rPr lang="en-US" dirty="0" smtClean="0"/>
            </a:br>
            <a:r>
              <a:rPr lang="en-US" b="0" dirty="0" smtClean="0"/>
              <a:t>(AM2, Mon, 09/17/2012)</a:t>
            </a:r>
            <a:endParaRPr lang="en-US" b="0" dirty="0"/>
          </a:p>
        </p:txBody>
      </p:sp>
      <p:sp>
        <p:nvSpPr>
          <p:cNvPr id="3" name="Content Placeholder 2"/>
          <p:cNvSpPr>
            <a:spLocks noGrp="1"/>
          </p:cNvSpPr>
          <p:nvPr>
            <p:ph idx="1"/>
          </p:nvPr>
        </p:nvSpPr>
        <p:spPr/>
        <p:txBody>
          <a:bodyPr/>
          <a:lstStyle/>
          <a:p>
            <a:r>
              <a:rPr lang="en-GB" dirty="0" smtClean="0"/>
              <a:t>Do you agree to accept the resolution to CID 6547 as described in Doc # 11-12/836r2?</a:t>
            </a:r>
            <a:endParaRPr lang="en-US" dirty="0" smtClean="0"/>
          </a:p>
          <a:p>
            <a:endParaRPr lang="en-US" dirty="0" smtClean="0"/>
          </a:p>
          <a:p>
            <a:r>
              <a:rPr lang="en-US" dirty="0" smtClean="0"/>
              <a:t>Passed by unanimous consent in TG meeting</a:t>
            </a:r>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21</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dirty="0" smtClean="0"/>
              <a:t>In Doc 12/864r1, CID 6541</a:t>
            </a:r>
          </a:p>
          <a:p>
            <a:r>
              <a:rPr lang="en-US" dirty="0" smtClean="0"/>
              <a:t>Do you support that any PPDU transmitted in 40MHz is taken into account in the calculation of channel utilization of 40MHz in Extended BSS Load Element?</a:t>
            </a:r>
          </a:p>
          <a:p>
            <a:endParaRPr lang="en-US" dirty="0" smtClean="0"/>
          </a:p>
          <a:p>
            <a:r>
              <a:rPr lang="en-US" dirty="0" smtClean="0"/>
              <a:t>Yes: 13</a:t>
            </a:r>
          </a:p>
          <a:p>
            <a:r>
              <a:rPr lang="en-US" dirty="0" smtClean="0"/>
              <a:t>No: 0</a:t>
            </a:r>
          </a:p>
        </p:txBody>
      </p:sp>
      <p:sp>
        <p:nvSpPr>
          <p:cNvPr id="4" name="Date Placeholder 3"/>
          <p:cNvSpPr>
            <a:spLocks noGrp="1"/>
          </p:cNvSpPr>
          <p:nvPr>
            <p:ph type="dt" sz="half" idx="10"/>
          </p:nvPr>
        </p:nvSpPr>
        <p:spPr/>
        <p:txBody>
          <a:bodyPr/>
          <a:lstStyle/>
          <a:p>
            <a:r>
              <a:rPr lang="en-US" altLang="ko-KR" smtClean="0"/>
              <a:t>Sep 2012</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22</a:t>
            </a:fld>
            <a:endParaRPr lang="en-US" altLang="ko-K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#3 </a:t>
            </a:r>
            <a:br>
              <a:rPr lang="en-US" dirty="0" smtClean="0"/>
            </a:br>
            <a:r>
              <a:rPr lang="en-US" b="0" dirty="0" smtClean="0"/>
              <a:t>(PM1, Mon, 09/17/2012)</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6257, 6258, 6540, 6541, 6542, 6260, 6261, 6543, 6006, 6262, 6544, 6741, 6545, 6546, 6512, 6853, 6536, 6249, </a:t>
            </a:r>
            <a:r>
              <a:rPr lang="en-GB" strike="sngStrike" dirty="0" smtClean="0">
                <a:solidFill>
                  <a:srgbClr val="FF0000"/>
                </a:solidFill>
              </a:rPr>
              <a:t>6250</a:t>
            </a:r>
            <a:r>
              <a:rPr lang="en-GB" dirty="0" smtClean="0">
                <a:solidFill>
                  <a:srgbClr val="FF0000"/>
                </a:solidFill>
              </a:rPr>
              <a:t>, </a:t>
            </a:r>
            <a:r>
              <a:rPr lang="en-GB" strike="sngStrike" dirty="0" smtClean="0">
                <a:solidFill>
                  <a:srgbClr val="FF0000"/>
                </a:solidFill>
              </a:rPr>
              <a:t>6252</a:t>
            </a:r>
            <a:r>
              <a:rPr lang="en-GB" dirty="0" smtClean="0">
                <a:solidFill>
                  <a:srgbClr val="FF0000"/>
                </a:solidFill>
              </a:rPr>
              <a:t>, </a:t>
            </a:r>
            <a:r>
              <a:rPr lang="en-GB" strike="sngStrike" dirty="0" smtClean="0">
                <a:solidFill>
                  <a:srgbClr val="FF0000"/>
                </a:solidFill>
              </a:rPr>
              <a:t>6254</a:t>
            </a:r>
            <a:r>
              <a:rPr lang="en-GB" dirty="0" smtClean="0">
                <a:solidFill>
                  <a:srgbClr val="FF0000"/>
                </a:solidFill>
              </a:rPr>
              <a:t>, </a:t>
            </a:r>
            <a:r>
              <a:rPr lang="en-GB" strike="sngStrike" dirty="0" smtClean="0">
                <a:solidFill>
                  <a:srgbClr val="FF0000"/>
                </a:solidFill>
              </a:rPr>
              <a:t>6255</a:t>
            </a:r>
            <a:r>
              <a:rPr lang="en-GB" dirty="0" smtClean="0">
                <a:solidFill>
                  <a:srgbClr val="FF0000"/>
                </a:solidFill>
              </a:rPr>
              <a:t>, </a:t>
            </a:r>
            <a:r>
              <a:rPr lang="en-GB" strike="sngStrike" dirty="0" smtClean="0">
                <a:solidFill>
                  <a:srgbClr val="FF0000"/>
                </a:solidFill>
              </a:rPr>
              <a:t>6090</a:t>
            </a:r>
            <a:r>
              <a:rPr lang="en-GB" dirty="0" smtClean="0">
                <a:solidFill>
                  <a:srgbClr val="FF0000"/>
                </a:solidFill>
              </a:rPr>
              <a:t>,</a:t>
            </a:r>
            <a:r>
              <a:rPr lang="en-GB" dirty="0" smtClean="0"/>
              <a:t> 6172, 6673 as described in Doc # 11-12/864r2?</a:t>
            </a:r>
            <a:endParaRPr lang="en-US" dirty="0" smtClean="0"/>
          </a:p>
          <a:p>
            <a:endParaRPr lang="en-US" dirty="0" smtClean="0"/>
          </a:p>
          <a:p>
            <a:r>
              <a:rPr lang="en-US" dirty="0" smtClean="0"/>
              <a:t>Passed by unanimous consent in MAC ad hoc meeting</a:t>
            </a:r>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23</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#4 </a:t>
            </a:r>
            <a:br>
              <a:rPr lang="en-US" dirty="0" smtClean="0"/>
            </a:br>
            <a:r>
              <a:rPr lang="en-US" b="0" dirty="0" smtClean="0"/>
              <a:t>(PM2, Mon, 09/17/2012)</a:t>
            </a:r>
            <a:endParaRPr lang="en-US" b="0" dirty="0"/>
          </a:p>
        </p:txBody>
      </p:sp>
      <p:sp>
        <p:nvSpPr>
          <p:cNvPr id="3" name="Content Placeholder 2"/>
          <p:cNvSpPr>
            <a:spLocks noGrp="1"/>
          </p:cNvSpPr>
          <p:nvPr>
            <p:ph idx="1"/>
          </p:nvPr>
        </p:nvSpPr>
        <p:spPr/>
        <p:txBody>
          <a:bodyPr/>
          <a:lstStyle/>
          <a:p>
            <a:r>
              <a:rPr lang="en-GB" dirty="0" smtClean="0"/>
              <a:t>Do you agree to accept the resolution to CID 6852 as described in Doc # 11-12/1132r0?</a:t>
            </a:r>
            <a:endParaRPr lang="en-US" dirty="0" smtClean="0"/>
          </a:p>
          <a:p>
            <a:endParaRPr lang="en-US" dirty="0" smtClean="0"/>
          </a:p>
          <a:p>
            <a:r>
              <a:rPr lang="en-US" dirty="0" smtClean="0"/>
              <a:t>Passed by unanimous consent in MAC ad hoc meeting</a:t>
            </a:r>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24</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In Doc # 12/856r4, CID 6084</a:t>
            </a:r>
          </a:p>
          <a:p>
            <a:r>
              <a:rPr lang="en-US" dirty="0" smtClean="0"/>
              <a:t>When the TXOP limit is 0 and the TXOP holder has estimated the value of a </a:t>
            </a:r>
            <a:r>
              <a:rPr lang="en-US" dirty="0" err="1" smtClean="0"/>
              <a:t>T</a:t>
            </a:r>
            <a:r>
              <a:rPr lang="en-US" baseline="-25000" dirty="0" err="1" smtClean="0"/>
              <a:t>Single</a:t>
            </a:r>
            <a:r>
              <a:rPr lang="en-US" baseline="-25000" dirty="0" smtClean="0"/>
              <a:t>-MSDU</a:t>
            </a:r>
            <a:r>
              <a:rPr lang="en-US" dirty="0" smtClean="0"/>
              <a:t> that proves to be an underestimate, i.e. doesn’t allow  transmission of data to complete within the </a:t>
            </a:r>
            <a:r>
              <a:rPr lang="en-US" dirty="0" err="1" smtClean="0"/>
              <a:t>T</a:t>
            </a:r>
            <a:r>
              <a:rPr lang="en-US" baseline="-25000" dirty="0" err="1" smtClean="0"/>
              <a:t>End</a:t>
            </a:r>
            <a:r>
              <a:rPr lang="en-US" baseline="-25000" dirty="0" smtClean="0"/>
              <a:t>-NAV</a:t>
            </a:r>
            <a:r>
              <a:rPr lang="en-US" dirty="0" smtClean="0"/>
              <a:t>, should transmission of that data allowed?</a:t>
            </a:r>
          </a:p>
          <a:p>
            <a:endParaRPr lang="en-US" dirty="0" smtClean="0"/>
          </a:p>
          <a:p>
            <a:r>
              <a:rPr lang="en-US" dirty="0" smtClean="0"/>
              <a:t>Yes: 11</a:t>
            </a:r>
          </a:p>
          <a:p>
            <a:r>
              <a:rPr lang="en-US" dirty="0" smtClean="0"/>
              <a:t>No: 0</a:t>
            </a:r>
            <a:endParaRPr lang="en-US" dirty="0"/>
          </a:p>
        </p:txBody>
      </p:sp>
      <p:sp>
        <p:nvSpPr>
          <p:cNvPr id="4" name="Date Placeholder 3"/>
          <p:cNvSpPr>
            <a:spLocks noGrp="1"/>
          </p:cNvSpPr>
          <p:nvPr>
            <p:ph type="dt" sz="half" idx="10"/>
          </p:nvPr>
        </p:nvSpPr>
        <p:spPr/>
        <p:txBody>
          <a:bodyPr/>
          <a:lstStyle/>
          <a:p>
            <a:r>
              <a:rPr lang="en-US" altLang="ko-KR" smtClean="0"/>
              <a:t>Sep 2012</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25</a:t>
            </a:fld>
            <a:endParaRPr lang="en-US" altLang="ko-K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#5 </a:t>
            </a:r>
            <a:br>
              <a:rPr lang="en-US" dirty="0" smtClean="0"/>
            </a:br>
            <a:r>
              <a:rPr lang="en-US" b="0" dirty="0" smtClean="0"/>
              <a:t>(PM2, Mon, 09/17/2012)</a:t>
            </a:r>
            <a:endParaRPr lang="en-US" b="0" dirty="0"/>
          </a:p>
        </p:txBody>
      </p:sp>
      <p:sp>
        <p:nvSpPr>
          <p:cNvPr id="3" name="Content Placeholder 2"/>
          <p:cNvSpPr>
            <a:spLocks noGrp="1"/>
          </p:cNvSpPr>
          <p:nvPr>
            <p:ph idx="1"/>
          </p:nvPr>
        </p:nvSpPr>
        <p:spPr/>
        <p:txBody>
          <a:bodyPr/>
          <a:lstStyle/>
          <a:p>
            <a:r>
              <a:rPr lang="en-GB" dirty="0" smtClean="0"/>
              <a:t>Do you agree to accept the resolution to CID 6084 as described in Doc # 11-12/856r4?</a:t>
            </a:r>
            <a:endParaRPr lang="en-US" dirty="0" smtClean="0"/>
          </a:p>
          <a:p>
            <a:endParaRPr lang="en-US" dirty="0" smtClean="0"/>
          </a:p>
          <a:p>
            <a:r>
              <a:rPr lang="en-US" dirty="0" smtClean="0"/>
              <a:t>Passed by unanimous consent in MAC ad hoc meeting</a:t>
            </a:r>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26</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#6 </a:t>
            </a:r>
            <a:br>
              <a:rPr lang="en-US" dirty="0" smtClean="0"/>
            </a:br>
            <a:r>
              <a:rPr lang="en-US" b="0" dirty="0" smtClean="0"/>
              <a:t>(AM1, Tue, 09/18/2012)</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6173, 6259, 6250, 6252, 6254, 6255, 6674, 6493, 6537, 6538, 6539, 6090, 6461, 6511 as described in Doc # 11-12/864r3?</a:t>
            </a:r>
            <a:endParaRPr lang="en-US" dirty="0" smtClean="0"/>
          </a:p>
          <a:p>
            <a:endParaRPr lang="en-US" dirty="0" smtClean="0"/>
          </a:p>
          <a:p>
            <a:r>
              <a:rPr lang="en-US" dirty="0" smtClean="0"/>
              <a:t>Passed by unanimous consent in MAC ad hoc meeting</a:t>
            </a:r>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27</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#7 </a:t>
            </a:r>
            <a:br>
              <a:rPr lang="en-US" dirty="0" smtClean="0"/>
            </a:br>
            <a:r>
              <a:rPr lang="en-US" b="0" dirty="0" smtClean="0"/>
              <a:t>(AM1, Tue, 09/18/2012)</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6200 and 6397 as described in Doc # 11-12/1036r2?</a:t>
            </a:r>
          </a:p>
          <a:p>
            <a:endParaRPr lang="en-GB" dirty="0" smtClean="0"/>
          </a:p>
          <a:p>
            <a:r>
              <a:rPr lang="en-US" dirty="0" smtClean="0"/>
              <a:t>Passed by unanimous consent in MAC ad hoc meeting</a:t>
            </a:r>
          </a:p>
          <a:p>
            <a:endParaRPr lang="en-US" dirty="0" smtClean="0"/>
          </a:p>
          <a:p>
            <a:endParaRPr lang="en-US" dirty="0" smtClean="0"/>
          </a:p>
          <a:p>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28</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8</a:t>
            </a:r>
            <a:br>
              <a:rPr lang="en-US" dirty="0" smtClean="0"/>
            </a:br>
            <a:r>
              <a:rPr lang="en-US" b="0" dirty="0" smtClean="0"/>
              <a:t>(AM2, Tue, 09/18/2012)</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6121, 6197, 6854 as described in Doc # 11-12/1135r1?</a:t>
            </a:r>
            <a:endParaRPr lang="en-US" dirty="0" smtClean="0"/>
          </a:p>
          <a:p>
            <a:endParaRPr lang="en-US" dirty="0" smtClean="0"/>
          </a:p>
          <a:p>
            <a:r>
              <a:rPr lang="en-US" dirty="0" smtClean="0"/>
              <a:t>Passed by unanimous consent in MAC ad hoc meeting</a:t>
            </a:r>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29</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6329AE66-10DB-4DF0-8915-EFDC34A1569C}" type="slidenum">
              <a:rPr lang="en-US" altLang="ko-KR"/>
              <a:pPr/>
              <a:t>3</a:t>
            </a:fld>
            <a:endParaRPr lang="en-US" altLang="ko-KR"/>
          </a:p>
        </p:txBody>
      </p:sp>
      <p:sp>
        <p:nvSpPr>
          <p:cNvPr id="33794" name="Rectangle 2"/>
          <p:cNvSpPr>
            <a:spLocks noGrp="1" noChangeArrowheads="1"/>
          </p:cNvSpPr>
          <p:nvPr>
            <p:ph type="title"/>
          </p:nvPr>
        </p:nvSpPr>
        <p:spPr/>
        <p:txBody>
          <a:bodyPr/>
          <a:lstStyle/>
          <a:p>
            <a:r>
              <a:rPr lang="en-US" altLang="ko-KR">
                <a:ea typeface="굴림" pitchFamily="34" charset="-127"/>
              </a:rPr>
              <a:t>Important IEEE Links</a:t>
            </a:r>
          </a:p>
        </p:txBody>
      </p:sp>
      <p:sp>
        <p:nvSpPr>
          <p:cNvPr id="33795" name="Rectangle 3"/>
          <p:cNvSpPr>
            <a:spLocks noGrp="1" noChangeArrowheads="1"/>
          </p:cNvSpPr>
          <p:nvPr>
            <p:ph type="body" idx="1"/>
          </p:nvPr>
        </p:nvSpPr>
        <p:spPr>
          <a:xfrm>
            <a:off x="228600" y="1981200"/>
            <a:ext cx="8686800" cy="4114800"/>
          </a:xfrm>
        </p:spPr>
        <p:txBody>
          <a:bodyPr/>
          <a:lstStyle/>
          <a:p>
            <a:r>
              <a:rPr lang="en-US" altLang="ko-KR">
                <a:ea typeface="굴림" pitchFamily="34" charset="-127"/>
              </a:rPr>
              <a:t>The following slides in this deck are believed to be  the latest available however the Source locations are: </a:t>
            </a:r>
          </a:p>
          <a:p>
            <a:r>
              <a:rPr lang="en-US" altLang="ko-KR">
                <a:ea typeface="굴림" pitchFamily="34" charset="-127"/>
                <a:hlinkClick r:id="rId3"/>
              </a:rPr>
              <a:t>http://standards.ieee.org/faqs/affiliationFAQ.html</a:t>
            </a:r>
            <a:endParaRPr lang="en-US" altLang="ko-KR">
              <a:ea typeface="굴림" pitchFamily="34" charset="-127"/>
            </a:endParaRPr>
          </a:p>
          <a:p>
            <a:r>
              <a:rPr lang="en-US" altLang="ko-KR">
                <a:ea typeface="굴림" pitchFamily="34" charset="-127"/>
                <a:hlinkClick r:id="rId4"/>
              </a:rPr>
              <a:t>http://standards.ieee.org/resources/antitrust-guidelines.pdf</a:t>
            </a:r>
            <a:endParaRPr lang="en-US" altLang="ko-KR">
              <a:ea typeface="굴림" pitchFamily="34" charset="-127"/>
            </a:endParaRPr>
          </a:p>
          <a:p>
            <a:r>
              <a:rPr lang="en-US" altLang="ko-KR">
                <a:ea typeface="굴림" pitchFamily="34" charset="-127"/>
                <a:hlinkClick r:id="rId5"/>
              </a:rPr>
              <a:t>http://standards.ieee.org/board/pat/pat-slideset.ppt</a:t>
            </a:r>
            <a:endParaRPr lang="en-US" altLang="ko-KR">
              <a:ea typeface="굴림" pitchFamily="34" charset="-127"/>
            </a:endParaRPr>
          </a:p>
          <a:p>
            <a:r>
              <a:rPr lang="en-US" altLang="ko-KR">
                <a:ea typeface="굴림" pitchFamily="34" charset="-127"/>
                <a:hlinkClick r:id="rId6"/>
              </a:rPr>
              <a:t>http://www.ieee.org/portal/cms_docs/about/CoE_poster.pdf</a:t>
            </a:r>
            <a:endParaRPr lang="en-US" altLang="ko-KR">
              <a:ea typeface="굴림" pitchFamily="34" charset="-127"/>
            </a:endParaRPr>
          </a:p>
          <a:p>
            <a:endParaRPr lang="en-US" altLang="ko-KR">
              <a:ea typeface="굴림" pitchFamily="34" charset="-127"/>
            </a:endParaRPr>
          </a:p>
          <a:p>
            <a:r>
              <a:rPr lang="en-US" altLang="ko-KR">
                <a:ea typeface="굴림" pitchFamily="34" charset="-127"/>
              </a:rPr>
              <a:t>For summary see 11-07-0660-01-0000-opening-presentation</a:t>
            </a:r>
          </a:p>
          <a:p>
            <a:endParaRPr lang="en-US" altLang="ko-KR">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9</a:t>
            </a:r>
            <a:br>
              <a:rPr lang="en-US" dirty="0" smtClean="0"/>
            </a:br>
            <a:r>
              <a:rPr lang="en-US" b="0" dirty="0" smtClean="0"/>
              <a:t>(AM2, Tue, 09/18/2012)</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6042, 6043, 6044, 6106, 6107, 6474, 6677, 6821 as described in Doc # 11-12/0853r2?</a:t>
            </a:r>
            <a:endParaRPr lang="en-US" dirty="0" smtClean="0"/>
          </a:p>
          <a:p>
            <a:endParaRPr lang="en-US" dirty="0" smtClean="0"/>
          </a:p>
          <a:p>
            <a:r>
              <a:rPr lang="en-US" dirty="0" smtClean="0"/>
              <a:t>Y: 7</a:t>
            </a:r>
          </a:p>
          <a:p>
            <a:r>
              <a:rPr lang="en-US" dirty="0" smtClean="0"/>
              <a:t>N: 2</a:t>
            </a:r>
          </a:p>
          <a:p>
            <a:r>
              <a:rPr lang="en-US" dirty="0" smtClean="0"/>
              <a:t>A: </a:t>
            </a:r>
            <a:r>
              <a:rPr lang="en-US" dirty="0" smtClean="0"/>
              <a:t>0</a:t>
            </a:r>
          </a:p>
          <a:p>
            <a:endParaRPr lang="en-US" dirty="0" smtClean="0"/>
          </a:p>
          <a:p>
            <a:r>
              <a:rPr lang="en-US" dirty="0" smtClean="0"/>
              <a:t>Pre-motion passed</a:t>
            </a:r>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30</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a:t>
            </a:r>
            <a:r>
              <a:rPr lang="en-US" dirty="0" smtClean="0"/>
              <a:t>10</a:t>
            </a:r>
            <a:r>
              <a:rPr lang="en-US" dirty="0" smtClean="0"/>
              <a:t/>
            </a:r>
            <a:br>
              <a:rPr lang="en-US" dirty="0" smtClean="0"/>
            </a:br>
            <a:r>
              <a:rPr lang="en-US" b="0" dirty="0" smtClean="0"/>
              <a:t>(</a:t>
            </a:r>
            <a:r>
              <a:rPr lang="en-US" b="0" dirty="0" smtClean="0"/>
              <a:t>AM1, Wed, 09/19/2012</a:t>
            </a:r>
            <a:r>
              <a:rPr lang="en-US" b="0" dirty="0" smtClean="0"/>
              <a:t>)</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a:t>
            </a:r>
            <a:r>
              <a:rPr lang="en-GB" dirty="0" smtClean="0"/>
              <a:t>6513 and 4261 </a:t>
            </a:r>
            <a:r>
              <a:rPr lang="en-GB" dirty="0" smtClean="0"/>
              <a:t>with the resolution text “Revised. See changes  </a:t>
            </a:r>
            <a:r>
              <a:rPr lang="en-GB" dirty="0" smtClean="0"/>
              <a:t>in Doc # </a:t>
            </a:r>
            <a:r>
              <a:rPr lang="en-GB" dirty="0" smtClean="0"/>
              <a:t>11-12/711r2”</a:t>
            </a:r>
            <a:endParaRPr lang="en-US" dirty="0" smtClean="0"/>
          </a:p>
          <a:p>
            <a:endParaRPr lang="en-US" dirty="0" smtClean="0"/>
          </a:p>
          <a:p>
            <a:r>
              <a:rPr lang="en-US" dirty="0" smtClean="0"/>
              <a:t>Y: </a:t>
            </a:r>
            <a:r>
              <a:rPr lang="en-US" dirty="0" smtClean="0"/>
              <a:t>13</a:t>
            </a:r>
            <a:endParaRPr lang="en-US" dirty="0" smtClean="0"/>
          </a:p>
          <a:p>
            <a:r>
              <a:rPr lang="en-US" dirty="0" smtClean="0"/>
              <a:t>N: </a:t>
            </a:r>
            <a:r>
              <a:rPr lang="en-US" dirty="0" smtClean="0"/>
              <a:t>10</a:t>
            </a:r>
            <a:endParaRPr lang="en-US" dirty="0" smtClean="0"/>
          </a:p>
          <a:p>
            <a:r>
              <a:rPr lang="en-US" dirty="0" smtClean="0"/>
              <a:t>A: </a:t>
            </a:r>
            <a:r>
              <a:rPr lang="en-US" dirty="0" smtClean="0"/>
              <a:t>10</a:t>
            </a:r>
          </a:p>
          <a:p>
            <a:r>
              <a:rPr lang="en-US" dirty="0" smtClean="0"/>
              <a:t>Pre-motion failed</a:t>
            </a:r>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31</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a:t>
            </a:r>
            <a:r>
              <a:rPr lang="en-US" dirty="0" smtClean="0"/>
              <a:t>11</a:t>
            </a:r>
            <a:r>
              <a:rPr lang="en-US" dirty="0" smtClean="0"/>
              <a:t/>
            </a:r>
            <a:br>
              <a:rPr lang="en-US" dirty="0" smtClean="0"/>
            </a:br>
            <a:r>
              <a:rPr lang="en-US" b="0" dirty="0" smtClean="0"/>
              <a:t>(</a:t>
            </a:r>
            <a:r>
              <a:rPr lang="en-US" b="0" dirty="0" smtClean="0"/>
              <a:t>AM1, Wed, 09/19/2012</a:t>
            </a:r>
            <a:r>
              <a:rPr lang="en-US" b="0" dirty="0" smtClean="0"/>
              <a:t>)</a:t>
            </a:r>
            <a:endParaRPr lang="en-US" b="0" dirty="0"/>
          </a:p>
        </p:txBody>
      </p:sp>
      <p:sp>
        <p:nvSpPr>
          <p:cNvPr id="3" name="Content Placeholder 2"/>
          <p:cNvSpPr>
            <a:spLocks noGrp="1"/>
          </p:cNvSpPr>
          <p:nvPr>
            <p:ph idx="1"/>
          </p:nvPr>
        </p:nvSpPr>
        <p:spPr/>
        <p:txBody>
          <a:bodyPr/>
          <a:lstStyle/>
          <a:p>
            <a:r>
              <a:rPr lang="en-GB" dirty="0" smtClean="0"/>
              <a:t>Do you agree to </a:t>
            </a:r>
            <a:r>
              <a:rPr lang="en-GB" dirty="0" smtClean="0"/>
              <a:t>reject CIDs 6513 and 4261 </a:t>
            </a:r>
            <a:r>
              <a:rPr lang="en-GB" dirty="0" smtClean="0"/>
              <a:t>with the reason “The provided resolution failed ad hoc pre-motion (Y:N:A = 13:10:10). Concerns raised during the discussion were a) a general desire by security experts to include the work and </a:t>
            </a:r>
            <a:r>
              <a:rPr lang="en-GB" dirty="0" err="1" smtClean="0"/>
              <a:t>b</a:t>
            </a:r>
            <a:r>
              <a:rPr lang="en-GB" dirty="0" smtClean="0"/>
              <a:t>) a general concern by device implementers about hardware impact”.</a:t>
            </a:r>
          </a:p>
          <a:p>
            <a:endParaRPr lang="en-GB" dirty="0" smtClean="0"/>
          </a:p>
          <a:p>
            <a:r>
              <a:rPr lang="en-US" dirty="0" smtClean="0"/>
              <a:t>Passed by unanimous consent </a:t>
            </a:r>
            <a:r>
              <a:rPr lang="en-US" dirty="0" smtClean="0"/>
              <a:t>in MAC ad hoc </a:t>
            </a:r>
            <a:r>
              <a:rPr lang="en-US" dirty="0" smtClean="0"/>
              <a:t>meeting</a:t>
            </a:r>
          </a:p>
          <a:p>
            <a:endParaRPr lang="en-US" dirty="0" smtClean="0"/>
          </a:p>
          <a:p>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32</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a:t>
            </a:r>
            <a:r>
              <a:rPr lang="en-US" dirty="0" smtClean="0"/>
              <a:t>12</a:t>
            </a:r>
            <a:r>
              <a:rPr lang="en-US" dirty="0" smtClean="0"/>
              <a:t/>
            </a:r>
            <a:br>
              <a:rPr lang="en-US" dirty="0" smtClean="0"/>
            </a:br>
            <a:r>
              <a:rPr lang="en-US" b="0" dirty="0" smtClean="0"/>
              <a:t>(</a:t>
            </a:r>
            <a:r>
              <a:rPr lang="en-US" b="0" dirty="0" smtClean="0"/>
              <a:t>AM1, Wed, 09/19/2012</a:t>
            </a:r>
            <a:r>
              <a:rPr lang="en-US" b="0" dirty="0" smtClean="0"/>
              <a:t>)</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6154, 6155, 6374, 6563, </a:t>
            </a:r>
            <a:r>
              <a:rPr lang="en-GB" strike="sngStrike" dirty="0" smtClean="0">
                <a:solidFill>
                  <a:srgbClr val="FF0000"/>
                </a:solidFill>
              </a:rPr>
              <a:t>6374</a:t>
            </a:r>
            <a:r>
              <a:rPr lang="en-GB" dirty="0" smtClean="0"/>
              <a:t>6376, 6451 as </a:t>
            </a:r>
            <a:r>
              <a:rPr lang="en-GB" dirty="0" smtClean="0"/>
              <a:t>described in Doc # </a:t>
            </a:r>
            <a:r>
              <a:rPr lang="en-GB" dirty="0" smtClean="0"/>
              <a:t>11-12/1088r5?</a:t>
            </a:r>
          </a:p>
          <a:p>
            <a:endParaRPr lang="en-GB" dirty="0" smtClean="0"/>
          </a:p>
          <a:p>
            <a:r>
              <a:rPr lang="en-US" dirty="0" smtClean="0"/>
              <a:t>Passed by unanimous consent in MAC ad hoc meeting</a:t>
            </a:r>
          </a:p>
          <a:p>
            <a:endParaRPr lang="en-US" dirty="0" smtClean="0"/>
          </a:p>
          <a:p>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33</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a:t>
            </a:r>
            <a:r>
              <a:rPr lang="en-US" dirty="0" smtClean="0"/>
              <a:t>13</a:t>
            </a:r>
            <a:r>
              <a:rPr lang="en-US" dirty="0" smtClean="0"/>
              <a:t/>
            </a:r>
            <a:br>
              <a:rPr lang="en-US" dirty="0" smtClean="0"/>
            </a:br>
            <a:r>
              <a:rPr lang="en-US" b="0" dirty="0" smtClean="0"/>
              <a:t>(</a:t>
            </a:r>
            <a:r>
              <a:rPr lang="en-US" b="0" dirty="0" smtClean="0"/>
              <a:t>AM1, Wed, 09/19/2012</a:t>
            </a:r>
            <a:r>
              <a:rPr lang="en-US" b="0" dirty="0" smtClean="0"/>
              <a:t>)</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6279, 6280, 6839, 6466, 6468, 6469 </a:t>
            </a:r>
            <a:r>
              <a:rPr lang="en-GB" dirty="0" smtClean="0"/>
              <a:t>as </a:t>
            </a:r>
            <a:r>
              <a:rPr lang="en-GB" dirty="0" smtClean="0"/>
              <a:t>described in Doc # </a:t>
            </a:r>
            <a:r>
              <a:rPr lang="en-GB" dirty="0" smtClean="0"/>
              <a:t>11-12/1075r4?</a:t>
            </a:r>
          </a:p>
          <a:p>
            <a:endParaRPr lang="en-GB" dirty="0" smtClean="0"/>
          </a:p>
          <a:p>
            <a:r>
              <a:rPr lang="en-US" dirty="0" smtClean="0"/>
              <a:t>Passed by unanimous consent in MAC ad hoc meeting</a:t>
            </a:r>
          </a:p>
          <a:p>
            <a:endParaRPr lang="en-GB" dirty="0" smtClean="0"/>
          </a:p>
          <a:p>
            <a:endParaRPr lang="en-GB" dirty="0" smtClean="0"/>
          </a:p>
          <a:p>
            <a:endParaRPr lang="en-US" dirty="0" smtClean="0"/>
          </a:p>
          <a:p>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34</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a:t>
            </a:r>
            <a:r>
              <a:rPr lang="en-US" dirty="0" smtClean="0"/>
              <a:t>14</a:t>
            </a:r>
            <a:r>
              <a:rPr lang="en-US" dirty="0" smtClean="0"/>
              <a:t/>
            </a:r>
            <a:br>
              <a:rPr lang="en-US" dirty="0" smtClean="0"/>
            </a:br>
            <a:r>
              <a:rPr lang="en-US" b="0" dirty="0" smtClean="0"/>
              <a:t>(</a:t>
            </a:r>
            <a:r>
              <a:rPr lang="en-US" b="0" dirty="0" smtClean="0"/>
              <a:t>AM1, Wed, 09/19/2012</a:t>
            </a:r>
            <a:r>
              <a:rPr lang="en-US" b="0" dirty="0" smtClean="0"/>
              <a:t>)</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a:t>
            </a:r>
            <a:r>
              <a:rPr lang="en-GB" dirty="0" smtClean="0"/>
              <a:t>6803, 6436 as </a:t>
            </a:r>
            <a:r>
              <a:rPr lang="en-GB" dirty="0" smtClean="0"/>
              <a:t>described in Doc # </a:t>
            </a:r>
            <a:r>
              <a:rPr lang="en-GB" dirty="0" smtClean="0"/>
              <a:t>11-12/0905r1?</a:t>
            </a:r>
          </a:p>
          <a:p>
            <a:endParaRPr lang="en-GB" dirty="0" smtClean="0"/>
          </a:p>
          <a:p>
            <a:r>
              <a:rPr lang="en-US" dirty="0" smtClean="0"/>
              <a:t>Passed by unanimous consent in MAC ad hoc meeting</a:t>
            </a:r>
          </a:p>
          <a:p>
            <a:endParaRPr lang="en-GB" dirty="0" smtClean="0"/>
          </a:p>
          <a:p>
            <a:endParaRPr lang="en-GB" dirty="0" smtClean="0"/>
          </a:p>
          <a:p>
            <a:endParaRPr lang="en-US" dirty="0" smtClean="0"/>
          </a:p>
          <a:p>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35</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636546BD-5917-4E15-BA58-821F0521F28C}" type="slidenum">
              <a:rPr lang="en-US" altLang="ko-KR"/>
              <a:pPr/>
              <a:t>36</a:t>
            </a:fld>
            <a:endParaRPr lang="en-US" altLang="ko-KR"/>
          </a:p>
        </p:txBody>
      </p:sp>
      <p:sp>
        <p:nvSpPr>
          <p:cNvPr id="92162" name="Rectangle 2"/>
          <p:cNvSpPr>
            <a:spLocks noGrp="1" noChangeArrowheads="1"/>
          </p:cNvSpPr>
          <p:nvPr>
            <p:ph type="title"/>
          </p:nvPr>
        </p:nvSpPr>
        <p:spPr/>
        <p:txBody>
          <a:bodyPr/>
          <a:lstStyle/>
          <a:p>
            <a:r>
              <a:rPr lang="en-US" altLang="ko-KR">
                <a:ea typeface="굴림" pitchFamily="34" charset="-127"/>
              </a:rPr>
              <a:t>MAC adhoc operating rules</a:t>
            </a:r>
          </a:p>
        </p:txBody>
      </p:sp>
      <p:sp>
        <p:nvSpPr>
          <p:cNvPr id="92163" name="Rectangle 3"/>
          <p:cNvSpPr>
            <a:spLocks noGrp="1" noChangeArrowheads="1"/>
          </p:cNvSpPr>
          <p:nvPr>
            <p:ph type="body" idx="1"/>
          </p:nvPr>
        </p:nvSpPr>
        <p:spPr/>
        <p:txBody>
          <a:bodyPr/>
          <a:lstStyle/>
          <a:p>
            <a:pPr>
              <a:lnSpc>
                <a:spcPct val="80000"/>
              </a:lnSpc>
            </a:pPr>
            <a:r>
              <a:rPr lang="en-US" altLang="ko-KR" sz="1400" dirty="0">
                <a:ea typeface="굴림" pitchFamily="34" charset="-127"/>
              </a:rPr>
              <a:t>SEE </a:t>
            </a:r>
            <a:r>
              <a:rPr lang="en-US" altLang="ko-KR" sz="1400" dirty="0" smtClean="0">
                <a:ea typeface="굴림" pitchFamily="34" charset="-127"/>
              </a:rPr>
              <a:t>11-09-0059r5</a:t>
            </a:r>
            <a:endParaRPr lang="en-US" altLang="ko-KR" sz="1400" dirty="0">
              <a:ea typeface="굴림" pitchFamily="34" charset="-127"/>
            </a:endParaRPr>
          </a:p>
          <a:p>
            <a:pPr>
              <a:lnSpc>
                <a:spcPct val="80000"/>
              </a:lnSpc>
            </a:pPr>
            <a:r>
              <a:rPr lang="en-US" altLang="ko-KR" sz="1400" dirty="0">
                <a:ea typeface="굴림" pitchFamily="34" charset="-127"/>
              </a:rPr>
              <a:t>Attendance recorded outside of the 802.11 meeting week if the meeting is </a:t>
            </a:r>
            <a:r>
              <a:rPr lang="en-US" altLang="ko-KR" sz="1400" dirty="0" err="1">
                <a:ea typeface="굴림" pitchFamily="34" charset="-127"/>
              </a:rPr>
              <a:t>adhoc</a:t>
            </a:r>
            <a:r>
              <a:rPr lang="en-US" altLang="ko-KR" sz="1400" dirty="0">
                <a:ea typeface="굴림" pitchFamily="34" charset="-127"/>
              </a:rPr>
              <a:t>-only</a:t>
            </a:r>
          </a:p>
          <a:p>
            <a:pPr>
              <a:lnSpc>
                <a:spcPct val="80000"/>
              </a:lnSpc>
            </a:pPr>
            <a:r>
              <a:rPr lang="en-US" altLang="ko-KR" sz="1400" dirty="0">
                <a:ea typeface="굴림" pitchFamily="34" charset="-127"/>
              </a:rPr>
              <a:t>Straw poll outcomes will be recorded</a:t>
            </a:r>
          </a:p>
          <a:p>
            <a:pPr lvl="1">
              <a:lnSpc>
                <a:spcPct val="80000"/>
              </a:lnSpc>
            </a:pPr>
            <a:r>
              <a:rPr lang="en-US" altLang="ko-KR" sz="1200" dirty="0">
                <a:ea typeface="굴림" pitchFamily="34" charset="-127"/>
              </a:rPr>
              <a:t>In particular, for straw poll votes to bring an issue to the task group, such as the resolution of an issue, or the failure to resolve an issue</a:t>
            </a:r>
          </a:p>
          <a:p>
            <a:pPr>
              <a:lnSpc>
                <a:spcPct val="80000"/>
              </a:lnSpc>
            </a:pPr>
            <a:r>
              <a:rPr lang="en-US" altLang="ko-KR" sz="1400" dirty="0">
                <a:ea typeface="굴림" pitchFamily="34" charset="-127"/>
              </a:rPr>
              <a:t>Email concerning </a:t>
            </a:r>
            <a:r>
              <a:rPr lang="en-US" altLang="ko-KR" sz="1400" dirty="0" err="1">
                <a:ea typeface="굴림" pitchFamily="34" charset="-127"/>
              </a:rPr>
              <a:t>TGac</a:t>
            </a:r>
            <a:r>
              <a:rPr lang="en-US" altLang="ko-KR" sz="1400" dirty="0">
                <a:ea typeface="굴림" pitchFamily="34" charset="-127"/>
              </a:rPr>
              <a:t> MAC </a:t>
            </a:r>
            <a:r>
              <a:rPr lang="en-US" altLang="ko-KR" sz="1400" dirty="0" err="1">
                <a:ea typeface="굴림" pitchFamily="34" charset="-127"/>
              </a:rPr>
              <a:t>adhoc</a:t>
            </a:r>
            <a:r>
              <a:rPr lang="en-US" altLang="ko-KR" sz="1400" dirty="0">
                <a:ea typeface="굴림" pitchFamily="34" charset="-127"/>
              </a:rPr>
              <a:t> will be sent to the </a:t>
            </a:r>
            <a:r>
              <a:rPr lang="en-US" altLang="ko-KR" sz="1400" dirty="0" err="1">
                <a:ea typeface="굴림" pitchFamily="34" charset="-127"/>
              </a:rPr>
              <a:t>TGac</a:t>
            </a:r>
            <a:r>
              <a:rPr lang="en-US" altLang="ko-KR" sz="1400" dirty="0">
                <a:ea typeface="굴림" pitchFamily="34" charset="-127"/>
              </a:rPr>
              <a:t> reflector with the subject beginning with MAC ADHOC (or MAC </a:t>
            </a:r>
            <a:r>
              <a:rPr lang="en-US" altLang="ko-KR" sz="1400" dirty="0" err="1">
                <a:ea typeface="굴림" pitchFamily="34" charset="-127"/>
              </a:rPr>
              <a:t>Adhoc</a:t>
            </a:r>
            <a:r>
              <a:rPr lang="en-US" altLang="ko-KR" sz="1400" dirty="0">
                <a:ea typeface="굴림" pitchFamily="34" charset="-127"/>
              </a:rPr>
              <a:t>)</a:t>
            </a:r>
          </a:p>
          <a:p>
            <a:pPr>
              <a:lnSpc>
                <a:spcPct val="80000"/>
              </a:lnSpc>
            </a:pPr>
            <a:r>
              <a:rPr lang="en-US" altLang="ko-KR" sz="1400" dirty="0">
                <a:ea typeface="굴림" pitchFamily="34" charset="-127"/>
              </a:rPr>
              <a:t>&gt;=75% straw poll result is required to forward an item to the task group for a binding motion vote</a:t>
            </a:r>
          </a:p>
          <a:p>
            <a:pPr>
              <a:lnSpc>
                <a:spcPct val="80000"/>
              </a:lnSpc>
            </a:pPr>
            <a:r>
              <a:rPr lang="en-US" altLang="ko-KR" sz="1400" dirty="0">
                <a:ea typeface="굴림" pitchFamily="34" charset="-127"/>
              </a:rPr>
              <a:t>&gt;50% straw poll result is required to move an issue from the MAC </a:t>
            </a:r>
            <a:r>
              <a:rPr lang="en-US" altLang="ko-KR" sz="1400" dirty="0" err="1">
                <a:ea typeface="굴림" pitchFamily="34" charset="-127"/>
              </a:rPr>
              <a:t>adhoc</a:t>
            </a:r>
            <a:r>
              <a:rPr lang="en-US" altLang="ko-KR" sz="1400" dirty="0">
                <a:ea typeface="굴림" pitchFamily="34" charset="-127"/>
              </a:rPr>
              <a:t> to the task group for further debate</a:t>
            </a:r>
          </a:p>
          <a:p>
            <a:pPr lvl="1">
              <a:lnSpc>
                <a:spcPct val="80000"/>
              </a:lnSpc>
            </a:pPr>
            <a:r>
              <a:rPr lang="en-US" altLang="ko-KR" sz="1200" dirty="0">
                <a:ea typeface="굴림" pitchFamily="34" charset="-127"/>
              </a:rPr>
              <a:t>Only after at least one failed MAC </a:t>
            </a:r>
            <a:r>
              <a:rPr lang="en-US" altLang="ko-KR" sz="1200" dirty="0" err="1">
                <a:ea typeface="굴림" pitchFamily="34" charset="-127"/>
              </a:rPr>
              <a:t>adhoc</a:t>
            </a:r>
            <a:r>
              <a:rPr lang="en-US" altLang="ko-KR" sz="1200" dirty="0">
                <a:ea typeface="굴림" pitchFamily="34" charset="-127"/>
              </a:rPr>
              <a:t> vote to forward an item to the task group for a binding motion vote</a:t>
            </a:r>
          </a:p>
          <a:p>
            <a:pPr>
              <a:lnSpc>
                <a:spcPct val="80000"/>
              </a:lnSpc>
            </a:pPr>
            <a:r>
              <a:rPr lang="en-US" altLang="ko-KR" sz="1400" dirty="0">
                <a:ea typeface="굴림" pitchFamily="34" charset="-127"/>
              </a:rPr>
              <a:t>&gt;50% straw poll result is required to move an issue from the MAC </a:t>
            </a:r>
            <a:r>
              <a:rPr lang="en-US" altLang="ko-KR" sz="1400" dirty="0" err="1">
                <a:ea typeface="굴림" pitchFamily="34" charset="-127"/>
              </a:rPr>
              <a:t>adhoc</a:t>
            </a:r>
            <a:r>
              <a:rPr lang="en-US" altLang="ko-KR" sz="1400" dirty="0">
                <a:ea typeface="굴림" pitchFamily="34" charset="-127"/>
              </a:rPr>
              <a:t> to another </a:t>
            </a:r>
            <a:r>
              <a:rPr lang="en-US" altLang="ko-KR" sz="1400" dirty="0" err="1">
                <a:ea typeface="굴림" pitchFamily="34" charset="-127"/>
              </a:rPr>
              <a:t>adhoc</a:t>
            </a:r>
            <a:r>
              <a:rPr lang="en-US" altLang="ko-KR" sz="1400" dirty="0">
                <a:ea typeface="굴림" pitchFamily="34" charset="-127"/>
              </a:rPr>
              <a:t> for further debate</a:t>
            </a:r>
          </a:p>
          <a:p>
            <a:pPr>
              <a:lnSpc>
                <a:spcPct val="80000"/>
              </a:lnSpc>
            </a:pPr>
            <a:r>
              <a:rPr lang="en-US" altLang="ko-KR" sz="1400" dirty="0">
                <a:ea typeface="굴림" pitchFamily="34" charset="-127"/>
              </a:rPr>
              <a:t>&gt;50% straw poll result required to refuse an issue that is being moved from another </a:t>
            </a:r>
            <a:r>
              <a:rPr lang="en-US" altLang="ko-KR" sz="1400" dirty="0" err="1">
                <a:ea typeface="굴림" pitchFamily="34" charset="-127"/>
              </a:rPr>
              <a:t>adhoc</a:t>
            </a:r>
            <a:r>
              <a:rPr lang="en-US" altLang="ko-KR" sz="1400" dirty="0">
                <a:ea typeface="굴림" pitchFamily="34" charset="-127"/>
              </a:rPr>
              <a:t> into the group</a:t>
            </a:r>
          </a:p>
          <a:p>
            <a:pPr lvl="1">
              <a:lnSpc>
                <a:spcPct val="80000"/>
              </a:lnSpc>
            </a:pPr>
            <a:r>
              <a:rPr lang="en-US" altLang="ko-KR" sz="1200" dirty="0">
                <a:ea typeface="굴림" pitchFamily="34" charset="-127"/>
              </a:rPr>
              <a:t>Issues forwarded from </a:t>
            </a:r>
            <a:r>
              <a:rPr lang="en-US" altLang="ko-KR" sz="1200" dirty="0" err="1">
                <a:ea typeface="굴림" pitchFamily="34" charset="-127"/>
              </a:rPr>
              <a:t>TGac</a:t>
            </a:r>
            <a:r>
              <a:rPr lang="en-US" altLang="ko-KR" sz="1200" dirty="0">
                <a:ea typeface="굴림" pitchFamily="34" charset="-127"/>
              </a:rPr>
              <a:t> cannot be refused, must be subject to one failed MAC </a:t>
            </a:r>
            <a:r>
              <a:rPr lang="en-US" altLang="ko-KR" sz="1200" dirty="0" err="1">
                <a:ea typeface="굴림" pitchFamily="34" charset="-127"/>
              </a:rPr>
              <a:t>adhoc</a:t>
            </a:r>
            <a:r>
              <a:rPr lang="en-US" altLang="ko-KR" sz="1200" dirty="0">
                <a:ea typeface="굴림" pitchFamily="34" charset="-127"/>
              </a:rPr>
              <a:t> vote to forward an item to the task group for a binding motion vote before an attempt to move the item again</a:t>
            </a:r>
          </a:p>
          <a:p>
            <a:pPr lvl="1">
              <a:lnSpc>
                <a:spcPct val="80000"/>
              </a:lnSpc>
            </a:pPr>
            <a:endParaRPr lang="en-US" altLang="ko-KR" sz="1200" dirty="0">
              <a:ea typeface="굴림" pitchFamily="34" charset="-127"/>
            </a:endParaRPr>
          </a:p>
          <a:p>
            <a:pPr>
              <a:lnSpc>
                <a:spcPct val="80000"/>
              </a:lnSpc>
            </a:pPr>
            <a:r>
              <a:rPr lang="en-US" altLang="ko-KR" sz="1400" dirty="0">
                <a:ea typeface="굴림" pitchFamily="34" charset="-127"/>
              </a:rPr>
              <a:t>(See 11-09-0059-05-00ac-802-11ac-proposed-selection-procedure.doc)</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ko-KR" altLang="en-US"/>
              <a:t>Fischer, Lee, Zhu</a:t>
            </a:r>
            <a:endParaRPr lang="en-US" altLang="ko-KR"/>
          </a:p>
        </p:txBody>
      </p:sp>
      <p:sp>
        <p:nvSpPr>
          <p:cNvPr id="7" name="Slide Number Placeholder 5"/>
          <p:cNvSpPr>
            <a:spLocks noGrp="1"/>
          </p:cNvSpPr>
          <p:nvPr>
            <p:ph type="sldNum" sz="quarter" idx="12"/>
          </p:nvPr>
        </p:nvSpPr>
        <p:spPr/>
        <p:txBody>
          <a:bodyPr/>
          <a:lstStyle/>
          <a:p>
            <a:r>
              <a:rPr lang="en-US" altLang="ko-KR"/>
              <a:t>Slide </a:t>
            </a:r>
            <a:fld id="{210DD6C0-5678-44EC-BE4E-955A20A0D1F1}" type="slidenum">
              <a:rPr lang="en-US" altLang="ko-KR"/>
              <a:pPr/>
              <a:t>37</a:t>
            </a:fld>
            <a:endParaRPr lang="en-US" altLang="ko-KR"/>
          </a:p>
        </p:txBody>
      </p:sp>
      <p:sp>
        <p:nvSpPr>
          <p:cNvPr id="58370" name="Rectangle 2"/>
          <p:cNvSpPr>
            <a:spLocks noGrp="1" noChangeArrowheads="1"/>
          </p:cNvSpPr>
          <p:nvPr>
            <p:ph type="title"/>
          </p:nvPr>
        </p:nvSpPr>
        <p:spPr/>
        <p:txBody>
          <a:bodyPr/>
          <a:lstStyle/>
          <a:p>
            <a:r>
              <a:rPr lang="en-US" altLang="ko-KR">
                <a:solidFill>
                  <a:schemeClr val="bg2"/>
                </a:solidFill>
                <a:ea typeface="굴림" pitchFamily="34" charset="-127"/>
              </a:rPr>
              <a:t>TGac MAC adhoc Nov 19, 2009 minutes</a:t>
            </a:r>
          </a:p>
        </p:txBody>
      </p:sp>
      <p:sp>
        <p:nvSpPr>
          <p:cNvPr id="58371" name="Rectangle 3"/>
          <p:cNvSpPr>
            <a:spLocks noGrp="1" noChangeArrowheads="1"/>
          </p:cNvSpPr>
          <p:nvPr>
            <p:ph type="body" idx="1"/>
          </p:nvPr>
        </p:nvSpPr>
        <p:spPr/>
        <p:txBody>
          <a:bodyPr/>
          <a:lstStyle/>
          <a:p>
            <a:r>
              <a:rPr lang="en-US" altLang="ko-KR">
                <a:solidFill>
                  <a:schemeClr val="bg2"/>
                </a:solidFill>
                <a:ea typeface="굴림" pitchFamily="34" charset="-127"/>
              </a:rPr>
              <a:t>IEEE patent policy discussed, no one asked for a reading</a:t>
            </a:r>
          </a:p>
          <a:p>
            <a:r>
              <a:rPr lang="en-US" altLang="ko-KR">
                <a:solidFill>
                  <a:schemeClr val="bg2"/>
                </a:solidFill>
                <a:ea typeface="굴림" pitchFamily="34" charset="-127"/>
              </a:rPr>
              <a:t>In response to the question of essential claims (see slide 12), no response was elicited</a:t>
            </a:r>
          </a:p>
          <a:p>
            <a:r>
              <a:rPr lang="en-US" altLang="ko-KR">
                <a:solidFill>
                  <a:schemeClr val="bg2"/>
                </a:solidFill>
                <a:ea typeface="굴림" pitchFamily="34" charset="-127"/>
              </a:rPr>
              <a:t>Attendance</a:t>
            </a:r>
          </a:p>
          <a:p>
            <a:pPr lvl="1"/>
            <a:r>
              <a:rPr lang="en-US" altLang="ko-KR">
                <a:solidFill>
                  <a:schemeClr val="bg2"/>
                </a:solidFill>
                <a:ea typeface="굴림" pitchFamily="34" charset="-127"/>
              </a:rPr>
              <a:t>Matthew Fischer, Broadcom</a:t>
            </a:r>
          </a:p>
          <a:p>
            <a:r>
              <a:rPr lang="en-US" altLang="ko-KR">
                <a:solidFill>
                  <a:schemeClr val="bg2"/>
                </a:solidFill>
                <a:ea typeface="굴림" pitchFamily="34" charset="-127"/>
              </a:rPr>
              <a:t>Reviewed submission:</a:t>
            </a:r>
          </a:p>
          <a:p>
            <a:r>
              <a:rPr lang="en-US" altLang="ko-KR">
                <a:solidFill>
                  <a:schemeClr val="bg2"/>
                </a:solidFill>
                <a:ea typeface="굴림" pitchFamily="34" charset="-127"/>
              </a:rPr>
              <a:t>Straw polls:</a:t>
            </a:r>
          </a:p>
          <a:p>
            <a:pPr lvl="1"/>
            <a:endParaRPr lang="en-US" altLang="ko-KR">
              <a:solidFill>
                <a:schemeClr val="bg2"/>
              </a:solidFill>
              <a:ea typeface="굴림" pitchFamily="34" charset="-127"/>
            </a:endParaRPr>
          </a:p>
          <a:p>
            <a:endParaRPr lang="en-US" altLang="ko-KR">
              <a:ea typeface="굴림" pitchFamily="34" charset="-127"/>
            </a:endParaRPr>
          </a:p>
          <a:p>
            <a:endParaRPr lang="ko-KR" altLang="en-US">
              <a:ea typeface="굴림" pitchFamily="34" charset="-127"/>
            </a:endParaRPr>
          </a:p>
        </p:txBody>
      </p:sp>
      <p:sp>
        <p:nvSpPr>
          <p:cNvPr id="58372" name="Text Box 4"/>
          <p:cNvSpPr txBox="1">
            <a:spLocks noChangeArrowheads="1"/>
          </p:cNvSpPr>
          <p:nvPr/>
        </p:nvSpPr>
        <p:spPr bwMode="auto">
          <a:xfrm rot="-2700000">
            <a:off x="838200" y="2514600"/>
            <a:ext cx="7335838" cy="1555750"/>
          </a:xfrm>
          <a:prstGeom prst="rect">
            <a:avLst/>
          </a:prstGeom>
          <a:noFill/>
          <a:ln w="12700">
            <a:noFill/>
            <a:miter lim="800000"/>
            <a:headEnd type="none" w="sm" len="sm"/>
            <a:tailEnd type="none" w="sm" len="sm"/>
          </a:ln>
          <a:effectLst/>
        </p:spPr>
        <p:txBody>
          <a:bodyPr>
            <a:spAutoFit/>
          </a:bodyPr>
          <a:lstStyle/>
          <a:p>
            <a:pPr>
              <a:spcBef>
                <a:spcPct val="50000"/>
              </a:spcBef>
            </a:pPr>
            <a:r>
              <a:rPr lang="en-US" altLang="ko-KR" sz="9600">
                <a:solidFill>
                  <a:schemeClr val="hlink"/>
                </a:solidFill>
                <a:ea typeface="굴림" pitchFamily="34" charset="-127"/>
              </a:rPr>
              <a:t>TEMPLATE</a:t>
            </a: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ko-KR" altLang="en-US"/>
              <a:t>Fischer, Lee, Zhu</a:t>
            </a:r>
            <a:endParaRPr lang="en-US" altLang="ko-KR"/>
          </a:p>
        </p:txBody>
      </p:sp>
      <p:sp>
        <p:nvSpPr>
          <p:cNvPr id="7" name="Slide Number Placeholder 5"/>
          <p:cNvSpPr>
            <a:spLocks noGrp="1"/>
          </p:cNvSpPr>
          <p:nvPr>
            <p:ph type="sldNum" sz="quarter" idx="12"/>
          </p:nvPr>
        </p:nvSpPr>
        <p:spPr/>
        <p:txBody>
          <a:bodyPr/>
          <a:lstStyle/>
          <a:p>
            <a:r>
              <a:rPr lang="en-US" altLang="ko-KR"/>
              <a:t>Slide </a:t>
            </a:r>
            <a:fld id="{06FB7D86-7135-4371-AAB7-4A352A1D699B}" type="slidenum">
              <a:rPr lang="en-US" altLang="ko-KR"/>
              <a:pPr/>
              <a:t>38</a:t>
            </a:fld>
            <a:endParaRPr lang="en-US" altLang="ko-KR"/>
          </a:p>
        </p:txBody>
      </p:sp>
      <p:sp>
        <p:nvSpPr>
          <p:cNvPr id="96258" name="Rectangle 2"/>
          <p:cNvSpPr>
            <a:spLocks noGrp="1" noChangeArrowheads="1"/>
          </p:cNvSpPr>
          <p:nvPr>
            <p:ph type="title"/>
          </p:nvPr>
        </p:nvSpPr>
        <p:spPr/>
        <p:txBody>
          <a:bodyPr/>
          <a:lstStyle/>
          <a:p>
            <a:r>
              <a:rPr lang="en-US" altLang="ko-KR">
                <a:ea typeface="굴림" pitchFamily="34" charset="-127"/>
              </a:rPr>
              <a:t>TGac MAC straw poll 100119_a</a:t>
            </a:r>
          </a:p>
        </p:txBody>
      </p:sp>
      <p:sp>
        <p:nvSpPr>
          <p:cNvPr id="96259" name="Rectangle 3"/>
          <p:cNvSpPr>
            <a:spLocks noGrp="1" noChangeArrowheads="1"/>
          </p:cNvSpPr>
          <p:nvPr>
            <p:ph type="body" idx="1"/>
          </p:nvPr>
        </p:nvSpPr>
        <p:spPr/>
        <p:txBody>
          <a:bodyPr/>
          <a:lstStyle/>
          <a:p>
            <a:r>
              <a:rPr lang="en-US" altLang="ko-KR">
                <a:ea typeface="굴림" pitchFamily="34" charset="-127"/>
              </a:rPr>
              <a:t>Background</a:t>
            </a:r>
          </a:p>
          <a:p>
            <a:pPr lvl="1"/>
            <a:r>
              <a:rPr lang="en-US" altLang="ko-KR">
                <a:ea typeface="굴림" pitchFamily="34" charset="-127"/>
              </a:rPr>
              <a:t>Topic</a:t>
            </a:r>
          </a:p>
          <a:p>
            <a:pPr lvl="2"/>
            <a:r>
              <a:rPr lang="en-US" altLang="ko-KR">
                <a:ea typeface="굴림" pitchFamily="34" charset="-127"/>
              </a:rPr>
              <a:t>Relevant documents 11-08-xxxxRy</a:t>
            </a:r>
          </a:p>
          <a:p>
            <a:pPr lvl="2"/>
            <a:r>
              <a:rPr lang="en-US" altLang="ko-KR">
                <a:ea typeface="굴림" pitchFamily="34" charset="-127"/>
              </a:rPr>
              <a:t>General nature</a:t>
            </a:r>
          </a:p>
          <a:p>
            <a:pPr lvl="2"/>
            <a:r>
              <a:rPr lang="en-US" altLang="ko-KR">
                <a:ea typeface="굴림" pitchFamily="34" charset="-127"/>
              </a:rPr>
              <a:t>Adhoc straw poll result</a:t>
            </a:r>
          </a:p>
          <a:p>
            <a:r>
              <a:rPr lang="en-US" altLang="ko-KR">
                <a:ea typeface="굴림" pitchFamily="34" charset="-127"/>
              </a:rPr>
              <a:t>#xxx NOT REALLY A STRAW POLL – to forward the mechanism in 11-09/xxxxry to the task group as a motion to become part of the specification framework or draft specification for TGac</a:t>
            </a:r>
          </a:p>
          <a:p>
            <a:pPr lvl="1"/>
            <a:r>
              <a:rPr lang="en-US" altLang="ko-KR">
                <a:ea typeface="굴림" pitchFamily="34" charset="-127"/>
              </a:rPr>
              <a:t>09-11-19 PM1 TGac action xxxx</a:t>
            </a:r>
            <a:endParaRPr lang="en-GB"/>
          </a:p>
        </p:txBody>
      </p:sp>
      <p:sp>
        <p:nvSpPr>
          <p:cNvPr id="96260" name="Text Box 4"/>
          <p:cNvSpPr txBox="1">
            <a:spLocks noChangeArrowheads="1"/>
          </p:cNvSpPr>
          <p:nvPr/>
        </p:nvSpPr>
        <p:spPr bwMode="auto">
          <a:xfrm rot="-2700000">
            <a:off x="838200" y="2514600"/>
            <a:ext cx="7335838" cy="1555750"/>
          </a:xfrm>
          <a:prstGeom prst="rect">
            <a:avLst/>
          </a:prstGeom>
          <a:noFill/>
          <a:ln w="12700">
            <a:noFill/>
            <a:miter lim="800000"/>
            <a:headEnd type="none" w="sm" len="sm"/>
            <a:tailEnd type="none" w="sm" len="sm"/>
          </a:ln>
          <a:effectLst/>
        </p:spPr>
        <p:txBody>
          <a:bodyPr>
            <a:spAutoFit/>
          </a:bodyPr>
          <a:lstStyle/>
          <a:p>
            <a:pPr>
              <a:spcBef>
                <a:spcPct val="50000"/>
              </a:spcBef>
            </a:pPr>
            <a:r>
              <a:rPr lang="en-US" altLang="ko-KR" sz="9600">
                <a:solidFill>
                  <a:schemeClr val="hlink"/>
                </a:solidFill>
                <a:ea typeface="굴림" pitchFamily="34" charset="-127"/>
              </a:rPr>
              <a:t>TEMPLATE</a:t>
            </a: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39</a:t>
            </a:fld>
            <a:endParaRPr lang="en-US" altLang="ko-KR"/>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11-09-1175-r0-00ac-AdHoc </a:t>
            </a:r>
            <a:r>
              <a:rPr lang="en-US" altLang="ko-KR" sz="1800" dirty="0">
                <a:ea typeface="굴림" pitchFamily="34" charset="-127"/>
              </a:rPr>
              <a:t>Groups Scope_v3.ppt</a:t>
            </a:r>
          </a:p>
          <a:p>
            <a:pPr>
              <a:lnSpc>
                <a:spcPct val="80000"/>
              </a:lnSpc>
            </a:pPr>
            <a:r>
              <a:rPr lang="en-US" altLang="ko-KR" sz="1800" dirty="0">
                <a:ea typeface="굴림" pitchFamily="34" charset="-127"/>
              </a:rPr>
              <a:t>11-09-1181-00-00ac-ad-hoc-lifecycle.ppt</a:t>
            </a:r>
          </a:p>
          <a:p>
            <a:pPr>
              <a:lnSpc>
                <a:spcPct val="80000"/>
              </a:lnSpc>
            </a:pPr>
            <a:r>
              <a:rPr lang="en-US" altLang="ko-KR" sz="1800" dirty="0">
                <a:ea typeface="굴림" pitchFamily="34" charset="-127"/>
              </a:rPr>
              <a:t>11-09-1167-00-00ac-tgac-ad-hoc-group-operation-and-chair-selection-procedure.pptx</a:t>
            </a:r>
          </a:p>
          <a:p>
            <a:pPr>
              <a:lnSpc>
                <a:spcPct val="80000"/>
              </a:lnSpc>
            </a:pPr>
            <a:r>
              <a:rPr lang="en-US" altLang="ko-KR" sz="1800" dirty="0">
                <a:ea typeface="굴림" pitchFamily="34" charset="-127"/>
              </a:rPr>
              <a:t>11-09-0059-05-00ac-802-11ac-proposed-selection-procedure.doc</a:t>
            </a:r>
          </a:p>
          <a:p>
            <a:pPr>
              <a:lnSpc>
                <a:spcPct val="80000"/>
              </a:lnSpc>
            </a:pPr>
            <a:r>
              <a:rPr lang="en-US" altLang="ko-KR" sz="1800" dirty="0">
                <a:ea typeface="굴림" pitchFamily="34" charset="-127"/>
              </a:rPr>
              <a:t>11-09-0838-02-00ac-supporting-document-for-tgac-evaluation-methodology.ppt</a:t>
            </a:r>
          </a:p>
          <a:p>
            <a:pPr>
              <a:lnSpc>
                <a:spcPct val="80000"/>
              </a:lnSpc>
            </a:pPr>
            <a:r>
              <a:rPr lang="en-US" altLang="ko-KR" sz="1800" dirty="0">
                <a:ea typeface="굴림" pitchFamily="34" charset="-127"/>
              </a:rPr>
              <a:t>11-09-0451-09-00ac-tgac-functional-requirements-and-evaluation-methodology.doc</a:t>
            </a:r>
          </a:p>
          <a:p>
            <a:pPr>
              <a:lnSpc>
                <a:spcPct val="80000"/>
              </a:lnSpc>
            </a:pPr>
            <a:r>
              <a:rPr lang="en-US" altLang="ko-KR" sz="1800" dirty="0">
                <a:ea typeface="굴림" pitchFamily="34" charset="-127"/>
              </a:rPr>
              <a:t>11-09-0992-02-00ac-proposed-specification-framework-for-tgac.doc</a:t>
            </a:r>
          </a:p>
          <a:p>
            <a:pPr>
              <a:lnSpc>
                <a:spcPct val="80000"/>
              </a:lnSpc>
            </a:pPr>
            <a:r>
              <a:rPr lang="en-US" altLang="ko-KR" sz="1800" dirty="0">
                <a:ea typeface="굴림" pitchFamily="34" charset="-127"/>
              </a:rPr>
              <a:t>11-06-0689-01-000n-tgn-MAC-LB84-Ad-Hoc-Operation.ppt</a:t>
            </a:r>
          </a:p>
          <a:p>
            <a:pPr lvl="1">
              <a:lnSpc>
                <a:spcPct val="80000"/>
              </a:lnSpc>
            </a:pPr>
            <a:r>
              <a:rPr lang="en-US" altLang="ko-KR" sz="1600" dirty="0">
                <a:ea typeface="굴림" pitchFamily="34" charset="-127"/>
              </a:rPr>
              <a:t>Suggested rules document</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4</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a:ea typeface="굴림" pitchFamily="34" charset="-127"/>
              </a:rPr>
              <a:t>It is defined in the </a:t>
            </a:r>
            <a:r>
              <a:rPr lang="en-US" altLang="ko-KR" i="1">
                <a:solidFill>
                  <a:srgbClr val="FF0000"/>
                </a:solidFill>
                <a:ea typeface="굴림" pitchFamily="34" charset="-127"/>
              </a:rPr>
              <a:t>IEEE-SA Standards Board Bylaws</a:t>
            </a:r>
            <a:r>
              <a:rPr lang="en-US" altLang="ko-KR">
                <a:solidFill>
                  <a:srgbClr val="FF0000"/>
                </a:solidFill>
                <a:ea typeface="굴림" pitchFamily="34" charset="-127"/>
              </a:rPr>
              <a:t>, 5.2.1.5 as: “An individual is deemed “affiliated</a:t>
            </a:r>
            <a:r>
              <a:rPr lang="en-US" altLang="ko-KR">
                <a:ea typeface="굴림" pitchFamily="34" charset="-127"/>
              </a:rPr>
              <a:t>” with any </a:t>
            </a:r>
            <a:r>
              <a:rPr lang="en-US" altLang="ko-KR" i="1" u="sng">
                <a:ea typeface="굴림" pitchFamily="34" charset="-127"/>
              </a:rPr>
              <a:t>individual or entity that has been, or will be, financially or materially supporting that individual’s participation in a particular IEEE standards activity</a:t>
            </a:r>
            <a:r>
              <a:rPr lang="en-US" altLang="ko-KR">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a:ea typeface="굴림" pitchFamily="34" charset="-127"/>
                <a:hlinkClick r:id="rId3"/>
              </a:rPr>
              <a:t>http://standards.ieee.org/faqs/affiliationFAQ.html</a:t>
            </a:r>
            <a:endParaRPr lang="en-US" altLang="ko-KR" sz="2000">
              <a:ea typeface="굴림" pitchFamily="34" charset="-127"/>
            </a:endParaRPr>
          </a:p>
          <a:p>
            <a:endParaRPr lang="ko-KR" altLang="en-US" sz="200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5</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a:solidFill>
                  <a:srgbClr val="FF0066"/>
                </a:solidFill>
                <a:ea typeface="굴림" pitchFamily="34" charset="-127"/>
              </a:rPr>
              <a:t>Revision</a:t>
            </a:r>
            <a:r>
              <a:rPr lang="en-US" altLang="ko-KR">
                <a:ea typeface="굴림" pitchFamily="34" charset="-127"/>
              </a:rPr>
              <a:t>: May 2007 Standards Board Bylaw 5.2.1.1</a:t>
            </a:r>
          </a:p>
          <a:p>
            <a:pPr lvl="1"/>
            <a:r>
              <a:rPr lang="en-US" altLang="ko-KR">
                <a:ea typeface="굴림" pitchFamily="34" charset="-127"/>
              </a:rPr>
              <a:t>5.2.1.1 Openness</a:t>
            </a:r>
          </a:p>
          <a:p>
            <a:pPr lvl="2"/>
            <a:r>
              <a:rPr lang="en-US" altLang="ko-KR">
                <a:ea typeface="굴림" pitchFamily="34" charset="-127"/>
              </a:rPr>
              <a:t>Openness is defined as the quality of being not restricted to a particular type or category of participants. All meetings involving standards development an all IEEE Sponsor ballots shall be open toa all interested parties. </a:t>
            </a:r>
            <a:r>
              <a:rPr lang="en-US" altLang="ko-KR" b="1" i="1">
                <a:solidFill>
                  <a:schemeClr val="accent2"/>
                </a:solidFill>
                <a:ea typeface="굴림" pitchFamily="34" charset="-127"/>
              </a:rPr>
              <a:t>Each individual participant in IEEE Standards activities shall disclose his or her </a:t>
            </a:r>
            <a:r>
              <a:rPr lang="en-US" altLang="ko-KR" b="1" i="1" u="sng">
                <a:solidFill>
                  <a:srgbClr val="FF0066"/>
                </a:solidFill>
                <a:ea typeface="굴림" pitchFamily="34" charset="-127"/>
              </a:rPr>
              <a:t>affiliations</a:t>
            </a:r>
            <a:r>
              <a:rPr lang="en-US" altLang="ko-KR" b="1" i="1">
                <a:solidFill>
                  <a:schemeClr val="accent2"/>
                </a:solidFill>
                <a:ea typeface="굴림" pitchFamily="34" charset="-127"/>
              </a:rPr>
              <a:t> when requested</a:t>
            </a:r>
            <a:r>
              <a:rPr lang="en-US" altLang="ko-KR">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a:ea typeface="굴림" pitchFamily="34" charset="-127"/>
                <a:hlinkClick r:id="rId3"/>
              </a:rPr>
              <a:t>http://standards.ieee.org/faqs/affiliationFAQ.html</a:t>
            </a:r>
            <a:endParaRPr lang="en-US" altLang="ko-KR">
              <a:ea typeface="굴림" pitchFamily="34" charset="-127"/>
            </a:endParaRPr>
          </a:p>
          <a:p>
            <a:pPr lvl="1">
              <a:buFontTx/>
              <a:buNone/>
            </a:pPr>
            <a:endParaRPr lang="ko-KR" altLang="en-US">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6</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a:solidFill>
                  <a:schemeClr val="accent2"/>
                </a:solidFill>
                <a:ea typeface="굴림" pitchFamily="34" charset="-127"/>
              </a:rPr>
              <a:t>Requirement to declare affiliation</a:t>
            </a:r>
            <a:r>
              <a:rPr lang="en-US" altLang="ko-KR">
                <a:solidFill>
                  <a:schemeClr val="accent2"/>
                </a:solidFill>
                <a:ea typeface="굴림" pitchFamily="34" charset="-127"/>
              </a:rPr>
              <a:t> at all standards development meetings and recorded in the minutes</a:t>
            </a:r>
          </a:p>
          <a:p>
            <a:pPr lvl="1">
              <a:lnSpc>
                <a:spcPct val="90000"/>
              </a:lnSpc>
            </a:pPr>
            <a:r>
              <a:rPr lang="en-US" altLang="ko-KR">
                <a:ea typeface="굴림" pitchFamily="34" charset="-127"/>
              </a:rPr>
              <a:t>Affiliation not necessarily same as employer</a:t>
            </a:r>
          </a:p>
          <a:p>
            <a:pPr lvl="1">
              <a:lnSpc>
                <a:spcPct val="90000"/>
              </a:lnSpc>
            </a:pPr>
            <a:r>
              <a:rPr lang="en-US" altLang="ko-KR">
                <a:ea typeface="굴림" pitchFamily="34" charset="-127"/>
              </a:rPr>
              <a:t>Declaration requirement may be familiar to some 802 WGs, though WG declaration process may evolve</a:t>
            </a:r>
          </a:p>
          <a:p>
            <a:r>
              <a:rPr lang="en-US" altLang="ko-KR" sz="2000">
                <a:solidFill>
                  <a:schemeClr val="folHlink"/>
                </a:solidFill>
                <a:ea typeface="굴림" pitchFamily="34" charset="-127"/>
              </a:rPr>
              <a:t>11. What if I refuse to disclose my affiliation?</a:t>
            </a:r>
          </a:p>
          <a:p>
            <a:pPr lvl="1"/>
            <a:r>
              <a:rPr lang="en-US" altLang="ko-KR" sz="1800">
                <a:solidFill>
                  <a:srgbClr val="FF0000"/>
                </a:solidFill>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a:ea typeface="굴림" pitchFamily="34" charset="-127"/>
              </a:rPr>
              <a:t>Affiliation declaration will be added to Sponsor ballot</a:t>
            </a:r>
          </a:p>
          <a:p>
            <a:pPr>
              <a:lnSpc>
                <a:spcPct val="90000"/>
              </a:lnSpc>
            </a:pPr>
            <a:r>
              <a:rPr lang="en-US" altLang="ko-KR" sz="2000">
                <a:ea typeface="굴림" pitchFamily="34" charset="-127"/>
                <a:hlinkClick r:id="rId3"/>
              </a:rPr>
              <a:t>http://standards.ieee.org/faqs/affiliationFAQ.html</a:t>
            </a:r>
            <a:endParaRPr lang="en-US" altLang="ko-KR" sz="2000">
              <a:ea typeface="굴림" pitchFamily="34" charset="-127"/>
            </a:endParaRPr>
          </a:p>
          <a:p>
            <a:pPr>
              <a:lnSpc>
                <a:spcPct val="90000"/>
              </a:lnSpc>
            </a:pPr>
            <a:endParaRPr lang="en-US" altLang="ko-KR" sz="2000">
              <a:ea typeface="굴림" pitchFamily="34" charset="-127"/>
            </a:endParaRPr>
          </a:p>
          <a:p>
            <a:pPr>
              <a:lnSpc>
                <a:spcPct val="90000"/>
              </a:lnSpc>
            </a:pPr>
            <a:endParaRPr lang="ko-KR" altLang="en-US" sz="200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B7447D08-799F-4679-B24A-C18752455BBE}" type="slidenum">
              <a:rPr lang="en-US" altLang="ko-KR"/>
              <a:pPr/>
              <a:t>7</a:t>
            </a:fld>
            <a:endParaRPr lang="en-US" altLang="ko-KR"/>
          </a:p>
        </p:txBody>
      </p:sp>
      <p:sp>
        <p:nvSpPr>
          <p:cNvPr id="40962" name="Rectangle 2"/>
          <p:cNvSpPr>
            <a:spLocks noGrp="1" noChangeArrowheads="1"/>
          </p:cNvSpPr>
          <p:nvPr>
            <p:ph type="title"/>
          </p:nvPr>
        </p:nvSpPr>
        <p:spPr>
          <a:xfrm>
            <a:off x="250825" y="549275"/>
            <a:ext cx="8610600" cy="990600"/>
          </a:xfrm>
        </p:spPr>
        <p:txBody>
          <a:bodyPr/>
          <a:lstStyle/>
          <a:p>
            <a:r>
              <a:rPr lang="en-US" altLang="ko-KR" sz="2800" u="sng">
                <a:ea typeface="굴림" pitchFamily="34" charset="-127"/>
              </a:rPr>
              <a:t>Highlights of the </a:t>
            </a:r>
            <a:r>
              <a:rPr lang="en-US" altLang="ko-KR" sz="2800" i="1" u="sng">
                <a:ea typeface="굴림" pitchFamily="34" charset="-127"/>
              </a:rPr>
              <a:t>IEEE-SA Standards Board Bylaws</a:t>
            </a:r>
            <a:r>
              <a:rPr lang="en-US" altLang="ko-KR" sz="2800" u="sng">
                <a:ea typeface="굴림" pitchFamily="34" charset="-127"/>
              </a:rPr>
              <a:t> on Patents in Standards</a:t>
            </a:r>
          </a:p>
        </p:txBody>
      </p:sp>
      <p:sp>
        <p:nvSpPr>
          <p:cNvPr id="40963" name="Rectangle 3"/>
          <p:cNvSpPr>
            <a:spLocks noGrp="1" noChangeArrowheads="1"/>
          </p:cNvSpPr>
          <p:nvPr>
            <p:ph type="body" idx="1"/>
          </p:nvPr>
        </p:nvSpPr>
        <p:spPr>
          <a:xfrm>
            <a:off x="0" y="1557338"/>
            <a:ext cx="8915400" cy="4691062"/>
          </a:xfrm>
        </p:spPr>
        <p:txBody>
          <a:bodyPr/>
          <a:lstStyle/>
          <a:p>
            <a:pPr lvl="1">
              <a:lnSpc>
                <a:spcPct val="80000"/>
              </a:lnSpc>
            </a:pPr>
            <a:r>
              <a:rPr lang="en-GB" sz="1600" b="1"/>
              <a:t>Participants have a duty to tell the IEEE if they know (based on personal awareness) of potentially Essential Patent Claims they or their employer own</a:t>
            </a:r>
          </a:p>
          <a:p>
            <a:pPr lvl="1">
              <a:lnSpc>
                <a:spcPct val="80000"/>
              </a:lnSpc>
            </a:pPr>
            <a:r>
              <a:rPr lang="en-GB" sz="1600" b="1"/>
              <a:t>Participants are encouraged to tell the IEEE if they know of potentially Essential Patent Claims owned by others</a:t>
            </a:r>
          </a:p>
          <a:p>
            <a:pPr lvl="2">
              <a:lnSpc>
                <a:spcPct val="80000"/>
              </a:lnSpc>
            </a:pPr>
            <a:r>
              <a:rPr lang="en-GB" sz="1400"/>
              <a:t>This encouragement is particularly strong as the third party may not be a participant in the standards process</a:t>
            </a:r>
            <a:endParaRPr lang="en-US" altLang="ko-KR" sz="1400">
              <a:ea typeface="굴림" pitchFamily="34" charset="-127"/>
            </a:endParaRPr>
          </a:p>
          <a:p>
            <a:pPr lvl="1">
              <a:lnSpc>
                <a:spcPct val="80000"/>
              </a:lnSpc>
            </a:pPr>
            <a:r>
              <a:rPr lang="en-US" altLang="ko-KR" sz="1600" b="1">
                <a:ea typeface="굴림" pitchFamily="34" charset="-127"/>
              </a:rPr>
              <a:t>Working Group required to request assurance</a:t>
            </a:r>
          </a:p>
          <a:p>
            <a:pPr lvl="1">
              <a:lnSpc>
                <a:spcPct val="80000"/>
              </a:lnSpc>
            </a:pPr>
            <a:r>
              <a:rPr lang="en-US" altLang="ko-KR" sz="1600" b="1">
                <a:ea typeface="굴림" pitchFamily="34" charset="-127"/>
              </a:rPr>
              <a:t>Early assurance is encouraged</a:t>
            </a:r>
          </a:p>
          <a:p>
            <a:pPr lvl="1">
              <a:lnSpc>
                <a:spcPct val="80000"/>
              </a:lnSpc>
            </a:pPr>
            <a:r>
              <a:rPr lang="en-US" altLang="ko-KR" sz="1600" b="1">
                <a:ea typeface="굴림" pitchFamily="34" charset="-127"/>
              </a:rPr>
              <a:t>Terms of assurance shall be either:</a:t>
            </a:r>
          </a:p>
          <a:p>
            <a:pPr lvl="2">
              <a:lnSpc>
                <a:spcPct val="80000"/>
              </a:lnSpc>
            </a:pPr>
            <a:r>
              <a:rPr lang="en-US" altLang="ko-KR" sz="1400">
                <a:ea typeface="굴림" pitchFamily="34" charset="-127"/>
              </a:rPr>
              <a:t>Reasonable and nondiscriminatory, with or without monetary compensation; or,</a:t>
            </a:r>
          </a:p>
          <a:p>
            <a:pPr lvl="2">
              <a:lnSpc>
                <a:spcPct val="80000"/>
              </a:lnSpc>
            </a:pPr>
            <a:r>
              <a:rPr lang="en-US" altLang="ko-KR" sz="1400">
                <a:ea typeface="굴림" pitchFamily="34" charset="-127"/>
              </a:rPr>
              <a:t>A statement of non-assertion of patent rights</a:t>
            </a:r>
          </a:p>
          <a:p>
            <a:pPr lvl="1">
              <a:lnSpc>
                <a:spcPct val="80000"/>
              </a:lnSpc>
            </a:pPr>
            <a:r>
              <a:rPr lang="en-US" altLang="ko-KR" sz="1600" b="1">
                <a:ea typeface="굴림" pitchFamily="34" charset="-127"/>
              </a:rPr>
              <a:t>Assurances</a:t>
            </a:r>
          </a:p>
          <a:p>
            <a:pPr lvl="2">
              <a:lnSpc>
                <a:spcPct val="80000"/>
              </a:lnSpc>
            </a:pPr>
            <a:r>
              <a:rPr lang="en-US" altLang="ko-KR" sz="1400">
                <a:ea typeface="굴림" pitchFamily="34" charset="-127"/>
              </a:rPr>
              <a:t>Shall be provided on the IEEE-SA Standards Board approved LOA form</a:t>
            </a:r>
          </a:p>
          <a:p>
            <a:pPr lvl="2">
              <a:lnSpc>
                <a:spcPct val="80000"/>
              </a:lnSpc>
            </a:pPr>
            <a:r>
              <a:rPr lang="en-US" altLang="ko-KR" sz="1400">
                <a:ea typeface="굴림" pitchFamily="34" charset="-127"/>
              </a:rPr>
              <a:t>May optionally include not-to-exceed rates, terms, and conditions</a:t>
            </a:r>
          </a:p>
          <a:p>
            <a:pPr lvl="2">
              <a:lnSpc>
                <a:spcPct val="80000"/>
              </a:lnSpc>
            </a:pPr>
            <a:r>
              <a:rPr lang="en-US" altLang="ko-KR" sz="1400">
                <a:ea typeface="굴림" pitchFamily="34" charset="-127"/>
              </a:rPr>
              <a:t>Shall not be circumvented through sale or transfer of patents</a:t>
            </a:r>
          </a:p>
          <a:p>
            <a:pPr lvl="2">
              <a:lnSpc>
                <a:spcPct val="80000"/>
              </a:lnSpc>
            </a:pPr>
            <a:r>
              <a:rPr lang="en-US" altLang="ko-KR" sz="1400">
                <a:ea typeface="굴림" pitchFamily="34" charset="-127"/>
              </a:rPr>
              <a:t>Shall be brought to the attention of any future assignees or transferees</a:t>
            </a:r>
          </a:p>
          <a:p>
            <a:pPr lvl="2">
              <a:lnSpc>
                <a:spcPct val="80000"/>
              </a:lnSpc>
            </a:pPr>
            <a:r>
              <a:rPr lang="en-US" altLang="ko-KR" sz="1400">
                <a:ea typeface="굴림" pitchFamily="34" charset="-127"/>
              </a:rPr>
              <a:t>Shall apply to Affiliates unless explicitly excluded</a:t>
            </a:r>
          </a:p>
          <a:p>
            <a:pPr lvl="2">
              <a:lnSpc>
                <a:spcPct val="80000"/>
              </a:lnSpc>
            </a:pPr>
            <a:r>
              <a:rPr lang="en-US" altLang="ko-KR" sz="1400">
                <a:ea typeface="굴림" pitchFamily="34" charset="-127"/>
              </a:rPr>
              <a:t>Are irrevocable once submitted and accepted</a:t>
            </a:r>
          </a:p>
          <a:p>
            <a:pPr lvl="2">
              <a:lnSpc>
                <a:spcPct val="80000"/>
              </a:lnSpc>
            </a:pPr>
            <a:r>
              <a:rPr lang="en-US" altLang="ko-KR" sz="1400">
                <a:ea typeface="굴림" pitchFamily="34" charset="-127"/>
              </a:rPr>
              <a:t>Shall be supplemented if Submitter becomes aware of other potential Essential Patent Claims</a:t>
            </a:r>
          </a:p>
          <a:p>
            <a:pPr lvl="1">
              <a:lnSpc>
                <a:spcPct val="80000"/>
              </a:lnSpc>
            </a:pPr>
            <a:r>
              <a:rPr lang="en-US" altLang="ko-KR" sz="1600" b="1">
                <a:ea typeface="굴림" pitchFamily="34" charset="-127"/>
              </a:rPr>
              <a:t>A “Blanket Letter of Assurance” may be provided at the option of the patent holder</a:t>
            </a:r>
          </a:p>
          <a:p>
            <a:pPr lvl="1">
              <a:lnSpc>
                <a:spcPct val="80000"/>
              </a:lnSpc>
            </a:pPr>
            <a:r>
              <a:rPr lang="en-US" altLang="ko-KR" sz="1600" b="1">
                <a:ea typeface="굴림" pitchFamily="34" charset="-127"/>
              </a:rPr>
              <a:t>A patent holder has no duty to perform a patent search</a:t>
            </a:r>
          </a:p>
          <a:p>
            <a:pPr lvl="1">
              <a:lnSpc>
                <a:spcPct val="80000"/>
              </a:lnSpc>
            </a:pPr>
            <a:r>
              <a:rPr lang="en-US" altLang="ko-KR" sz="1600" b="1">
                <a:ea typeface="굴림" pitchFamily="34" charset="-127"/>
              </a:rPr>
              <a:t>Full policy available at http://standards.ieee.org/guides/bylaws/sect6-7.html#6</a:t>
            </a:r>
          </a:p>
        </p:txBody>
      </p:sp>
      <p:sp>
        <p:nvSpPr>
          <p:cNvPr id="40964"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0965"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0966"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1</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3ED3D900-B5D2-4F72-8B2D-0F4AC286FA5F}" type="slidenum">
              <a:rPr lang="en-US" altLang="ko-KR"/>
              <a:pPr/>
              <a:t>8</a:t>
            </a:fld>
            <a:endParaRPr lang="en-US" altLang="ko-KR"/>
          </a:p>
        </p:txBody>
      </p:sp>
      <p:sp>
        <p:nvSpPr>
          <p:cNvPr id="43010"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altLang="ko-KR" sz="1400" b="1" u="sng">
                <a:ea typeface="굴림" pitchFamily="34" charset="-127"/>
              </a:rPr>
              <a:t>6.2  Policy</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A Letter of Assurance shall be either:</a:t>
            </a:r>
          </a:p>
          <a:p>
            <a:pPr marL="342900" lvl="1" indent="-114300">
              <a:lnSpc>
                <a:spcPct val="80000"/>
              </a:lnSpc>
              <a:buFontTx/>
              <a:buNone/>
            </a:pPr>
            <a:endParaRPr lang="en-US" altLang="ko-KR" sz="1400">
              <a:ea typeface="굴림" pitchFamily="34" charset="-127"/>
            </a:endParaRPr>
          </a:p>
          <a:p>
            <a:pPr marL="628650" lvl="2" indent="-171450">
              <a:lnSpc>
                <a:spcPct val="80000"/>
              </a:lnSpc>
              <a:buFontTx/>
              <a:buNone/>
            </a:pPr>
            <a:r>
              <a:rPr lang="en-US" altLang="ko-KR" sz="1200">
                <a:ea typeface="굴림" pitchFamily="34" charset="-127"/>
              </a:rPr>
              <a:t>a) </a:t>
            </a:r>
            <a:r>
              <a:rPr lang="en-US" altLang="ko-KR" sz="1400">
                <a:ea typeface="굴림" pitchFamily="34" charset="-127"/>
              </a:rPr>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altLang="ko-KR" sz="1400">
                <a:ea typeface="굴림" pitchFamily="34" charset="-127"/>
              </a:rPr>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ko-KR" altLang="en-US" sz="1400">
              <a:ea typeface="굴림" pitchFamily="34" charset="-127"/>
            </a:endParaRPr>
          </a:p>
        </p:txBody>
      </p:sp>
      <p:sp>
        <p:nvSpPr>
          <p:cNvPr id="43011" name="Rectangle 3"/>
          <p:cNvSpPr>
            <a:spLocks noGrp="1" noChangeArrowheads="1"/>
          </p:cNvSpPr>
          <p:nvPr>
            <p:ph type="title"/>
          </p:nvPr>
        </p:nvSpPr>
        <p:spPr>
          <a:xfrm>
            <a:off x="179388" y="549275"/>
            <a:ext cx="8686800" cy="576263"/>
          </a:xfrm>
        </p:spPr>
        <p:txBody>
          <a:bodyPr/>
          <a:lstStyle/>
          <a:p>
            <a:r>
              <a:rPr lang="en-US" altLang="ko-KR" sz="2000" i="1" u="sng">
                <a:ea typeface="굴림" pitchFamily="34" charset="-127"/>
              </a:rPr>
              <a:t>IEEE-SA Standards Board Bylaws</a:t>
            </a:r>
            <a:r>
              <a:rPr lang="en-US" altLang="ko-KR" sz="2000" u="sng">
                <a:ea typeface="굴림" pitchFamily="34" charset="-127"/>
              </a:rPr>
              <a:t> on Patents in Standards</a:t>
            </a:r>
          </a:p>
        </p:txBody>
      </p:sp>
      <p:sp>
        <p:nvSpPr>
          <p:cNvPr id="43012"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3013"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301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2</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501DD498-F280-4AFA-B546-898245491659}" type="slidenum">
              <a:rPr lang="en-US" altLang="ko-KR"/>
              <a:pPr/>
              <a:t>9</a:t>
            </a:fld>
            <a:endParaRPr lang="en-US" altLang="ko-KR"/>
          </a:p>
        </p:txBody>
      </p:sp>
      <p:sp>
        <p:nvSpPr>
          <p:cNvPr id="45058"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altLang="ko-KR" sz="1400">
                <a:ea typeface="굴림" pitchFamily="34" charset="-127"/>
              </a:rPr>
              <a:t>Copies of an Accepted LOA may be provided to the working group, but shall not be discussed, at any standards working group meeting.</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This assurance shall apply to the Submitter and its Affiliates except those Affiliates the Submitter specifically excludes on the relevant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altLang="ko-KR" sz="1400">
              <a:ea typeface="굴림" pitchFamily="34" charset="-127"/>
            </a:endParaRPr>
          </a:p>
        </p:txBody>
      </p:sp>
      <p:sp>
        <p:nvSpPr>
          <p:cNvPr id="45059" name="Rectangle 3"/>
          <p:cNvSpPr>
            <a:spLocks noGrp="1" noChangeArrowheads="1"/>
          </p:cNvSpPr>
          <p:nvPr>
            <p:ph type="title"/>
          </p:nvPr>
        </p:nvSpPr>
        <p:spPr>
          <a:xfrm>
            <a:off x="250825" y="692150"/>
            <a:ext cx="8686800" cy="504825"/>
          </a:xfrm>
        </p:spPr>
        <p:txBody>
          <a:bodyPr/>
          <a:lstStyle/>
          <a:p>
            <a:r>
              <a:rPr lang="en-US" altLang="ko-KR" sz="2000" i="1" u="sng">
                <a:ea typeface="굴림" pitchFamily="34" charset="-127"/>
              </a:rPr>
              <a:t>IEEE-SA Standards Board Bylaws</a:t>
            </a:r>
            <a:r>
              <a:rPr lang="en-US" altLang="ko-KR" sz="2000" u="sng">
                <a:ea typeface="굴림" pitchFamily="34" charset="-127"/>
              </a:rPr>
              <a:t> on Patents in Standards</a:t>
            </a:r>
          </a:p>
        </p:txBody>
      </p:sp>
      <p:sp>
        <p:nvSpPr>
          <p:cNvPr id="45060"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5061"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506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3</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21062</TotalTime>
  <Words>3393</Words>
  <Application>Microsoft Office PowerPoint</Application>
  <PresentationFormat>On-screen Show (4:3)</PresentationFormat>
  <Paragraphs>486</Paragraphs>
  <Slides>39</Slides>
  <Notes>21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1" baseType="lpstr">
      <vt:lpstr>802-11-Submission</vt:lpstr>
      <vt:lpstr>Document</vt:lpstr>
      <vt:lpstr>TGac MAC ad hoc agenda and report</vt:lpstr>
      <vt:lpstr>Abstract</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Question</vt:lpstr>
      <vt:lpstr>Current MAC adhoc meeting agenda-notes pages</vt:lpstr>
      <vt:lpstr>Interpretive guide</vt:lpstr>
      <vt:lpstr>Slide 15</vt:lpstr>
      <vt:lpstr>Submissions (Not Completed)</vt:lpstr>
      <vt:lpstr>Submissions</vt:lpstr>
      <vt:lpstr>Submissions</vt:lpstr>
      <vt:lpstr>TGac MAC adhoc Motions to be brought for vote in TGac task group</vt:lpstr>
      <vt:lpstr>Pre-Motion #1  (AM2, Mon, 09/17/2012)</vt:lpstr>
      <vt:lpstr>Pre-Motion #2  (AM2, Mon, 09/17/2012)</vt:lpstr>
      <vt:lpstr>Straw Poll #1</vt:lpstr>
      <vt:lpstr>Pre-Motion #3  (PM1, Mon, 09/17/2012)</vt:lpstr>
      <vt:lpstr>Pre-Motion #4  (PM2, Mon, 09/17/2012)</vt:lpstr>
      <vt:lpstr>Straw Poll</vt:lpstr>
      <vt:lpstr>Pre-Motion #5  (PM2, Mon, 09/17/2012)</vt:lpstr>
      <vt:lpstr>Pre-Motion #6  (AM1, Tue, 09/18/2012)</vt:lpstr>
      <vt:lpstr>Pre-Motion #7  (AM1, Tue, 09/18/2012)</vt:lpstr>
      <vt:lpstr>Pre-Motion # 8 (AM2, Tue, 09/18/2012)</vt:lpstr>
      <vt:lpstr>Pre-Motion # 9 (AM2, Tue, 09/18/2012)</vt:lpstr>
      <vt:lpstr>Pre-Motion # 10 (AM1, Wed, 09/19/2012)</vt:lpstr>
      <vt:lpstr>Pre-Motion # 11 (AM1, Wed, 09/19/2012)</vt:lpstr>
      <vt:lpstr>Pre-Motion # 12 (AM1, Wed, 09/19/2012)</vt:lpstr>
      <vt:lpstr>Pre-Motion # 13 (AM1, Wed, 09/19/2012)</vt:lpstr>
      <vt:lpstr>Pre-Motion # 14 (AM1, Wed, 09/19/2012)</vt:lpstr>
      <vt:lpstr>MAC adhoc operating rules</vt:lpstr>
      <vt:lpstr>TGac MAC adhoc Nov 19, 2009 minutes</vt:lpstr>
      <vt:lpstr>TGac MAC straw poll 100119_a</vt:lpstr>
      <vt:lpstr>References</vt:lpstr>
    </vt:vector>
  </TitlesOfParts>
  <Company>Broadcom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 adhoc agenda and report Sep 2012</dc:title>
  <dc:creator>Chunhui Zhu</dc:creator>
  <cp:lastModifiedBy>Chunhui Zhu</cp:lastModifiedBy>
  <cp:revision>358</cp:revision>
  <cp:lastPrinted>1998-02-10T13:28:06Z</cp:lastPrinted>
  <dcterms:created xsi:type="dcterms:W3CDTF">2008-05-05T19:43:32Z</dcterms:created>
  <dcterms:modified xsi:type="dcterms:W3CDTF">2012-09-19T17:44:09Z</dcterms:modified>
</cp:coreProperties>
</file>