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13" r:id="rId18"/>
    <p:sldId id="308" r:id="rId19"/>
    <p:sldId id="287" r:id="rId20"/>
    <p:sldId id="311" r:id="rId21"/>
    <p:sldId id="314" r:id="rId22"/>
    <p:sldId id="316" r:id="rId23"/>
    <p:sldId id="315" r:id="rId24"/>
    <p:sldId id="317" r:id="rId25"/>
    <p:sldId id="319" r:id="rId26"/>
    <p:sldId id="318" r:id="rId27"/>
    <p:sldId id="320" r:id="rId28"/>
    <p:sldId id="297" r:id="rId29"/>
    <p:sldId id="284" r:id="rId30"/>
    <p:sldId id="299" r:id="rId31"/>
    <p:sldId id="270"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94" autoAdjust="0"/>
    <p:restoredTop sz="99568" autoAdjust="0"/>
  </p:normalViewPr>
  <p:slideViewPr>
    <p:cSldViewPr>
      <p:cViewPr varScale="1">
        <p:scale>
          <a:sx n="88" d="100"/>
          <a:sy n="88" d="100"/>
        </p:scale>
        <p:origin x="-113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102" d="100"/>
          <a:sy n="102" d="100"/>
        </p:scale>
        <p:origin x="-3744"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28</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29</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30</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31</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p:spPr>
        <p:txBody>
          <a:bodyPr/>
          <a:lstStyle>
            <a:lvl1pPr>
              <a:defRPr/>
            </a:lvl1pPr>
          </a:lstStyle>
          <a:p>
            <a:r>
              <a:rPr lang="en-US" altLang="ko-KR" dirty="0" smtClean="0"/>
              <a:t>Sep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30297" y="332601"/>
            <a:ext cx="3315203"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a:t>
            </a:r>
            <a:r>
              <a:rPr lang="en-US" altLang="ko-KR" sz="1800" b="1" dirty="0" smtClean="0">
                <a:ea typeface="굴림" pitchFamily="34" charset="-127"/>
              </a:rPr>
              <a:t>1117r1</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Sep </a:t>
            </a:r>
            <a:r>
              <a:rPr lang="en-US" altLang="ko-KR" dirty="0" smtClean="0"/>
              <a:t>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smtClean="0">
                <a:ea typeface="굴림" pitchFamily="34" charset="-127"/>
              </a:rPr>
              <a:t> MAC </a:t>
            </a:r>
            <a:r>
              <a:rPr lang="en-US" altLang="ko-KR" dirty="0" smtClean="0">
                <a:ea typeface="굴림" pitchFamily="34" charset="-127"/>
              </a:rPr>
              <a:t>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2012-09-17</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Sep</a:t>
            </a:r>
            <a:r>
              <a:rPr lang="en-US" altLang="ko-KR" sz="3200" b="1" dirty="0" smtClean="0">
                <a:ea typeface="굴림" pitchFamily="34" charset="-127"/>
              </a:rPr>
              <a:t> 17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P</a:t>
            </a:r>
            <a:r>
              <a:rPr lang="en-US" altLang="ko-KR" sz="3200" b="1" dirty="0" smtClean="0">
                <a:ea typeface="굴림" pitchFamily="34" charset="-127"/>
              </a:rPr>
              <a:t>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457200"/>
            <a:ext cx="7772400" cy="1066800"/>
          </a:xfrm>
        </p:spPr>
        <p:txBody>
          <a:bodyPr/>
          <a:lstStyle/>
          <a:p>
            <a:r>
              <a:rPr lang="en-CA" smtClean="0"/>
              <a:t>Submissions (</a:t>
            </a:r>
            <a:r>
              <a:rPr lang="en-CA" smtClean="0">
                <a:solidFill>
                  <a:srgbClr val="FF0000"/>
                </a:solidFill>
              </a:rPr>
              <a:t>Not Completed</a:t>
            </a:r>
            <a:r>
              <a:rPr lang="en-CA" smtClean="0"/>
              <a:t>)</a:t>
            </a:r>
          </a:p>
        </p:txBody>
      </p:sp>
      <p:sp>
        <p:nvSpPr>
          <p:cNvPr id="19459" name="Content Placeholder 2"/>
          <p:cNvSpPr>
            <a:spLocks noGrp="1"/>
          </p:cNvSpPr>
          <p:nvPr>
            <p:ph idx="1"/>
          </p:nvPr>
        </p:nvSpPr>
        <p:spPr>
          <a:xfrm>
            <a:off x="685800" y="1524000"/>
            <a:ext cx="7772400" cy="4800600"/>
          </a:xfrm>
        </p:spPr>
        <p:txBody>
          <a:bodyPr/>
          <a:lstStyle/>
          <a:p>
            <a:r>
              <a:rPr lang="en-CA" sz="1400" dirty="0" smtClean="0">
                <a:solidFill>
                  <a:srgbClr val="00B050"/>
                </a:solidFill>
              </a:rPr>
              <a:t>811-12/0856</a:t>
            </a:r>
            <a:r>
              <a:rPr lang="en-CA" sz="1400" dirty="0" smtClean="0">
                <a:solidFill>
                  <a:srgbClr val="00B050"/>
                </a:solidFill>
              </a:rPr>
              <a:t>, “LB188 </a:t>
            </a:r>
            <a:r>
              <a:rPr lang="en-CA" sz="1400" dirty="0" err="1" smtClean="0">
                <a:solidFill>
                  <a:srgbClr val="00B050"/>
                </a:solidFill>
              </a:rPr>
              <a:t>Subclause</a:t>
            </a:r>
            <a:r>
              <a:rPr lang="en-CA" sz="1400" dirty="0" smtClean="0">
                <a:solidFill>
                  <a:srgbClr val="00B050"/>
                </a:solidFill>
              </a:rPr>
              <a:t> </a:t>
            </a:r>
            <a:r>
              <a:rPr lang="en-CA" sz="1400" dirty="0" smtClean="0">
                <a:solidFill>
                  <a:srgbClr val="00B050"/>
                </a:solidFill>
              </a:rPr>
              <a:t>.</a:t>
            </a:r>
            <a:r>
              <a:rPr lang="en-CA" sz="1400" dirty="0" smtClean="0">
                <a:solidFill>
                  <a:srgbClr val="00B050"/>
                </a:solidFill>
              </a:rPr>
              <a:t>2.5.2 Comment Resolution” Liwen Chu</a:t>
            </a:r>
          </a:p>
          <a:p>
            <a:r>
              <a:rPr lang="en-US" altLang="ja-JP" sz="1400" dirty="0" smtClean="0">
                <a:solidFill>
                  <a:srgbClr val="00CC00"/>
                </a:solidFill>
              </a:rPr>
              <a:t>11-12/0836, “LB188 Clause 8 Comment Resolutions </a:t>
            </a:r>
            <a:r>
              <a:rPr lang="en-US" altLang="ja-JP" sz="1400" dirty="0" err="1" smtClean="0">
                <a:solidFill>
                  <a:srgbClr val="00CC00"/>
                </a:solidFill>
              </a:rPr>
              <a:t>Nihar</a:t>
            </a:r>
            <a:r>
              <a:rPr lang="en-US" altLang="ja-JP" sz="1400" dirty="0" smtClean="0">
                <a:solidFill>
                  <a:srgbClr val="00CC00"/>
                </a:solidFill>
              </a:rPr>
              <a:t> </a:t>
            </a:r>
            <a:r>
              <a:rPr lang="en-US" altLang="ja-JP" sz="1400" dirty="0" err="1" smtClean="0">
                <a:solidFill>
                  <a:srgbClr val="00CC00"/>
                </a:solidFill>
              </a:rPr>
              <a:t>Jindal</a:t>
            </a:r>
            <a:endParaRPr lang="en-US" altLang="ja-JP" sz="1400" dirty="0" smtClean="0">
              <a:solidFill>
                <a:srgbClr val="00CC00"/>
              </a:solidFill>
            </a:endParaRPr>
          </a:p>
          <a:p>
            <a:r>
              <a:rPr lang="en-CA" sz="1400" dirty="0" smtClean="0">
                <a:solidFill>
                  <a:srgbClr val="FF0000"/>
                </a:solidFill>
              </a:rPr>
              <a:t>11-12/1088, “LB188 comment resolution on clause 10.39.4”, Chao-Chun</a:t>
            </a:r>
          </a:p>
          <a:p>
            <a:r>
              <a:rPr lang="en-US" altLang="ja-JP" sz="1400" dirty="0" smtClean="0">
                <a:solidFill>
                  <a:srgbClr val="FF0000"/>
                </a:solidFill>
              </a:rPr>
              <a:t>11-12/0711</a:t>
            </a:r>
            <a:r>
              <a:rPr lang="en-US" altLang="ja-JP" sz="1400" dirty="0" smtClean="0">
                <a:solidFill>
                  <a:srgbClr val="FF0000"/>
                </a:solidFill>
              </a:rPr>
              <a:t>, “gcm-256-and-suite-b</a:t>
            </a:r>
            <a:r>
              <a:rPr lang="en-US" altLang="ja-JP" sz="1400" dirty="0" smtClean="0">
                <a:solidFill>
                  <a:srgbClr val="FF0000"/>
                </a:solidFill>
              </a:rPr>
              <a:t>”, </a:t>
            </a:r>
            <a:r>
              <a:rPr lang="en-US" altLang="ja-JP" sz="1400" dirty="0" smtClean="0">
                <a:solidFill>
                  <a:srgbClr val="FF0000"/>
                </a:solidFill>
              </a:rPr>
              <a:t>Joe </a:t>
            </a:r>
            <a:r>
              <a:rPr lang="en-US" altLang="ja-JP" sz="1400" dirty="0" err="1" smtClean="0">
                <a:solidFill>
                  <a:srgbClr val="FF0000"/>
                </a:solidFill>
              </a:rPr>
              <a:t>Salowey</a:t>
            </a:r>
            <a:endParaRPr lang="en-US" altLang="ja-JP" sz="1400" dirty="0" smtClean="0">
              <a:solidFill>
                <a:srgbClr val="FF0000"/>
              </a:solidFill>
            </a:endParaRPr>
          </a:p>
          <a:p>
            <a:r>
              <a:rPr lang="en-CA" sz="1400" dirty="0" smtClean="0">
                <a:solidFill>
                  <a:srgbClr val="FF0000"/>
                </a:solidFill>
              </a:rPr>
              <a:t>11-12/903, “Next-Gen Security Built on 11ac</a:t>
            </a:r>
            <a:r>
              <a:rPr lang="en-CA" sz="1400" dirty="0" smtClean="0">
                <a:solidFill>
                  <a:srgbClr val="FF0000"/>
                </a:solidFill>
              </a:rPr>
              <a:t>”, </a:t>
            </a:r>
            <a:r>
              <a:rPr lang="en-CA" sz="1400" dirty="0" smtClean="0">
                <a:solidFill>
                  <a:srgbClr val="FF0000"/>
                </a:solidFill>
              </a:rPr>
              <a:t>Brian Hart</a:t>
            </a:r>
          </a:p>
          <a:p>
            <a:r>
              <a:rPr lang="fr-FR" altLang="ja-JP" sz="1400" dirty="0" smtClean="0">
                <a:solidFill>
                  <a:srgbClr val="FF0000"/>
                </a:solidFill>
              </a:rPr>
              <a:t>11-12/0915</a:t>
            </a:r>
            <a:r>
              <a:rPr lang="fr-FR" altLang="ja-JP" sz="1400" dirty="0" smtClean="0">
                <a:solidFill>
                  <a:srgbClr val="FF0000"/>
                </a:solidFill>
              </a:rPr>
              <a:t>, “LB188 MAC comment </a:t>
            </a:r>
            <a:r>
              <a:rPr lang="fr-FR" altLang="ja-JP" sz="1400" dirty="0" err="1" smtClean="0">
                <a:solidFill>
                  <a:srgbClr val="FF0000"/>
                </a:solidFill>
              </a:rPr>
              <a:t>resolutions</a:t>
            </a:r>
            <a:r>
              <a:rPr lang="fr-FR" altLang="ja-JP" sz="1400" dirty="0" smtClean="0">
                <a:solidFill>
                  <a:srgbClr val="FF0000"/>
                </a:solidFill>
              </a:rPr>
              <a:t>”, </a:t>
            </a:r>
            <a:r>
              <a:rPr lang="fr-FR" altLang="ja-JP" sz="1400" dirty="0" err="1" smtClean="0">
                <a:solidFill>
                  <a:srgbClr val="FF0000"/>
                </a:solidFill>
              </a:rPr>
              <a:t>Sandhya</a:t>
            </a:r>
            <a:endParaRPr lang="fr-FR" altLang="ja-JP" sz="1400" dirty="0" smtClean="0">
              <a:solidFill>
                <a:srgbClr val="FF0000"/>
              </a:solidFill>
            </a:endParaRPr>
          </a:p>
          <a:p>
            <a:r>
              <a:rPr lang="en-CA" sz="1400" dirty="0" smtClean="0">
                <a:solidFill>
                  <a:srgbClr val="FF0000"/>
                </a:solidFill>
              </a:rPr>
              <a:t>11-12/0855</a:t>
            </a:r>
            <a:r>
              <a:rPr lang="en-CA" sz="1400" dirty="0" smtClean="0">
                <a:solidFill>
                  <a:srgbClr val="FF0000"/>
                </a:solidFill>
              </a:rPr>
              <a:t>, “LB188 </a:t>
            </a:r>
            <a:r>
              <a:rPr lang="en-CA" sz="1400" dirty="0" err="1" smtClean="0">
                <a:solidFill>
                  <a:srgbClr val="FF0000"/>
                </a:solidFill>
              </a:rPr>
              <a:t>Subclause</a:t>
            </a:r>
            <a:r>
              <a:rPr lang="en-CA" sz="1400" dirty="0" smtClean="0">
                <a:solidFill>
                  <a:srgbClr val="FF0000"/>
                </a:solidFill>
              </a:rPr>
              <a:t> 9.19.2.5 Comment Resolution”, Liwen Chu</a:t>
            </a:r>
          </a:p>
          <a:p>
            <a:r>
              <a:rPr lang="en-CA" sz="1400" dirty="0" smtClean="0">
                <a:solidFill>
                  <a:srgbClr val="FF0000"/>
                </a:solidFill>
              </a:rPr>
              <a:t>11-12/994r0 </a:t>
            </a:r>
            <a:r>
              <a:rPr lang="en-CA" sz="1400" dirty="0" smtClean="0">
                <a:solidFill>
                  <a:srgbClr val="FF0000"/>
                </a:solidFill>
              </a:rPr>
              <a:t>“LB 188 Comments Resolutions for Sub-Clause 9.19 (Part 1)” - Allan Zhu</a:t>
            </a:r>
          </a:p>
          <a:p>
            <a:r>
              <a:rPr lang="en-US" sz="1400" dirty="0" smtClean="0">
                <a:solidFill>
                  <a:srgbClr val="FF0000"/>
                </a:solidFill>
              </a:rPr>
              <a:t>11-12/988</a:t>
            </a:r>
            <a:r>
              <a:rPr lang="en-US" sz="1400" dirty="0" smtClean="0">
                <a:solidFill>
                  <a:srgbClr val="FF0000"/>
                </a:solidFill>
              </a:rPr>
              <a:t>, LB188 Comment Resolutions for Clause 10.39.1 thru 10.39.3, Eric Wong</a:t>
            </a:r>
            <a:endParaRPr lang="fr-FR" sz="1400" dirty="0" smtClean="0">
              <a:solidFill>
                <a:srgbClr val="FF0000"/>
              </a:solidFill>
            </a:endParaRPr>
          </a:p>
          <a:p>
            <a:r>
              <a:rPr lang="en-US" sz="1400" dirty="0" smtClean="0">
                <a:solidFill>
                  <a:srgbClr val="FF0000"/>
                </a:solidFill>
              </a:rPr>
              <a:t>11-12/1036, “D3 comment resolution brianh part3” Brian Hart</a:t>
            </a:r>
          </a:p>
          <a:p>
            <a:r>
              <a:rPr lang="en-US" sz="1400" dirty="0" smtClean="0">
                <a:solidFill>
                  <a:srgbClr val="FF0000"/>
                </a:solidFill>
              </a:rPr>
              <a:t>11-12/1007, “LB188 Stephens Remaining Resolutions” Adrian Stephens</a:t>
            </a:r>
          </a:p>
          <a:p>
            <a:r>
              <a:rPr lang="en-US" sz="1400" dirty="0" smtClean="0">
                <a:solidFill>
                  <a:srgbClr val="FF0000"/>
                </a:solidFill>
              </a:rPr>
              <a:t>11-12/1021, “-lb188-cid-6558-mu-exchange”, Matt Fischer</a:t>
            </a:r>
          </a:p>
          <a:p>
            <a:r>
              <a:rPr lang="en-US" sz="1400" dirty="0" smtClean="0">
                <a:solidFill>
                  <a:srgbClr val="FF0000"/>
                </a:solidFill>
              </a:rPr>
              <a:t>11-12/1073, “LB188 (D3.0) resolution for regulatory </a:t>
            </a:r>
            <a:r>
              <a:rPr lang="en-US" sz="1400" dirty="0" err="1" smtClean="0">
                <a:solidFill>
                  <a:srgbClr val="FF0000"/>
                </a:solidFill>
              </a:rPr>
              <a:t>generalisation</a:t>
            </a:r>
            <a:r>
              <a:rPr lang="en-US" sz="1400" dirty="0" smtClean="0">
                <a:solidFill>
                  <a:srgbClr val="FF0000"/>
                </a:solidFill>
              </a:rPr>
              <a:t>”, Mark Rison</a:t>
            </a:r>
          </a:p>
          <a:p>
            <a:r>
              <a:rPr lang="en-CA" sz="1400" dirty="0" smtClean="0">
                <a:solidFill>
                  <a:srgbClr val="FF0000"/>
                </a:solidFill>
              </a:rPr>
              <a:t>11-12/1067</a:t>
            </a:r>
            <a:r>
              <a:rPr lang="en-CA" sz="1400" dirty="0" smtClean="0">
                <a:solidFill>
                  <a:srgbClr val="FF0000"/>
                </a:solidFill>
              </a:rPr>
              <a:t>, “Resolutions for CIDs related to DLS and TDLS”, James Wang</a:t>
            </a:r>
          </a:p>
          <a:p>
            <a:r>
              <a:rPr lang="fr-FR" sz="1400" dirty="0" smtClean="0">
                <a:solidFill>
                  <a:srgbClr val="FF0000"/>
                </a:solidFill>
              </a:rPr>
              <a:t>11-12/1073, </a:t>
            </a:r>
            <a:r>
              <a:rPr lang="en-CA" sz="1400" dirty="0" smtClean="0">
                <a:solidFill>
                  <a:srgbClr val="FF0000"/>
                </a:solidFill>
              </a:rPr>
              <a:t>LB188 CIDs, Vish Ponnampalam </a:t>
            </a:r>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9462" name="Slide Number Placeholder 5"/>
          <p:cNvSpPr>
            <a:spLocks noGrp="1"/>
          </p:cNvSpPr>
          <p:nvPr>
            <p:ph type="sldNum" sz="quarter" idx="12"/>
          </p:nvPr>
        </p:nvSpPr>
        <p:spPr>
          <a:noFill/>
        </p:spPr>
        <p:txBody>
          <a:bodyPr/>
          <a:lstStyle/>
          <a:p>
            <a:r>
              <a:rPr lang="en-US"/>
              <a:t>Slide </a:t>
            </a:r>
            <a:fld id="{C0A5D9FB-9614-4A4D-A7DF-C6D65B080A17}" type="slidenum">
              <a:rPr lang="en-US"/>
              <a:pPr/>
              <a:t>16</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Submissions</a:t>
            </a:r>
          </a:p>
        </p:txBody>
      </p:sp>
      <p:sp>
        <p:nvSpPr>
          <p:cNvPr id="20483" name="Content Placeholder 2"/>
          <p:cNvSpPr>
            <a:spLocks noGrp="1"/>
          </p:cNvSpPr>
          <p:nvPr>
            <p:ph idx="1"/>
          </p:nvPr>
        </p:nvSpPr>
        <p:spPr>
          <a:xfrm>
            <a:off x="685800" y="1676400"/>
            <a:ext cx="7772400" cy="4114800"/>
          </a:xfrm>
        </p:spPr>
        <p:txBody>
          <a:bodyPr/>
          <a:lstStyle/>
          <a:p>
            <a:r>
              <a:rPr lang="en-US" sz="1800" dirty="0" smtClean="0">
                <a:solidFill>
                  <a:srgbClr val="00CC00"/>
                </a:solidFill>
              </a:rPr>
              <a:t>11-12/1044, “LB188 MIB comments” Robert Stacey</a:t>
            </a:r>
          </a:p>
          <a:p>
            <a:r>
              <a:rPr lang="fr-FR" sz="1800" dirty="0" smtClean="0"/>
              <a:t>11-12/0853</a:t>
            </a:r>
            <a:r>
              <a:rPr lang="fr-FR" sz="1800" dirty="0" smtClean="0"/>
              <a:t>, “LB188 </a:t>
            </a:r>
            <a:r>
              <a:rPr lang="fr-FR" sz="1800" dirty="0" err="1" smtClean="0"/>
              <a:t>Subclause</a:t>
            </a:r>
            <a:r>
              <a:rPr lang="fr-FR" sz="1800" dirty="0" smtClean="0"/>
              <a:t> 9.19.2.4 Comment </a:t>
            </a:r>
            <a:r>
              <a:rPr lang="fr-FR" sz="1800" dirty="0" err="1" smtClean="0"/>
              <a:t>Resolution</a:t>
            </a:r>
            <a:r>
              <a:rPr lang="fr-FR" sz="1800" dirty="0" smtClean="0"/>
              <a:t>” Liwen Chu</a:t>
            </a:r>
          </a:p>
          <a:p>
            <a:r>
              <a:rPr lang="en-US" sz="1800" dirty="0" smtClean="0">
                <a:solidFill>
                  <a:srgbClr val="FF0000"/>
                </a:solidFill>
              </a:rPr>
              <a:t>11-12/0864, “LB188 Clause 8.4.2 Comment Resolutions”, Yongho Seok</a:t>
            </a:r>
          </a:p>
          <a:p>
            <a:r>
              <a:rPr lang="en-US" sz="1800" dirty="0" smtClean="0"/>
              <a:t>11-12/1048, “LB 188 Comments Resolutions for Sub-Clause 9.19 (Part 2)”Allan Zhu</a:t>
            </a:r>
          </a:p>
          <a:p>
            <a:r>
              <a:rPr lang="fr-FR" sz="1800" dirty="0" smtClean="0"/>
              <a:t>11-12/1056</a:t>
            </a:r>
            <a:r>
              <a:rPr lang="fr-FR" sz="1800" dirty="0" smtClean="0"/>
              <a:t>, </a:t>
            </a:r>
            <a:r>
              <a:rPr lang="en-CA" sz="1800" dirty="0" smtClean="0"/>
              <a:t>LB188 Miscellaneous Comment Resolutions for Clause 10, Eric </a:t>
            </a:r>
            <a:r>
              <a:rPr lang="en-CA" sz="1800" dirty="0" smtClean="0"/>
              <a:t>Wong, </a:t>
            </a:r>
          </a:p>
          <a:p>
            <a:r>
              <a:rPr lang="en-CA" sz="1800" dirty="0" smtClean="0"/>
              <a:t>11-12/1132, </a:t>
            </a:r>
            <a:endParaRPr lang="en-CA" sz="1800" dirty="0" smtClean="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0486" name="Slide Number Placeholder 5"/>
          <p:cNvSpPr>
            <a:spLocks noGrp="1"/>
          </p:cNvSpPr>
          <p:nvPr>
            <p:ph type="sldNum" sz="quarter" idx="12"/>
          </p:nvPr>
        </p:nvSpPr>
        <p:spPr>
          <a:noFill/>
        </p:spPr>
        <p:txBody>
          <a:bodyPr/>
          <a:lstStyle/>
          <a:p>
            <a:r>
              <a:rPr lang="en-US"/>
              <a:t>Slide </a:t>
            </a:r>
            <a:fld id="{FA4336A3-5D66-4447-9E07-DA4709FB6F00}" type="slidenum">
              <a:rPr lang="en-US"/>
              <a:pPr/>
              <a:t>17</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a:bodyPr>
          <a:lstStyle/>
          <a:p>
            <a:endParaRPr lang="en-CA" dirty="0" smtClean="0"/>
          </a:p>
          <a:p>
            <a:endParaRPr lang="en-CA" dirty="0" smtClean="0">
              <a:solidFill>
                <a:schemeClr val="bg1">
                  <a:lumMod val="50000"/>
                </a:schemeClr>
              </a:solidFill>
            </a:endParaRPr>
          </a:p>
          <a:p>
            <a:endParaRPr lang="en-CA" dirty="0" smtClean="0">
              <a:solidFill>
                <a:schemeClr val="bg1">
                  <a:lumMod val="50000"/>
                </a:schemeClr>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September </a:t>
            </a:r>
            <a:r>
              <a:rPr lang="en-US" altLang="ko-KR" dirty="0" smtClean="0">
                <a:ea typeface="굴림" pitchFamily="34" charset="-127"/>
              </a:rPr>
              <a:t>2012 </a:t>
            </a:r>
            <a:r>
              <a:rPr lang="en-US" altLang="ko-KR" dirty="0">
                <a:ea typeface="굴림" pitchFamily="34" charset="-127"/>
              </a:rPr>
              <a:t>interim </a:t>
            </a:r>
            <a:r>
              <a:rPr lang="en-US" altLang="ko-KR" dirty="0" smtClean="0">
                <a:ea typeface="굴림" pitchFamily="34" charset="-127"/>
              </a:rPr>
              <a:t>meeting held in </a:t>
            </a:r>
            <a:r>
              <a:rPr lang="en-US" altLang="ko-KR" dirty="0" smtClean="0">
                <a:ea typeface="굴림" pitchFamily="34" charset="-127"/>
              </a:rPr>
              <a:t>Palm Springs, </a:t>
            </a:r>
            <a:r>
              <a:rPr lang="en-US" altLang="ko-KR" dirty="0" smtClean="0">
                <a:ea typeface="굴림" pitchFamily="34" charset="-127"/>
              </a:rPr>
              <a:t>CA, USA.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(AM2, </a:t>
            </a:r>
            <a:r>
              <a:rPr lang="en-US" b="0" dirty="0" smtClean="0"/>
              <a:t>Mon, </a:t>
            </a:r>
            <a:r>
              <a:rPr lang="en-US" b="0" dirty="0" smtClean="0"/>
              <a:t>09/17/2012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a:t>
            </a:r>
            <a:r>
              <a:rPr lang="en-GB" dirty="0" smtClean="0"/>
              <a:t>6699, 6700, </a:t>
            </a:r>
            <a:r>
              <a:rPr lang="en-GB" dirty="0" smtClean="0"/>
              <a:t>6787, 6428 </a:t>
            </a:r>
            <a:r>
              <a:rPr lang="en-GB" dirty="0" smtClean="0"/>
              <a:t>as </a:t>
            </a:r>
            <a:r>
              <a:rPr lang="en-GB" dirty="0" smtClean="0"/>
              <a:t>described in Doc # </a:t>
            </a:r>
            <a:r>
              <a:rPr lang="en-GB" dirty="0" smtClean="0"/>
              <a:t>11-12/1044r0?</a:t>
            </a:r>
            <a:endParaRPr lang="en-US" dirty="0" smtClean="0"/>
          </a:p>
          <a:p>
            <a:endParaRPr lang="en-US" dirty="0" smtClean="0"/>
          </a:p>
          <a:p>
            <a:r>
              <a:rPr lang="en-US" dirty="0" smtClean="0"/>
              <a:t>Passed by unanimous consent in </a:t>
            </a:r>
            <a:r>
              <a:rPr lang="en-US" dirty="0" smtClean="0"/>
              <a:t>TG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#2 </a:t>
            </a:r>
            <a:r>
              <a:rPr lang="en-US" dirty="0" smtClean="0"/>
              <a:t/>
            </a:r>
            <a:br>
              <a:rPr lang="en-US" dirty="0" smtClean="0"/>
            </a:br>
            <a:r>
              <a:rPr lang="en-US" b="0" dirty="0" smtClean="0"/>
              <a:t>(AM2, </a:t>
            </a:r>
            <a:r>
              <a:rPr lang="en-US" b="0" dirty="0" smtClean="0"/>
              <a:t>Mon, </a:t>
            </a:r>
            <a:r>
              <a:rPr lang="en-US" b="0" dirty="0" smtClean="0"/>
              <a:t>09/17/2012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6547 as </a:t>
            </a:r>
            <a:r>
              <a:rPr lang="en-GB" dirty="0" smtClean="0"/>
              <a:t>described in Doc # </a:t>
            </a:r>
            <a:r>
              <a:rPr lang="en-GB" dirty="0" smtClean="0"/>
              <a:t>11-12/836r2?</a:t>
            </a:r>
            <a:endParaRPr lang="en-US" dirty="0" smtClean="0"/>
          </a:p>
          <a:p>
            <a:endParaRPr lang="en-US" dirty="0" smtClean="0"/>
          </a:p>
          <a:p>
            <a:r>
              <a:rPr lang="en-US" dirty="0" smtClean="0"/>
              <a:t>Passed by unanimous consent in </a:t>
            </a:r>
            <a:r>
              <a:rPr lang="en-US" dirty="0" smtClean="0"/>
              <a:t>TG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In Doc 12/864r1, CID 6541</a:t>
            </a:r>
          </a:p>
          <a:p>
            <a:r>
              <a:rPr lang="en-US" dirty="0" smtClean="0"/>
              <a:t>Do you support that any PPDU transmitted in 40MHz is taken into account in the calculation of channel utilization of 40MHz in Extended BSS Load Element?</a:t>
            </a:r>
          </a:p>
          <a:p>
            <a:endParaRPr lang="en-US" dirty="0" smtClean="0"/>
          </a:p>
          <a:p>
            <a:r>
              <a:rPr lang="en-US" dirty="0" smtClean="0"/>
              <a:t>Yes: 13</a:t>
            </a:r>
          </a:p>
          <a:p>
            <a:r>
              <a:rPr lang="en-US" dirty="0" smtClean="0"/>
              <a:t>No: 0</a:t>
            </a:r>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#3 </a:t>
            </a:r>
            <a:r>
              <a:rPr lang="en-US" dirty="0" smtClean="0"/>
              <a:t/>
            </a:r>
            <a:br>
              <a:rPr lang="en-US" dirty="0" smtClean="0"/>
            </a:br>
            <a:r>
              <a:rPr lang="en-US" b="0" dirty="0" smtClean="0"/>
              <a:t>(PM1, </a:t>
            </a:r>
            <a:r>
              <a:rPr lang="en-US" b="0" dirty="0" smtClean="0"/>
              <a:t>Mon, </a:t>
            </a:r>
            <a:r>
              <a:rPr lang="en-US" b="0" dirty="0" smtClean="0"/>
              <a:t>09/17/2012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resolutions </a:t>
            </a:r>
            <a:r>
              <a:rPr lang="en-GB" dirty="0" smtClean="0"/>
              <a:t>to </a:t>
            </a:r>
            <a:r>
              <a:rPr lang="en-GB" dirty="0" smtClean="0"/>
              <a:t>CIDs </a:t>
            </a:r>
            <a:r>
              <a:rPr lang="en-GB" dirty="0" smtClean="0"/>
              <a:t>6257, </a:t>
            </a:r>
            <a:r>
              <a:rPr lang="en-GB" dirty="0" smtClean="0"/>
              <a:t>6258, </a:t>
            </a:r>
            <a:r>
              <a:rPr lang="en-GB" dirty="0" smtClean="0"/>
              <a:t>6540, 6541, 6542, 6260, 6261, 6543, 6006, 6262, 6544, 6741, 6545, 6546, 6512, 6853, 6536, 6249, 6250, 6252, 6254, 6255, 6090, 6172, 6673</a:t>
            </a:r>
            <a:r>
              <a:rPr lang="en-GB" dirty="0" smtClean="0"/>
              <a:t> as </a:t>
            </a:r>
            <a:r>
              <a:rPr lang="en-GB" dirty="0" smtClean="0"/>
              <a:t>described in Doc # </a:t>
            </a:r>
            <a:r>
              <a:rPr lang="en-GB" dirty="0" smtClean="0"/>
              <a:t>11-12/864r2?</a:t>
            </a:r>
            <a:endParaRPr lang="en-US" dirty="0" smtClean="0"/>
          </a:p>
          <a:p>
            <a:endParaRPr lang="en-US" dirty="0" smtClean="0"/>
          </a:p>
          <a:p>
            <a:r>
              <a:rPr lang="en-US" dirty="0" smtClean="0"/>
              <a:t>Passed by unanimous consent in </a:t>
            </a:r>
            <a:r>
              <a:rPr lang="en-US" dirty="0" smtClean="0"/>
              <a:t>TG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#4 </a:t>
            </a:r>
            <a:r>
              <a:rPr lang="en-US" dirty="0" smtClean="0"/>
              <a:t/>
            </a:r>
            <a:br>
              <a:rPr lang="en-US" dirty="0" smtClean="0"/>
            </a:br>
            <a:r>
              <a:rPr lang="en-US" b="0" dirty="0" smtClean="0"/>
              <a:t>(PM2, </a:t>
            </a:r>
            <a:r>
              <a:rPr lang="en-US" b="0" dirty="0" smtClean="0"/>
              <a:t>Mon, </a:t>
            </a:r>
            <a:r>
              <a:rPr lang="en-US" b="0" dirty="0" smtClean="0"/>
              <a:t>09/17/2012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6852 as </a:t>
            </a:r>
            <a:r>
              <a:rPr lang="en-GB" dirty="0" smtClean="0"/>
              <a:t>described in Doc # </a:t>
            </a:r>
            <a:r>
              <a:rPr lang="en-GB" dirty="0" smtClean="0"/>
              <a:t>11-12/1132r0?</a:t>
            </a:r>
            <a:endParaRPr lang="en-US" dirty="0" smtClean="0"/>
          </a:p>
          <a:p>
            <a:endParaRPr lang="en-US" dirty="0" smtClean="0"/>
          </a:p>
          <a:p>
            <a:r>
              <a:rPr lang="en-US" dirty="0" smtClean="0"/>
              <a:t>Passed by unanimous consent in </a:t>
            </a:r>
            <a:r>
              <a:rPr lang="en-US" dirty="0" smtClean="0"/>
              <a:t>TG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In Doc # 12/856r4, CID 6084</a:t>
            </a:r>
          </a:p>
          <a:p>
            <a:r>
              <a:rPr lang="en-US" dirty="0" smtClean="0"/>
              <a:t>When the TXOP limit is 0 and the TXOP holder has estimated the value of a </a:t>
            </a:r>
            <a:r>
              <a:rPr lang="en-US" dirty="0" err="1" smtClean="0"/>
              <a:t>T</a:t>
            </a:r>
            <a:r>
              <a:rPr lang="en-US" baseline="-25000" dirty="0" err="1" smtClean="0"/>
              <a:t>Single</a:t>
            </a:r>
            <a:r>
              <a:rPr lang="en-US" baseline="-25000" dirty="0" smtClean="0"/>
              <a:t>-MSDU</a:t>
            </a:r>
            <a:r>
              <a:rPr lang="en-US" dirty="0" smtClean="0"/>
              <a:t> that proves to be an underestimate, i.e. doesn’t allow  transmission of data to complete within the </a:t>
            </a:r>
            <a:r>
              <a:rPr lang="en-US" dirty="0" err="1" smtClean="0"/>
              <a:t>T</a:t>
            </a:r>
            <a:r>
              <a:rPr lang="en-US" baseline="-25000" dirty="0" err="1" smtClean="0"/>
              <a:t>End</a:t>
            </a:r>
            <a:r>
              <a:rPr lang="en-US" baseline="-25000" dirty="0" smtClean="0"/>
              <a:t>-NAV</a:t>
            </a:r>
            <a:r>
              <a:rPr lang="en-US" dirty="0" smtClean="0"/>
              <a:t>, should transmission of that data allowed?</a:t>
            </a:r>
          </a:p>
          <a:p>
            <a:endParaRPr lang="en-US" dirty="0" smtClean="0"/>
          </a:p>
          <a:p>
            <a:r>
              <a:rPr lang="en-US" dirty="0" smtClean="0"/>
              <a:t>Yes: 11</a:t>
            </a:r>
          </a:p>
          <a:p>
            <a:r>
              <a:rPr lang="en-US" dirty="0" smtClean="0"/>
              <a:t>No: 0</a:t>
            </a:r>
            <a:endParaRPr lang="en-US"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#5 </a:t>
            </a:r>
            <a:r>
              <a:rPr lang="en-US" dirty="0" smtClean="0"/>
              <a:t/>
            </a:r>
            <a:br>
              <a:rPr lang="en-US" dirty="0" smtClean="0"/>
            </a:br>
            <a:r>
              <a:rPr lang="en-US" b="0" dirty="0" smtClean="0"/>
              <a:t>(PM2, </a:t>
            </a:r>
            <a:r>
              <a:rPr lang="en-US" b="0" dirty="0" smtClean="0"/>
              <a:t>Mon, </a:t>
            </a:r>
            <a:r>
              <a:rPr lang="en-US" b="0" dirty="0" smtClean="0"/>
              <a:t>09/17/2012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6084 as </a:t>
            </a:r>
            <a:r>
              <a:rPr lang="en-GB" dirty="0" smtClean="0"/>
              <a:t>described in Doc # </a:t>
            </a:r>
            <a:r>
              <a:rPr lang="en-GB" dirty="0" smtClean="0"/>
              <a:t>11-12/856r4?</a:t>
            </a:r>
            <a:endParaRPr lang="en-US" dirty="0" smtClean="0"/>
          </a:p>
          <a:p>
            <a:endParaRPr lang="en-US" dirty="0" smtClean="0"/>
          </a:p>
          <a:p>
            <a:r>
              <a:rPr lang="en-US" dirty="0" smtClean="0"/>
              <a:t>Passed by unanimous consent in </a:t>
            </a:r>
            <a:r>
              <a:rPr lang="en-US" dirty="0" smtClean="0"/>
              <a:t>TG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 </a:t>
            </a:r>
            <a:r>
              <a:rPr lang="en-US" dirty="0" smtClean="0"/>
              <a:t/>
            </a:r>
            <a:br>
              <a:rPr lang="en-US" dirty="0" smtClean="0"/>
            </a:br>
            <a:r>
              <a:rPr lang="en-US" b="0" dirty="0" smtClean="0"/>
              <a:t>(AM1, </a:t>
            </a:r>
            <a:r>
              <a:rPr lang="en-US" b="0" dirty="0" smtClean="0"/>
              <a:t>Mon, </a:t>
            </a:r>
            <a:r>
              <a:rPr lang="en-US" b="0" dirty="0" smtClean="0"/>
              <a:t>09/18/2012</a:t>
            </a:r>
            <a:r>
              <a:rPr lang="en-US" b="0" dirty="0" smtClean="0"/>
              <a:t>)</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as </a:t>
            </a:r>
            <a:r>
              <a:rPr lang="en-GB" dirty="0" smtClean="0"/>
              <a:t>described in Doc # </a:t>
            </a:r>
            <a:r>
              <a:rPr lang="en-GB" dirty="0" smtClean="0"/>
              <a:t>11-12/xxxxr0?</a:t>
            </a:r>
            <a:endParaRPr lang="en-US" dirty="0" smtClean="0"/>
          </a:p>
          <a:p>
            <a:endParaRPr lang="en-US" dirty="0" smtClean="0"/>
          </a:p>
          <a:p>
            <a:r>
              <a:rPr lang="en-US" dirty="0" smtClean="0"/>
              <a:t>Passed by unanimous consent in </a:t>
            </a:r>
            <a:r>
              <a:rPr lang="en-US" dirty="0" smtClean="0"/>
              <a:t>TG meeting</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28</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29</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30</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31</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a:t>
            </a:r>
            <a:r>
              <a:rPr lang="en-US" altLang="ko-KR" dirty="0" smtClean="0"/>
              <a:t>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19475</TotalTime>
  <Words>2988</Words>
  <Application>Microsoft Office PowerPoint</Application>
  <PresentationFormat>On-screen Show (4:3)</PresentationFormat>
  <Paragraphs>419</Paragraphs>
  <Slides>31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 (Not Completed)</vt:lpstr>
      <vt:lpstr>Submissions</vt:lpstr>
      <vt:lpstr>Submissions</vt:lpstr>
      <vt:lpstr>TGac MAC adhoc Motions to be brought for vote in TGac task group</vt:lpstr>
      <vt:lpstr>Pre-Motion #1  (AM2, Mon, 09/17/2012)</vt:lpstr>
      <vt:lpstr>Pre-Motion #2  (AM2, Mon, 09/17/2012)</vt:lpstr>
      <vt:lpstr>Straw Poll #1</vt:lpstr>
      <vt:lpstr>Pre-Motion #3  (PM1, Mon, 09/17/2012)</vt:lpstr>
      <vt:lpstr>Pre-Motion #4  (PM2, Mon, 09/17/2012)</vt:lpstr>
      <vt:lpstr>Straw Poll</vt:lpstr>
      <vt:lpstr>Pre-Motion #5  (PM2, Mon, 09/17/2012)</vt:lpstr>
      <vt:lpstr>Pre-Motion #  (AM1, Mon, 09/18/2012)</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adhoc agenda and report Sep 2012</dc:title>
  <dc:creator>Chunhui Zhu</dc:creator>
  <cp:lastModifiedBy>Chunhui Zhu</cp:lastModifiedBy>
  <cp:revision>349</cp:revision>
  <cp:lastPrinted>1998-02-10T13:28:06Z</cp:lastPrinted>
  <dcterms:created xsi:type="dcterms:W3CDTF">2008-05-05T19:43:32Z</dcterms:created>
  <dcterms:modified xsi:type="dcterms:W3CDTF">2012-09-18T01:08:32Z</dcterms:modified>
</cp:coreProperties>
</file>