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69" r:id="rId2"/>
    <p:sldId id="270" r:id="rId3"/>
    <p:sldId id="287" r:id="rId4"/>
    <p:sldId id="304" r:id="rId5"/>
    <p:sldId id="290" r:id="rId6"/>
    <p:sldId id="291" r:id="rId7"/>
    <p:sldId id="292" r:id="rId8"/>
    <p:sldId id="293" r:id="rId9"/>
    <p:sldId id="294" r:id="rId10"/>
    <p:sldId id="295" r:id="rId11"/>
    <p:sldId id="296" r:id="rId12"/>
    <p:sldId id="298" r:id="rId13"/>
    <p:sldId id="299" r:id="rId14"/>
    <p:sldId id="300" r:id="rId15"/>
    <p:sldId id="301" r:id="rId16"/>
    <p:sldId id="305" r:id="rId17"/>
    <p:sldId id="306" r:id="rId18"/>
    <p:sldId id="307" r:id="rId19"/>
    <p:sldId id="279" r:id="rId20"/>
    <p:sldId id="286" r:id="rId21"/>
    <p:sldId id="308" r:id="rId22"/>
    <p:sldId id="273" r:id="rId23"/>
    <p:sldId id="274" r:id="rId24"/>
    <p:sldId id="275" r:id="rId25"/>
    <p:sldId id="276" r:id="rId26"/>
    <p:sldId id="277" r:id="rId2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087" autoAdjust="0"/>
    <p:restoredTop sz="94671" autoAdjust="0"/>
  </p:normalViewPr>
  <p:slideViewPr>
    <p:cSldViewPr>
      <p:cViewPr>
        <p:scale>
          <a:sx n="100" d="100"/>
          <a:sy n="100" d="100"/>
        </p:scale>
        <p:origin x="-2340" y="-450"/>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92" y="-9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22</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23</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26</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September 2012</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September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September 2012</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September 2012</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September 2012</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September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September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September 2012</a:t>
            </a:r>
            <a:endParaRPr lang="en-US" dirty="0"/>
          </a:p>
        </p:txBody>
      </p:sp>
      <p:sp>
        <p:nvSpPr>
          <p:cNvPr id="1029" name="Rectangle 5"/>
          <p:cNvSpPr>
            <a:spLocks noGrp="1" noChangeArrowheads="1"/>
          </p:cNvSpPr>
          <p:nvPr>
            <p:ph type="ftr" sz="quarter" idx="3"/>
          </p:nvPr>
        </p:nvSpPr>
        <p:spPr bwMode="auto">
          <a:xfrm>
            <a:off x="7227888" y="6475413"/>
            <a:ext cx="13160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Motorola Mobility</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4957173" y="332601"/>
            <a:ext cx="3488327"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802.11-12/1115r10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12/11-12-1158-00-00ah-tgah-sfd-d10-x.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September 2012</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Motorola Mobility</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September 2012</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2012-09-16</a:t>
            </a:r>
          </a:p>
        </p:txBody>
      </p:sp>
      <p:graphicFrame>
        <p:nvGraphicFramePr>
          <p:cNvPr id="1026" name="Object 11"/>
          <p:cNvGraphicFramePr>
            <a:graphicFrameLocks noChangeAspect="1"/>
          </p:cNvGraphicFramePr>
          <p:nvPr>
            <p:extLst>
              <p:ext uri="{D42A27DB-BD31-4B8C-83A1-F6EECF244321}">
                <p14:modId xmlns="" xmlns:p14="http://schemas.microsoft.com/office/powerpoint/2010/main" val="3494830084"/>
              </p:ext>
            </p:extLst>
          </p:nvPr>
        </p:nvGraphicFramePr>
        <p:xfrm>
          <a:off x="534988" y="2660650"/>
          <a:ext cx="7683500" cy="3644900"/>
        </p:xfrm>
        <a:graphic>
          <a:graphicData uri="http://schemas.openxmlformats.org/presentationml/2006/ole">
            <p:oleObj spid="_x0000_s1168" name="Document" r:id="rId4" imgW="8700545" imgH="4130115" progId="Word.Document.8">
              <p:embed/>
            </p:oleObj>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rPr>
              <a:t>12/0112 </a:t>
            </a:r>
            <a:r>
              <a:rPr lang="en-US" b="0" dirty="0" smtClean="0">
                <a:solidFill>
                  <a:srgbClr val="00B050"/>
                </a:solidFill>
              </a:rPr>
              <a:t>Supporting of the Authentication/Association for Large Number of Stations</a:t>
            </a:r>
          </a:p>
          <a:p>
            <a:pPr lvl="1"/>
            <a:r>
              <a:rPr lang="en-US" dirty="0" smtClean="0">
                <a:solidFill>
                  <a:srgbClr val="00B050"/>
                </a:solidFill>
              </a:rPr>
              <a:t>Lei </a:t>
            </a:r>
            <a:r>
              <a:rPr lang="en-US" dirty="0" err="1" smtClean="0">
                <a:solidFill>
                  <a:srgbClr val="00B050"/>
                </a:solidFill>
              </a:rPr>
              <a:t>Zhongding</a:t>
            </a:r>
            <a:r>
              <a:rPr lang="en-US" dirty="0" smtClean="0">
                <a:solidFill>
                  <a:srgbClr val="00B050"/>
                </a:solidFill>
              </a:rPr>
              <a:t> (I2R)</a:t>
            </a:r>
          </a:p>
          <a:p>
            <a:r>
              <a:rPr lang="en-US" dirty="0" smtClean="0">
                <a:solidFill>
                  <a:srgbClr val="00B050"/>
                </a:solidFill>
              </a:rPr>
              <a:t>12/0662</a:t>
            </a:r>
            <a:r>
              <a:rPr lang="en-US" b="0" dirty="0" smtClean="0">
                <a:solidFill>
                  <a:srgbClr val="00B050"/>
                </a:solidFill>
              </a:rPr>
              <a:t> Block ACK Transmission</a:t>
            </a:r>
          </a:p>
          <a:p>
            <a:pPr lvl="1"/>
            <a:r>
              <a:rPr lang="en-US" dirty="0" err="1" smtClean="0">
                <a:solidFill>
                  <a:srgbClr val="00B050"/>
                </a:solidFill>
              </a:rPr>
              <a:t>Wai</a:t>
            </a:r>
            <a:r>
              <a:rPr lang="en-US" dirty="0" smtClean="0">
                <a:solidFill>
                  <a:srgbClr val="00B050"/>
                </a:solidFill>
              </a:rPr>
              <a:t>-Leong </a:t>
            </a:r>
            <a:r>
              <a:rPr lang="en-US" dirty="0" err="1" smtClean="0">
                <a:solidFill>
                  <a:srgbClr val="00B050"/>
                </a:solidFill>
              </a:rPr>
              <a:t>Yeow</a:t>
            </a:r>
            <a:r>
              <a:rPr lang="en-US" dirty="0" smtClean="0">
                <a:solidFill>
                  <a:srgbClr val="00B050"/>
                </a:solidFill>
              </a:rPr>
              <a:t> (I2R)</a:t>
            </a:r>
            <a:endParaRPr lang="en-US" b="0" dirty="0" smtClean="0">
              <a:solidFill>
                <a:srgbClr val="00B050"/>
              </a:solidFill>
            </a:endParaRPr>
          </a:p>
          <a:p>
            <a:pPr lvl="1"/>
            <a:endParaRPr lang="en-US" dirty="0" smtClean="0"/>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rPr>
              <a:t>12/1104 </a:t>
            </a:r>
            <a:r>
              <a:rPr lang="en-US" b="0" dirty="0" smtClean="0">
                <a:solidFill>
                  <a:srgbClr val="00B050"/>
                </a:solidFill>
              </a:rPr>
              <a:t>11ah </a:t>
            </a:r>
            <a:r>
              <a:rPr lang="en-US" b="0" dirty="0" err="1" smtClean="0">
                <a:solidFill>
                  <a:srgbClr val="00B050"/>
                </a:solidFill>
              </a:rPr>
              <a:t>Interframe</a:t>
            </a:r>
            <a:r>
              <a:rPr lang="en-US" b="0" dirty="0" smtClean="0">
                <a:solidFill>
                  <a:srgbClr val="00B050"/>
                </a:solidFill>
              </a:rPr>
              <a:t> Spacing Values (PHY)</a:t>
            </a:r>
          </a:p>
          <a:p>
            <a:pPr lvl="1"/>
            <a:r>
              <a:rPr lang="en-US" dirty="0" err="1" smtClean="0">
                <a:solidFill>
                  <a:srgbClr val="00B050"/>
                </a:solidFill>
              </a:rPr>
              <a:t>Tevfik</a:t>
            </a:r>
            <a:r>
              <a:rPr lang="en-US" dirty="0" smtClean="0">
                <a:solidFill>
                  <a:srgbClr val="00B050"/>
                </a:solidFill>
              </a:rPr>
              <a:t> </a:t>
            </a:r>
            <a:r>
              <a:rPr lang="en-US" dirty="0" err="1" smtClean="0">
                <a:solidFill>
                  <a:srgbClr val="00B050"/>
                </a:solidFill>
              </a:rPr>
              <a:t>Yucek</a:t>
            </a:r>
            <a:r>
              <a:rPr lang="en-US" dirty="0" smtClean="0">
                <a:solidFill>
                  <a:srgbClr val="00B050"/>
                </a:solidFill>
              </a:rPr>
              <a:t> (Qualcomm)</a:t>
            </a:r>
          </a:p>
          <a:p>
            <a:pPr lvl="1"/>
            <a:r>
              <a:rPr lang="en-US" dirty="0" smtClean="0">
                <a:solidFill>
                  <a:srgbClr val="00B050"/>
                </a:solidFill>
              </a:rPr>
              <a:t>Presented in PHY ad hoc. Has pre motion.</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rPr>
              <a:t>12/0840 </a:t>
            </a:r>
            <a:r>
              <a:rPr lang="en-US" b="0" dirty="0" smtClean="0">
                <a:solidFill>
                  <a:srgbClr val="00B050"/>
                </a:solidFill>
              </a:rPr>
              <a:t>AP assisted medium synchronization</a:t>
            </a:r>
          </a:p>
          <a:p>
            <a:pPr lvl="1"/>
            <a:r>
              <a:rPr lang="en-US" dirty="0" err="1" smtClean="0">
                <a:solidFill>
                  <a:srgbClr val="00B050"/>
                </a:solidFill>
              </a:rPr>
              <a:t>Minyoung</a:t>
            </a:r>
            <a:r>
              <a:rPr lang="en-US" dirty="0" smtClean="0">
                <a:solidFill>
                  <a:srgbClr val="00B050"/>
                </a:solidFill>
              </a:rPr>
              <a:t> Park (Intel)</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rPr>
              <a:t>12/1092 </a:t>
            </a:r>
            <a:r>
              <a:rPr lang="en-US" b="0" dirty="0" smtClean="0">
                <a:solidFill>
                  <a:srgbClr val="00B050"/>
                </a:solidFill>
              </a:rPr>
              <a:t>4-bit CRC Revisited (PHY)</a:t>
            </a:r>
          </a:p>
          <a:p>
            <a:pPr lvl="1"/>
            <a:r>
              <a:rPr lang="en-US" dirty="0" smtClean="0">
                <a:solidFill>
                  <a:srgbClr val="00B050"/>
                </a:solidFill>
              </a:rPr>
              <a:t>Thomas </a:t>
            </a:r>
            <a:r>
              <a:rPr lang="en-US" dirty="0" err="1" smtClean="0">
                <a:solidFill>
                  <a:srgbClr val="00B050"/>
                </a:solidFill>
              </a:rPr>
              <a:t>Tetzlaff</a:t>
            </a:r>
            <a:r>
              <a:rPr lang="en-US" dirty="0" smtClean="0">
                <a:solidFill>
                  <a:srgbClr val="00B050"/>
                </a:solidFill>
              </a:rPr>
              <a:t> (Intel)</a:t>
            </a:r>
          </a:p>
          <a:p>
            <a:pPr lvl="1"/>
            <a:r>
              <a:rPr lang="en-US" dirty="0" smtClean="0">
                <a:solidFill>
                  <a:srgbClr val="00B050"/>
                </a:solidFill>
              </a:rPr>
              <a:t>Presented in PHY ad hoc. Has pre motion.</a:t>
            </a:r>
          </a:p>
          <a:p>
            <a:r>
              <a:rPr lang="en-US" dirty="0" smtClean="0">
                <a:solidFill>
                  <a:srgbClr val="00B050"/>
                </a:solidFill>
              </a:rPr>
              <a:t>12/1100 </a:t>
            </a:r>
            <a:r>
              <a:rPr lang="en-US" b="0" dirty="0" smtClean="0">
                <a:solidFill>
                  <a:srgbClr val="00B050"/>
                </a:solidFill>
              </a:rPr>
              <a:t>mid-CRC-in-long-beacon (MAC)</a:t>
            </a:r>
          </a:p>
          <a:p>
            <a:pPr lvl="1"/>
            <a:r>
              <a:rPr lang="en-US" dirty="0" smtClean="0">
                <a:solidFill>
                  <a:srgbClr val="00B050"/>
                </a:solidFill>
              </a:rPr>
              <a:t>Yong Liu (Marvell)</a:t>
            </a:r>
          </a:p>
          <a:p>
            <a:pPr lvl="1"/>
            <a:r>
              <a:rPr lang="en-US" dirty="0" smtClean="0">
                <a:solidFill>
                  <a:srgbClr val="00B050"/>
                </a:solidFill>
              </a:rPr>
              <a:t>Presented in MAC ad hoc. Has pre motion.</a:t>
            </a:r>
          </a:p>
          <a:p>
            <a:r>
              <a:rPr lang="en-US" dirty="0" smtClean="0">
                <a:solidFill>
                  <a:srgbClr val="00B050"/>
                </a:solidFill>
              </a:rPr>
              <a:t>12/1101 </a:t>
            </a:r>
            <a:r>
              <a:rPr lang="en-US" b="0" dirty="0" smtClean="0">
                <a:solidFill>
                  <a:srgbClr val="00B050"/>
                </a:solidFill>
              </a:rPr>
              <a:t>active-polling</a:t>
            </a:r>
          </a:p>
          <a:p>
            <a:pPr lvl="1"/>
            <a:r>
              <a:rPr lang="en-US" dirty="0" smtClean="0">
                <a:solidFill>
                  <a:srgbClr val="00B050"/>
                </a:solidFill>
              </a:rPr>
              <a:t>Yong Liu (Marvell)</a:t>
            </a:r>
          </a:p>
          <a:p>
            <a:pPr lvl="1"/>
            <a:r>
              <a:rPr lang="en-US" dirty="0" smtClean="0">
                <a:solidFill>
                  <a:srgbClr val="00B050"/>
                </a:solidFill>
              </a:rPr>
              <a:t>Presented in MAC ad hoc. Has pre motion.</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rPr>
              <a:t>12/1083 </a:t>
            </a:r>
            <a:r>
              <a:rPr lang="en-US" b="0" dirty="0" smtClean="0">
                <a:solidFill>
                  <a:srgbClr val="00B050"/>
                </a:solidFill>
              </a:rPr>
              <a:t>Sensor Only BSS</a:t>
            </a:r>
          </a:p>
          <a:p>
            <a:pPr lvl="1"/>
            <a:r>
              <a:rPr lang="en-US" dirty="0" smtClean="0">
                <a:solidFill>
                  <a:srgbClr val="00B050"/>
                </a:solidFill>
              </a:rPr>
              <a:t>George </a:t>
            </a:r>
            <a:r>
              <a:rPr lang="en-US" dirty="0" err="1" smtClean="0">
                <a:solidFill>
                  <a:srgbClr val="00B050"/>
                </a:solidFill>
              </a:rPr>
              <a:t>Calcev</a:t>
            </a:r>
            <a:r>
              <a:rPr lang="en-US" dirty="0" smtClean="0">
                <a:solidFill>
                  <a:srgbClr val="00B050"/>
                </a:solidFill>
              </a:rPr>
              <a:t> (</a:t>
            </a:r>
            <a:r>
              <a:rPr lang="en-US" dirty="0" err="1" smtClean="0">
                <a:solidFill>
                  <a:srgbClr val="00B050"/>
                </a:solidFill>
              </a:rPr>
              <a:t>Huawei</a:t>
            </a:r>
            <a:r>
              <a:rPr lang="en-US" dirty="0" smtClean="0">
                <a:solidFill>
                  <a:srgbClr val="00B050"/>
                </a:solidFill>
              </a:rPr>
              <a:t>)</a:t>
            </a:r>
          </a:p>
          <a:p>
            <a:pPr lvl="1"/>
            <a:r>
              <a:rPr lang="en-US" dirty="0" smtClean="0">
                <a:solidFill>
                  <a:srgbClr val="00B050"/>
                </a:solidFill>
              </a:rPr>
              <a:t>Presented in MAC ad hoc. Has pre-motion.</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rPr>
              <a:t>12/1084 </a:t>
            </a:r>
            <a:r>
              <a:rPr lang="en-US" b="0" dirty="0" smtClean="0">
                <a:solidFill>
                  <a:srgbClr val="00B050"/>
                </a:solidFill>
              </a:rPr>
              <a:t>TIM and Page Segmentation</a:t>
            </a:r>
          </a:p>
          <a:p>
            <a:pPr lvl="1"/>
            <a:r>
              <a:rPr lang="en-US" dirty="0" err="1" smtClean="0">
                <a:solidFill>
                  <a:srgbClr val="00B050"/>
                </a:solidFill>
              </a:rPr>
              <a:t>Chittabrata</a:t>
            </a:r>
            <a:r>
              <a:rPr lang="en-US" dirty="0" smtClean="0">
                <a:solidFill>
                  <a:srgbClr val="00B050"/>
                </a:solidFill>
              </a:rPr>
              <a:t> </a:t>
            </a:r>
            <a:r>
              <a:rPr lang="en-US" dirty="0" err="1" smtClean="0">
                <a:solidFill>
                  <a:srgbClr val="00B050"/>
                </a:solidFill>
              </a:rPr>
              <a:t>Ghosh</a:t>
            </a:r>
            <a:r>
              <a:rPr lang="en-US" dirty="0" smtClean="0">
                <a:solidFill>
                  <a:srgbClr val="00B050"/>
                </a:solidFill>
              </a:rPr>
              <a:t> (Nokia)</a:t>
            </a:r>
          </a:p>
          <a:p>
            <a:pPr lvl="1"/>
            <a:r>
              <a:rPr lang="en-US" dirty="0" smtClean="0">
                <a:solidFill>
                  <a:srgbClr val="00B050"/>
                </a:solidFill>
              </a:rPr>
              <a:t>Presented in MAC ad hoc. Has pre-motion.</a:t>
            </a:r>
          </a:p>
          <a:p>
            <a:r>
              <a:rPr lang="en-US" dirty="0" smtClean="0">
                <a:solidFill>
                  <a:srgbClr val="00B050"/>
                </a:solidFill>
              </a:rPr>
              <a:t>12/1086 </a:t>
            </a:r>
            <a:r>
              <a:rPr lang="en-US" b="0" dirty="0" smtClean="0">
                <a:solidFill>
                  <a:srgbClr val="00B050"/>
                </a:solidFill>
              </a:rPr>
              <a:t>TIM for no buffered </a:t>
            </a:r>
            <a:r>
              <a:rPr lang="en-US" b="0" dirty="0" err="1" smtClean="0">
                <a:solidFill>
                  <a:srgbClr val="00B050"/>
                </a:solidFill>
              </a:rPr>
              <a:t>unicast</a:t>
            </a:r>
            <a:r>
              <a:rPr lang="en-US" b="0" dirty="0" smtClean="0">
                <a:solidFill>
                  <a:srgbClr val="00B050"/>
                </a:solidFill>
              </a:rPr>
              <a:t> </a:t>
            </a:r>
            <a:r>
              <a:rPr lang="en-US" b="0" dirty="0" err="1" smtClean="0">
                <a:solidFill>
                  <a:srgbClr val="00B050"/>
                </a:solidFill>
              </a:rPr>
              <a:t>trafic</a:t>
            </a:r>
            <a:endParaRPr lang="en-US" b="0" dirty="0" smtClean="0">
              <a:solidFill>
                <a:srgbClr val="00B050"/>
              </a:solidFill>
            </a:endParaRPr>
          </a:p>
          <a:p>
            <a:pPr lvl="1"/>
            <a:r>
              <a:rPr lang="en-US" dirty="0" err="1" smtClean="0">
                <a:solidFill>
                  <a:srgbClr val="00B050"/>
                </a:solidFill>
              </a:rPr>
              <a:t>Kaiying</a:t>
            </a:r>
            <a:r>
              <a:rPr lang="en-US" dirty="0" smtClean="0">
                <a:solidFill>
                  <a:srgbClr val="00B050"/>
                </a:solidFill>
              </a:rPr>
              <a:t> </a:t>
            </a:r>
            <a:r>
              <a:rPr lang="en-US" dirty="0" err="1" smtClean="0">
                <a:solidFill>
                  <a:srgbClr val="00B050"/>
                </a:solidFill>
              </a:rPr>
              <a:t>Lv</a:t>
            </a:r>
            <a:r>
              <a:rPr lang="en-US" dirty="0" smtClean="0">
                <a:solidFill>
                  <a:srgbClr val="00B050"/>
                </a:solidFill>
              </a:rPr>
              <a:t> (ZTE Corp.)</a:t>
            </a:r>
          </a:p>
          <a:p>
            <a:pPr lvl="1"/>
            <a:r>
              <a:rPr lang="en-US" b="0" dirty="0" smtClean="0">
                <a:solidFill>
                  <a:srgbClr val="00B050"/>
                </a:solidFill>
              </a:rPr>
              <a:t>Presented in MAC ad hoc. Has pre-motion.</a:t>
            </a:r>
          </a:p>
          <a:p>
            <a:pPr lvl="1"/>
            <a:endParaRPr lang="en-US" dirty="0" smtClean="0"/>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rPr>
              <a:t>12/1065 </a:t>
            </a:r>
            <a:r>
              <a:rPr lang="en-US" b="0" dirty="0" smtClean="0">
                <a:solidFill>
                  <a:srgbClr val="00B050"/>
                </a:solidFill>
              </a:rPr>
              <a:t>Estimated battery life improvement by TFM2P</a:t>
            </a:r>
          </a:p>
          <a:p>
            <a:pPr lvl="1"/>
            <a:r>
              <a:rPr lang="en-US" dirty="0" err="1" smtClean="0">
                <a:solidFill>
                  <a:srgbClr val="00B050"/>
                </a:solidFill>
              </a:rPr>
              <a:t>Shusaku</a:t>
            </a:r>
            <a:r>
              <a:rPr lang="en-US" dirty="0" smtClean="0">
                <a:solidFill>
                  <a:srgbClr val="00B050"/>
                </a:solidFill>
              </a:rPr>
              <a:t> Shimada (Yokogawa Co.)</a:t>
            </a:r>
            <a:endParaRPr lang="en-US" b="0" dirty="0" smtClean="0">
              <a:solidFill>
                <a:srgbClr val="00B050"/>
              </a:solidFill>
            </a:endParaRPr>
          </a:p>
          <a:p>
            <a:pPr lvl="1"/>
            <a:endParaRPr lang="en-US" b="0" dirty="0" smtClean="0"/>
          </a:p>
          <a:p>
            <a:pPr lvl="1"/>
            <a:endParaRPr lang="en-US" dirty="0" smtClean="0"/>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rPr>
              <a:t>12/1089 </a:t>
            </a:r>
            <a:r>
              <a:rPr lang="en-US" b="0" dirty="0" smtClean="0">
                <a:solidFill>
                  <a:srgbClr val="00B050"/>
                </a:solidFill>
              </a:rPr>
              <a:t>Frame Classification Based on MAC Header Content</a:t>
            </a:r>
          </a:p>
          <a:p>
            <a:pPr lvl="1"/>
            <a:r>
              <a:rPr lang="en-US" dirty="0" err="1" smtClean="0">
                <a:solidFill>
                  <a:srgbClr val="00B050"/>
                </a:solidFill>
              </a:rPr>
              <a:t>Qi</a:t>
            </a:r>
            <a:r>
              <a:rPr lang="en-US" dirty="0" smtClean="0">
                <a:solidFill>
                  <a:srgbClr val="00B050"/>
                </a:solidFill>
              </a:rPr>
              <a:t> Wang (Broadcom Corporation)</a:t>
            </a:r>
          </a:p>
          <a:p>
            <a:r>
              <a:rPr lang="en-US" b="0" dirty="0" smtClean="0">
                <a:solidFill>
                  <a:srgbClr val="00B050"/>
                </a:solidFill>
              </a:rPr>
              <a:t>12/1103 </a:t>
            </a:r>
            <a:r>
              <a:rPr lang="en-US" b="0" dirty="0" err="1" smtClean="0">
                <a:solidFill>
                  <a:srgbClr val="00B050"/>
                </a:solidFill>
              </a:rPr>
              <a:t>Sectorized</a:t>
            </a:r>
            <a:r>
              <a:rPr lang="en-US" b="0" dirty="0" smtClean="0">
                <a:solidFill>
                  <a:srgbClr val="00B050"/>
                </a:solidFill>
              </a:rPr>
              <a:t> Beam Operation</a:t>
            </a:r>
          </a:p>
          <a:p>
            <a:pPr lvl="1"/>
            <a:r>
              <a:rPr lang="en-US" dirty="0" smtClean="0">
                <a:solidFill>
                  <a:srgbClr val="00B050"/>
                </a:solidFill>
              </a:rPr>
              <a:t>James Wang(</a:t>
            </a:r>
            <a:r>
              <a:rPr lang="en-US" dirty="0" err="1" smtClean="0">
                <a:solidFill>
                  <a:srgbClr val="00B050"/>
                </a:solidFill>
              </a:rPr>
              <a:t>Mediatek</a:t>
            </a:r>
            <a:r>
              <a:rPr lang="en-US" dirty="0" smtClean="0">
                <a:solidFill>
                  <a:srgbClr val="00B050"/>
                </a:solidFill>
              </a:rPr>
              <a:t>)</a:t>
            </a:r>
            <a:endParaRPr lang="en-US" b="0" dirty="0" smtClean="0">
              <a:solidFill>
                <a:srgbClr val="00B050"/>
              </a:solidFill>
            </a:endParaRPr>
          </a:p>
          <a:p>
            <a:pPr lvl="1"/>
            <a:endParaRPr lang="en-US" b="0" dirty="0" smtClean="0"/>
          </a:p>
          <a:p>
            <a:pPr lvl="1"/>
            <a:endParaRPr lang="en-US" dirty="0" smtClean="0"/>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Specification Framework Document</a:t>
            </a:r>
            <a:endParaRPr lang="en-US" dirty="0"/>
          </a:p>
        </p:txBody>
      </p:sp>
      <p:sp>
        <p:nvSpPr>
          <p:cNvPr id="3" name="Content Placeholder 2"/>
          <p:cNvSpPr>
            <a:spLocks noGrp="1"/>
          </p:cNvSpPr>
          <p:nvPr>
            <p:ph idx="1"/>
          </p:nvPr>
        </p:nvSpPr>
        <p:spPr/>
        <p:txBody>
          <a:bodyPr/>
          <a:lstStyle/>
          <a:p>
            <a:r>
              <a:rPr lang="en-US" dirty="0" smtClean="0">
                <a:solidFill>
                  <a:srgbClr val="00B050"/>
                </a:solidFill>
                <a:hlinkClick r:id="rId2"/>
              </a:rPr>
              <a:t>https://</a:t>
            </a:r>
            <a:r>
              <a:rPr lang="en-US" dirty="0" smtClean="0">
                <a:solidFill>
                  <a:srgbClr val="00B050"/>
                </a:solidFill>
                <a:hlinkClick r:id="rId2"/>
              </a:rPr>
              <a:t>mentor.ieee.org/802.11/dcn/12/11-12-1158-00-00ah-tgah-sfd-d10-x.docx</a:t>
            </a:r>
            <a:endParaRPr lang="en-US" dirty="0" smtClean="0">
              <a:solidFill>
                <a:srgbClr val="00B050"/>
              </a:solidFill>
            </a:endParaRPr>
          </a:p>
          <a:p>
            <a:r>
              <a:rPr lang="en-US" dirty="0" smtClean="0">
                <a:solidFill>
                  <a:srgbClr val="00B050"/>
                </a:solidFill>
              </a:rPr>
              <a:t>Updated 11-1137r11</a:t>
            </a:r>
            <a:endParaRPr lang="en-US" dirty="0" smtClean="0">
              <a:solidFill>
                <a:srgbClr val="00B050"/>
              </a:solidFill>
            </a:endParaRPr>
          </a:p>
          <a:p>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dirty="0" smtClean="0">
                <a:solidFill>
                  <a:srgbClr val="00B050"/>
                </a:solidFill>
              </a:rPr>
              <a:t>Desire </a:t>
            </a:r>
            <a:r>
              <a:rPr lang="en-US" dirty="0">
                <a:solidFill>
                  <a:srgbClr val="00B050"/>
                </a:solidFill>
              </a:rPr>
              <a:t>to have rolling time of noon, 10 AM and 7 </a:t>
            </a:r>
            <a:r>
              <a:rPr lang="en-US" dirty="0" smtClean="0">
                <a:solidFill>
                  <a:srgbClr val="00B050"/>
                </a:solidFill>
              </a:rPr>
              <a:t>PM</a:t>
            </a:r>
          </a:p>
          <a:p>
            <a:pPr marL="1009650" lvl="1" indent="-609600"/>
            <a:r>
              <a:rPr lang="en-US" dirty="0" smtClean="0">
                <a:solidFill>
                  <a:srgbClr val="00B050"/>
                </a:solidFill>
              </a:rPr>
              <a:t>Next at 7 PM </a:t>
            </a:r>
          </a:p>
          <a:p>
            <a:pPr marL="1009650" lvl="1" indent="-609600"/>
            <a:r>
              <a:rPr lang="en-US" dirty="0" smtClean="0">
                <a:solidFill>
                  <a:srgbClr val="00B050"/>
                </a:solidFill>
              </a:rPr>
              <a:t>October 31</a:t>
            </a:r>
            <a:r>
              <a:rPr lang="en-US" baseline="30000" dirty="0" smtClean="0">
                <a:solidFill>
                  <a:srgbClr val="00B050"/>
                </a:solidFill>
              </a:rPr>
              <a:t>st</a:t>
            </a:r>
            <a:r>
              <a:rPr lang="en-US" dirty="0">
                <a:solidFill>
                  <a:srgbClr val="00B050"/>
                </a:solidFill>
              </a:rPr>
              <a:t> </a:t>
            </a:r>
            <a:r>
              <a:rPr lang="en-US" dirty="0" smtClean="0">
                <a:solidFill>
                  <a:srgbClr val="00B050"/>
                </a:solidFill>
              </a:rPr>
              <a:t>at </a:t>
            </a:r>
            <a:r>
              <a:rPr lang="en-US" dirty="0" smtClean="0">
                <a:solidFill>
                  <a:srgbClr val="00B050"/>
                </a:solidFill>
              </a:rPr>
              <a:t>10 AM</a:t>
            </a:r>
            <a:r>
              <a:rPr lang="en-US" dirty="0" smtClean="0">
                <a:solidFill>
                  <a:srgbClr val="00B050"/>
                </a:solidFill>
              </a:rPr>
              <a:t> </a:t>
            </a:r>
            <a:r>
              <a:rPr lang="en-US" dirty="0" smtClean="0">
                <a:solidFill>
                  <a:srgbClr val="00B050"/>
                </a:solidFill>
              </a:rPr>
              <a:t>eastern U.S.</a:t>
            </a:r>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Tree>
    <p:extLst>
      <p:ext uri="{BB962C8B-B14F-4D97-AF65-F5344CB8AC3E}">
        <p14:creationId xmlns="" xmlns:p14="http://schemas.microsoft.com/office/powerpoint/2010/main" val="41479018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solidFill>
                  <a:srgbClr val="00B050"/>
                </a:solidFill>
              </a:rPr>
              <a:t>Call for a secretary</a:t>
            </a:r>
          </a:p>
          <a:p>
            <a:pPr marL="609600" indent="-609600"/>
            <a:r>
              <a:rPr lang="en-US" dirty="0" smtClean="0">
                <a:solidFill>
                  <a:srgbClr val="00B050"/>
                </a:solidFill>
              </a:rPr>
              <a:t>IPR and other relevant </a:t>
            </a:r>
            <a:r>
              <a:rPr lang="en-US" dirty="0">
                <a:solidFill>
                  <a:srgbClr val="00B050"/>
                </a:solidFill>
              </a:rPr>
              <a:t>policy and </a:t>
            </a:r>
            <a:r>
              <a:rPr lang="en-US" dirty="0" smtClean="0">
                <a:solidFill>
                  <a:srgbClr val="00B050"/>
                </a:solidFill>
              </a:rPr>
              <a:t>procedures</a:t>
            </a:r>
          </a:p>
          <a:p>
            <a:pPr marL="609600" indent="-609600"/>
            <a:r>
              <a:rPr lang="en-US" dirty="0" smtClean="0">
                <a:solidFill>
                  <a:srgbClr val="00B050"/>
                </a:solidFill>
              </a:rPr>
              <a:t>Approve July meeting minutes</a:t>
            </a:r>
          </a:p>
          <a:p>
            <a:pPr marL="1009650" lvl="1" indent="-609600"/>
            <a:r>
              <a:rPr lang="en-US" dirty="0" smtClean="0">
                <a:solidFill>
                  <a:srgbClr val="00B050"/>
                </a:solidFill>
              </a:rPr>
              <a:t>July meeting minutes 12/0983r0</a:t>
            </a:r>
          </a:p>
          <a:p>
            <a:pPr marL="609600" indent="-609600"/>
            <a:r>
              <a:rPr lang="en-US" dirty="0" smtClean="0">
                <a:solidFill>
                  <a:srgbClr val="00B050"/>
                </a:solidFill>
              </a:rPr>
              <a:t>Approve Teleconference meeting minutes</a:t>
            </a:r>
          </a:p>
          <a:p>
            <a:pPr marL="1009650" lvl="1" indent="-609600"/>
            <a:r>
              <a:rPr lang="en-US" dirty="0" smtClean="0">
                <a:solidFill>
                  <a:srgbClr val="00B050"/>
                </a:solidFill>
              </a:rPr>
              <a:t>September 12 </a:t>
            </a:r>
            <a:r>
              <a:rPr lang="en-US" dirty="0">
                <a:solidFill>
                  <a:srgbClr val="00B050"/>
                </a:solidFill>
              </a:rPr>
              <a:t>teleconference </a:t>
            </a:r>
            <a:r>
              <a:rPr lang="en-US" dirty="0" smtClean="0">
                <a:solidFill>
                  <a:srgbClr val="00B050"/>
                </a:solidFill>
              </a:rPr>
              <a:t>minutes 12/1105r0 </a:t>
            </a:r>
          </a:p>
          <a:p>
            <a:pPr marL="609600" indent="-609600"/>
            <a:r>
              <a:rPr lang="en-US" dirty="0" smtClean="0"/>
              <a:t>Call for submissions</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September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solidFill>
                  <a:srgbClr val="00B050"/>
                </a:solidFill>
              </a:rPr>
              <a:t>Review 11/285</a:t>
            </a:r>
          </a:p>
          <a:p>
            <a:pPr lvl="1">
              <a:buNone/>
            </a:pP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Tree>
    <p:extLst>
      <p:ext uri="{BB962C8B-B14F-4D97-AF65-F5344CB8AC3E}">
        <p14:creationId xmlns="" xmlns:p14="http://schemas.microsoft.com/office/powerpoint/2010/main" val="10593312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Prep for next meeting</a:t>
            </a:r>
            <a:endParaRPr lang="en-US" dirty="0"/>
          </a:p>
        </p:txBody>
      </p:sp>
      <p:sp>
        <p:nvSpPr>
          <p:cNvPr id="3" name="Content Placeholder 2"/>
          <p:cNvSpPr>
            <a:spLocks noGrp="1"/>
          </p:cNvSpPr>
          <p:nvPr>
            <p:ph idx="1"/>
          </p:nvPr>
        </p:nvSpPr>
        <p:spPr/>
        <p:txBody>
          <a:bodyPr/>
          <a:lstStyle/>
          <a:p>
            <a:r>
              <a:rPr lang="en-US" dirty="0" smtClean="0">
                <a:solidFill>
                  <a:srgbClr val="00B050"/>
                </a:solidFill>
              </a:rPr>
              <a:t>Next meeting planning</a:t>
            </a:r>
          </a:p>
          <a:p>
            <a:r>
              <a:rPr lang="en-US" dirty="0" smtClean="0">
                <a:solidFill>
                  <a:srgbClr val="00B050"/>
                </a:solidFill>
              </a:rPr>
              <a:t>Will request 5 slots in November without an Ad Hoc slot</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solidFill>
                  <a:srgbClr val="00B050"/>
                </a:solidFill>
              </a:rPr>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September 2012</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
        <p:nvSpPr>
          <p:cNvPr id="9" name="Footer Placeholder 8"/>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solidFill>
                  <a:srgbClr val="00B050"/>
                </a:solidFill>
              </a:rPr>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September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solidFill>
                  <a:srgbClr val="00B050"/>
                </a:solidFill>
              </a:rPr>
              <a:t>Patent Related Links</a:t>
            </a:r>
            <a:endParaRPr lang="en-US" u="sng" dirty="0" smtClean="0">
              <a:solidFill>
                <a:srgbClr val="00B050"/>
              </a:solidFill>
            </a:endParaRPr>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September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dirty="0" smtClean="0">
                <a:solidFill>
                  <a:srgbClr val="00B050"/>
                </a:solidFill>
              </a:rPr>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September 2012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25</a:t>
            </a:fld>
            <a:endParaRPr lang="en-US"/>
          </a:p>
        </p:txBody>
      </p:sp>
      <p:sp>
        <p:nvSpPr>
          <p:cNvPr id="7" name="Footer Placeholder 6"/>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solidFill>
                  <a:srgbClr val="00B050"/>
                </a:solidFill>
              </a:rPr>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September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26</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802.11ah Agenda</a:t>
            </a:r>
            <a:endParaRPr lang="en-US" dirty="0"/>
          </a:p>
        </p:txBody>
      </p:sp>
      <p:sp>
        <p:nvSpPr>
          <p:cNvPr id="3" name="Content Placeholder 2"/>
          <p:cNvSpPr>
            <a:spLocks noGrp="1"/>
          </p:cNvSpPr>
          <p:nvPr>
            <p:ph idx="1"/>
          </p:nvPr>
        </p:nvSpPr>
        <p:spPr/>
        <p:txBody>
          <a:bodyPr/>
          <a:lstStyle/>
          <a:p>
            <a:r>
              <a:rPr lang="en-US" dirty="0" smtClean="0">
                <a:solidFill>
                  <a:srgbClr val="00B050"/>
                </a:solidFill>
              </a:rPr>
              <a:t>MAC/PHY sub groups. Tuesday 1:30 PM Session</a:t>
            </a:r>
          </a:p>
          <a:p>
            <a:pPr lvl="1"/>
            <a:r>
              <a:rPr lang="en-US" dirty="0" smtClean="0">
                <a:solidFill>
                  <a:srgbClr val="00B050"/>
                </a:solidFill>
              </a:rPr>
              <a:t>PHY: Minho Cheong</a:t>
            </a:r>
          </a:p>
          <a:p>
            <a:pPr lvl="1"/>
            <a:r>
              <a:rPr lang="en-US" dirty="0" smtClean="0">
                <a:solidFill>
                  <a:srgbClr val="00B050"/>
                </a:solidFill>
              </a:rPr>
              <a:t>MAC: </a:t>
            </a:r>
            <a:r>
              <a:rPr lang="en-US" dirty="0" err="1" smtClean="0">
                <a:solidFill>
                  <a:srgbClr val="00B050"/>
                </a:solidFill>
              </a:rPr>
              <a:t>Huai-Rong</a:t>
            </a:r>
            <a:r>
              <a:rPr lang="en-US" dirty="0" smtClean="0">
                <a:solidFill>
                  <a:srgbClr val="00B050"/>
                </a:solidFill>
              </a:rPr>
              <a:t> </a:t>
            </a:r>
            <a:r>
              <a:rPr lang="en-US" dirty="0" err="1" smtClean="0">
                <a:solidFill>
                  <a:srgbClr val="00B050"/>
                </a:solidFill>
              </a:rPr>
              <a:t>Shao</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SIG Submissions</a:t>
            </a:r>
            <a:endParaRPr lang="en-US" dirty="0"/>
          </a:p>
        </p:txBody>
      </p:sp>
      <p:sp>
        <p:nvSpPr>
          <p:cNvPr id="3" name="Content Placeholder 2"/>
          <p:cNvSpPr>
            <a:spLocks noGrp="1"/>
          </p:cNvSpPr>
          <p:nvPr>
            <p:ph idx="1"/>
          </p:nvPr>
        </p:nvSpPr>
        <p:spPr/>
        <p:txBody>
          <a:bodyPr/>
          <a:lstStyle/>
          <a:p>
            <a:endParaRPr lang="en-US" dirty="0" smtClean="0"/>
          </a:p>
          <a:p>
            <a:r>
              <a:rPr lang="en-US" dirty="0" smtClean="0">
                <a:solidFill>
                  <a:srgbClr val="00B050"/>
                </a:solidFill>
              </a:rPr>
              <a:t>12/1080 </a:t>
            </a:r>
            <a:r>
              <a:rPr lang="en-US" b="0" dirty="0" smtClean="0">
                <a:solidFill>
                  <a:srgbClr val="00B050"/>
                </a:solidFill>
              </a:rPr>
              <a:t>SIG Field of NDP Probe Request</a:t>
            </a:r>
          </a:p>
          <a:p>
            <a:pPr lvl="1"/>
            <a:r>
              <a:rPr lang="en-US" dirty="0" err="1" smtClean="0">
                <a:solidFill>
                  <a:srgbClr val="00B050"/>
                </a:solidFill>
              </a:rPr>
              <a:t>Yongho</a:t>
            </a:r>
            <a:r>
              <a:rPr lang="en-US" dirty="0" smtClean="0">
                <a:solidFill>
                  <a:srgbClr val="00B050"/>
                </a:solidFill>
              </a:rPr>
              <a:t> </a:t>
            </a:r>
            <a:r>
              <a:rPr lang="en-US" dirty="0" err="1" smtClean="0">
                <a:solidFill>
                  <a:srgbClr val="00B050"/>
                </a:solidFill>
              </a:rPr>
              <a:t>Seok</a:t>
            </a:r>
            <a:r>
              <a:rPr lang="en-US" dirty="0" smtClean="0">
                <a:solidFill>
                  <a:srgbClr val="00B050"/>
                </a:solidFill>
              </a:rPr>
              <a:t> (LG Electronics)</a:t>
            </a:r>
          </a:p>
          <a:p>
            <a:r>
              <a:rPr lang="en-US" dirty="0" smtClean="0">
                <a:solidFill>
                  <a:srgbClr val="00B050"/>
                </a:solidFill>
              </a:rPr>
              <a:t>12/1085 </a:t>
            </a:r>
            <a:r>
              <a:rPr lang="en-US" b="0" dirty="0" smtClean="0">
                <a:solidFill>
                  <a:srgbClr val="00B050"/>
                </a:solidFill>
              </a:rPr>
              <a:t>1MHz SIG Discussions</a:t>
            </a:r>
          </a:p>
          <a:p>
            <a:pPr lvl="1"/>
            <a:r>
              <a:rPr lang="en-US" dirty="0" err="1" smtClean="0">
                <a:solidFill>
                  <a:srgbClr val="00B050"/>
                </a:solidFill>
              </a:rPr>
              <a:t>Hongyuan</a:t>
            </a:r>
            <a:r>
              <a:rPr lang="en-US" dirty="0" smtClean="0">
                <a:solidFill>
                  <a:srgbClr val="00B050"/>
                </a:solidFill>
              </a:rPr>
              <a:t> Zhang (Marvell)</a:t>
            </a:r>
          </a:p>
          <a:p>
            <a:r>
              <a:rPr lang="en-US" dirty="0" smtClean="0">
                <a:solidFill>
                  <a:srgbClr val="00B050"/>
                </a:solidFill>
              </a:rPr>
              <a:t>12/1102 </a:t>
            </a:r>
            <a:r>
              <a:rPr lang="en-US" b="0" dirty="0" smtClean="0">
                <a:solidFill>
                  <a:srgbClr val="00B050"/>
                </a:solidFill>
              </a:rPr>
              <a:t>SIG Field Ordering</a:t>
            </a:r>
          </a:p>
          <a:p>
            <a:pPr lvl="1"/>
            <a:r>
              <a:rPr lang="en-US" dirty="0" err="1" smtClean="0">
                <a:solidFill>
                  <a:srgbClr val="00B050"/>
                </a:solidFill>
              </a:rPr>
              <a:t>Sameer</a:t>
            </a:r>
            <a:r>
              <a:rPr lang="en-US" dirty="0" smtClean="0">
                <a:solidFill>
                  <a:srgbClr val="00B050"/>
                </a:solidFill>
              </a:rPr>
              <a:t> </a:t>
            </a:r>
            <a:r>
              <a:rPr lang="en-US" dirty="0" err="1" smtClean="0">
                <a:solidFill>
                  <a:srgbClr val="00B050"/>
                </a:solidFill>
              </a:rPr>
              <a:t>Vermani</a:t>
            </a:r>
            <a:r>
              <a:rPr lang="en-US" dirty="0" smtClean="0">
                <a:solidFill>
                  <a:srgbClr val="00B050"/>
                </a:solidFill>
              </a:rPr>
              <a:t> (Qualcomm)</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rPr>
              <a:t>12/1079 </a:t>
            </a:r>
            <a:r>
              <a:rPr lang="en-US" b="0" dirty="0" smtClean="0">
                <a:solidFill>
                  <a:srgbClr val="00B050"/>
                </a:solidFill>
              </a:rPr>
              <a:t>partial AID</a:t>
            </a:r>
          </a:p>
          <a:p>
            <a:pPr lvl="1"/>
            <a:r>
              <a:rPr lang="en-US" dirty="0" err="1" smtClean="0">
                <a:solidFill>
                  <a:srgbClr val="00B050"/>
                </a:solidFill>
              </a:rPr>
              <a:t>Yongho</a:t>
            </a:r>
            <a:r>
              <a:rPr lang="en-US" dirty="0" smtClean="0">
                <a:solidFill>
                  <a:srgbClr val="00B050"/>
                </a:solidFill>
              </a:rPr>
              <a:t> </a:t>
            </a:r>
            <a:r>
              <a:rPr lang="en-US" dirty="0" err="1" smtClean="0">
                <a:solidFill>
                  <a:srgbClr val="00B050"/>
                </a:solidFill>
              </a:rPr>
              <a:t>Seok</a:t>
            </a:r>
            <a:r>
              <a:rPr lang="en-US" dirty="0" smtClean="0">
                <a:solidFill>
                  <a:srgbClr val="00B050"/>
                </a:solidFill>
              </a:rPr>
              <a:t> (LG Electronics)</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rPr>
              <a:t>12/1093 </a:t>
            </a:r>
            <a:r>
              <a:rPr lang="en-US" b="0" dirty="0" smtClean="0">
                <a:solidFill>
                  <a:srgbClr val="00B050"/>
                </a:solidFill>
              </a:rPr>
              <a:t>System information update procedure for 11ah</a:t>
            </a:r>
          </a:p>
          <a:p>
            <a:pPr lvl="1"/>
            <a:r>
              <a:rPr lang="en-US" dirty="0" err="1" smtClean="0">
                <a:solidFill>
                  <a:srgbClr val="00B050"/>
                </a:solidFill>
              </a:rPr>
              <a:t>Jeongki</a:t>
            </a:r>
            <a:r>
              <a:rPr lang="en-US" dirty="0" smtClean="0">
                <a:solidFill>
                  <a:srgbClr val="00B050"/>
                </a:solidFill>
              </a:rPr>
              <a:t> Kim (LG Electronics)</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rPr>
              <a:t>12/1097 </a:t>
            </a:r>
            <a:r>
              <a:rPr lang="en-US" b="0" dirty="0" smtClean="0">
                <a:solidFill>
                  <a:srgbClr val="00B050"/>
                </a:solidFill>
              </a:rPr>
              <a:t>Reserve Channel List in 802.11ah</a:t>
            </a:r>
          </a:p>
          <a:p>
            <a:pPr lvl="1"/>
            <a:r>
              <a:rPr lang="en-US" dirty="0" err="1" smtClean="0">
                <a:solidFill>
                  <a:srgbClr val="00B050"/>
                </a:solidFill>
              </a:rPr>
              <a:t>Timo</a:t>
            </a:r>
            <a:r>
              <a:rPr lang="en-US" dirty="0" smtClean="0">
                <a:solidFill>
                  <a:srgbClr val="00B050"/>
                </a:solidFill>
              </a:rPr>
              <a:t> </a:t>
            </a:r>
            <a:r>
              <a:rPr lang="en-US" dirty="0" err="1" smtClean="0">
                <a:solidFill>
                  <a:srgbClr val="00B050"/>
                </a:solidFill>
              </a:rPr>
              <a:t>Koskela</a:t>
            </a:r>
            <a:r>
              <a:rPr lang="en-US" dirty="0" smtClean="0">
                <a:solidFill>
                  <a:srgbClr val="00B050"/>
                </a:solidFill>
              </a:rPr>
              <a:t> (</a:t>
            </a:r>
            <a:r>
              <a:rPr lang="en-US" dirty="0" err="1" smtClean="0">
                <a:solidFill>
                  <a:srgbClr val="00B050"/>
                </a:solidFill>
              </a:rPr>
              <a:t>Renesas</a:t>
            </a:r>
            <a:r>
              <a:rPr lang="en-US" dirty="0" smtClean="0">
                <a:solidFill>
                  <a:srgbClr val="00B050"/>
                </a:solidFill>
              </a:rPr>
              <a:t> Mobile Corporation)</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rPr>
              <a:t>12/0656 </a:t>
            </a:r>
            <a:r>
              <a:rPr lang="en-US" b="0" dirty="0" smtClean="0">
                <a:solidFill>
                  <a:srgbClr val="00B050"/>
                </a:solidFill>
              </a:rPr>
              <a:t>Extended Sleep mode for battery powered STAs</a:t>
            </a:r>
          </a:p>
          <a:p>
            <a:pPr lvl="1"/>
            <a:r>
              <a:rPr lang="en-US" dirty="0" smtClean="0">
                <a:solidFill>
                  <a:srgbClr val="00B050"/>
                </a:solidFill>
              </a:rPr>
              <a:t>Ken Mori (Panasonic)</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rPr>
              <a:t>12/1106 </a:t>
            </a:r>
            <a:r>
              <a:rPr lang="en-US" b="0" dirty="0" smtClean="0">
                <a:solidFill>
                  <a:srgbClr val="00B050"/>
                </a:solidFill>
              </a:rPr>
              <a:t>A Short Header Frame Format</a:t>
            </a:r>
          </a:p>
          <a:p>
            <a:pPr lvl="1"/>
            <a:r>
              <a:rPr lang="en-US" dirty="0" smtClean="0">
                <a:solidFill>
                  <a:srgbClr val="00B050"/>
                </a:solidFill>
              </a:rPr>
              <a:t>Osama </a:t>
            </a:r>
            <a:r>
              <a:rPr lang="en-US" dirty="0" err="1" smtClean="0">
                <a:solidFill>
                  <a:srgbClr val="00B050"/>
                </a:solidFill>
              </a:rPr>
              <a:t>Aboul-Magd</a:t>
            </a:r>
            <a:r>
              <a:rPr lang="en-US" dirty="0" smtClean="0">
                <a:solidFill>
                  <a:srgbClr val="00B050"/>
                </a:solidFill>
              </a:rPr>
              <a:t> (</a:t>
            </a:r>
            <a:r>
              <a:rPr lang="en-US" dirty="0" err="1" smtClean="0">
                <a:solidFill>
                  <a:srgbClr val="00B050"/>
                </a:solidFill>
              </a:rPr>
              <a:t>Huawei</a:t>
            </a:r>
            <a:r>
              <a:rPr lang="en-US" dirty="0" smtClean="0">
                <a:solidFill>
                  <a:srgbClr val="00B050"/>
                </a:solidFill>
              </a:rPr>
              <a:t> Technologies)</a:t>
            </a:r>
          </a:p>
          <a:p>
            <a:r>
              <a:rPr lang="en-US" dirty="0" smtClean="0">
                <a:solidFill>
                  <a:srgbClr val="00B050"/>
                </a:solidFill>
              </a:rPr>
              <a:t>12/1122 </a:t>
            </a:r>
            <a:r>
              <a:rPr lang="en-US" b="0" dirty="0" smtClean="0">
                <a:solidFill>
                  <a:srgbClr val="00B050"/>
                </a:solidFill>
              </a:rPr>
              <a:t>Short MAC header signaling</a:t>
            </a:r>
          </a:p>
          <a:p>
            <a:pPr lvl="1"/>
            <a:r>
              <a:rPr lang="en-US" dirty="0" smtClean="0">
                <a:solidFill>
                  <a:srgbClr val="00B050"/>
                </a:solidFill>
              </a:rPr>
              <a:t>Simone Merlin (Qualcomm)</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cSld>
  <p:clrMapOvr>
    <a:masterClrMapping/>
  </p:clrMapOvr>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3347</TotalTime>
  <Words>1013</Words>
  <Application>Microsoft Office PowerPoint</Application>
  <PresentationFormat>On-screen Show (4:3)</PresentationFormat>
  <Paragraphs>248</Paragraphs>
  <Slides>26</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28" baseType="lpstr">
      <vt:lpstr>802-11-PathProtection</vt:lpstr>
      <vt:lpstr>Document</vt:lpstr>
      <vt:lpstr>IEEE 802.11ah Sub 1 GHz license-exempt operation Agenda for September 2012</vt:lpstr>
      <vt:lpstr>IEEE 802.11ah Agenda</vt:lpstr>
      <vt:lpstr>IEEE 802.11ah Agenda</vt:lpstr>
      <vt:lpstr>SIG 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Specification Framework Document</vt:lpstr>
      <vt:lpstr>Agenda cont. Teleconferences</vt:lpstr>
      <vt:lpstr>Timeline</vt:lpstr>
      <vt:lpstr>Prep for next meeting</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build</cp:lastModifiedBy>
  <cp:revision>373</cp:revision>
  <cp:lastPrinted>1998-02-10T13:28:06Z</cp:lastPrinted>
  <dcterms:created xsi:type="dcterms:W3CDTF">2009-11-09T00:32:22Z</dcterms:created>
  <dcterms:modified xsi:type="dcterms:W3CDTF">2012-09-19T23:33:22Z</dcterms:modified>
</cp:coreProperties>
</file>