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96" r:id="rId3"/>
    <p:sldId id="316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629" autoAdjust="0"/>
  </p:normalViewPr>
  <p:slideViewPr>
    <p:cSldViewPr>
      <p:cViewPr>
        <p:scale>
          <a:sx n="90" d="100"/>
          <a:sy n="90" d="100"/>
        </p:scale>
        <p:origin x="-1147" y="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51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957" y="-72"/>
      </p:cViewPr>
      <p:guideLst>
        <p:guide orient="horz" pos="2820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tetzla\Documents\crc4bi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tetzla\Documents\crc4bi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Error</a:t>
            </a:r>
            <a:r>
              <a:rPr lang="en-US" baseline="0"/>
              <a:t> Counts per Packet with Error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Sheet1!$A$54</c:f>
              <c:strCache>
                <c:ptCount val="1"/>
                <c:pt idx="0">
                  <c:v>Number of Bit Errors</c:v>
                </c:pt>
              </c:strCache>
            </c:strRef>
          </c:tx>
          <c:invertIfNegative val="0"/>
          <c:cat>
            <c:strRef>
              <c:f>Sheet1!$B$53:$T$53</c:f>
              <c:strCache>
                <c:ptCount val="1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19+</c:v>
                </c:pt>
              </c:strCache>
            </c:strRef>
          </c:cat>
          <c:val>
            <c:numRef>
              <c:f>Sheet1!$B$54:$T$54</c:f>
              <c:numCache>
                <c:formatCode>0%</c:formatCode>
                <c:ptCount val="19"/>
                <c:pt idx="0">
                  <c:v>6.5250118284657405E-2</c:v>
                </c:pt>
                <c:pt idx="1">
                  <c:v>0.12880123876295754</c:v>
                </c:pt>
                <c:pt idx="2">
                  <c:v>0.25134414383414339</c:v>
                </c:pt>
                <c:pt idx="3">
                  <c:v>0.16004989461912339</c:v>
                </c:pt>
                <c:pt idx="4">
                  <c:v>0.11819863219923438</c:v>
                </c:pt>
                <c:pt idx="5">
                  <c:v>0.1099402124822573</c:v>
                </c:pt>
                <c:pt idx="6">
                  <c:v>5.36152092563121E-2</c:v>
                </c:pt>
                <c:pt idx="7">
                  <c:v>3.776506516409308E-2</c:v>
                </c:pt>
                <c:pt idx="8">
                  <c:v>2.7807647640758743E-2</c:v>
                </c:pt>
                <c:pt idx="9">
                  <c:v>1.6108219708374553E-2</c:v>
                </c:pt>
                <c:pt idx="10">
                  <c:v>1.0559593961030582E-2</c:v>
                </c:pt>
                <c:pt idx="11">
                  <c:v>7.5917243752419462E-3</c:v>
                </c:pt>
                <c:pt idx="12">
                  <c:v>4.5163232827218373E-3</c:v>
                </c:pt>
                <c:pt idx="13">
                  <c:v>3.2689578046367586E-3</c:v>
                </c:pt>
                <c:pt idx="14">
                  <c:v>2.2366553400146242E-3</c:v>
                </c:pt>
                <c:pt idx="15">
                  <c:v>1.483934792894318E-3</c:v>
                </c:pt>
                <c:pt idx="16">
                  <c:v>8.1723945115918964E-4</c:v>
                </c:pt>
                <c:pt idx="17">
                  <c:v>3.8711342423330036E-4</c:v>
                </c:pt>
                <c:pt idx="18">
                  <c:v>2.5807561615553358E-4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3957248"/>
        <c:axId val="104536704"/>
      </c:barChart>
      <c:catAx>
        <c:axId val="103957248"/>
        <c:scaling>
          <c:orientation val="minMax"/>
        </c:scaling>
        <c:delete val="0"/>
        <c:axPos val="b"/>
        <c:majorTickMark val="out"/>
        <c:minorTickMark val="none"/>
        <c:tickLblPos val="nextTo"/>
        <c:crossAx val="104536704"/>
        <c:crosses val="autoZero"/>
        <c:auto val="1"/>
        <c:lblAlgn val="ctr"/>
        <c:lblOffset val="100"/>
        <c:noMultiLvlLbl val="0"/>
      </c:catAx>
      <c:valAx>
        <c:axId val="10453670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3957248"/>
        <c:crosses val="autoZero"/>
        <c:crossBetween val="between"/>
      </c:valAx>
    </c:plotArea>
    <c:legend>
      <c:legendPos val="r"/>
      <c:layout/>
      <c:overlay val="1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False Positive Percentage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Sheet2!$C$30</c:f>
              <c:strCache>
                <c:ptCount val="1"/>
                <c:pt idx="0">
                  <c:v>PER=3.4%</c:v>
                </c:pt>
              </c:strCache>
            </c:strRef>
          </c:tx>
          <c:invertIfNegative val="0"/>
          <c:cat>
            <c:strRef>
              <c:f>Sheet2!$B$31:$B$34</c:f>
              <c:strCache>
                <c:ptCount val="4"/>
                <c:pt idx="0">
                  <c:v>LSB</c:v>
                </c:pt>
                <c:pt idx="1">
                  <c:v>bits 1467</c:v>
                </c:pt>
                <c:pt idx="2">
                  <c:v>4x 1b CRC</c:v>
                </c:pt>
                <c:pt idx="3">
                  <c:v>4b CRC</c:v>
                </c:pt>
              </c:strCache>
            </c:strRef>
          </c:cat>
          <c:val>
            <c:numRef>
              <c:f>Sheet2!$C$31:$C$34</c:f>
              <c:numCache>
                <c:formatCode>General</c:formatCode>
                <c:ptCount val="4"/>
                <c:pt idx="0">
                  <c:v>4.6100000000000003</c:v>
                </c:pt>
                <c:pt idx="1">
                  <c:v>4.2699999999999996</c:v>
                </c:pt>
                <c:pt idx="2">
                  <c:v>4.1100000000000003</c:v>
                </c:pt>
                <c:pt idx="3">
                  <c:v>3.45</c:v>
                </c:pt>
              </c:numCache>
            </c:numRef>
          </c:val>
        </c:ser>
        <c:ser>
          <c:idx val="1"/>
          <c:order val="1"/>
          <c:tx>
            <c:strRef>
              <c:f>Sheet2!$D$30</c:f>
              <c:strCache>
                <c:ptCount val="1"/>
                <c:pt idx="0">
                  <c:v>PER=.15%</c:v>
                </c:pt>
              </c:strCache>
            </c:strRef>
          </c:tx>
          <c:invertIfNegative val="0"/>
          <c:cat>
            <c:strRef>
              <c:f>Sheet2!$B$31:$B$34</c:f>
              <c:strCache>
                <c:ptCount val="4"/>
                <c:pt idx="0">
                  <c:v>LSB</c:v>
                </c:pt>
                <c:pt idx="1">
                  <c:v>bits 1467</c:v>
                </c:pt>
                <c:pt idx="2">
                  <c:v>4x 1b CRC</c:v>
                </c:pt>
                <c:pt idx="3">
                  <c:v>4b CRC</c:v>
                </c:pt>
              </c:strCache>
            </c:strRef>
          </c:cat>
          <c:val>
            <c:numRef>
              <c:f>Sheet2!$D$31:$D$34</c:f>
              <c:numCache>
                <c:formatCode>General</c:formatCode>
                <c:ptCount val="4"/>
                <c:pt idx="0">
                  <c:v>3.74</c:v>
                </c:pt>
                <c:pt idx="1">
                  <c:v>2.77</c:v>
                </c:pt>
                <c:pt idx="2">
                  <c:v>2.75</c:v>
                </c:pt>
                <c:pt idx="3">
                  <c:v>2.2200000000000002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770880"/>
        <c:axId val="29772416"/>
        <c:axId val="0"/>
      </c:bar3DChart>
      <c:catAx>
        <c:axId val="29770880"/>
        <c:scaling>
          <c:orientation val="minMax"/>
        </c:scaling>
        <c:delete val="0"/>
        <c:axPos val="b"/>
        <c:majorTickMark val="out"/>
        <c:minorTickMark val="none"/>
        <c:tickLblPos val="nextTo"/>
        <c:crossAx val="29772416"/>
        <c:crosses val="autoZero"/>
        <c:auto val="1"/>
        <c:lblAlgn val="ctr"/>
        <c:lblOffset val="100"/>
        <c:noMultiLvlLbl val="0"/>
      </c:catAx>
      <c:valAx>
        <c:axId val="297724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97708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7907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97879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6411" y="8670925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 graph of only those packets that have errors.  So, the total of the bars is 100%.  The</a:t>
            </a:r>
            <a:r>
              <a:rPr lang="en-US" baseline="0" dirty="0" smtClean="0"/>
              <a:t> packet is just the 30-bit SIG field, plus 6 tail bits.  (Errors in tail bits are not considered to be packet errors.)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96411" y="86709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65CB0DA-1E5C-42B6-832E-DE221983C1E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05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False</a:t>
            </a:r>
            <a:r>
              <a:rPr lang="en-US" baseline="0" dirty="0" smtClean="0"/>
              <a:t> positive percentage is percentage of packets that have a good Check Sequence out of the packets that have errors.  </a:t>
            </a:r>
            <a:r>
              <a:rPr lang="en-US" dirty="0" smtClean="0"/>
              <a:t>False</a:t>
            </a:r>
            <a:r>
              <a:rPr lang="en-US" baseline="0" dirty="0" smtClean="0"/>
              <a:t> positive will approach 6.25% as noise increases, since it is 4 bits long.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96411" y="86709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65CB0DA-1E5C-42B6-832E-DE221983C1E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022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3489" y="6475413"/>
            <a:ext cx="121046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Tom Tetzlaff,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7B5733-890D-4E57-A4DB-DD6603570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58CF2B-ED5B-4B22-84C1-7B0CB2F4D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B8B7A3-0C1D-4B2D-AD54-FEDEB1831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3489" y="6475413"/>
            <a:ext cx="121046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Tom Tetzlaff,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EABDC-E115-4971-AAD7-AFF4ADFC1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Tetzlaff, et. Al.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70ABE7-D4EF-4E25-BAB0-6A04DE330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7F84C7B-6481-409C-AE66-1C51D213B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71960" y="6475413"/>
            <a:ext cx="11719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Tom Tetzlaff, et. al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9614CF-41B1-41BF-AB2B-2C5218219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16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8BB3EB-ADCD-4E7A-9C82-B3F0159C7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430AB-6734-4246-A069-1CDA2A6CF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58F4EB-0F7F-40B0-B818-64BEF566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55390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0262" y="6475413"/>
            <a:ext cx="1243674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Tom Tetzlaff,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01" y="334963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802.11-12/1092r0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2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3.doc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390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Sept 2012</a:t>
            </a:r>
          </a:p>
        </p:txBody>
      </p:sp>
      <p:sp>
        <p:nvSpPr>
          <p:cNvPr id="21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33476" y="6475413"/>
            <a:ext cx="1210460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Tom Tetzlaff, et. al.</a:t>
            </a:r>
          </a:p>
        </p:txBody>
      </p:sp>
      <p:sp>
        <p:nvSpPr>
          <p:cNvPr id="21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A78FA4BF-601B-4C85-9F97-768BDB1459C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4-bit CRC Revisited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2012-09-17</a:t>
            </a:r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752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8364699"/>
              </p:ext>
            </p:extLst>
          </p:nvPr>
        </p:nvGraphicFramePr>
        <p:xfrm>
          <a:off x="1219200" y="2362200"/>
          <a:ext cx="6713538" cy="399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Document" r:id="rId5" imgW="9456788" imgH="5624696" progId="Word.Document.8">
                  <p:embed/>
                </p:oleObj>
              </mc:Choice>
              <mc:Fallback>
                <p:oleObj name="Document" r:id="rId5" imgW="9456788" imgH="5624696" progId="Word.Document.8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362200"/>
                        <a:ext cx="6713538" cy="3995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810000" y="6477000"/>
            <a:ext cx="121046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3200400"/>
          </a:xfrm>
        </p:spPr>
        <p:txBody>
          <a:bodyPr/>
          <a:lstStyle/>
          <a:p>
            <a:r>
              <a:rPr lang="en-US" dirty="0" smtClean="0"/>
              <a:t>Use a Check Sequence calculation that has a Hamming distance &gt; 1, to guarantee catching single-bit errors</a:t>
            </a:r>
          </a:p>
          <a:p>
            <a:pPr lvl="1"/>
            <a:r>
              <a:rPr lang="en-US" dirty="0" smtClean="0"/>
              <a:t>Even if performance difference is small</a:t>
            </a:r>
          </a:p>
          <a:p>
            <a:r>
              <a:rPr lang="en-US" dirty="0" smtClean="0"/>
              <a:t>Complexity is sufficiently low, that using a 4-bit CRC using x</a:t>
            </a:r>
            <a:r>
              <a:rPr lang="en-US" baseline="30000" dirty="0" smtClean="0"/>
              <a:t>4</a:t>
            </a:r>
            <a:r>
              <a:rPr lang="en-US" dirty="0" smtClean="0"/>
              <a:t> + x + 1 as the generator is the desired choice.</a:t>
            </a:r>
          </a:p>
          <a:p>
            <a:pPr lvl="1"/>
            <a:r>
              <a:rPr lang="en-US" dirty="0" smtClean="0"/>
              <a:t>2 2-input MUXs and 1 2-input XOR inserted into 8-bit CRC circuit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91400" y="6431633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Tom Tetzlaff,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55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SFD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GB" dirty="0"/>
              <a:t>R.3.2.1.C: The draft specification shall use the 4 LSB of the 11n HTSIG field 8-bit CRC for the 4-bit CRC in 11ah 2MHz and 1MHz SIG(A) fields, and use the same 11n HTSIG field 8-bit CRC in SIGB field of the &gt;=2MHz long preamble [36, 39</a:t>
            </a:r>
            <a:r>
              <a:rPr lang="en-GB" dirty="0" smtClean="0"/>
              <a:t>].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Proposal on next page is to change the 4-bit CRC field to use a normal 4-bit CRC procedure using the x</a:t>
            </a:r>
            <a:r>
              <a:rPr lang="en-GB" baseline="30000" dirty="0" smtClean="0"/>
              <a:t>4</a:t>
            </a:r>
            <a:r>
              <a:rPr lang="en-GB" dirty="0" smtClean="0"/>
              <a:t> + x + 1 generator polynomial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581400" y="6477000"/>
            <a:ext cx="121046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467600" y="6460067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Tom Tetzlaff,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50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the 4-bit CRC calculation should change as follows:</a:t>
            </a:r>
          </a:p>
          <a:p>
            <a:pPr marL="0" indent="0">
              <a:buNone/>
            </a:pPr>
            <a:r>
              <a:rPr lang="en-US" dirty="0"/>
              <a:t>The 4-bit CRC in 11ah 2MHz and 1MHz SIG(A) fields will be calculated using the same procedure as the 11n HTSIG field 8-bit CRC, except that the generator polynomial G(D) = </a:t>
            </a:r>
            <a:r>
              <a:rPr lang="en-US" dirty="0" smtClean="0"/>
              <a:t>D</a:t>
            </a:r>
            <a:r>
              <a:rPr lang="en-GB" baseline="30000" dirty="0" smtClean="0"/>
              <a:t>4</a:t>
            </a:r>
            <a:r>
              <a:rPr lang="en-US" dirty="0" smtClean="0"/>
              <a:t> </a:t>
            </a:r>
            <a:r>
              <a:rPr lang="en-US" dirty="0"/>
              <a:t>+ D + 1.  The draft specification shall use the same 11n HTSIG field 8-bit CRC in SIGB field of the &gt;= 2MHz long preamble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733800" y="6477000"/>
            <a:ext cx="121046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239000" y="6477000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Tom Tetzlaff,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57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[1] 11-12-0800-01-00ah-4-bit-crc-for-1-mhz-and-2-mhz-modes.ppt</a:t>
            </a:r>
          </a:p>
          <a:p>
            <a:pPr marL="0" indent="0">
              <a:buNone/>
            </a:pPr>
            <a:r>
              <a:rPr lang="en-US" sz="1800" dirty="0" smtClean="0"/>
              <a:t>IEEE 11-12/0800r1, </a:t>
            </a:r>
            <a:r>
              <a:rPr lang="en-US" sz="1800" dirty="0" err="1" smtClean="0"/>
              <a:t>InterDigital</a:t>
            </a: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[2] 11-12-0596-01-00ah-sig-field-4-bit-crc.pptx</a:t>
            </a:r>
          </a:p>
          <a:p>
            <a:pPr marL="0" indent="0">
              <a:buNone/>
            </a:pPr>
            <a:r>
              <a:rPr lang="en-US" sz="1800" dirty="0" smtClean="0"/>
              <a:t>IEEE 11-12/0596r1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733800" y="6477000"/>
            <a:ext cx="121046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162800" y="6482431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Tom Tetzlaff,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0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33499" y="6475413"/>
            <a:ext cx="121046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Tom Tetzlaff, et. al.</a:t>
            </a:r>
            <a:endParaRPr lang="en-US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2</a:t>
            </a:r>
            <a:endParaRPr lang="en-US" dirty="0">
              <a:cs typeface="+mn-cs"/>
            </a:endParaRP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248862"/>
              </p:ext>
            </p:extLst>
          </p:nvPr>
        </p:nvGraphicFramePr>
        <p:xfrm>
          <a:off x="762000" y="1143000"/>
          <a:ext cx="7475538" cy="587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Document" r:id="rId4" imgW="8533920" imgH="6692913" progId="Word.Document.8">
                  <p:embed/>
                </p:oleObj>
              </mc:Choice>
              <mc:Fallback>
                <p:oleObj name="Document" r:id="rId4" imgW="8533920" imgH="6692913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143000"/>
                        <a:ext cx="7475538" cy="5875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390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Sept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33489" y="6475413"/>
            <a:ext cx="121046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Tom Tetzlaff, et.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914400" y="1371600"/>
          <a:ext cx="7239000" cy="571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Document" r:id="rId4" imgW="8521573" imgH="6704158" progId="Word.Document.8">
                  <p:embed/>
                </p:oleObj>
              </mc:Choice>
              <mc:Fallback>
                <p:oleObj name="Document" r:id="rId4" imgW="8521573" imgH="6704158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71600"/>
                        <a:ext cx="7239000" cy="571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390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Sept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810000" y="6477000"/>
            <a:ext cx="121046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419600"/>
          </a:xfrm>
        </p:spPr>
        <p:txBody>
          <a:bodyPr/>
          <a:lstStyle/>
          <a:p>
            <a:r>
              <a:rPr lang="en-US" dirty="0" smtClean="0"/>
              <a:t>Current 4-bit CRC calculation has Hamming distance=1, as pointed out in [1]</a:t>
            </a:r>
          </a:p>
          <a:p>
            <a:pPr lvl="1"/>
            <a:r>
              <a:rPr lang="en-US" dirty="0" smtClean="0"/>
              <a:t>Randomly pick values of 26 bits prior to “CRC” in 1 MHz SIG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sequence: Pick 1 of those 26 bits and flip it</a:t>
            </a:r>
          </a:p>
          <a:p>
            <a:pPr lvl="1"/>
            <a:r>
              <a:rPr lang="en-US" dirty="0" smtClean="0"/>
              <a:t>11.5% chance that both sequences have same CRC field using current algorithm – 4 LSB bits of 8-bit CRC.</a:t>
            </a:r>
            <a:endParaRPr lang="en-US" dirty="0"/>
          </a:p>
          <a:p>
            <a:r>
              <a:rPr lang="en-US" dirty="0" smtClean="0"/>
              <a:t>Many options for picking this calculation that has Hamming distance=2</a:t>
            </a:r>
          </a:p>
          <a:p>
            <a:pPr lvl="1"/>
            <a:r>
              <a:rPr lang="en-US" dirty="0" smtClean="0"/>
              <a:t>7 options for picking different selection of 4 bits from 8-bit CRC </a:t>
            </a:r>
            <a:r>
              <a:rPr lang="en-US" dirty="0" err="1" smtClean="0"/>
              <a:t>calc</a:t>
            </a:r>
            <a:endParaRPr lang="en-US" dirty="0" smtClean="0"/>
          </a:p>
          <a:p>
            <a:pPr lvl="1"/>
            <a:r>
              <a:rPr lang="en-US" dirty="0" smtClean="0"/>
              <a:t>Use 4-bit polynomial: x</a:t>
            </a:r>
            <a:r>
              <a:rPr lang="en-US" baseline="30000" dirty="0" smtClean="0"/>
              <a:t>4</a:t>
            </a:r>
            <a:r>
              <a:rPr lang="en-US" dirty="0" smtClean="0"/>
              <a:t> + x + 1</a:t>
            </a:r>
          </a:p>
          <a:p>
            <a:pPr lvl="1"/>
            <a:r>
              <a:rPr lang="en-US" dirty="0" smtClean="0"/>
              <a:t>Many other possibilities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467600" y="6440096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Tom Tetzlaff,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83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Implications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886200" y="6477000"/>
            <a:ext cx="1210460" cy="25927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267200"/>
          </a:xfrm>
        </p:spPr>
        <p:txBody>
          <a:bodyPr/>
          <a:lstStyle/>
          <a:p>
            <a:r>
              <a:rPr lang="en-US" dirty="0" smtClean="0"/>
              <a:t>As pointed out in [2], the algorithm choice for the Check Sequence has little performance impact in AWGN case</a:t>
            </a:r>
          </a:p>
          <a:p>
            <a:pPr lvl="1"/>
            <a:r>
              <a:rPr lang="en-US" dirty="0" smtClean="0"/>
              <a:t>At high error levels, all “sane” Check Sequence algorithms will trend towards a 6.25% false-positive rate on SIG fields with errors.  (Assumes 4b Check Sequence, 1/16 = 6.25%)</a:t>
            </a:r>
          </a:p>
          <a:p>
            <a:pPr lvl="1"/>
            <a:r>
              <a:rPr lang="en-US" dirty="0" smtClean="0"/>
              <a:t>At low error levels, false-positive rate differences only can affect the low percentage of SIG fields with errors, most SIG fields are correct.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15200" y="64770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Tom Tetzlaff,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56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Viterbi Decoder AWGN behavior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581400" y="6477000"/>
            <a:ext cx="121046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1676400"/>
          </a:xfrm>
        </p:spPr>
        <p:txBody>
          <a:bodyPr/>
          <a:lstStyle/>
          <a:p>
            <a:r>
              <a:rPr lang="en-US" dirty="0" smtClean="0"/>
              <a:t>Viterbi Decoder output tends to have multi-bit errors</a:t>
            </a:r>
          </a:p>
          <a:p>
            <a:r>
              <a:rPr lang="en-US" dirty="0" smtClean="0"/>
              <a:t>Distribution of number of errors in a 30-bit sequence (1 MHz SIG) with AWGN such that the PER is 0.15%: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3601743"/>
              </p:ext>
            </p:extLst>
          </p:nvPr>
        </p:nvGraphicFramePr>
        <p:xfrm>
          <a:off x="1371600" y="3429000"/>
          <a:ext cx="6046470" cy="3040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467600" y="64770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Tom Tetzlaff,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86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Catching Single-bit Errors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733800" y="6477000"/>
            <a:ext cx="121046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3505200"/>
          </a:xfrm>
        </p:spPr>
        <p:txBody>
          <a:bodyPr/>
          <a:lstStyle/>
          <a:p>
            <a:r>
              <a:rPr lang="en-US" dirty="0" smtClean="0"/>
              <a:t>Why choose Hamming distance = 2?</a:t>
            </a:r>
          </a:p>
          <a:p>
            <a:pPr lvl="1"/>
            <a:r>
              <a:rPr lang="en-US" dirty="0" smtClean="0"/>
              <a:t>It is exceptionally easy to do.  The complexity difference between a check sequence algorithm that has this property and one that does not is negligible.</a:t>
            </a:r>
          </a:p>
          <a:p>
            <a:pPr lvl="1"/>
            <a:r>
              <a:rPr lang="en-US" dirty="0" smtClean="0"/>
              <a:t>There might be some relatively common set of channel conditions, equalizer implementations, and Viterbi Decoder implementations that significantly increase the likelihood of single bit errors</a:t>
            </a:r>
          </a:p>
          <a:p>
            <a:pPr lvl="1"/>
            <a:r>
              <a:rPr lang="en-US" dirty="0" smtClean="0"/>
              <a:t>Instead of trying to cover all possible scenarios, simply pick a Check Sequence algorithm that has a Hamming distance = 2.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391400" y="6477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Tom Tetzlaff,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71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Check Sequence Match for Given Algorithms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733800" y="6477000"/>
            <a:ext cx="121046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3886200"/>
          </a:xfrm>
        </p:spPr>
        <p:txBody>
          <a:bodyPr/>
          <a:lstStyle/>
          <a:p>
            <a:r>
              <a:rPr lang="en-US" dirty="0" smtClean="0"/>
              <a:t>Algorithms Checked:</a:t>
            </a:r>
          </a:p>
          <a:p>
            <a:pPr lvl="1"/>
            <a:r>
              <a:rPr lang="en-US" dirty="0" smtClean="0"/>
              <a:t>4 LSBs of 8-bit CRC (currently in SFD)</a:t>
            </a:r>
          </a:p>
          <a:p>
            <a:pPr lvl="1"/>
            <a:r>
              <a:rPr lang="en-US" dirty="0" smtClean="0"/>
              <a:t>4-bit CRC using x</a:t>
            </a:r>
            <a:r>
              <a:rPr lang="en-US" baseline="30000" dirty="0" smtClean="0"/>
              <a:t>4</a:t>
            </a:r>
            <a:r>
              <a:rPr lang="en-US" dirty="0" smtClean="0"/>
              <a:t> + x + 1 Generator</a:t>
            </a:r>
          </a:p>
          <a:p>
            <a:pPr lvl="1"/>
            <a:r>
              <a:rPr lang="en-US" dirty="0" smtClean="0"/>
              <a:t>Best performer of selecting 4 bits of 8-bit CRC such that all single-bit errors are detected</a:t>
            </a:r>
          </a:p>
          <a:p>
            <a:pPr lvl="1"/>
            <a:r>
              <a:rPr lang="en-US" dirty="0" smtClean="0"/>
              <a:t>Concatenation of 4 parity bits using every 4</a:t>
            </a:r>
            <a:r>
              <a:rPr lang="en-US" baseline="30000" dirty="0" smtClean="0"/>
              <a:t>th</a:t>
            </a:r>
            <a:r>
              <a:rPr lang="en-US" dirty="0" smtClean="0"/>
              <a:t> input bit at offsets of 0,1,2 and 3.</a:t>
            </a:r>
          </a:p>
          <a:p>
            <a:r>
              <a:rPr lang="en-US" dirty="0" smtClean="0"/>
              <a:t>Also checked various combinations of XOR of 4 selected bits of 8-bit CRC with remaining 4 bits of 8-bit CRC</a:t>
            </a:r>
          </a:p>
          <a:p>
            <a:pPr lvl="1"/>
            <a:r>
              <a:rPr lang="en-US" dirty="0" smtClean="0"/>
              <a:t>Dropped due to poor performance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239000" y="6423166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Tom Tetzlaff,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35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Positive Check Sequences for AWGN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886200" y="6477000"/>
            <a:ext cx="121046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2447824"/>
              </p:ext>
            </p:extLst>
          </p:nvPr>
        </p:nvGraphicFramePr>
        <p:xfrm>
          <a:off x="1876425" y="1744980"/>
          <a:ext cx="5391150" cy="3368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14400" y="52578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Packet is 26 random data bits + 4 CRC + 6 tail bits = same size as 1 MHz SIG </a:t>
            </a:r>
          </a:p>
          <a:p>
            <a:r>
              <a:rPr lang="en-US" dirty="0" smtClean="0"/>
              <a:t>“LSB” is current spec – 4 LSB of 8-bit CRC calculation</a:t>
            </a:r>
          </a:p>
          <a:p>
            <a:r>
              <a:rPr lang="en-US" dirty="0" smtClean="0"/>
              <a:t>4b CRC uses x</a:t>
            </a:r>
            <a:r>
              <a:rPr lang="en-US" baseline="30000" dirty="0" smtClean="0"/>
              <a:t>4</a:t>
            </a:r>
            <a:r>
              <a:rPr lang="en-US" dirty="0" smtClean="0"/>
              <a:t>+x+1 generator polynomial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391400" y="6477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Tom Tetzlaff, et.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57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11683</TotalTime>
  <Words>981</Words>
  <Application>Microsoft Office PowerPoint</Application>
  <PresentationFormat>On-screen Show (4:3)</PresentationFormat>
  <Paragraphs>117</Paragraphs>
  <Slides>13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place presentation subject title text here]</vt:lpstr>
      <vt:lpstr>Document</vt:lpstr>
      <vt:lpstr>Microsoft Word 97 - 2003 Document</vt:lpstr>
      <vt:lpstr>4-bit CRC Revisited</vt:lpstr>
      <vt:lpstr>PowerPoint Presentation</vt:lpstr>
      <vt:lpstr>PowerPoint Presentation</vt:lpstr>
      <vt:lpstr>Introduction</vt:lpstr>
      <vt:lpstr>Performance Implications</vt:lpstr>
      <vt:lpstr>Viterbi Decoder AWGN behavior</vt:lpstr>
      <vt:lpstr>Catching Single-bit Errors</vt:lpstr>
      <vt:lpstr>False Check Sequence Match for Given Algorithms</vt:lpstr>
      <vt:lpstr>False Positive Check Sequences for AWGN</vt:lpstr>
      <vt:lpstr>Recommendations</vt:lpstr>
      <vt:lpstr>Current SFD text</vt:lpstr>
      <vt:lpstr>Straw Poll</vt:lpstr>
      <vt:lpstr>References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Raja Banerjea</dc:creator>
  <cp:lastModifiedBy>Tetzlaff, Thomas A</cp:lastModifiedBy>
  <cp:revision>272</cp:revision>
  <cp:lastPrinted>2010-12-20T20:45:24Z</cp:lastPrinted>
  <dcterms:created xsi:type="dcterms:W3CDTF">2010-12-20T20:39:38Z</dcterms:created>
  <dcterms:modified xsi:type="dcterms:W3CDTF">2012-09-16T05:09:10Z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-879943810</vt:i4>
  </property>
  <property fmtid="{D5CDD505-2E9C-101B-9397-08002B2CF9AE}" pid="3" name="_NewReviewCycle">
    <vt:lpwstr/>
  </property>
  <property fmtid="{D5CDD505-2E9C-101B-9397-08002B2CF9AE}" pid="4" name="_EmailSubject">
    <vt:lpwstr>ah presentations</vt:lpwstr>
  </property>
  <property fmtid="{D5CDD505-2E9C-101B-9397-08002B2CF9AE}" pid="5" name="_AuthorEmail">
    <vt:lpwstr>svverman@qualcomm.com</vt:lpwstr>
  </property>
  <property fmtid="{D5CDD505-2E9C-101B-9397-08002B2CF9AE}" pid="6" name="_AuthorEmailDisplayName">
    <vt:lpwstr>Vermani, Sameer</vt:lpwstr>
  </property>
</Properties>
</file>