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02" r:id="rId3"/>
    <p:sldId id="303" r:id="rId4"/>
    <p:sldId id="270" r:id="rId5"/>
    <p:sldId id="287" r:id="rId6"/>
    <p:sldId id="294" r:id="rId7"/>
    <p:sldId id="295" r:id="rId8"/>
    <p:sldId id="297" r:id="rId9"/>
    <p:sldId id="298" r:id="rId10"/>
    <p:sldId id="290" r:id="rId11"/>
    <p:sldId id="300" r:id="rId12"/>
    <p:sldId id="291" r:id="rId13"/>
    <p:sldId id="292" r:id="rId14"/>
    <p:sldId id="301" r:id="rId15"/>
    <p:sldId id="293"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609" autoAdjust="0"/>
    <p:restoredTop sz="86447" autoAdjust="0"/>
  </p:normalViewPr>
  <p:slideViewPr>
    <p:cSldViewPr>
      <p:cViewPr varScale="1">
        <p:scale>
          <a:sx n="96" d="100"/>
          <a:sy n="96" d="100"/>
        </p:scale>
        <p:origin x="-114"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200" d="100"/>
          <a:sy n="200" d="100"/>
        </p:scale>
        <p:origin x="-1332" y="-7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305300" y="175081"/>
            <a:ext cx="204793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latin typeface="+mn-lt"/>
              </a:rPr>
              <a:t>doc.: IEEE 802.11-12/1089r0</a:t>
            </a:r>
            <a:endParaRPr lang="en-US">
              <a:latin typeface="+mn-lt"/>
            </a:endParaRPr>
          </a:p>
        </p:txBody>
      </p:sp>
      <p:sp>
        <p:nvSpPr>
          <p:cNvPr id="3075" name="Rectangle 3"/>
          <p:cNvSpPr>
            <a:spLocks noGrp="1" noChangeArrowheads="1"/>
          </p:cNvSpPr>
          <p:nvPr>
            <p:ph type="dt" sz="quarter" idx="1"/>
          </p:nvPr>
        </p:nvSpPr>
        <p:spPr bwMode="auto">
          <a:xfrm>
            <a:off x="571500" y="175081"/>
            <a:ext cx="86722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smtClean="0">
                <a:latin typeface="+mn-lt"/>
              </a:rPr>
              <a:t>September 2012</a:t>
            </a:r>
            <a:endParaRPr lang="en-US" dirty="0">
              <a:latin typeface="+mn-lt"/>
            </a:endParaRPr>
          </a:p>
        </p:txBody>
      </p:sp>
      <p:sp>
        <p:nvSpPr>
          <p:cNvPr id="3076" name="Rectangle 4"/>
          <p:cNvSpPr>
            <a:spLocks noGrp="1" noChangeArrowheads="1"/>
          </p:cNvSpPr>
          <p:nvPr>
            <p:ph type="ftr" sz="quarter" idx="2"/>
          </p:nvPr>
        </p:nvSpPr>
        <p:spPr bwMode="auto">
          <a:xfrm>
            <a:off x="4809928" y="8982075"/>
            <a:ext cx="162897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latin typeface="+mn-lt"/>
              </a:rPr>
              <a:t>Qi Wang, Broadcom </a:t>
            </a:r>
            <a:endParaRPr lang="en-US">
              <a:latin typeface="+mn-lt"/>
            </a:endParaRPr>
          </a:p>
        </p:txBody>
      </p:sp>
      <p:sp>
        <p:nvSpPr>
          <p:cNvPr id="3077" name="Rectangle 5"/>
          <p:cNvSpPr>
            <a:spLocks noGrp="1" noChangeArrowheads="1"/>
          </p:cNvSpPr>
          <p:nvPr>
            <p:ph type="sldNum" sz="quarter" idx="3"/>
          </p:nvPr>
        </p:nvSpPr>
        <p:spPr bwMode="auto">
          <a:xfrm>
            <a:off x="3131927" y="8982075"/>
            <a:ext cx="51635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atin typeface="+mn-lt"/>
              </a:rPr>
              <a:t>Page </a:t>
            </a:r>
            <a:fld id="{F03A6F28-EAAF-4BF4-9352-D275CC85202E}" type="slidenum">
              <a:rPr lang="en-US">
                <a:latin typeface="+mn-lt"/>
              </a:rPr>
              <a:pPr>
                <a:defRPr/>
              </a:pPr>
              <a:t>‹#›</a:t>
            </a:fld>
            <a:endParaRPr lang="en-US">
              <a:latin typeface="+mn-lt"/>
            </a:endParaRPr>
          </a:p>
        </p:txBody>
      </p:sp>
      <p:sp>
        <p:nvSpPr>
          <p:cNvPr id="3078" name="Line 6"/>
          <p:cNvSpPr>
            <a:spLocks noChangeShapeType="1"/>
          </p:cNvSpPr>
          <p:nvPr/>
        </p:nvSpPr>
        <p:spPr bwMode="auto">
          <a:xfrm>
            <a:off x="571500" y="387350"/>
            <a:ext cx="57912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mn-lt"/>
            </a:endParaRPr>
          </a:p>
        </p:txBody>
      </p:sp>
      <p:sp>
        <p:nvSpPr>
          <p:cNvPr id="3079" name="Rectangle 7"/>
          <p:cNvSpPr>
            <a:spLocks noChangeArrowheads="1"/>
          </p:cNvSpPr>
          <p:nvPr/>
        </p:nvSpPr>
        <p:spPr bwMode="auto">
          <a:xfrm>
            <a:off x="571500" y="8982075"/>
            <a:ext cx="708527" cy="184666"/>
          </a:xfrm>
          <a:prstGeom prst="rect">
            <a:avLst/>
          </a:prstGeom>
          <a:noFill/>
          <a:ln w="9525">
            <a:noFill/>
            <a:miter lim="800000"/>
            <a:headEnd/>
            <a:tailEnd/>
          </a:ln>
          <a:effectLst/>
        </p:spPr>
        <p:txBody>
          <a:bodyPr wrap="none" lIns="0" tIns="0" rIns="0" bIns="0">
            <a:spAutoFit/>
          </a:bodyPr>
          <a:lstStyle/>
          <a:p>
            <a:pPr defTabSz="933450">
              <a:defRPr/>
            </a:pPr>
            <a:r>
              <a:rPr lang="en-US" dirty="0">
                <a:latin typeface="+mn-lt"/>
              </a:rPr>
              <a:t>Submission</a:t>
            </a:r>
          </a:p>
        </p:txBody>
      </p:sp>
      <p:sp>
        <p:nvSpPr>
          <p:cNvPr id="3080" name="Line 8"/>
          <p:cNvSpPr>
            <a:spLocks noChangeShapeType="1"/>
          </p:cNvSpPr>
          <p:nvPr/>
        </p:nvSpPr>
        <p:spPr bwMode="auto">
          <a:xfrm flipV="1">
            <a:off x="571500" y="8970962"/>
            <a:ext cx="5822950" cy="12699"/>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mn-lt"/>
            </a:endParaRPr>
          </a:p>
        </p:txBody>
      </p:sp>
    </p:spTree>
    <p:extLst>
      <p:ext uri="{BB962C8B-B14F-4D97-AF65-F5344CB8AC3E}">
        <p14:creationId xmlns:p14="http://schemas.microsoft.com/office/powerpoint/2010/main" val="948185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33805" y="95706"/>
            <a:ext cx="204793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mn-lt"/>
              </a:defRPr>
            </a:lvl1pPr>
          </a:lstStyle>
          <a:p>
            <a:pPr>
              <a:defRPr/>
            </a:pPr>
            <a:r>
              <a:rPr lang="en-US" smtClean="0"/>
              <a:t>doc.: IEEE 802.11-12/1089r0</a:t>
            </a:r>
            <a:endParaRPr lang="en-US"/>
          </a:p>
        </p:txBody>
      </p:sp>
      <p:sp>
        <p:nvSpPr>
          <p:cNvPr id="2051" name="Rectangle 3"/>
          <p:cNvSpPr>
            <a:spLocks noGrp="1" noChangeArrowheads="1"/>
          </p:cNvSpPr>
          <p:nvPr>
            <p:ph type="dt" idx="1"/>
          </p:nvPr>
        </p:nvSpPr>
        <p:spPr bwMode="auto">
          <a:xfrm>
            <a:off x="654050" y="95706"/>
            <a:ext cx="86722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mn-lt"/>
              </a:defRPr>
            </a:lvl1pPr>
          </a:lstStyle>
          <a:p>
            <a:pPr>
              <a:defRPr/>
            </a:pPr>
            <a:r>
              <a:rPr lang="en-US" smtClean="0"/>
              <a:t>September 2012</a:t>
            </a:r>
            <a:endParaRPr lang="en-US"/>
          </a:p>
        </p:txBody>
      </p:sp>
      <p:sp>
        <p:nvSpPr>
          <p:cNvPr id="307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91101" y="8985250"/>
            <a:ext cx="209063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mn-lt"/>
              </a:defRPr>
            </a:lvl5pPr>
          </a:lstStyle>
          <a:p>
            <a:pPr lvl="4">
              <a:defRPr/>
            </a:pPr>
            <a:r>
              <a:rPr lang="en-US" smtClean="0"/>
              <a:t>Qi Wang, Broadcom </a:t>
            </a:r>
            <a:endParaRPr lang="en-US"/>
          </a:p>
        </p:txBody>
      </p:sp>
      <p:sp>
        <p:nvSpPr>
          <p:cNvPr id="2055" name="Rectangle 7"/>
          <p:cNvSpPr>
            <a:spLocks noGrp="1" noChangeArrowheads="1"/>
          </p:cNvSpPr>
          <p:nvPr>
            <p:ph type="sldNum" sz="quarter" idx="5"/>
          </p:nvPr>
        </p:nvSpPr>
        <p:spPr bwMode="auto">
          <a:xfrm>
            <a:off x="3219029" y="8985250"/>
            <a:ext cx="51635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mn-lt"/>
              </a:defRPr>
            </a:lvl1pPr>
          </a:lstStyle>
          <a:p>
            <a:pPr>
              <a:defRPr/>
            </a:pPr>
            <a:r>
              <a:rPr lang="en-US" smtClean="0"/>
              <a:t>Page </a:t>
            </a:r>
            <a:fld id="{382DE3AD-54C1-4A2B-B0B5-CC4BF34D8D3B}" type="slidenum">
              <a:rPr lang="en-US" smtClean="0"/>
              <a:pPr>
                <a:defRPr/>
              </a:pPr>
              <a:t>‹#›</a:t>
            </a:fld>
            <a:endParaRPr lang="en-US"/>
          </a:p>
        </p:txBody>
      </p:sp>
      <p:sp>
        <p:nvSpPr>
          <p:cNvPr id="2056" name="Rectangle 8"/>
          <p:cNvSpPr>
            <a:spLocks noChangeArrowheads="1"/>
          </p:cNvSpPr>
          <p:nvPr/>
        </p:nvSpPr>
        <p:spPr bwMode="auto">
          <a:xfrm>
            <a:off x="723900" y="8985250"/>
            <a:ext cx="708527" cy="184666"/>
          </a:xfrm>
          <a:prstGeom prst="rect">
            <a:avLst/>
          </a:prstGeom>
          <a:noFill/>
          <a:ln w="9525">
            <a:noFill/>
            <a:miter lim="800000"/>
            <a:headEnd/>
            <a:tailEnd/>
          </a:ln>
          <a:effectLst/>
        </p:spPr>
        <p:txBody>
          <a:bodyPr wrap="none" lIns="0" tIns="0" rIns="0" bIns="0">
            <a:spAutoFit/>
          </a:bodyPr>
          <a:lstStyle/>
          <a:p>
            <a:pPr>
              <a:defRPr/>
            </a:pPr>
            <a:r>
              <a:rPr lang="en-US">
                <a:latin typeface="+mn-lt"/>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mn-lt"/>
            </a:endParaRPr>
          </a:p>
        </p:txBody>
      </p:sp>
      <p:sp>
        <p:nvSpPr>
          <p:cNvPr id="2058" name="Line 10"/>
          <p:cNvSpPr>
            <a:spLocks noChangeShapeType="1"/>
          </p:cNvSpPr>
          <p:nvPr/>
        </p:nvSpPr>
        <p:spPr bwMode="auto">
          <a:xfrm>
            <a:off x="647700" y="315906"/>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mn-lt"/>
            </a:endParaRPr>
          </a:p>
        </p:txBody>
      </p:sp>
    </p:spTree>
    <p:extLst>
      <p:ext uri="{BB962C8B-B14F-4D97-AF65-F5344CB8AC3E}">
        <p14:creationId xmlns:p14="http://schemas.microsoft.com/office/powerpoint/2010/main" val="32166625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mn-lt"/>
        <a:ea typeface="+mn-ea"/>
        <a:cs typeface="+mn-cs"/>
      </a:defRPr>
    </a:lvl1pPr>
    <a:lvl2pPr marL="114300" algn="l" defTabSz="933450" rtl="0" eaLnBrk="0" fontAlgn="base" hangingPunct="0">
      <a:spcBef>
        <a:spcPct val="30000"/>
      </a:spcBef>
      <a:spcAft>
        <a:spcPct val="0"/>
      </a:spcAft>
      <a:defRPr sz="1200" kern="1200">
        <a:solidFill>
          <a:schemeClr val="tx1"/>
        </a:solidFill>
        <a:latin typeface="+mn-lt"/>
        <a:ea typeface="+mn-ea"/>
        <a:cs typeface="+mn-cs"/>
      </a:defRPr>
    </a:lvl2pPr>
    <a:lvl3pPr marL="228600" algn="l" defTabSz="933450" rtl="0" eaLnBrk="0" fontAlgn="base" hangingPunct="0">
      <a:spcBef>
        <a:spcPct val="30000"/>
      </a:spcBef>
      <a:spcAft>
        <a:spcPct val="0"/>
      </a:spcAft>
      <a:defRPr sz="1200" kern="1200">
        <a:solidFill>
          <a:schemeClr val="tx1"/>
        </a:solidFill>
        <a:latin typeface="+mn-lt"/>
        <a:ea typeface="+mn-ea"/>
        <a:cs typeface="+mn-cs"/>
      </a:defRPr>
    </a:lvl3pPr>
    <a:lvl4pPr marL="342900" algn="l" defTabSz="933450" rtl="0" eaLnBrk="0" fontAlgn="base" hangingPunct="0">
      <a:spcBef>
        <a:spcPct val="30000"/>
      </a:spcBef>
      <a:spcAft>
        <a:spcPct val="0"/>
      </a:spcAft>
      <a:defRPr sz="1200" kern="1200">
        <a:solidFill>
          <a:schemeClr val="tx1"/>
        </a:solidFill>
        <a:latin typeface="+mn-lt"/>
        <a:ea typeface="+mn-ea"/>
        <a:cs typeface="+mn-cs"/>
      </a:defRPr>
    </a:lvl4pPr>
    <a:lvl5pPr marL="457200" algn="l" defTabSz="933450"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4</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5</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10</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12</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13</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14</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noFill/>
        </p:spPr>
        <p:txBody>
          <a:bodyPr/>
          <a:lstStyle/>
          <a:p>
            <a:r>
              <a:rPr lang="en-US" smtClean="0"/>
              <a:t>doc.: IEEE 802.11-12/1089r0</a:t>
            </a:r>
            <a:endParaRPr lang="en-US" smtClean="0"/>
          </a:p>
        </p:txBody>
      </p:sp>
      <p:sp>
        <p:nvSpPr>
          <p:cNvPr id="4099" name="Rectangle 3"/>
          <p:cNvSpPr>
            <a:spLocks noGrp="1" noChangeArrowheads="1"/>
          </p:cNvSpPr>
          <p:nvPr>
            <p:ph type="dt" sz="quarter" idx="1"/>
          </p:nvPr>
        </p:nvSpPr>
        <p:spPr>
          <a:noFill/>
        </p:spPr>
        <p:txBody>
          <a:bodyPr/>
          <a:lstStyle/>
          <a:p>
            <a:r>
              <a:rPr lang="en-US" smtClean="0"/>
              <a:t>September 2012</a:t>
            </a:r>
            <a:endParaRPr lang="en-US" smtClean="0"/>
          </a:p>
        </p:txBody>
      </p:sp>
      <p:sp>
        <p:nvSpPr>
          <p:cNvPr id="4100" name="Rectangle 6"/>
          <p:cNvSpPr>
            <a:spLocks noGrp="1" noChangeArrowheads="1"/>
          </p:cNvSpPr>
          <p:nvPr>
            <p:ph type="ftr" sz="quarter" idx="4"/>
          </p:nvPr>
        </p:nvSpPr>
        <p:spPr>
          <a:noFill/>
        </p:spPr>
        <p:txBody>
          <a:bodyPr/>
          <a:lstStyle/>
          <a:p>
            <a:pPr lvl="4"/>
            <a:r>
              <a:rPr lang="en-US" smtClean="0"/>
              <a:t>Qi Wang, Broadcom </a:t>
            </a:r>
            <a:endParaRPr lang="en-US" smtClean="0"/>
          </a:p>
        </p:txBody>
      </p:sp>
      <p:sp>
        <p:nvSpPr>
          <p:cNvPr id="4101" name="Rectangle 7"/>
          <p:cNvSpPr>
            <a:spLocks noGrp="1" noChangeArrowheads="1"/>
          </p:cNvSpPr>
          <p:nvPr>
            <p:ph type="sldNum" sz="quarter" idx="5"/>
          </p:nvPr>
        </p:nvSpPr>
        <p:spPr>
          <a:noFill/>
        </p:spPr>
        <p:txBody>
          <a:bodyPr/>
          <a:lstStyle/>
          <a:p>
            <a:r>
              <a:rPr lang="en-US" smtClean="0"/>
              <a:t>Page </a:t>
            </a:r>
            <a:fld id="{DEC64D3C-7AEC-4355-9399-0604DCBA11DD}" type="slidenum">
              <a:rPr lang="en-US" smtClean="0"/>
              <a:pPr/>
              <a:t>15</a:t>
            </a:fld>
            <a:endParaRPr lang="en-US" smtClean="0"/>
          </a:p>
        </p:txBody>
      </p:sp>
      <p:sp>
        <p:nvSpPr>
          <p:cNvPr id="4102" name="Rectangle 2"/>
          <p:cNvSpPr>
            <a:spLocks noGrp="1" noRot="1" noChangeAspect="1" noChangeArrowheads="1" noTextEdit="1"/>
          </p:cNvSpPr>
          <p:nvPr>
            <p:ph type="sldImg"/>
          </p:nvPr>
        </p:nvSpPr>
        <p:spPr>
          <a:xfrm>
            <a:off x="1154113" y="701675"/>
            <a:ext cx="4625975" cy="3468688"/>
          </a:xfrm>
          <a:ln/>
        </p:spPr>
      </p:sp>
      <p:sp>
        <p:nvSpPr>
          <p:cNvPr id="410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1C69ED0-E741-4975-BB1C-EEEED1B985F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51A7629-489C-433A-9DEB-912CACE4728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AA157FE-F667-4027-9E95-6BF77B5895D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440625" y="6475413"/>
            <a:ext cx="1246175" cy="184666"/>
          </a:xfrm>
          <a:ln/>
        </p:spPr>
        <p:txBody>
          <a:bodyPr/>
          <a:lstStyle>
            <a:lvl1pPr>
              <a:defRPr/>
            </a:lvl1pPr>
          </a:lstStyle>
          <a:p>
            <a:pPr>
              <a:defRPr/>
            </a:pPr>
            <a:r>
              <a:rPr lang="en-US" smtClean="0"/>
              <a:t>Qi Wang, Broadcom</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EF7ABA4-DE4F-47B4-944F-BF571C9DE95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A18A4795-EB79-45FD-882E-1099BB58D74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5C90871C-B5BA-4BD2-B87A-0BB7B1A8940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627A2BC-607B-46DE-980D-B8B5986FA27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B2EA55D0-20D5-4E89-9B30-1BCE11741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81F3FBAC-4D03-49D6-A6ED-79CE4EF08BC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C120B4B4-70A8-4976-BB42-4981DB8EC0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Qi Wang, Broadcom</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5844C0B4-1595-4ECB-BD74-9F468FBA4DF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7364450" y="6475413"/>
            <a:ext cx="132235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dirty="0" smtClean="0"/>
              <a:t>Qi Wang, Broadcom</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pPr>
              <a:defRPr/>
            </a:pPr>
            <a:r>
              <a:rPr lang="en-US" dirty="0" smtClean="0"/>
              <a:t>Slide </a:t>
            </a:r>
            <a:fld id="{AD149E88-1858-45E4-8B82-3D8C57AC7242}" type="slidenum">
              <a:rPr lang="en-US" smtClean="0"/>
              <a:pPr>
                <a:defRPr/>
              </a:pPr>
              <a:t>‹#›</a:t>
            </a:fld>
            <a:endParaRPr lang="en-US" dirty="0"/>
          </a:p>
        </p:txBody>
      </p:sp>
      <p:sp>
        <p:nvSpPr>
          <p:cNvPr id="1031" name="Rectangle 7"/>
          <p:cNvSpPr>
            <a:spLocks noChangeArrowheads="1"/>
          </p:cNvSpPr>
          <p:nvPr/>
        </p:nvSpPr>
        <p:spPr bwMode="auto">
          <a:xfrm>
            <a:off x="4038600" y="394156"/>
            <a:ext cx="4619625" cy="215444"/>
          </a:xfrm>
          <a:prstGeom prst="rect">
            <a:avLst/>
          </a:prstGeom>
          <a:noFill/>
          <a:ln w="9525">
            <a:noFill/>
            <a:miter lim="800000"/>
            <a:headEnd/>
            <a:tailEnd/>
          </a:ln>
          <a:effectLst/>
        </p:spPr>
        <p:txBody>
          <a:bodyPr wrap="squar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400" b="1" baseline="0" dirty="0" smtClean="0"/>
              <a:t>doc.: IEEE 802.11-12/1089r0</a:t>
            </a:r>
            <a:endParaRPr lang="en-US" sz="1400" b="1" baseline="0" dirty="0" smtClean="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11" name="Rectangle 7"/>
          <p:cNvSpPr>
            <a:spLocks noChangeArrowheads="1"/>
          </p:cNvSpPr>
          <p:nvPr userDrawn="1"/>
        </p:nvSpPr>
        <p:spPr bwMode="auto">
          <a:xfrm>
            <a:off x="0" y="394156"/>
            <a:ext cx="1716157" cy="215444"/>
          </a:xfrm>
          <a:prstGeom prst="rect">
            <a:avLst/>
          </a:prstGeom>
          <a:noFill/>
          <a:ln w="9525">
            <a:noFill/>
            <a:miter lim="800000"/>
            <a:headEnd/>
            <a:tailEnd/>
          </a:ln>
          <a:effectLst/>
        </p:spPr>
        <p:txBody>
          <a:bodyPr wrap="squar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400" b="1" baseline="0" dirty="0" smtClean="0"/>
              <a:t>September 2012</a:t>
            </a:r>
            <a:endParaRPr lang="en-US" sz="1400" b="1" baseline="0" dirty="0" smtClean="0"/>
          </a:p>
        </p:txBody>
      </p:sp>
      <p:sp>
        <p:nvSpPr>
          <p:cNvPr id="12" name="Rectangle 5"/>
          <p:cNvSpPr txBox="1">
            <a:spLocks noChangeArrowheads="1"/>
          </p:cNvSpPr>
          <p:nvPr userDrawn="1"/>
        </p:nvSpPr>
        <p:spPr bwMode="auto">
          <a:xfrm>
            <a:off x="364435" y="6483626"/>
            <a:ext cx="70852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mailto:chiu.ngo@samsung.com" TargetMode="External"/><Relationship Id="rId13" Type="http://schemas.openxmlformats.org/officeDocument/2006/relationships/hyperlink" Target="mailto:parkjw@etri.re.kr" TargetMode="External"/><Relationship Id="rId3" Type="http://schemas.openxmlformats.org/officeDocument/2006/relationships/hyperlink" Target="mailto:Rojan.Chitrakar@sg.panasonic.com" TargetMode="External"/><Relationship Id="rId7" Type="http://schemas.openxmlformats.org/officeDocument/2006/relationships/hyperlink" Target="mailto:hr.shao@samsung.com" TargetMode="External"/><Relationship Id="rId12" Type="http://schemas.openxmlformats.org/officeDocument/2006/relationships/hyperlink" Target="mailto:heejung@etri.re.kr" TargetMode="External"/><Relationship Id="rId2" Type="http://schemas.openxmlformats.org/officeDocument/2006/relationships/hyperlink" Target="mailto:smerlin@qualcomm.com" TargetMode="External"/><Relationship Id="rId1" Type="http://schemas.openxmlformats.org/officeDocument/2006/relationships/slideLayout" Target="../slideLayouts/slideLayout7.xml"/><Relationship Id="rId6" Type="http://schemas.openxmlformats.org/officeDocument/2006/relationships/hyperlink" Target="mailto:lv.kaiying@zte.com.cn" TargetMode="External"/><Relationship Id="rId11" Type="http://schemas.openxmlformats.org/officeDocument/2006/relationships/hyperlink" Target="mailto:kwonjin@etri.re.kr" TargetMode="External"/><Relationship Id="rId5" Type="http://schemas.openxmlformats.org/officeDocument/2006/relationships/hyperlink" Target="mailto:sun.bo1@zte.com.cn" TargetMode="External"/><Relationship Id="rId10" Type="http://schemas.openxmlformats.org/officeDocument/2006/relationships/hyperlink" Target="mailto:jasonlee@etri.re.kr" TargetMode="External"/><Relationship Id="rId4" Type="http://schemas.openxmlformats.org/officeDocument/2006/relationships/hyperlink" Target="mailto:Mori.ken1@jp.panasonic.com" TargetMode="External"/><Relationship Id="rId9" Type="http://schemas.openxmlformats.org/officeDocument/2006/relationships/hyperlink" Target="mailto:minho@etri.re.kr" TargetMode="External"/><Relationship Id="rId14" Type="http://schemas.openxmlformats.org/officeDocument/2006/relationships/hyperlink" Target="mailto:Sk-lee@etri.re.kr"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mailto:cmteo@i2r.a-star.edu.sg" TargetMode="External"/><Relationship Id="rId13" Type="http://schemas.openxmlformats.org/officeDocument/2006/relationships/hyperlink" Target="mailto:David.Yangxun@huawei.com" TargetMode="External"/><Relationship Id="rId18" Type="http://schemas.openxmlformats.org/officeDocument/2006/relationships/hyperlink" Target="mailto:vish.ponnampalam@mediatek.com" TargetMode="External"/><Relationship Id="rId3" Type="http://schemas.openxmlformats.org/officeDocument/2006/relationships/hyperlink" Target="mailto:hwang@i2r.a-star.edu.sg" TargetMode="External"/><Relationship Id="rId21" Type="http://schemas.openxmlformats.org/officeDocument/2006/relationships/hyperlink" Target="mailto:kiran.uln@mediatek.com" TargetMode="External"/><Relationship Id="rId7" Type="http://schemas.openxmlformats.org/officeDocument/2006/relationships/hyperlink" Target="mailto:athoang@i2r.a-star.edu.sg" TargetMode="External"/><Relationship Id="rId12" Type="http://schemas.openxmlformats.org/officeDocument/2006/relationships/hyperlink" Target="mailto:Betty.Zhao@huawei.com" TargetMode="External"/><Relationship Id="rId17" Type="http://schemas.openxmlformats.org/officeDocument/2006/relationships/hyperlink" Target="mailto:jianhan.liu@mediatek.com" TargetMode="External"/><Relationship Id="rId2" Type="http://schemas.openxmlformats.org/officeDocument/2006/relationships/hyperlink" Target="mailto:skzheng@i2r.a-star.edu.sg" TargetMode="External"/><Relationship Id="rId16" Type="http://schemas.openxmlformats.org/officeDocument/2006/relationships/hyperlink" Target="mailto:james.wang@mediatek.com" TargetMode="External"/><Relationship Id="rId20" Type="http://schemas.openxmlformats.org/officeDocument/2006/relationships/hyperlink" Target="mailto:thomas.pare@mediatek.com" TargetMode="External"/><Relationship Id="rId1" Type="http://schemas.openxmlformats.org/officeDocument/2006/relationships/slideLayout" Target="../slideLayouts/slideLayout7.xml"/><Relationship Id="rId6" Type="http://schemas.openxmlformats.org/officeDocument/2006/relationships/hyperlink" Target="mailto:jshankar@i2r.a-star.edu.sg" TargetMode="External"/><Relationship Id="rId11" Type="http://schemas.openxmlformats.org/officeDocument/2006/relationships/hyperlink" Target="mailto:Younghoon.Kwon@huawei.com" TargetMode="External"/><Relationship Id="rId5" Type="http://schemas.openxmlformats.org/officeDocument/2006/relationships/hyperlink" Target="mailto:leizd@i2r.a-star.edu.sg" TargetMode="External"/><Relationship Id="rId15" Type="http://schemas.openxmlformats.org/officeDocument/2006/relationships/hyperlink" Target="mailto:chaochun.wang@mediatek.com" TargetMode="External"/><Relationship Id="rId10" Type="http://schemas.openxmlformats.org/officeDocument/2006/relationships/hyperlink" Target="mailto:Osama.AboulMagd@huawei.com" TargetMode="External"/><Relationship Id="rId19" Type="http://schemas.openxmlformats.org/officeDocument/2006/relationships/hyperlink" Target="mailto:james.yee@mediatek.com" TargetMode="External"/><Relationship Id="rId4" Type="http://schemas.openxmlformats.org/officeDocument/2006/relationships/hyperlink" Target="mailto:wlyeow@i2r.a-star.edu.sg" TargetMode="External"/><Relationship Id="rId9" Type="http://schemas.openxmlformats.org/officeDocument/2006/relationships/hyperlink" Target="mailto:George.Calcev@huawei.com" TargetMode="External"/><Relationship Id="rId14" Type="http://schemas.openxmlformats.org/officeDocument/2006/relationships/hyperlink" Target="mailto:ZhenBin@huawei.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1</a:t>
            </a:fld>
            <a:endParaRPr lang="en-US" smtClean="0"/>
          </a:p>
        </p:txBody>
      </p:sp>
      <p:sp>
        <p:nvSpPr>
          <p:cNvPr id="1029" name="Rectangle 2"/>
          <p:cNvSpPr>
            <a:spLocks noGrp="1" noChangeArrowheads="1"/>
          </p:cNvSpPr>
          <p:nvPr>
            <p:ph type="title"/>
          </p:nvPr>
        </p:nvSpPr>
        <p:spPr>
          <a:noFill/>
        </p:spPr>
        <p:txBody>
          <a:bodyPr/>
          <a:lstStyle/>
          <a:p>
            <a:r>
              <a:rPr lang="en-US" sz="2800" dirty="0" smtClean="0"/>
              <a:t>Frame Classification Based on MAC Header Content</a:t>
            </a:r>
          </a:p>
        </p:txBody>
      </p:sp>
      <p:sp>
        <p:nvSpPr>
          <p:cNvPr id="1030"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2012-09-13</a:t>
            </a:r>
            <a:endParaRPr lang="en-US" sz="2000" b="0" dirty="0" smtClean="0"/>
          </a:p>
        </p:txBody>
      </p:sp>
      <p:sp>
        <p:nvSpPr>
          <p:cNvPr id="1031"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graphicFrame>
        <p:nvGraphicFramePr>
          <p:cNvPr id="2" name="Object 3"/>
          <p:cNvGraphicFramePr>
            <a:graphicFrameLocks noChangeAspect="1"/>
          </p:cNvGraphicFramePr>
          <p:nvPr>
            <p:extLst>
              <p:ext uri="{D42A27DB-BD31-4B8C-83A1-F6EECF244321}">
                <p14:modId xmlns:p14="http://schemas.microsoft.com/office/powerpoint/2010/main" val="3895989758"/>
              </p:ext>
            </p:extLst>
          </p:nvPr>
        </p:nvGraphicFramePr>
        <p:xfrm>
          <a:off x="762000" y="2667000"/>
          <a:ext cx="7864475" cy="3643312"/>
        </p:xfrm>
        <a:graphic>
          <a:graphicData uri="http://schemas.openxmlformats.org/presentationml/2006/ole">
            <mc:AlternateContent xmlns:mc="http://schemas.openxmlformats.org/markup-compatibility/2006">
              <mc:Choice xmlns:v="urn:schemas-microsoft-com:vml" Requires="v">
                <p:oleObj spid="_x0000_s1150" name="Document" r:id="rId4" imgW="8940419" imgH="4150983" progId="Word.Document.8">
                  <p:embed/>
                </p:oleObj>
              </mc:Choice>
              <mc:Fallback>
                <p:oleObj name="Document" r:id="rId4" imgW="8940419" imgH="4150983" progId="Word.Document.8">
                  <p:embed/>
                  <p:pic>
                    <p:nvPicPr>
                      <p:cNvPr id="0" name="Picture 62"/>
                      <p:cNvPicPr>
                        <a:picLocks noChangeAspect="1" noChangeArrowheads="1"/>
                      </p:cNvPicPr>
                      <p:nvPr/>
                    </p:nvPicPr>
                    <p:blipFill>
                      <a:blip r:embed="rId5"/>
                      <a:srcRect/>
                      <a:stretch>
                        <a:fillRect/>
                      </a:stretch>
                    </p:blipFill>
                    <p:spPr bwMode="auto">
                      <a:xfrm>
                        <a:off x="762000" y="2667000"/>
                        <a:ext cx="7864475" cy="3643312"/>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10</a:t>
            </a:fld>
            <a:endParaRPr lang="en-US" smtClean="0"/>
          </a:p>
        </p:txBody>
      </p:sp>
      <p:sp>
        <p:nvSpPr>
          <p:cNvPr id="1029" name="Rectangle 2"/>
          <p:cNvSpPr>
            <a:spLocks noGrp="1" noChangeArrowheads="1"/>
          </p:cNvSpPr>
          <p:nvPr>
            <p:ph type="title"/>
          </p:nvPr>
        </p:nvSpPr>
        <p:spPr>
          <a:xfrm>
            <a:off x="228600" y="685800"/>
            <a:ext cx="8686800" cy="914400"/>
          </a:xfrm>
          <a:noFill/>
        </p:spPr>
        <p:txBody>
          <a:bodyPr/>
          <a:lstStyle/>
          <a:p>
            <a:r>
              <a:rPr lang="en-US" dirty="0" smtClean="0"/>
              <a:t>Classification Based on MAC Header Content (1)</a:t>
            </a:r>
          </a:p>
        </p:txBody>
      </p:sp>
      <p:sp>
        <p:nvSpPr>
          <p:cNvPr id="6" name="Content Placeholder 7"/>
          <p:cNvSpPr>
            <a:spLocks noGrp="1"/>
          </p:cNvSpPr>
          <p:nvPr>
            <p:ph idx="1"/>
          </p:nvPr>
        </p:nvSpPr>
        <p:spPr>
          <a:xfrm>
            <a:off x="381000" y="1828800"/>
            <a:ext cx="8305800" cy="4572000"/>
          </a:xfrm>
        </p:spPr>
        <p:txBody>
          <a:bodyPr/>
          <a:lstStyle/>
          <a:p>
            <a:r>
              <a:rPr lang="en-US" sz="2000" dirty="0" smtClean="0"/>
              <a:t>Frame Classification based on the MAC Header content is needed to enable:</a:t>
            </a:r>
          </a:p>
          <a:p>
            <a:pPr lvl="1"/>
            <a:r>
              <a:rPr lang="en-US" sz="1600" dirty="0" smtClean="0"/>
              <a:t>Classification of Management frames, Control frames, or Extension frames.</a:t>
            </a:r>
            <a:endParaRPr lang="en-US" sz="1400" dirty="0" smtClean="0"/>
          </a:p>
          <a:p>
            <a:pPr lvl="1"/>
            <a:r>
              <a:rPr lang="en-US" sz="1600" dirty="0" smtClean="0"/>
              <a:t>Classification of frames based on the information (e.g., address1, address 2) in the MAC Header. </a:t>
            </a:r>
          </a:p>
          <a:p>
            <a:r>
              <a:rPr lang="en-US" sz="2000" dirty="0" smtClean="0"/>
              <a:t>New Classifier Type(s) for the TCLAS IE are needed to contain classification parameters that are based on the MAC Header content; </a:t>
            </a:r>
          </a:p>
          <a:p>
            <a:pPr lvl="1"/>
            <a:r>
              <a:rPr lang="en-US" sz="1600" dirty="0" smtClean="0"/>
              <a:t>Table 3 illustrates a revised table containing the frame classifier types. </a:t>
            </a:r>
          </a:p>
          <a:p>
            <a:pPr lvl="1"/>
            <a:r>
              <a:rPr lang="en-US" sz="1600" dirty="0"/>
              <a:t>An </a:t>
            </a:r>
            <a:r>
              <a:rPr lang="en-US" sz="1600" dirty="0" smtClean="0"/>
              <a:t>example of new classifier type </a:t>
            </a:r>
            <a:r>
              <a:rPr lang="en-US" sz="1600" dirty="0"/>
              <a:t>is given in Fig. 8. </a:t>
            </a:r>
          </a:p>
          <a:p>
            <a:pPr lvl="1"/>
            <a:endParaRPr lang="en-US" sz="1600" dirty="0" smtClean="0"/>
          </a:p>
        </p:txBody>
      </p:sp>
    </p:spTree>
    <p:extLst>
      <p:ext uri="{BB962C8B-B14F-4D97-AF65-F5344CB8AC3E}">
        <p14:creationId xmlns:p14="http://schemas.microsoft.com/office/powerpoint/2010/main" val="448624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Classification Based on MAC Header Content </a:t>
            </a:r>
            <a:r>
              <a:rPr lang="en-US" dirty="0" smtClean="0"/>
              <a:t>(2)</a:t>
            </a:r>
            <a:endParaRPr lang="en-US" dirty="0"/>
          </a:p>
        </p:txBody>
      </p:sp>
      <p:sp>
        <p:nvSpPr>
          <p:cNvPr id="4" name="Footer Placeholder 3"/>
          <p:cNvSpPr>
            <a:spLocks noGrp="1"/>
          </p:cNvSpPr>
          <p:nvPr>
            <p:ph type="ftr" sz="quarter" idx="10"/>
          </p:nvPr>
        </p:nvSpPr>
        <p:spPr/>
        <p:txBody>
          <a:bodyPr/>
          <a:lstStyle/>
          <a:p>
            <a:pPr>
              <a:defRPr/>
            </a:pPr>
            <a:r>
              <a:rPr lang="en-US" smtClean="0"/>
              <a:t>Qi Wang,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EF7ABA4-DE4F-47B4-944F-BF571C9DE956}" type="slidenum">
              <a:rPr lang="en-US" smtClean="0"/>
              <a:pPr>
                <a:defRPr/>
              </a:pPr>
              <a:t>11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068792912"/>
              </p:ext>
            </p:extLst>
          </p:nvPr>
        </p:nvGraphicFramePr>
        <p:xfrm>
          <a:off x="1524000" y="2095491"/>
          <a:ext cx="5849937" cy="2705104"/>
        </p:xfrm>
        <a:graphic>
          <a:graphicData uri="http://schemas.openxmlformats.org/drawingml/2006/table">
            <a:tbl>
              <a:tblPr/>
              <a:tblGrid>
                <a:gridCol w="2019300"/>
                <a:gridCol w="3830637"/>
              </a:tblGrid>
              <a:tr h="304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Narrow" pitchFamily="34" charset="0"/>
                        </a:rPr>
                        <a:t>Classifier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rPr>
                        <a:t>Classifier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Ethernet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TCP/UDP IP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IEEE 802.1Q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Filter Offset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IP and higher layer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IEEE 802.1D/Q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Narrow"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C00000"/>
                          </a:solidFill>
                          <a:effectLst/>
                          <a:latin typeface="Arial Narrow" pitchFamily="34" charset="0"/>
                        </a:rPr>
                        <a:t>IEEE 802.11 MAC parameters (new)</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7-255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Reserved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6"/>
          <p:cNvSpPr/>
          <p:nvPr/>
        </p:nvSpPr>
        <p:spPr>
          <a:xfrm>
            <a:off x="2561092" y="1714490"/>
            <a:ext cx="2907142" cy="461665"/>
          </a:xfrm>
          <a:prstGeom prst="rect">
            <a:avLst/>
          </a:prstGeom>
        </p:spPr>
        <p:txBody>
          <a:bodyPr wrap="none">
            <a:spAutoFit/>
          </a:bodyPr>
          <a:lstStyle/>
          <a:p>
            <a:pPr eaLnBrk="1" hangingPunct="1"/>
            <a:r>
              <a:rPr lang="en-US" dirty="0">
                <a:latin typeface="Arial" pitchFamily="34" charset="0"/>
                <a:cs typeface="Arial" pitchFamily="34" charset="0"/>
              </a:rPr>
              <a:t>Table </a:t>
            </a:r>
            <a:r>
              <a:rPr lang="en-US" dirty="0" smtClean="0">
                <a:latin typeface="Arial" pitchFamily="34" charset="0"/>
                <a:cs typeface="Arial" pitchFamily="34" charset="0"/>
              </a:rPr>
              <a:t>3 </a:t>
            </a:r>
            <a:r>
              <a:rPr lang="en-US" dirty="0">
                <a:latin typeface="Arial" pitchFamily="34" charset="0"/>
                <a:cs typeface="Arial" pitchFamily="34" charset="0"/>
              </a:rPr>
              <a:t>– </a:t>
            </a:r>
            <a:r>
              <a:rPr lang="en-US" dirty="0" smtClean="0">
                <a:latin typeface="Arial" pitchFamily="34" charset="0"/>
                <a:cs typeface="Arial" pitchFamily="34" charset="0"/>
              </a:rPr>
              <a:t>Revised frame </a:t>
            </a:r>
            <a:r>
              <a:rPr lang="en-US" dirty="0">
                <a:latin typeface="Arial" pitchFamily="34" charset="0"/>
                <a:cs typeface="Arial" pitchFamily="34" charset="0"/>
              </a:rPr>
              <a:t>classifier </a:t>
            </a:r>
            <a:r>
              <a:rPr lang="en-US" dirty="0" smtClean="0">
                <a:latin typeface="Arial" pitchFamily="34" charset="0"/>
                <a:cs typeface="Arial" pitchFamily="34" charset="0"/>
              </a:rPr>
              <a:t>types </a:t>
            </a:r>
            <a:endParaRPr lang="en-US" dirty="0">
              <a:latin typeface="Arial" pitchFamily="34" charset="0"/>
              <a:cs typeface="Arial" pitchFamily="34" charset="0"/>
            </a:endParaRPr>
          </a:p>
          <a:p>
            <a:pPr eaLnBrk="1" hangingPunct="1"/>
            <a:endParaRPr lang="en-US" dirty="0"/>
          </a:p>
        </p:txBody>
      </p:sp>
      <p:sp>
        <p:nvSpPr>
          <p:cNvPr id="8" name="Rectangle 7"/>
          <p:cNvSpPr/>
          <p:nvPr/>
        </p:nvSpPr>
        <p:spPr>
          <a:xfrm>
            <a:off x="990600" y="5334000"/>
            <a:ext cx="6705600" cy="461665"/>
          </a:xfrm>
          <a:prstGeom prst="rect">
            <a:avLst/>
          </a:prstGeom>
        </p:spPr>
        <p:txBody>
          <a:bodyPr wrap="square">
            <a:spAutoFit/>
          </a:bodyPr>
          <a:lstStyle/>
          <a:p>
            <a:pPr eaLnBrk="1" hangingPunct="1"/>
            <a:r>
              <a:rPr lang="en-US" dirty="0" smtClean="0">
                <a:latin typeface="Arial" pitchFamily="34" charset="0"/>
                <a:cs typeface="Arial" pitchFamily="34" charset="0"/>
              </a:rPr>
              <a:t>Note: one or more new </a:t>
            </a:r>
            <a:r>
              <a:rPr lang="en-US" dirty="0">
                <a:latin typeface="Arial" pitchFamily="34" charset="0"/>
                <a:cs typeface="Arial" pitchFamily="34" charset="0"/>
              </a:rPr>
              <a:t>C</a:t>
            </a:r>
            <a:r>
              <a:rPr lang="en-US" dirty="0" smtClean="0">
                <a:latin typeface="Arial" pitchFamily="34" charset="0"/>
                <a:cs typeface="Arial" pitchFamily="34" charset="0"/>
              </a:rPr>
              <a:t>lassifier Types can be defined for various types of classification. </a:t>
            </a:r>
            <a:endParaRPr lang="en-US" dirty="0">
              <a:latin typeface="Arial" pitchFamily="34" charset="0"/>
              <a:cs typeface="Arial" pitchFamily="34" charset="0"/>
            </a:endParaRPr>
          </a:p>
          <a:p>
            <a:pPr eaLnBrk="1" hangingPunct="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12</a:t>
            </a:fld>
            <a:endParaRPr lang="en-US" smtClean="0"/>
          </a:p>
        </p:txBody>
      </p:sp>
      <p:sp>
        <p:nvSpPr>
          <p:cNvPr id="1029" name="Rectangle 2"/>
          <p:cNvSpPr>
            <a:spLocks noGrp="1" noChangeArrowheads="1"/>
          </p:cNvSpPr>
          <p:nvPr>
            <p:ph type="title"/>
          </p:nvPr>
        </p:nvSpPr>
        <p:spPr>
          <a:xfrm>
            <a:off x="286544" y="838200"/>
            <a:ext cx="8607426" cy="965200"/>
          </a:xfrm>
          <a:noFill/>
        </p:spPr>
        <p:txBody>
          <a:bodyPr/>
          <a:lstStyle/>
          <a:p>
            <a:r>
              <a:rPr lang="en-US" dirty="0" smtClean="0"/>
              <a:t>New Frame Classifier </a:t>
            </a:r>
            <a:r>
              <a:rPr lang="en-US" dirty="0"/>
              <a:t>Based on MAC </a:t>
            </a:r>
            <a:r>
              <a:rPr lang="en-US" dirty="0" smtClean="0"/>
              <a:t>Header Content- An example </a:t>
            </a:r>
          </a:p>
        </p:txBody>
      </p:sp>
      <p:sp>
        <p:nvSpPr>
          <p:cNvPr id="7" name="Rectangle 6"/>
          <p:cNvSpPr/>
          <p:nvPr/>
        </p:nvSpPr>
        <p:spPr>
          <a:xfrm>
            <a:off x="621506" y="3046013"/>
            <a:ext cx="8434388" cy="646113"/>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8" name="Straight Connector 7"/>
          <p:cNvCxnSpPr/>
          <p:nvPr/>
        </p:nvCxnSpPr>
        <p:spPr>
          <a:xfrm rot="16200000" flipH="1">
            <a:off x="2674937" y="3378595"/>
            <a:ext cx="606425" cy="11112"/>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16200000" flipH="1">
            <a:off x="1561306" y="3377801"/>
            <a:ext cx="598487" cy="1588"/>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rot="16200000" flipH="1">
            <a:off x="5479256" y="3353988"/>
            <a:ext cx="627063" cy="11113"/>
          </a:xfrm>
          <a:prstGeom prst="line">
            <a:avLst/>
          </a:prstGeom>
        </p:spPr>
        <p:style>
          <a:lnRef idx="1">
            <a:schemeClr val="dk1"/>
          </a:lnRef>
          <a:fillRef idx="0">
            <a:schemeClr val="dk1"/>
          </a:fillRef>
          <a:effectRef idx="0">
            <a:schemeClr val="dk1"/>
          </a:effectRef>
          <a:fontRef idx="minor">
            <a:schemeClr val="tx1"/>
          </a:fontRef>
        </p:style>
      </p:cxnSp>
      <p:sp>
        <p:nvSpPr>
          <p:cNvPr id="11" name="TextBox 9"/>
          <p:cNvSpPr txBox="1">
            <a:spLocks noChangeArrowheads="1"/>
          </p:cNvSpPr>
          <p:nvPr/>
        </p:nvSpPr>
        <p:spPr bwMode="auto">
          <a:xfrm>
            <a:off x="621506" y="3104751"/>
            <a:ext cx="1584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Classifier Type </a:t>
            </a:r>
          </a:p>
          <a:p>
            <a:pPr eaLnBrk="1" hangingPunct="1"/>
            <a:r>
              <a:rPr lang="en-US" sz="1000"/>
              <a:t>(New index number)</a:t>
            </a:r>
          </a:p>
        </p:txBody>
      </p:sp>
      <p:sp>
        <p:nvSpPr>
          <p:cNvPr id="12" name="TextBox 10"/>
          <p:cNvSpPr txBox="1">
            <a:spLocks noChangeArrowheads="1"/>
          </p:cNvSpPr>
          <p:nvPr/>
        </p:nvSpPr>
        <p:spPr bwMode="auto">
          <a:xfrm>
            <a:off x="1907381" y="3104751"/>
            <a:ext cx="11303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Classifier Mask</a:t>
            </a:r>
          </a:p>
          <a:p>
            <a:pPr eaLnBrk="1" hangingPunct="1"/>
            <a:r>
              <a:rPr lang="en-US" sz="1000"/>
              <a:t>(B0-B6 used, B7 reserved)</a:t>
            </a:r>
          </a:p>
        </p:txBody>
      </p:sp>
      <p:sp>
        <p:nvSpPr>
          <p:cNvPr id="13" name="TextBox 11"/>
          <p:cNvSpPr txBox="1">
            <a:spLocks noChangeArrowheads="1"/>
          </p:cNvSpPr>
          <p:nvPr/>
        </p:nvSpPr>
        <p:spPr bwMode="auto">
          <a:xfrm>
            <a:off x="4058444" y="3099988"/>
            <a:ext cx="919162"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Address1</a:t>
            </a:r>
          </a:p>
          <a:p>
            <a:pPr eaLnBrk="1" hangingPunct="1"/>
            <a:r>
              <a:rPr lang="en-US" sz="1000"/>
              <a:t>Match Specification</a:t>
            </a:r>
            <a:r>
              <a:rPr lang="en-US" sz="1100"/>
              <a:t> </a:t>
            </a:r>
          </a:p>
        </p:txBody>
      </p:sp>
      <p:sp>
        <p:nvSpPr>
          <p:cNvPr id="14" name="TextBox 13"/>
          <p:cNvSpPr txBox="1">
            <a:spLocks noChangeArrowheads="1"/>
          </p:cNvSpPr>
          <p:nvPr/>
        </p:nvSpPr>
        <p:spPr bwMode="auto">
          <a:xfrm>
            <a:off x="2094706" y="4162025"/>
            <a:ext cx="553085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Fig.8:  </a:t>
            </a:r>
            <a:r>
              <a:rPr lang="en-US" sz="1000" dirty="0"/>
              <a:t>New Frame Classifier field of the TCLAS element </a:t>
            </a:r>
            <a:r>
              <a:rPr lang="en-US" sz="1000" dirty="0" smtClean="0"/>
              <a:t>format</a:t>
            </a:r>
            <a:r>
              <a:rPr lang="en-US" sz="1000" dirty="0"/>
              <a:t> </a:t>
            </a:r>
            <a:r>
              <a:rPr lang="en-US" sz="1000" dirty="0" smtClean="0"/>
              <a:t>– an example</a:t>
            </a:r>
            <a:endParaRPr lang="en-US" sz="900" dirty="0"/>
          </a:p>
        </p:txBody>
      </p:sp>
      <p:cxnSp>
        <p:nvCxnSpPr>
          <p:cNvPr id="15" name="Straight Connector 14"/>
          <p:cNvCxnSpPr/>
          <p:nvPr/>
        </p:nvCxnSpPr>
        <p:spPr>
          <a:xfrm rot="16200000" flipH="1">
            <a:off x="3744119" y="3363513"/>
            <a:ext cx="619125" cy="3175"/>
          </a:xfrm>
          <a:prstGeom prst="line">
            <a:avLst/>
          </a:prstGeom>
        </p:spPr>
        <p:style>
          <a:lnRef idx="1">
            <a:schemeClr val="dk1"/>
          </a:lnRef>
          <a:fillRef idx="0">
            <a:schemeClr val="dk1"/>
          </a:fillRef>
          <a:effectRef idx="0">
            <a:schemeClr val="dk1"/>
          </a:effectRef>
          <a:fontRef idx="minor">
            <a:schemeClr val="tx1"/>
          </a:fontRef>
        </p:style>
      </p:cxnSp>
      <p:sp>
        <p:nvSpPr>
          <p:cNvPr id="16" name="TextBox 25"/>
          <p:cNvSpPr txBox="1">
            <a:spLocks noChangeArrowheads="1"/>
          </p:cNvSpPr>
          <p:nvPr/>
        </p:nvSpPr>
        <p:spPr bwMode="auto">
          <a:xfrm>
            <a:off x="2953544" y="3104751"/>
            <a:ext cx="121920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solidFill>
                  <a:srgbClr val="0070C0"/>
                </a:solidFill>
              </a:rPr>
              <a:t>Frame Control Match Specification</a:t>
            </a:r>
          </a:p>
        </p:txBody>
      </p:sp>
      <p:cxnSp>
        <p:nvCxnSpPr>
          <p:cNvPr id="17" name="Straight Connector 16"/>
          <p:cNvCxnSpPr/>
          <p:nvPr/>
        </p:nvCxnSpPr>
        <p:spPr>
          <a:xfrm rot="16200000" flipH="1">
            <a:off x="4629944" y="3377801"/>
            <a:ext cx="627062" cy="11112"/>
          </a:xfrm>
          <a:prstGeom prst="line">
            <a:avLst/>
          </a:prstGeom>
        </p:spPr>
        <p:style>
          <a:lnRef idx="1">
            <a:schemeClr val="dk1"/>
          </a:lnRef>
          <a:fillRef idx="0">
            <a:schemeClr val="dk1"/>
          </a:fillRef>
          <a:effectRef idx="0">
            <a:schemeClr val="dk1"/>
          </a:effectRef>
          <a:fontRef idx="minor">
            <a:schemeClr val="tx1"/>
          </a:fontRef>
        </p:style>
      </p:cxnSp>
      <p:sp>
        <p:nvSpPr>
          <p:cNvPr id="18" name="TextBox 27"/>
          <p:cNvSpPr txBox="1">
            <a:spLocks noChangeArrowheads="1"/>
          </p:cNvSpPr>
          <p:nvPr/>
        </p:nvSpPr>
        <p:spPr bwMode="auto">
          <a:xfrm>
            <a:off x="4887119" y="3123801"/>
            <a:ext cx="94932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Address2 Match Specification</a:t>
            </a:r>
          </a:p>
        </p:txBody>
      </p:sp>
      <p:cxnSp>
        <p:nvCxnSpPr>
          <p:cNvPr id="19" name="Straight Connector 18"/>
          <p:cNvCxnSpPr/>
          <p:nvPr/>
        </p:nvCxnSpPr>
        <p:spPr>
          <a:xfrm rot="16200000" flipH="1">
            <a:off x="6381750" y="3367482"/>
            <a:ext cx="627062" cy="12700"/>
          </a:xfrm>
          <a:prstGeom prst="line">
            <a:avLst/>
          </a:prstGeom>
        </p:spPr>
        <p:style>
          <a:lnRef idx="1">
            <a:schemeClr val="dk1"/>
          </a:lnRef>
          <a:fillRef idx="0">
            <a:schemeClr val="dk1"/>
          </a:fillRef>
          <a:effectRef idx="0">
            <a:schemeClr val="dk1"/>
          </a:effectRef>
          <a:fontRef idx="minor">
            <a:schemeClr val="tx1"/>
          </a:fontRef>
        </p:style>
      </p:cxnSp>
      <p:sp>
        <p:nvSpPr>
          <p:cNvPr id="20" name="TextBox 29"/>
          <p:cNvSpPr txBox="1">
            <a:spLocks noChangeArrowheads="1"/>
          </p:cNvSpPr>
          <p:nvPr/>
        </p:nvSpPr>
        <p:spPr bwMode="auto">
          <a:xfrm>
            <a:off x="5818981" y="3115863"/>
            <a:ext cx="901700"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Address3 Match Specification</a:t>
            </a:r>
          </a:p>
        </p:txBody>
      </p:sp>
      <p:cxnSp>
        <p:nvCxnSpPr>
          <p:cNvPr id="21" name="Straight Connector 20"/>
          <p:cNvCxnSpPr/>
          <p:nvPr/>
        </p:nvCxnSpPr>
        <p:spPr>
          <a:xfrm rot="16200000" flipH="1">
            <a:off x="7241382" y="3374625"/>
            <a:ext cx="627062" cy="11113"/>
          </a:xfrm>
          <a:prstGeom prst="line">
            <a:avLst/>
          </a:prstGeom>
        </p:spPr>
        <p:style>
          <a:lnRef idx="1">
            <a:schemeClr val="dk1"/>
          </a:lnRef>
          <a:fillRef idx="0">
            <a:schemeClr val="dk1"/>
          </a:fillRef>
          <a:effectRef idx="0">
            <a:schemeClr val="dk1"/>
          </a:effectRef>
          <a:fontRef idx="minor">
            <a:schemeClr val="tx1"/>
          </a:fontRef>
        </p:style>
      </p:cxnSp>
      <p:sp>
        <p:nvSpPr>
          <p:cNvPr id="22" name="TextBox 31"/>
          <p:cNvSpPr txBox="1">
            <a:spLocks noChangeArrowheads="1"/>
          </p:cNvSpPr>
          <p:nvPr/>
        </p:nvSpPr>
        <p:spPr bwMode="auto">
          <a:xfrm>
            <a:off x="6688931" y="3104751"/>
            <a:ext cx="912813"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Address4 Match Specification</a:t>
            </a:r>
          </a:p>
        </p:txBody>
      </p:sp>
      <p:cxnSp>
        <p:nvCxnSpPr>
          <p:cNvPr id="23" name="Straight Connector 22"/>
          <p:cNvCxnSpPr/>
          <p:nvPr/>
        </p:nvCxnSpPr>
        <p:spPr>
          <a:xfrm rot="16200000" flipH="1">
            <a:off x="8051007" y="3365100"/>
            <a:ext cx="627062" cy="11113"/>
          </a:xfrm>
          <a:prstGeom prst="line">
            <a:avLst/>
          </a:prstGeom>
        </p:spPr>
        <p:style>
          <a:lnRef idx="1">
            <a:schemeClr val="dk1"/>
          </a:lnRef>
          <a:fillRef idx="0">
            <a:schemeClr val="dk1"/>
          </a:fillRef>
          <a:effectRef idx="0">
            <a:schemeClr val="dk1"/>
          </a:effectRef>
          <a:fontRef idx="minor">
            <a:schemeClr val="tx1"/>
          </a:fontRef>
        </p:style>
      </p:cxnSp>
      <p:sp>
        <p:nvSpPr>
          <p:cNvPr id="24" name="TextBox 33"/>
          <p:cNvSpPr txBox="1">
            <a:spLocks noChangeArrowheads="1"/>
          </p:cNvSpPr>
          <p:nvPr/>
        </p:nvSpPr>
        <p:spPr bwMode="auto">
          <a:xfrm>
            <a:off x="7496969" y="3120626"/>
            <a:ext cx="908050"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QoS Control Match Specification</a:t>
            </a:r>
          </a:p>
        </p:txBody>
      </p:sp>
      <p:sp>
        <p:nvSpPr>
          <p:cNvPr id="25" name="TextBox 34"/>
          <p:cNvSpPr txBox="1">
            <a:spLocks noChangeArrowheads="1"/>
          </p:cNvSpPr>
          <p:nvPr/>
        </p:nvSpPr>
        <p:spPr bwMode="auto">
          <a:xfrm>
            <a:off x="8370094" y="3019026"/>
            <a:ext cx="6048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HT Match Specification</a:t>
            </a:r>
          </a:p>
        </p:txBody>
      </p:sp>
      <p:sp>
        <p:nvSpPr>
          <p:cNvPr id="26" name="TextBox 36"/>
          <p:cNvSpPr txBox="1">
            <a:spLocks noChangeArrowheads="1"/>
          </p:cNvSpPr>
          <p:nvPr/>
        </p:nvSpPr>
        <p:spPr bwMode="auto">
          <a:xfrm>
            <a:off x="284956" y="3668313"/>
            <a:ext cx="6715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sp>
        <p:nvSpPr>
          <p:cNvPr id="27" name="TextBox 37"/>
          <p:cNvSpPr txBox="1">
            <a:spLocks noChangeArrowheads="1"/>
          </p:cNvSpPr>
          <p:nvPr/>
        </p:nvSpPr>
        <p:spPr bwMode="auto">
          <a:xfrm>
            <a:off x="1080294" y="3700063"/>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28" name="TextBox 38"/>
          <p:cNvSpPr txBox="1">
            <a:spLocks noChangeArrowheads="1"/>
          </p:cNvSpPr>
          <p:nvPr/>
        </p:nvSpPr>
        <p:spPr bwMode="auto">
          <a:xfrm>
            <a:off x="2531269" y="3706413"/>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29" name="TextBox 39"/>
          <p:cNvSpPr txBox="1">
            <a:spLocks noChangeArrowheads="1"/>
          </p:cNvSpPr>
          <p:nvPr/>
        </p:nvSpPr>
        <p:spPr bwMode="auto">
          <a:xfrm>
            <a:off x="2875756" y="3693713"/>
            <a:ext cx="13954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 or 2 or other value</a:t>
            </a:r>
          </a:p>
        </p:txBody>
      </p:sp>
      <p:sp>
        <p:nvSpPr>
          <p:cNvPr id="30" name="TextBox 40"/>
          <p:cNvSpPr txBox="1">
            <a:spLocks noChangeArrowheads="1"/>
          </p:cNvSpPr>
          <p:nvPr/>
        </p:nvSpPr>
        <p:spPr bwMode="auto">
          <a:xfrm>
            <a:off x="4356894" y="3701651"/>
            <a:ext cx="5810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6 </a:t>
            </a:r>
          </a:p>
        </p:txBody>
      </p:sp>
      <p:sp>
        <p:nvSpPr>
          <p:cNvPr id="31" name="TextBox 41"/>
          <p:cNvSpPr txBox="1">
            <a:spLocks noChangeArrowheads="1"/>
          </p:cNvSpPr>
          <p:nvPr/>
        </p:nvSpPr>
        <p:spPr bwMode="auto">
          <a:xfrm>
            <a:off x="5218906" y="3709588"/>
            <a:ext cx="5794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6 </a:t>
            </a:r>
          </a:p>
        </p:txBody>
      </p:sp>
      <p:sp>
        <p:nvSpPr>
          <p:cNvPr id="32" name="TextBox 42"/>
          <p:cNvSpPr txBox="1">
            <a:spLocks noChangeArrowheads="1"/>
          </p:cNvSpPr>
          <p:nvPr/>
        </p:nvSpPr>
        <p:spPr bwMode="auto">
          <a:xfrm>
            <a:off x="6149181" y="3709588"/>
            <a:ext cx="5794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6 </a:t>
            </a:r>
          </a:p>
        </p:txBody>
      </p:sp>
      <p:sp>
        <p:nvSpPr>
          <p:cNvPr id="33" name="TextBox 43"/>
          <p:cNvSpPr txBox="1">
            <a:spLocks noChangeArrowheads="1"/>
          </p:cNvSpPr>
          <p:nvPr/>
        </p:nvSpPr>
        <p:spPr bwMode="auto">
          <a:xfrm>
            <a:off x="6957219" y="3708001"/>
            <a:ext cx="5810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6 </a:t>
            </a:r>
          </a:p>
        </p:txBody>
      </p:sp>
      <p:sp>
        <p:nvSpPr>
          <p:cNvPr id="34" name="TextBox 43"/>
          <p:cNvSpPr txBox="1">
            <a:spLocks noChangeArrowheads="1"/>
          </p:cNvSpPr>
          <p:nvPr/>
        </p:nvSpPr>
        <p:spPr bwMode="auto">
          <a:xfrm>
            <a:off x="7625556" y="3696888"/>
            <a:ext cx="5810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2</a:t>
            </a:r>
          </a:p>
        </p:txBody>
      </p:sp>
      <p:sp>
        <p:nvSpPr>
          <p:cNvPr id="35" name="TextBox 43"/>
          <p:cNvSpPr txBox="1">
            <a:spLocks noChangeArrowheads="1"/>
          </p:cNvSpPr>
          <p:nvPr/>
        </p:nvSpPr>
        <p:spPr bwMode="auto">
          <a:xfrm>
            <a:off x="8370094" y="3709588"/>
            <a:ext cx="4540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4 </a:t>
            </a:r>
          </a:p>
        </p:txBody>
      </p:sp>
      <p:sp>
        <p:nvSpPr>
          <p:cNvPr id="36" name="Rectangle 35"/>
          <p:cNvSpPr/>
          <p:nvPr/>
        </p:nvSpPr>
        <p:spPr>
          <a:xfrm>
            <a:off x="1092200" y="5275656"/>
            <a:ext cx="7685088" cy="3905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37" name="Straight Connector 36"/>
          <p:cNvCxnSpPr/>
          <p:nvPr/>
        </p:nvCxnSpPr>
        <p:spPr>
          <a:xfrm>
            <a:off x="4214813" y="5275656"/>
            <a:ext cx="0" cy="400050"/>
          </a:xfrm>
          <a:prstGeom prst="line">
            <a:avLst/>
          </a:prstGeom>
        </p:spPr>
        <p:style>
          <a:lnRef idx="1">
            <a:schemeClr val="dk1"/>
          </a:lnRef>
          <a:fillRef idx="0">
            <a:schemeClr val="dk1"/>
          </a:fillRef>
          <a:effectRef idx="0">
            <a:schemeClr val="dk1"/>
          </a:effectRef>
          <a:fontRef idx="minor">
            <a:schemeClr val="tx1"/>
          </a:fontRef>
        </p:style>
      </p:cxnSp>
      <p:cxnSp>
        <p:nvCxnSpPr>
          <p:cNvPr id="38" name="Straight Connector 37"/>
          <p:cNvCxnSpPr/>
          <p:nvPr/>
        </p:nvCxnSpPr>
        <p:spPr>
          <a:xfrm flipH="1">
            <a:off x="2198688" y="5274068"/>
            <a:ext cx="1587" cy="392113"/>
          </a:xfrm>
          <a:prstGeom prst="line">
            <a:avLst/>
          </a:prstGeom>
        </p:spPr>
        <p:style>
          <a:lnRef idx="1">
            <a:schemeClr val="dk1"/>
          </a:lnRef>
          <a:fillRef idx="0">
            <a:schemeClr val="dk1"/>
          </a:fillRef>
          <a:effectRef idx="0">
            <a:schemeClr val="dk1"/>
          </a:effectRef>
          <a:fontRef idx="minor">
            <a:schemeClr val="tx1"/>
          </a:fontRef>
        </p:style>
      </p:cxnSp>
      <p:sp>
        <p:nvSpPr>
          <p:cNvPr id="39" name="TextBox 48"/>
          <p:cNvSpPr txBox="1">
            <a:spLocks noChangeArrowheads="1"/>
          </p:cNvSpPr>
          <p:nvPr/>
        </p:nvSpPr>
        <p:spPr bwMode="auto">
          <a:xfrm>
            <a:off x="1058863" y="5323281"/>
            <a:ext cx="11890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Type Match Spec</a:t>
            </a:r>
          </a:p>
        </p:txBody>
      </p:sp>
      <p:sp>
        <p:nvSpPr>
          <p:cNvPr id="40" name="TextBox 49"/>
          <p:cNvSpPr txBox="1">
            <a:spLocks noChangeArrowheads="1"/>
          </p:cNvSpPr>
          <p:nvPr/>
        </p:nvSpPr>
        <p:spPr bwMode="auto">
          <a:xfrm>
            <a:off x="3135313" y="5278831"/>
            <a:ext cx="9890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ToDS Match Spec</a:t>
            </a:r>
          </a:p>
        </p:txBody>
      </p:sp>
      <p:sp>
        <p:nvSpPr>
          <p:cNvPr id="41" name="TextBox 50"/>
          <p:cNvSpPr txBox="1">
            <a:spLocks noChangeArrowheads="1"/>
          </p:cNvSpPr>
          <p:nvPr/>
        </p:nvSpPr>
        <p:spPr bwMode="auto">
          <a:xfrm>
            <a:off x="5845175" y="5313756"/>
            <a:ext cx="17414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Frame Control Filter Mask</a:t>
            </a:r>
          </a:p>
        </p:txBody>
      </p:sp>
      <p:sp>
        <p:nvSpPr>
          <p:cNvPr id="42" name="TextBox 51"/>
          <p:cNvSpPr txBox="1">
            <a:spLocks noChangeArrowheads="1"/>
          </p:cNvSpPr>
          <p:nvPr/>
        </p:nvSpPr>
        <p:spPr bwMode="auto">
          <a:xfrm>
            <a:off x="2386013" y="5896842"/>
            <a:ext cx="533717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Fig.8-1</a:t>
            </a:r>
            <a:r>
              <a:rPr lang="en-US" sz="1000" dirty="0"/>
              <a:t>:  </a:t>
            </a:r>
            <a:r>
              <a:rPr lang="en-US" sz="1000" dirty="0">
                <a:solidFill>
                  <a:srgbClr val="0070C0"/>
                </a:solidFill>
              </a:rPr>
              <a:t>Frame Control Match Specification </a:t>
            </a:r>
            <a:r>
              <a:rPr lang="en-US" sz="1000" dirty="0"/>
              <a:t>subfield </a:t>
            </a:r>
            <a:r>
              <a:rPr lang="en-US" sz="1000" dirty="0" smtClean="0"/>
              <a:t>format – an example</a:t>
            </a:r>
            <a:endParaRPr lang="en-US" sz="1000" dirty="0"/>
          </a:p>
        </p:txBody>
      </p:sp>
      <p:cxnSp>
        <p:nvCxnSpPr>
          <p:cNvPr id="43" name="Straight Connector 42"/>
          <p:cNvCxnSpPr/>
          <p:nvPr/>
        </p:nvCxnSpPr>
        <p:spPr>
          <a:xfrm>
            <a:off x="5765800" y="5274068"/>
            <a:ext cx="0" cy="401638"/>
          </a:xfrm>
          <a:prstGeom prst="line">
            <a:avLst/>
          </a:prstGeom>
        </p:spPr>
        <p:style>
          <a:lnRef idx="1">
            <a:schemeClr val="dk1"/>
          </a:lnRef>
          <a:fillRef idx="0">
            <a:schemeClr val="dk1"/>
          </a:fillRef>
          <a:effectRef idx="0">
            <a:schemeClr val="dk1"/>
          </a:effectRef>
          <a:fontRef idx="minor">
            <a:schemeClr val="tx1"/>
          </a:fontRef>
        </p:style>
      </p:cxnSp>
      <p:sp>
        <p:nvSpPr>
          <p:cNvPr id="44" name="TextBox 53"/>
          <p:cNvSpPr txBox="1">
            <a:spLocks noChangeArrowheads="1"/>
          </p:cNvSpPr>
          <p:nvPr/>
        </p:nvSpPr>
        <p:spPr bwMode="auto">
          <a:xfrm>
            <a:off x="4375150" y="5304231"/>
            <a:ext cx="8842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FromDS Match Spec</a:t>
            </a:r>
          </a:p>
        </p:txBody>
      </p:sp>
      <p:sp>
        <p:nvSpPr>
          <p:cNvPr id="45" name="TextBox 64"/>
          <p:cNvSpPr txBox="1">
            <a:spLocks noChangeArrowheads="1"/>
          </p:cNvSpPr>
          <p:nvPr/>
        </p:nvSpPr>
        <p:spPr bwMode="auto">
          <a:xfrm>
            <a:off x="1080294" y="5023242"/>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B0</a:t>
            </a:r>
          </a:p>
        </p:txBody>
      </p:sp>
      <p:sp>
        <p:nvSpPr>
          <p:cNvPr id="46" name="TextBox 71"/>
          <p:cNvSpPr txBox="1">
            <a:spLocks noChangeArrowheads="1"/>
          </p:cNvSpPr>
          <p:nvPr/>
        </p:nvSpPr>
        <p:spPr bwMode="auto">
          <a:xfrm>
            <a:off x="2200275" y="5266131"/>
            <a:ext cx="1000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Subtype Match Spec</a:t>
            </a:r>
          </a:p>
        </p:txBody>
      </p:sp>
      <p:cxnSp>
        <p:nvCxnSpPr>
          <p:cNvPr id="47" name="Straight Connector 46"/>
          <p:cNvCxnSpPr/>
          <p:nvPr/>
        </p:nvCxnSpPr>
        <p:spPr>
          <a:xfrm>
            <a:off x="2987675" y="5266131"/>
            <a:ext cx="0" cy="409575"/>
          </a:xfrm>
          <a:prstGeom prst="line">
            <a:avLst/>
          </a:prstGeom>
        </p:spPr>
        <p:style>
          <a:lnRef idx="1">
            <a:schemeClr val="dk1"/>
          </a:lnRef>
          <a:fillRef idx="0">
            <a:schemeClr val="dk1"/>
          </a:fillRef>
          <a:effectRef idx="0">
            <a:schemeClr val="dk1"/>
          </a:effectRef>
          <a:fontRef idx="minor">
            <a:schemeClr val="tx1"/>
          </a:fontRef>
        </p:style>
      </p:cxnSp>
      <p:sp>
        <p:nvSpPr>
          <p:cNvPr id="48" name="TextBox 73"/>
          <p:cNvSpPr txBox="1">
            <a:spLocks noChangeArrowheads="1"/>
          </p:cNvSpPr>
          <p:nvPr/>
        </p:nvSpPr>
        <p:spPr bwMode="auto">
          <a:xfrm>
            <a:off x="1928813" y="5021656"/>
            <a:ext cx="423862" cy="25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B1</a:t>
            </a:r>
          </a:p>
        </p:txBody>
      </p:sp>
      <p:sp>
        <p:nvSpPr>
          <p:cNvPr id="49" name="TextBox 74"/>
          <p:cNvSpPr txBox="1">
            <a:spLocks noChangeArrowheads="1"/>
          </p:cNvSpPr>
          <p:nvPr/>
        </p:nvSpPr>
        <p:spPr bwMode="auto">
          <a:xfrm>
            <a:off x="2200275" y="5029593"/>
            <a:ext cx="4191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B2</a:t>
            </a:r>
          </a:p>
        </p:txBody>
      </p:sp>
      <p:sp>
        <p:nvSpPr>
          <p:cNvPr id="50" name="TextBox 75"/>
          <p:cNvSpPr txBox="1">
            <a:spLocks noChangeArrowheads="1"/>
          </p:cNvSpPr>
          <p:nvPr/>
        </p:nvSpPr>
        <p:spPr bwMode="auto">
          <a:xfrm>
            <a:off x="2640806" y="5039118"/>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B5</a:t>
            </a:r>
          </a:p>
        </p:txBody>
      </p:sp>
      <p:sp>
        <p:nvSpPr>
          <p:cNvPr id="51" name="TextBox 76"/>
          <p:cNvSpPr txBox="1">
            <a:spLocks noChangeArrowheads="1"/>
          </p:cNvSpPr>
          <p:nvPr/>
        </p:nvSpPr>
        <p:spPr bwMode="auto">
          <a:xfrm>
            <a:off x="3186113" y="5029593"/>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B6</a:t>
            </a:r>
          </a:p>
        </p:txBody>
      </p:sp>
      <p:sp>
        <p:nvSpPr>
          <p:cNvPr id="52" name="TextBox 77"/>
          <p:cNvSpPr txBox="1">
            <a:spLocks noChangeArrowheads="1"/>
          </p:cNvSpPr>
          <p:nvPr/>
        </p:nvSpPr>
        <p:spPr bwMode="auto">
          <a:xfrm>
            <a:off x="4545013" y="5023243"/>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B7</a:t>
            </a:r>
          </a:p>
        </p:txBody>
      </p:sp>
      <p:sp>
        <p:nvSpPr>
          <p:cNvPr id="53" name="TextBox 78"/>
          <p:cNvSpPr txBox="1">
            <a:spLocks noChangeArrowheads="1"/>
          </p:cNvSpPr>
          <p:nvPr/>
        </p:nvSpPr>
        <p:spPr bwMode="auto">
          <a:xfrm>
            <a:off x="5818981" y="5030611"/>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B8</a:t>
            </a:r>
          </a:p>
        </p:txBody>
      </p:sp>
      <p:sp>
        <p:nvSpPr>
          <p:cNvPr id="54" name="TextBox 79"/>
          <p:cNvSpPr txBox="1">
            <a:spLocks noChangeArrowheads="1"/>
          </p:cNvSpPr>
          <p:nvPr/>
        </p:nvSpPr>
        <p:spPr bwMode="auto">
          <a:xfrm>
            <a:off x="8362950" y="5032768"/>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B15</a:t>
            </a:r>
          </a:p>
        </p:txBody>
      </p:sp>
      <p:sp>
        <p:nvSpPr>
          <p:cNvPr id="55" name="TextBox 64"/>
          <p:cNvSpPr txBox="1">
            <a:spLocks noChangeArrowheads="1"/>
          </p:cNvSpPr>
          <p:nvPr/>
        </p:nvSpPr>
        <p:spPr bwMode="auto">
          <a:xfrm>
            <a:off x="628650" y="5021656"/>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Bits:</a:t>
            </a:r>
          </a:p>
        </p:txBody>
      </p:sp>
      <p:sp>
        <p:nvSpPr>
          <p:cNvPr id="56" name="TextBox 78"/>
          <p:cNvSpPr txBox="1">
            <a:spLocks noChangeArrowheads="1"/>
          </p:cNvSpPr>
          <p:nvPr/>
        </p:nvSpPr>
        <p:spPr bwMode="auto">
          <a:xfrm>
            <a:off x="7131844" y="5039118"/>
            <a:ext cx="469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B11</a:t>
            </a:r>
          </a:p>
        </p:txBody>
      </p:sp>
      <p:sp>
        <p:nvSpPr>
          <p:cNvPr id="57" name="TextBox 78"/>
          <p:cNvSpPr txBox="1">
            <a:spLocks noChangeArrowheads="1"/>
          </p:cNvSpPr>
          <p:nvPr/>
        </p:nvSpPr>
        <p:spPr bwMode="auto">
          <a:xfrm>
            <a:off x="7560470" y="5039683"/>
            <a:ext cx="4699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B12</a:t>
            </a:r>
          </a:p>
        </p:txBody>
      </p:sp>
      <p:cxnSp>
        <p:nvCxnSpPr>
          <p:cNvPr id="58" name="Straight Connector 57"/>
          <p:cNvCxnSpPr/>
          <p:nvPr/>
        </p:nvCxnSpPr>
        <p:spPr>
          <a:xfrm>
            <a:off x="7607300" y="5285181"/>
            <a:ext cx="0" cy="390525"/>
          </a:xfrm>
          <a:prstGeom prst="line">
            <a:avLst/>
          </a:prstGeom>
        </p:spPr>
        <p:style>
          <a:lnRef idx="1">
            <a:schemeClr val="dk1"/>
          </a:lnRef>
          <a:fillRef idx="0">
            <a:schemeClr val="dk1"/>
          </a:fillRef>
          <a:effectRef idx="0">
            <a:schemeClr val="dk1"/>
          </a:effectRef>
          <a:fontRef idx="minor">
            <a:schemeClr val="tx1"/>
          </a:fontRef>
        </p:style>
      </p:cxnSp>
      <p:sp>
        <p:nvSpPr>
          <p:cNvPr id="59" name="TextBox 49"/>
          <p:cNvSpPr txBox="1">
            <a:spLocks noChangeArrowheads="1"/>
          </p:cNvSpPr>
          <p:nvPr/>
        </p:nvSpPr>
        <p:spPr bwMode="auto">
          <a:xfrm>
            <a:off x="7723188" y="5313756"/>
            <a:ext cx="8096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Reserved</a:t>
            </a:r>
          </a:p>
        </p:txBody>
      </p:sp>
      <p:sp>
        <p:nvSpPr>
          <p:cNvPr id="60" name="TextBox 13"/>
          <p:cNvSpPr txBox="1">
            <a:spLocks noChangeArrowheads="1"/>
          </p:cNvSpPr>
          <p:nvPr/>
        </p:nvSpPr>
        <p:spPr bwMode="auto">
          <a:xfrm>
            <a:off x="3110706" y="2278457"/>
            <a:ext cx="2484437"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a:t>Containing match specifications for one or more subfields of Frame Control field of MAC Header</a:t>
            </a:r>
          </a:p>
        </p:txBody>
      </p:sp>
      <p:cxnSp>
        <p:nvCxnSpPr>
          <p:cNvPr id="61" name="Straight Arrow Connector 60"/>
          <p:cNvCxnSpPr/>
          <p:nvPr/>
        </p:nvCxnSpPr>
        <p:spPr>
          <a:xfrm flipH="1">
            <a:off x="3545681" y="2777726"/>
            <a:ext cx="290513" cy="247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TextBox 13"/>
          <p:cNvSpPr txBox="1">
            <a:spLocks noChangeArrowheads="1"/>
          </p:cNvSpPr>
          <p:nvPr/>
        </p:nvSpPr>
        <p:spPr bwMode="auto">
          <a:xfrm>
            <a:off x="5930106" y="2206226"/>
            <a:ext cx="1681163"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value </a:t>
            </a:r>
            <a:r>
              <a:rPr lang="en-US" sz="1100" dirty="0"/>
              <a:t>of Classifier Type determines which fields are present</a:t>
            </a:r>
          </a:p>
        </p:txBody>
      </p:sp>
      <p:cxnSp>
        <p:nvCxnSpPr>
          <p:cNvPr id="63" name="Straight Arrow Connector 62"/>
          <p:cNvCxnSpPr/>
          <p:nvPr/>
        </p:nvCxnSpPr>
        <p:spPr>
          <a:xfrm flipH="1">
            <a:off x="5645944" y="2753913"/>
            <a:ext cx="642937" cy="209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6307931" y="2763438"/>
            <a:ext cx="84138" cy="2317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6323806" y="2779313"/>
            <a:ext cx="793750" cy="225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6307931" y="2753913"/>
            <a:ext cx="1503363" cy="230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a:off x="6355556" y="2758676"/>
            <a:ext cx="2065338" cy="2254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H="1">
            <a:off x="4636294" y="2731688"/>
            <a:ext cx="1692275" cy="284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3833019" y="2738038"/>
            <a:ext cx="2338387" cy="2571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H="1">
            <a:off x="1315244" y="3914376"/>
            <a:ext cx="1685925" cy="98425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endCxn id="54" idx="0"/>
          </p:cNvCxnSpPr>
          <p:nvPr/>
        </p:nvCxnSpPr>
        <p:spPr>
          <a:xfrm>
            <a:off x="4058444" y="3727051"/>
            <a:ext cx="4539456" cy="1305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2" name="TextBox 13"/>
          <p:cNvSpPr txBox="1">
            <a:spLocks noChangeArrowheads="1"/>
          </p:cNvSpPr>
          <p:nvPr/>
        </p:nvSpPr>
        <p:spPr bwMode="auto">
          <a:xfrm>
            <a:off x="1384698" y="2206226"/>
            <a:ext cx="175061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Decides which match specifications need to be compared </a:t>
            </a:r>
            <a:endParaRPr lang="en-US" sz="1100" dirty="0"/>
          </a:p>
        </p:txBody>
      </p:sp>
      <p:cxnSp>
        <p:nvCxnSpPr>
          <p:cNvPr id="73" name="Straight Arrow Connector 72"/>
          <p:cNvCxnSpPr/>
          <p:nvPr/>
        </p:nvCxnSpPr>
        <p:spPr>
          <a:xfrm>
            <a:off x="2198688" y="2731688"/>
            <a:ext cx="121038" cy="2936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5812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13</a:t>
            </a:fld>
            <a:endParaRPr lang="en-US" smtClean="0"/>
          </a:p>
        </p:txBody>
      </p:sp>
      <p:sp>
        <p:nvSpPr>
          <p:cNvPr id="1029" name="Rectangle 2"/>
          <p:cNvSpPr>
            <a:spLocks noGrp="1" noChangeArrowheads="1"/>
          </p:cNvSpPr>
          <p:nvPr>
            <p:ph type="title"/>
          </p:nvPr>
        </p:nvSpPr>
        <p:spPr>
          <a:noFill/>
        </p:spPr>
        <p:txBody>
          <a:bodyPr/>
          <a:lstStyle/>
          <a:p>
            <a:r>
              <a:rPr lang="en-US" dirty="0"/>
              <a:t>Classification Based on MAC Header Content </a:t>
            </a:r>
            <a:r>
              <a:rPr lang="en-US" dirty="0" smtClean="0"/>
              <a:t>(3)</a:t>
            </a:r>
          </a:p>
        </p:txBody>
      </p:sp>
      <p:sp>
        <p:nvSpPr>
          <p:cNvPr id="6" name="Content Placeholder 7"/>
          <p:cNvSpPr>
            <a:spLocks noGrp="1"/>
          </p:cNvSpPr>
          <p:nvPr>
            <p:ph idx="1"/>
          </p:nvPr>
        </p:nvSpPr>
        <p:spPr>
          <a:xfrm>
            <a:off x="381000" y="1828800"/>
            <a:ext cx="8305800" cy="4267200"/>
          </a:xfrm>
        </p:spPr>
        <p:txBody>
          <a:bodyPr/>
          <a:lstStyle/>
          <a:p>
            <a:r>
              <a:rPr lang="en-US" sz="2000" dirty="0"/>
              <a:t>The User Priority field of the TCLAS IE  and the TCLAS Processing element need to be revised to accommodate the MAC Header content based classification. </a:t>
            </a:r>
          </a:p>
          <a:p>
            <a:pPr lvl="1"/>
            <a:r>
              <a:rPr lang="en-US" sz="1600" dirty="0"/>
              <a:t>E.g. reserved and ignored for MGMT and Extension</a:t>
            </a:r>
            <a:endParaRPr lang="en-US" dirty="0"/>
          </a:p>
          <a:p>
            <a:r>
              <a:rPr lang="en-US" sz="2000" dirty="0"/>
              <a:t>MAC Header content based frame classification can either be performed separately or be performed together with the existing MAC Payload content based classification. </a:t>
            </a:r>
          </a:p>
          <a:p>
            <a:pPr lvl="1"/>
            <a:r>
              <a:rPr lang="en-US" sz="1600" dirty="0"/>
              <a:t>For example, a TFS </a:t>
            </a:r>
            <a:r>
              <a:rPr lang="en-US" sz="1600" dirty="0" err="1"/>
              <a:t>subelement</a:t>
            </a:r>
            <a:r>
              <a:rPr lang="en-US" sz="1600" dirty="0"/>
              <a:t> can include multiple TCLAS elements,  each containing classification parameters based on either the MAC Header content or the MAC Payload content.  </a:t>
            </a:r>
            <a:endParaRPr lang="en-US" sz="1600" dirty="0" smtClean="0"/>
          </a:p>
          <a:p>
            <a:pPr lvl="1"/>
            <a:r>
              <a:rPr lang="en-US" sz="1600" dirty="0" smtClean="0"/>
              <a:t>A TCLAS element can also possibly contain a new Frame Classifier Type which includes classification parameters based on both the MAC Header and MAC Payload contents.  </a:t>
            </a:r>
            <a:endParaRPr lang="en-US" sz="1600" dirty="0"/>
          </a:p>
          <a:p>
            <a:r>
              <a:rPr lang="en-US" sz="2000" dirty="0"/>
              <a:t>In addition to traffic filtering, other special processing can potentially be performed on the matched frames. </a:t>
            </a:r>
          </a:p>
          <a:p>
            <a:endParaRPr lang="en-US" sz="2000" dirty="0" smtClean="0"/>
          </a:p>
        </p:txBody>
      </p:sp>
    </p:spTree>
    <p:extLst>
      <p:ext uri="{BB962C8B-B14F-4D97-AF65-F5344CB8AC3E}">
        <p14:creationId xmlns:p14="http://schemas.microsoft.com/office/powerpoint/2010/main" val="1841793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14</a:t>
            </a:fld>
            <a:endParaRPr lang="en-US" smtClean="0"/>
          </a:p>
        </p:txBody>
      </p:sp>
      <p:sp>
        <p:nvSpPr>
          <p:cNvPr id="1029" name="Rectangle 2"/>
          <p:cNvSpPr>
            <a:spLocks noGrp="1" noChangeArrowheads="1"/>
          </p:cNvSpPr>
          <p:nvPr>
            <p:ph type="title"/>
          </p:nvPr>
        </p:nvSpPr>
        <p:spPr>
          <a:noFill/>
        </p:spPr>
        <p:txBody>
          <a:bodyPr/>
          <a:lstStyle/>
          <a:p>
            <a:r>
              <a:rPr lang="en-US" dirty="0" smtClean="0"/>
              <a:t>Straw Polls</a:t>
            </a:r>
          </a:p>
        </p:txBody>
      </p:sp>
      <p:sp>
        <p:nvSpPr>
          <p:cNvPr id="6" name="Content Placeholder 7"/>
          <p:cNvSpPr>
            <a:spLocks noGrp="1"/>
          </p:cNvSpPr>
          <p:nvPr>
            <p:ph idx="1"/>
          </p:nvPr>
        </p:nvSpPr>
        <p:spPr>
          <a:xfrm>
            <a:off x="381000" y="1828800"/>
            <a:ext cx="8305800" cy="4267200"/>
          </a:xfrm>
        </p:spPr>
        <p:txBody>
          <a:bodyPr/>
          <a:lstStyle/>
          <a:p>
            <a:r>
              <a:rPr lang="en-US" sz="2000" dirty="0" smtClean="0"/>
              <a:t>Straw Poll~1: “Do you agree </a:t>
            </a:r>
            <a:r>
              <a:rPr lang="en-US" sz="2000" dirty="0"/>
              <a:t>to add to the 802.11ah spec </a:t>
            </a:r>
            <a:r>
              <a:rPr lang="en-US" sz="2000" dirty="0" smtClean="0"/>
              <a:t>a frame classification mechanism to enable classification and the subsequent processing (e.g., filtering) based on the MAC Header content?”</a:t>
            </a:r>
          </a:p>
          <a:p>
            <a:endParaRPr lang="en-US" sz="2000" dirty="0"/>
          </a:p>
          <a:p>
            <a:pPr marL="0" indent="0">
              <a:buNone/>
            </a:pPr>
            <a:endParaRPr lang="en-US" sz="2000" dirty="0" smtClean="0"/>
          </a:p>
        </p:txBody>
      </p:sp>
    </p:spTree>
    <p:extLst>
      <p:ext uri="{BB962C8B-B14F-4D97-AF65-F5344CB8AC3E}">
        <p14:creationId xmlns:p14="http://schemas.microsoft.com/office/powerpoint/2010/main" val="37498974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15</a:t>
            </a:fld>
            <a:endParaRPr lang="en-US" smtClean="0"/>
          </a:p>
        </p:txBody>
      </p:sp>
      <p:sp>
        <p:nvSpPr>
          <p:cNvPr id="1029" name="Rectangle 2"/>
          <p:cNvSpPr>
            <a:spLocks noGrp="1" noChangeArrowheads="1"/>
          </p:cNvSpPr>
          <p:nvPr>
            <p:ph type="title"/>
          </p:nvPr>
        </p:nvSpPr>
        <p:spPr>
          <a:noFill/>
        </p:spPr>
        <p:txBody>
          <a:bodyPr/>
          <a:lstStyle/>
          <a:p>
            <a:r>
              <a:rPr lang="en-US" dirty="0" smtClean="0"/>
              <a:t>Reference</a:t>
            </a:r>
          </a:p>
        </p:txBody>
      </p:sp>
      <p:sp>
        <p:nvSpPr>
          <p:cNvPr id="6" name="Content Placeholder 7"/>
          <p:cNvSpPr>
            <a:spLocks noGrp="1"/>
          </p:cNvSpPr>
          <p:nvPr>
            <p:ph idx="1"/>
          </p:nvPr>
        </p:nvSpPr>
        <p:spPr>
          <a:xfrm>
            <a:off x="381000" y="1828800"/>
            <a:ext cx="8305800" cy="4267200"/>
          </a:xfrm>
        </p:spPr>
        <p:txBody>
          <a:bodyPr/>
          <a:lstStyle/>
          <a:p>
            <a:r>
              <a:rPr lang="en-US" sz="2000" dirty="0"/>
              <a:t>[1] IEEE </a:t>
            </a:r>
            <a:r>
              <a:rPr lang="en-US" sz="2000" dirty="0" err="1"/>
              <a:t>Std</a:t>
            </a:r>
            <a:r>
              <a:rPr lang="en-US" sz="2000" dirty="0"/>
              <a:t> 802.11-2012,  IEEE Standard for Information Technology – Telecommunications and information exchange between systems, local and metropolitan area networks – Specific requirements, Part 11: Wireless LAN Medium Access Control (MAC) and Physical Layer (PHY) </a:t>
            </a:r>
            <a:r>
              <a:rPr lang="en-US" sz="2000" dirty="0" smtClean="0"/>
              <a:t>Specifications</a:t>
            </a:r>
          </a:p>
        </p:txBody>
      </p:sp>
    </p:spTree>
    <p:extLst>
      <p:ext uri="{BB962C8B-B14F-4D97-AF65-F5344CB8AC3E}">
        <p14:creationId xmlns:p14="http://schemas.microsoft.com/office/powerpoint/2010/main" val="930406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 Wang, Broadcom</a:t>
            </a:r>
            <a:endParaRPr lang="en-US"/>
          </a:p>
        </p:txBody>
      </p:sp>
      <p:sp>
        <p:nvSpPr>
          <p:cNvPr id="3" name="Slide Number Placeholder 2"/>
          <p:cNvSpPr>
            <a:spLocks noGrp="1"/>
          </p:cNvSpPr>
          <p:nvPr>
            <p:ph type="sldNum" sz="quarter" idx="11"/>
          </p:nvPr>
        </p:nvSpPr>
        <p:spPr/>
        <p:txBody>
          <a:bodyPr/>
          <a:lstStyle/>
          <a:p>
            <a:pPr>
              <a:defRPr/>
            </a:pPr>
            <a:r>
              <a:rPr lang="en-US" smtClean="0"/>
              <a:t>Slide </a:t>
            </a:r>
            <a:fld id="{81F3FBAC-4D03-49D6-A6ED-79CE4EF08BCD}" type="slidenum">
              <a:rPr lang="en-US" smtClean="0"/>
              <a:pPr>
                <a:defRPr/>
              </a:pPr>
              <a:t>2</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52868393"/>
              </p:ext>
            </p:extLst>
          </p:nvPr>
        </p:nvGraphicFramePr>
        <p:xfrm>
          <a:off x="1219200" y="1143000"/>
          <a:ext cx="6080760" cy="4970720"/>
        </p:xfrm>
        <a:graphic>
          <a:graphicData uri="http://schemas.openxmlformats.org/drawingml/2006/table">
            <a:tbl>
              <a:tblPr/>
              <a:tblGrid>
                <a:gridCol w="1453155"/>
                <a:gridCol w="1167714"/>
                <a:gridCol w="1081216"/>
                <a:gridCol w="951470"/>
                <a:gridCol w="1427205"/>
              </a:tblGrid>
              <a:tr h="230659">
                <a:tc>
                  <a:txBody>
                    <a:bodyPr/>
                    <a:lstStyle/>
                    <a:p>
                      <a:pPr marL="0" marR="0">
                        <a:spcBef>
                          <a:spcPts val="0"/>
                        </a:spcBef>
                        <a:spcAft>
                          <a:spcPts val="0"/>
                        </a:spcAft>
                      </a:pPr>
                      <a:r>
                        <a:rPr lang="en-US" sz="1200" dirty="0">
                          <a:effectLst/>
                          <a:latin typeface="Times New Roman"/>
                          <a:ea typeface="Times New Roman"/>
                        </a:rPr>
                        <a:t>Simone Merlin</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Qualcomm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effectLst/>
                          <a:latin typeface="Arial"/>
                          <a:ea typeface="Times New Roman"/>
                        </a:rPr>
                        <a:t>5775 Morehouse Dr, San Diego, CA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Arial"/>
                          <a:ea typeface="Times New Roman"/>
                        </a:rPr>
                        <a:t>8588451243</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0000FF"/>
                          </a:solidFill>
                          <a:effectLst/>
                          <a:latin typeface="Arial"/>
                          <a:ea typeface="Times New Roman"/>
                          <a:hlinkClick r:id="rId2"/>
                        </a:rPr>
                        <a:t>smerlin@qualcomm.com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100" dirty="0" err="1">
                          <a:effectLst/>
                          <a:latin typeface="Times New Roman"/>
                          <a:ea typeface="Times New Roman"/>
                        </a:rPr>
                        <a:t>Rojan</a:t>
                      </a:r>
                      <a:r>
                        <a:rPr lang="en-US" sz="1100" dirty="0">
                          <a:effectLst/>
                          <a:latin typeface="Times New Roman"/>
                          <a:ea typeface="Times New Roman"/>
                        </a:rPr>
                        <a:t> </a:t>
                      </a:r>
                      <a:r>
                        <a:rPr lang="en-US" sz="1100" dirty="0" err="1">
                          <a:effectLst/>
                          <a:latin typeface="Times New Roman"/>
                          <a:ea typeface="Times New Roman"/>
                        </a:rPr>
                        <a:t>Chitrakar</a:t>
                      </a:r>
                      <a:endParaRPr lang="en-US"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a:ea typeface="Times New Roman"/>
                        </a:rPr>
                        <a:t>Panasonic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solidFill>
                            <a:srgbClr val="0000FF"/>
                          </a:solidFill>
                          <a:effectLst/>
                          <a:latin typeface="Times New Roman"/>
                          <a:ea typeface="Times New Roman"/>
                          <a:hlinkClick r:id="rId3"/>
                        </a:rPr>
                        <a:t>Rojan.Chitrakar@sg.panasonic.com</a:t>
                      </a:r>
                      <a:endParaRPr lang="en-US"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100" dirty="0">
                          <a:effectLst/>
                          <a:latin typeface="Times New Roman"/>
                          <a:ea typeface="Times New Roman"/>
                        </a:rPr>
                        <a:t>Ken Mori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a:ea typeface="Times New Roman"/>
                        </a:rPr>
                        <a:t>Panasonic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effectLst/>
                          <a:latin typeface="Times New Roman"/>
                          <a:ea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100" dirty="0">
                          <a:solidFill>
                            <a:srgbClr val="0000FF"/>
                          </a:solidFill>
                          <a:effectLst/>
                          <a:latin typeface="Times New Roman"/>
                          <a:ea typeface="Times New Roman"/>
                          <a:hlinkClick r:id="rId4"/>
                        </a:rPr>
                        <a:t>Mori.ken1@jp.panasonic.com</a:t>
                      </a:r>
                      <a:endParaRPr lang="en-US" sz="11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100" dirty="0">
                          <a:solidFill>
                            <a:srgbClr val="000000"/>
                          </a:solidFill>
                          <a:effectLst/>
                          <a:latin typeface="Times New Roman"/>
                          <a:ea typeface="Times New Roman"/>
                        </a:rPr>
                        <a:t>Alfred </a:t>
                      </a:r>
                      <a:r>
                        <a:rPr lang="en-US" sz="1100" dirty="0" err="1">
                          <a:solidFill>
                            <a:srgbClr val="000000"/>
                          </a:solidFill>
                          <a:effectLst/>
                          <a:latin typeface="Times New Roman"/>
                          <a:ea typeface="Times New Roman"/>
                        </a:rPr>
                        <a:t>Asterjadhi</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a:ea typeface="Times New Roman"/>
                        </a:rPr>
                        <a:t>Qualcomm</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a:ea typeface="Times New Roman"/>
                        </a:rPr>
                        <a:t> </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a:ea typeface="Times New Roman"/>
                        </a:rPr>
                        <a:t> </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Times New Roman"/>
                          <a:ea typeface="Times New Roman"/>
                        </a:rPr>
                        <a:t> </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100">
                          <a:solidFill>
                            <a:srgbClr val="000000"/>
                          </a:solidFill>
                          <a:effectLst/>
                          <a:latin typeface="Times New Roman"/>
                          <a:ea typeface="Times New Roman"/>
                        </a:rPr>
                        <a:t>Amin Jafarian</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Qualcomm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effectLst/>
                          <a:latin typeface="Times New Roman"/>
                          <a:ea typeface="Times New Roman"/>
                        </a:rPr>
                        <a:t> </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dirty="0">
                          <a:effectLst/>
                          <a:latin typeface="Times New Roman"/>
                          <a:ea typeface="Times New Roman"/>
                        </a:rPr>
                        <a:t> </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Santosh Abraham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Qualcomm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Menzo Wentink</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Qualcomm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Hemanth Sampath</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Qualcomm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VK Jones</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Qualcomm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Sun, Bo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ZTE</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effectLst/>
                          <a:latin typeface="Arial"/>
                          <a:ea typeface="Times New Roman"/>
                          <a:hlinkClick r:id="rId5"/>
                        </a:rPr>
                        <a:t>sun.bo1@zte.com.cn</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Lv, Kaiying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ZTE</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effectLst/>
                          <a:latin typeface="Arial"/>
                          <a:ea typeface="Times New Roman"/>
                          <a:hlinkClick r:id="rId6"/>
                        </a:rPr>
                        <a:t>lv.kaiying@zte.com.cn</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Huai-Rong Shao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Samsung</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effectLst/>
                          <a:latin typeface="Times New Roman"/>
                          <a:ea typeface="Times New Roman"/>
                          <a:hlinkClick r:id="rId7"/>
                        </a:rPr>
                        <a:t>hr.shao@samsung.com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Chiu Ngo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Samsung</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effectLst/>
                          <a:latin typeface="Times New Roman"/>
                          <a:ea typeface="Times New Roman"/>
                          <a:hlinkClick r:id="rId8"/>
                        </a:rPr>
                        <a:t>chiu.ngo@samsung.com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989">
                <a:tc>
                  <a:txBody>
                    <a:bodyPr/>
                    <a:lstStyle/>
                    <a:p>
                      <a:pPr marL="0" marR="0">
                        <a:spcBef>
                          <a:spcPts val="0"/>
                        </a:spcBef>
                        <a:spcAft>
                          <a:spcPts val="0"/>
                        </a:spcAft>
                      </a:pPr>
                      <a:r>
                        <a:rPr lang="en-US" sz="1200">
                          <a:effectLst/>
                          <a:latin typeface="Times New Roman"/>
                          <a:ea typeface="Times New Roman"/>
                        </a:rPr>
                        <a:t>Minho Cheong</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ETRI</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effectLst/>
                          <a:latin typeface="Arial"/>
                          <a:ea typeface="Gulim"/>
                        </a:rPr>
                        <a:t>138 Gajeongno, Yuseong-gu, Dajeon, Korea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Gulim"/>
                        </a:rPr>
                        <a:t>+82 42 860 5635</a:t>
                      </a:r>
                      <a:endParaRPr lang="en-US" sz="800">
                        <a:effectLst/>
                        <a:latin typeface="Times New Roman"/>
                        <a:ea typeface="Times New Roman"/>
                      </a:endParaRPr>
                    </a:p>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0000FF"/>
                          </a:solidFill>
                          <a:effectLst/>
                          <a:latin typeface="Arial"/>
                          <a:ea typeface="Times New Roman"/>
                          <a:hlinkClick r:id="rId9"/>
                        </a:rPr>
                        <a:t>minho@etri.re.kr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Jae Seung Lee</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ETRI</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393939"/>
                          </a:solidFill>
                          <a:effectLst/>
                          <a:latin typeface="Arial"/>
                          <a:ea typeface="Times New Roman"/>
                          <a:hlinkClick r:id="rId10"/>
                        </a:rPr>
                        <a:t>jasonlee@etri.re.kr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Hyoungjin Kwon</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ETRI</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393939"/>
                          </a:solidFill>
                          <a:effectLst/>
                          <a:latin typeface="Arial"/>
                          <a:ea typeface="Times New Roman"/>
                          <a:hlinkClick r:id="rId11"/>
                        </a:rPr>
                        <a:t>kwonjin@etri.re.kr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Heejung Yu</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ETRI</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393939"/>
                          </a:solidFill>
                          <a:effectLst/>
                          <a:latin typeface="Arial"/>
                          <a:ea typeface="Times New Roman"/>
                          <a:hlinkClick r:id="rId12"/>
                        </a:rPr>
                        <a:t>heejung@etri.re.kr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Jaewoo Park</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ETRI</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0000FF"/>
                          </a:solidFill>
                          <a:effectLst/>
                          <a:latin typeface="Arial"/>
                          <a:ea typeface="Times New Roman"/>
                          <a:hlinkClick r:id="rId13"/>
                        </a:rPr>
                        <a:t>parkjw@etri.re.kr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Sok-kyu Lee</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ETRI</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393939"/>
                          </a:solidFill>
                          <a:effectLst/>
                          <a:latin typeface="Arial"/>
                          <a:ea typeface="Times New Roman"/>
                          <a:hlinkClick r:id="rId14"/>
                        </a:rPr>
                        <a:t>Sk-lee@etri.re.kr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Sayantan Choudhury</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Nokia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solidFill>
                            <a:srgbClr val="393939"/>
                          </a:solidFill>
                          <a:effectLst/>
                          <a:latin typeface="Arial"/>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Taejoon Kim</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Nokia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solidFill>
                            <a:srgbClr val="393939"/>
                          </a:solidFill>
                          <a:effectLst/>
                          <a:latin typeface="Arial"/>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Klaus Doppler</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Nokia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solidFill>
                            <a:srgbClr val="393939"/>
                          </a:solidFill>
                          <a:effectLst/>
                          <a:latin typeface="Arial"/>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Chittabrata Ghosh</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Nokia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a:solidFill>
                            <a:srgbClr val="393939"/>
                          </a:solidFill>
                          <a:effectLst/>
                          <a:latin typeface="Arial"/>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528">
                <a:tc>
                  <a:txBody>
                    <a:bodyPr/>
                    <a:lstStyle/>
                    <a:p>
                      <a:pPr marL="0" marR="0">
                        <a:spcBef>
                          <a:spcPts val="0"/>
                        </a:spcBef>
                        <a:spcAft>
                          <a:spcPts val="0"/>
                        </a:spcAft>
                      </a:pPr>
                      <a:r>
                        <a:rPr lang="en-US" sz="1200">
                          <a:effectLst/>
                          <a:latin typeface="Times New Roman"/>
                          <a:ea typeface="Times New Roman"/>
                        </a:rPr>
                        <a:t>Esa Tuomaala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Nokia</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80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dirty="0">
                          <a:solidFill>
                            <a:srgbClr val="393939"/>
                          </a:solidFill>
                          <a:effectLst/>
                          <a:latin typeface="Arial"/>
                          <a:ea typeface="Times New Roman"/>
                        </a:rPr>
                        <a:t> </a:t>
                      </a:r>
                      <a:endParaRPr lang="en-US" sz="800" dirty="0">
                        <a:effectLst/>
                        <a:latin typeface="Times New Roman"/>
                        <a:ea typeface="Times New Roman"/>
                      </a:endParaRPr>
                    </a:p>
                  </a:txBody>
                  <a:tcPr marL="51898" marR="518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2"/>
          <p:cNvSpPr>
            <a:spLocks noChangeArrowheads="1"/>
          </p:cNvSpPr>
          <p:nvPr/>
        </p:nvSpPr>
        <p:spPr bwMode="auto">
          <a:xfrm>
            <a:off x="1493838" y="18129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0105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 Wang, Broadcom</a:t>
            </a:r>
            <a:endParaRPr lang="en-US"/>
          </a:p>
        </p:txBody>
      </p:sp>
      <p:sp>
        <p:nvSpPr>
          <p:cNvPr id="3" name="Slide Number Placeholder 2"/>
          <p:cNvSpPr>
            <a:spLocks noGrp="1"/>
          </p:cNvSpPr>
          <p:nvPr>
            <p:ph type="sldNum" sz="quarter" idx="11"/>
          </p:nvPr>
        </p:nvSpPr>
        <p:spPr/>
        <p:txBody>
          <a:bodyPr/>
          <a:lstStyle/>
          <a:p>
            <a:pPr>
              <a:defRPr/>
            </a:pPr>
            <a:r>
              <a:rPr lang="en-US" smtClean="0"/>
              <a:t>Slide </a:t>
            </a:r>
            <a:fld id="{81F3FBAC-4D03-49D6-A6ED-79CE4EF08BCD}" type="slidenum">
              <a:rPr lang="en-US" smtClean="0"/>
              <a:pPr>
                <a:defRPr/>
              </a:pPr>
              <a:t>3</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198751676"/>
              </p:ext>
            </p:extLst>
          </p:nvPr>
        </p:nvGraphicFramePr>
        <p:xfrm>
          <a:off x="1295400" y="1295400"/>
          <a:ext cx="6007692" cy="4278310"/>
        </p:xfrm>
        <a:graphic>
          <a:graphicData uri="http://schemas.openxmlformats.org/drawingml/2006/table">
            <a:tbl>
              <a:tblPr/>
              <a:tblGrid>
                <a:gridCol w="1435693"/>
                <a:gridCol w="1153682"/>
                <a:gridCol w="1068224"/>
                <a:gridCol w="940037"/>
                <a:gridCol w="1410056"/>
              </a:tblGrid>
              <a:tr h="256374">
                <a:tc>
                  <a:txBody>
                    <a:bodyPr/>
                    <a:lstStyle/>
                    <a:p>
                      <a:pPr marL="0" marR="0">
                        <a:spcBef>
                          <a:spcPts val="0"/>
                        </a:spcBef>
                        <a:spcAft>
                          <a:spcPts val="0"/>
                        </a:spcAft>
                      </a:pPr>
                      <a:r>
                        <a:rPr lang="en-US" sz="700" b="1" kern="0">
                          <a:effectLst/>
                          <a:latin typeface="Times New Roman"/>
                        </a:rPr>
                        <a:t>Name</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b="1">
                          <a:effectLst/>
                          <a:latin typeface="Times New Roman"/>
                          <a:ea typeface="Times New Roman"/>
                        </a:rPr>
                        <a:t>Affiliations</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b="1">
                          <a:effectLst/>
                          <a:latin typeface="Times New Roman"/>
                          <a:ea typeface="Times New Roman"/>
                        </a:rPr>
                        <a:t>Address</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b="1">
                          <a:effectLst/>
                          <a:latin typeface="Times New Roman"/>
                          <a:ea typeface="Times New Roman"/>
                        </a:rPr>
                        <a:t>Phone</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500" b="1">
                          <a:effectLst/>
                          <a:latin typeface="Times New Roman"/>
                          <a:ea typeface="Times New Roman"/>
                        </a:rPr>
                        <a:t>email</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65">
                <a:tc>
                  <a:txBody>
                    <a:bodyPr/>
                    <a:lstStyle/>
                    <a:p>
                      <a:pPr marL="0" marR="0">
                        <a:spcBef>
                          <a:spcPts val="0"/>
                        </a:spcBef>
                        <a:spcAft>
                          <a:spcPts val="0"/>
                        </a:spcAft>
                      </a:pPr>
                      <a:r>
                        <a:rPr lang="en-US" sz="1200">
                          <a:solidFill>
                            <a:srgbClr val="000000"/>
                          </a:solidFill>
                          <a:effectLst/>
                          <a:latin typeface="Times New Roman"/>
                          <a:ea typeface="Times New Roman"/>
                        </a:rPr>
                        <a:t>Shoukang Zheng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fontAlgn="ctr">
                        <a:spcBef>
                          <a:spcPts val="0"/>
                        </a:spcBef>
                        <a:spcAft>
                          <a:spcPts val="0"/>
                        </a:spcAft>
                      </a:pPr>
                      <a:r>
                        <a:rPr lang="en-US" sz="600">
                          <a:solidFill>
                            <a:srgbClr val="000000"/>
                          </a:solidFill>
                          <a:effectLst/>
                          <a:latin typeface="Times New Roman"/>
                          <a:ea typeface="Times New Roman"/>
                        </a:rPr>
                        <a:t>1 Fusionopolis Way, #21-01 Connexis Tower, Singapore 138632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solidFill>
                            <a:srgbClr val="000000"/>
                          </a:solidFill>
                          <a:effectLst/>
                          <a:latin typeface="Times New Roman"/>
                          <a:ea typeface="Times New Roman"/>
                        </a:rPr>
                        <a:t>+65-6408 2000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2"/>
                        </a:rPr>
                        <a:t>skzheng@i2r.a-star.edu.sg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solidFill>
                            <a:srgbClr val="000000"/>
                          </a:solidFill>
                          <a:effectLst/>
                          <a:latin typeface="Times New Roman"/>
                          <a:ea typeface="Times New Roman"/>
                        </a:rPr>
                        <a:t>Haiguang Wang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3"/>
                        </a:rPr>
                        <a:t>hwang@i2r.a-star.edu.sg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solidFill>
                            <a:srgbClr val="000000"/>
                          </a:solidFill>
                          <a:effectLst/>
                          <a:latin typeface="Times New Roman"/>
                          <a:ea typeface="Times New Roman"/>
                        </a:rPr>
                        <a:t>Wai Leong Yeow</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4"/>
                        </a:rPr>
                        <a:t>wlyeow@i2r.a-star.edu.sg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solidFill>
                            <a:srgbClr val="000000"/>
                          </a:solidFill>
                          <a:effectLst/>
                          <a:latin typeface="Times New Roman"/>
                          <a:ea typeface="Times New Roman"/>
                        </a:rPr>
                        <a:t>Zander Lei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5"/>
                        </a:rPr>
                        <a:t>leizd@i2r.a-star.edu.sg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solidFill>
                            <a:srgbClr val="000000"/>
                          </a:solidFill>
                          <a:effectLst/>
                          <a:latin typeface="Times New Roman"/>
                          <a:ea typeface="Times New Roman"/>
                        </a:rPr>
                        <a:t>Jaya Shankar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6"/>
                        </a:rPr>
                        <a:t>jshankar@i2r.a-star.edu.sg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solidFill>
                            <a:srgbClr val="000000"/>
                          </a:solidFill>
                          <a:effectLst/>
                          <a:latin typeface="Times New Roman"/>
                          <a:ea typeface="Times New Roman"/>
                        </a:rPr>
                        <a:t>Anh Tuan Hoang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7"/>
                        </a:rPr>
                        <a:t>athoang@i2r.a-star.edu.sg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000">
                          <a:solidFill>
                            <a:srgbClr val="000000"/>
                          </a:solidFill>
                          <a:effectLst/>
                          <a:latin typeface="Times New Roman"/>
                          <a:ea typeface="Times New Roman"/>
                        </a:rPr>
                        <a:t>Joseph Teo Chee Ming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solidFill>
                            <a:srgbClr val="000000"/>
                          </a:solidFill>
                          <a:effectLst/>
                          <a:latin typeface="Times New Roman"/>
                          <a:ea typeface="Times New Roman"/>
                        </a:rPr>
                        <a:t>I2R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a:effectLst/>
                          <a:latin typeface="Times New Roman"/>
                          <a:ea typeface="Times New Roman"/>
                        </a:rPr>
                        <a:t> </a:t>
                      </a: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00"/>
                          </a:solidFill>
                          <a:effectLst/>
                          <a:latin typeface="Times New Roman"/>
                          <a:ea typeface="Times New Roman"/>
                          <a:hlinkClick r:id="rId8"/>
                        </a:rPr>
                        <a:t>cmteo@i2r.a-star.edu.sg</a:t>
                      </a:r>
                      <a:r>
                        <a:rPr lang="en-US" sz="700">
                          <a:solidFill>
                            <a:srgbClr val="000000"/>
                          </a:solidFill>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65">
                <a:tc>
                  <a:txBody>
                    <a:bodyPr/>
                    <a:lstStyle/>
                    <a:p>
                      <a:pPr marL="0" marR="0">
                        <a:spcBef>
                          <a:spcPts val="0"/>
                        </a:spcBef>
                        <a:spcAft>
                          <a:spcPts val="0"/>
                        </a:spcAft>
                      </a:pPr>
                      <a:r>
                        <a:rPr lang="en-US" sz="1200">
                          <a:effectLst/>
                          <a:latin typeface="Times New Roman"/>
                          <a:ea typeface="Times New Roman"/>
                        </a:rPr>
                        <a:t>George Calcev</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Huawei</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a:effectLst/>
                          <a:latin typeface="Times New Roman"/>
                          <a:ea typeface="Times New Roman"/>
                        </a:rPr>
                        <a:t>Rolling Meadows, IL USA</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800" u="sng">
                          <a:solidFill>
                            <a:srgbClr val="0000FF"/>
                          </a:solidFill>
                          <a:effectLst/>
                          <a:latin typeface="Times New Roman"/>
                          <a:ea typeface="Times New Roman"/>
                          <a:hlinkClick r:id="rId9"/>
                        </a:rPr>
                        <a:t>George.Calcev@huawei.com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3465">
                <a:tc>
                  <a:txBody>
                    <a:bodyPr/>
                    <a:lstStyle/>
                    <a:p>
                      <a:pPr marL="0" marR="0">
                        <a:spcBef>
                          <a:spcPts val="0"/>
                        </a:spcBef>
                        <a:spcAft>
                          <a:spcPts val="0"/>
                        </a:spcAft>
                      </a:pPr>
                      <a:r>
                        <a:rPr lang="en-US" sz="1200">
                          <a:effectLst/>
                          <a:latin typeface="Times New Roman"/>
                          <a:ea typeface="Times New Roman"/>
                        </a:rPr>
                        <a:t>Osama Aboul Magd</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Huawei</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900" u="sng">
                          <a:solidFill>
                            <a:srgbClr val="0000FF"/>
                          </a:solidFill>
                          <a:effectLst/>
                          <a:latin typeface="Times New Roman"/>
                          <a:ea typeface="Times New Roman"/>
                          <a:hlinkClick r:id="rId10"/>
                        </a:rPr>
                        <a:t>Osama.AboulMagd@huawei.com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Young Hoon</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Huawei</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effectLst/>
                          <a:latin typeface="Times New Roman"/>
                          <a:ea typeface="Times New Roman"/>
                          <a:hlinkClick r:id="rId11"/>
                        </a:rPr>
                        <a:t>Younghoon.Kwon@huawei.com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Betty Zhao</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Huawei</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effectLst/>
                          <a:latin typeface="Times New Roman"/>
                          <a:ea typeface="Times New Roman"/>
                          <a:hlinkClick r:id="rId12"/>
                        </a:rPr>
                        <a:t>Betty.Zhao@huawei.com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David Yangxun</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Huawei</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effectLst/>
                          <a:latin typeface="Times New Roman"/>
                          <a:ea typeface="Times New Roman"/>
                          <a:hlinkClick r:id="rId13"/>
                        </a:rPr>
                        <a:t>David.Yangxun@huawei.com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Bin Zhen</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Huawei</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0000FF"/>
                          </a:solidFill>
                          <a:effectLst/>
                          <a:latin typeface="Times New Roman"/>
                          <a:ea typeface="Times New Roman"/>
                          <a:hlinkClick r:id="rId14"/>
                        </a:rPr>
                        <a:t>ZhenBin@huawei.com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888">
                <a:tc>
                  <a:txBody>
                    <a:bodyPr/>
                    <a:lstStyle/>
                    <a:p>
                      <a:pPr marL="0" marR="0">
                        <a:spcBef>
                          <a:spcPts val="0"/>
                        </a:spcBef>
                        <a:spcAft>
                          <a:spcPts val="0"/>
                        </a:spcAft>
                      </a:pPr>
                      <a:r>
                        <a:rPr lang="en-US" sz="1200">
                          <a:effectLst/>
                          <a:latin typeface="Times New Roman"/>
                          <a:ea typeface="Times New Roman"/>
                        </a:rPr>
                        <a:t>ChaoChun Wang</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393939"/>
                          </a:solidFill>
                          <a:effectLst/>
                          <a:latin typeface="Arial"/>
                          <a:ea typeface="Times New Roman"/>
                          <a:hlinkClick r:id="rId15"/>
                        </a:rPr>
                        <a:t>chaochun.wang@mediatek.com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James Wang</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393939"/>
                          </a:solidFill>
                          <a:effectLst/>
                          <a:latin typeface="Arial"/>
                          <a:ea typeface="Times New Roman"/>
                          <a:hlinkClick r:id="rId16"/>
                        </a:rPr>
                        <a:t>james.wang@mediatek.com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Jianhan Liu</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393939"/>
                          </a:solidFill>
                          <a:effectLst/>
                          <a:latin typeface="Arial"/>
                          <a:ea typeface="Times New Roman"/>
                          <a:hlinkClick r:id="rId17"/>
                        </a:rPr>
                        <a:t>jianhan.liu@mediatek.com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888">
                <a:tc>
                  <a:txBody>
                    <a:bodyPr/>
                    <a:lstStyle/>
                    <a:p>
                      <a:pPr marL="0" marR="0">
                        <a:spcBef>
                          <a:spcPts val="0"/>
                        </a:spcBef>
                        <a:spcAft>
                          <a:spcPts val="0"/>
                        </a:spcAft>
                      </a:pPr>
                      <a:r>
                        <a:rPr lang="en-US" sz="1200">
                          <a:effectLst/>
                          <a:latin typeface="Times New Roman"/>
                          <a:ea typeface="Times New Roman"/>
                        </a:rPr>
                        <a:t>Vish Ponnampalam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393939"/>
                          </a:solidFill>
                          <a:effectLst/>
                          <a:latin typeface="Arial"/>
                          <a:ea typeface="Times New Roman"/>
                          <a:hlinkClick r:id="rId18"/>
                        </a:rPr>
                        <a:t>vish.ponnampalam@mediatek.com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James Yee</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393939"/>
                          </a:solidFill>
                          <a:effectLst/>
                          <a:latin typeface="Arial"/>
                          <a:ea typeface="Times New Roman"/>
                          <a:hlinkClick r:id="rId19"/>
                        </a:rPr>
                        <a:t>james.yee@mediatek.com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Thomas Pare</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a:solidFill>
                            <a:srgbClr val="393939"/>
                          </a:solidFill>
                          <a:effectLst/>
                          <a:latin typeface="Arial"/>
                          <a:ea typeface="Times New Roman"/>
                          <a:hlinkClick r:id="rId20"/>
                        </a:rPr>
                        <a:t>thomas.pare@mediatek.com</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2310">
                <a:tc>
                  <a:txBody>
                    <a:bodyPr/>
                    <a:lstStyle/>
                    <a:p>
                      <a:pPr marL="0" marR="0">
                        <a:spcBef>
                          <a:spcPts val="0"/>
                        </a:spcBef>
                        <a:spcAft>
                          <a:spcPts val="0"/>
                        </a:spcAft>
                      </a:pPr>
                      <a:r>
                        <a:rPr lang="en-US" sz="1200">
                          <a:effectLst/>
                          <a:latin typeface="Times New Roman"/>
                          <a:ea typeface="Times New Roman"/>
                        </a:rPr>
                        <a:t>Kiran Uln</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MediaTek</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effectLst/>
                          <a:latin typeface="Times New Roman"/>
                          <a:ea typeface="Times New Roman"/>
                        </a:rPr>
                        <a:t> </a:t>
                      </a:r>
                      <a:endParaRPr lang="en-US" sz="70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700" u="sng" dirty="0">
                          <a:solidFill>
                            <a:srgbClr val="393939"/>
                          </a:solidFill>
                          <a:effectLst/>
                          <a:latin typeface="Arial"/>
                          <a:ea typeface="Times New Roman"/>
                          <a:hlinkClick r:id="rId21"/>
                        </a:rPr>
                        <a:t>kiran.uln@mediatek.com</a:t>
                      </a:r>
                      <a:endParaRPr lang="en-US" sz="700" dirty="0">
                        <a:effectLst/>
                        <a:latin typeface="Times New Roman"/>
                        <a:ea typeface="Times New Roman"/>
                      </a:endParaRPr>
                    </a:p>
                  </a:txBody>
                  <a:tcPr marL="51275" marR="5127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37798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4</a:t>
            </a:fld>
            <a:endParaRPr lang="en-US" smtClean="0"/>
          </a:p>
        </p:txBody>
      </p:sp>
      <p:sp>
        <p:nvSpPr>
          <p:cNvPr id="1029" name="Rectangle 2"/>
          <p:cNvSpPr>
            <a:spLocks noGrp="1" noChangeArrowheads="1"/>
          </p:cNvSpPr>
          <p:nvPr>
            <p:ph type="title"/>
          </p:nvPr>
        </p:nvSpPr>
        <p:spPr>
          <a:noFill/>
        </p:spPr>
        <p:txBody>
          <a:bodyPr/>
          <a:lstStyle/>
          <a:p>
            <a:r>
              <a:rPr lang="en-US" dirty="0" smtClean="0"/>
              <a:t>Overview</a:t>
            </a:r>
          </a:p>
        </p:txBody>
      </p:sp>
      <p:sp>
        <p:nvSpPr>
          <p:cNvPr id="8" name="Content Placeholder 7"/>
          <p:cNvSpPr>
            <a:spLocks noGrp="1"/>
          </p:cNvSpPr>
          <p:nvPr>
            <p:ph idx="1"/>
          </p:nvPr>
        </p:nvSpPr>
        <p:spPr>
          <a:xfrm>
            <a:off x="381000" y="1828800"/>
            <a:ext cx="8305800" cy="4267200"/>
          </a:xfrm>
        </p:spPr>
        <p:txBody>
          <a:bodyPr/>
          <a:lstStyle/>
          <a:p>
            <a:r>
              <a:rPr lang="en-US" sz="2000" dirty="0" smtClean="0"/>
              <a:t>To </a:t>
            </a:r>
            <a:r>
              <a:rPr lang="en-US" sz="2000" dirty="0"/>
              <a:t>improve the power save </a:t>
            </a:r>
            <a:r>
              <a:rPr lang="en-US" sz="2000" dirty="0" smtClean="0"/>
              <a:t>performance, </a:t>
            </a:r>
            <a:r>
              <a:rPr lang="en-US" sz="2000" dirty="0"/>
              <a:t>a </a:t>
            </a:r>
            <a:r>
              <a:rPr lang="en-US" sz="2000" dirty="0" smtClean="0"/>
              <a:t>STA can request to establish a </a:t>
            </a:r>
            <a:r>
              <a:rPr lang="en-US" sz="2000" dirty="0"/>
              <a:t>traffic classification and filtering agreement with a peer STA </a:t>
            </a:r>
            <a:r>
              <a:rPr lang="en-US" sz="2000" dirty="0" smtClean="0"/>
              <a:t>(e.g., AP-STA) so that the initiating STA only receives the traffic that matches the classification parameters.</a:t>
            </a:r>
            <a:r>
              <a:rPr lang="en-US" sz="1600" dirty="0" smtClean="0"/>
              <a:t> </a:t>
            </a:r>
          </a:p>
          <a:p>
            <a:r>
              <a:rPr lang="en-US" sz="2000" dirty="0" smtClean="0"/>
              <a:t>IEEE </a:t>
            </a:r>
            <a:r>
              <a:rPr lang="en-US" sz="2000" dirty="0" err="1" smtClean="0"/>
              <a:t>Std</a:t>
            </a:r>
            <a:r>
              <a:rPr lang="en-US" sz="2000" dirty="0" smtClean="0"/>
              <a:t> 802.11-2012 [1] specifies a mechanism to classify and subsequently filter frames based on </a:t>
            </a:r>
            <a:r>
              <a:rPr lang="en-US" sz="2000" dirty="0"/>
              <a:t>a</a:t>
            </a:r>
            <a:r>
              <a:rPr lang="en-US" sz="2000" dirty="0" smtClean="0"/>
              <a:t> frame’s MAC Payload content. However, classification cannot be performed based on the MAC Header content of the frames being processed.  </a:t>
            </a:r>
          </a:p>
          <a:p>
            <a:r>
              <a:rPr lang="en-US" sz="2000" dirty="0" smtClean="0"/>
              <a:t>In this submission, we introduce a mechanism to enable frame classification based on the MAC Header content of the frames being processed.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3"/>
          <p:cNvSpPr>
            <a:spLocks noGrp="1"/>
          </p:cNvSpPr>
          <p:nvPr>
            <p:ph type="ftr" sz="quarter" idx="10"/>
          </p:nvPr>
        </p:nvSpPr>
        <p:spPr>
          <a:noFill/>
        </p:spPr>
        <p:txBody>
          <a:bodyPr/>
          <a:lstStyle/>
          <a:p>
            <a:r>
              <a:rPr lang="en-US" smtClean="0"/>
              <a:t>Qi Wang, Broadcom</a:t>
            </a:r>
          </a:p>
        </p:txBody>
      </p:sp>
      <p:sp>
        <p:nvSpPr>
          <p:cNvPr id="1028" name="Slide Number Placeholder 4"/>
          <p:cNvSpPr>
            <a:spLocks noGrp="1"/>
          </p:cNvSpPr>
          <p:nvPr>
            <p:ph type="sldNum" sz="quarter" idx="11"/>
          </p:nvPr>
        </p:nvSpPr>
        <p:spPr>
          <a:noFill/>
        </p:spPr>
        <p:txBody>
          <a:bodyPr/>
          <a:lstStyle/>
          <a:p>
            <a:r>
              <a:rPr lang="en-US" smtClean="0"/>
              <a:t>Slide </a:t>
            </a:r>
            <a:fld id="{C3EDCA76-3DB0-422D-A3D7-568DD24BEEE8}" type="slidenum">
              <a:rPr lang="en-US" smtClean="0"/>
              <a:pPr/>
              <a:t>5</a:t>
            </a:fld>
            <a:endParaRPr lang="en-US" smtClean="0"/>
          </a:p>
        </p:txBody>
      </p:sp>
      <p:sp>
        <p:nvSpPr>
          <p:cNvPr id="1029" name="Rectangle 2"/>
          <p:cNvSpPr>
            <a:spLocks noGrp="1" noChangeArrowheads="1"/>
          </p:cNvSpPr>
          <p:nvPr>
            <p:ph type="title"/>
          </p:nvPr>
        </p:nvSpPr>
        <p:spPr>
          <a:noFill/>
        </p:spPr>
        <p:txBody>
          <a:bodyPr/>
          <a:lstStyle/>
          <a:p>
            <a:r>
              <a:rPr lang="en-US" dirty="0" smtClean="0"/>
              <a:t>Current Frame Classification Mechanism (1)</a:t>
            </a:r>
          </a:p>
        </p:txBody>
      </p:sp>
      <p:sp>
        <p:nvSpPr>
          <p:cNvPr id="6" name="Content Placeholder 7"/>
          <p:cNvSpPr>
            <a:spLocks noGrp="1"/>
          </p:cNvSpPr>
          <p:nvPr>
            <p:ph idx="1"/>
          </p:nvPr>
        </p:nvSpPr>
        <p:spPr>
          <a:xfrm>
            <a:off x="381000" y="1905000"/>
            <a:ext cx="8305800" cy="4572000"/>
          </a:xfrm>
        </p:spPr>
        <p:txBody>
          <a:bodyPr/>
          <a:lstStyle/>
          <a:p>
            <a:r>
              <a:rPr lang="en-US" sz="2000" dirty="0" smtClean="0"/>
              <a:t>In [1], the TCLAS IE contains the classification parameters, and a TLCAS element is included in a management frame (i.e., TFS Request frame), which is used to establish a classification agreement between a non-AP STA and an AP-STA, as illustrated on slide~4--7.  </a:t>
            </a:r>
          </a:p>
          <a:p>
            <a:r>
              <a:rPr lang="en-US" sz="2000" dirty="0" smtClean="0"/>
              <a:t>[1] enables the classification and subsequent filtering of only Data frames, but not other frame types.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Frame Classification Mechanism</a:t>
            </a:r>
            <a:r>
              <a:rPr lang="en-US" dirty="0" smtClean="0"/>
              <a:t> (2)</a:t>
            </a:r>
            <a:endParaRPr lang="en-US" dirty="0"/>
          </a:p>
        </p:txBody>
      </p:sp>
      <p:sp>
        <p:nvSpPr>
          <p:cNvPr id="4" name="Footer Placeholder 3"/>
          <p:cNvSpPr>
            <a:spLocks noGrp="1"/>
          </p:cNvSpPr>
          <p:nvPr>
            <p:ph type="ftr" sz="quarter" idx="10"/>
          </p:nvPr>
        </p:nvSpPr>
        <p:spPr/>
        <p:txBody>
          <a:bodyPr/>
          <a:lstStyle/>
          <a:p>
            <a:pPr>
              <a:defRPr/>
            </a:pPr>
            <a:r>
              <a:rPr lang="en-US" smtClean="0"/>
              <a:t>Qi Wang,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EF7ABA4-DE4F-47B4-944F-BF571C9DE956}" type="slidenum">
              <a:rPr lang="en-US" smtClean="0"/>
              <a:pPr>
                <a:defRPr/>
              </a:pPr>
              <a:t>6</a:t>
            </a:fld>
            <a:endParaRPr lang="en-US"/>
          </a:p>
        </p:txBody>
      </p:sp>
      <p:sp>
        <p:nvSpPr>
          <p:cNvPr id="6" name="Rectangle 5"/>
          <p:cNvSpPr/>
          <p:nvPr/>
        </p:nvSpPr>
        <p:spPr>
          <a:xfrm>
            <a:off x="773113" y="3376613"/>
            <a:ext cx="7886700" cy="27781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7" name="Straight Connector 6"/>
          <p:cNvCxnSpPr/>
          <p:nvPr/>
        </p:nvCxnSpPr>
        <p:spPr>
          <a:xfrm rot="16200000" flipH="1">
            <a:off x="3671094" y="3515519"/>
            <a:ext cx="277812"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rot="5400000">
            <a:off x="2156619" y="3507581"/>
            <a:ext cx="282575" cy="4763"/>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16200000" flipH="1">
            <a:off x="5091113" y="3508375"/>
            <a:ext cx="265112" cy="1588"/>
          </a:xfrm>
          <a:prstGeom prst="line">
            <a:avLst/>
          </a:prstGeom>
        </p:spPr>
        <p:style>
          <a:lnRef idx="1">
            <a:schemeClr val="dk1"/>
          </a:lnRef>
          <a:fillRef idx="0">
            <a:schemeClr val="dk1"/>
          </a:fillRef>
          <a:effectRef idx="0">
            <a:schemeClr val="dk1"/>
          </a:effectRef>
          <a:fontRef idx="minor">
            <a:schemeClr val="tx1"/>
          </a:fontRef>
        </p:style>
      </p:cxnSp>
      <p:sp>
        <p:nvSpPr>
          <p:cNvPr id="10" name="TextBox 12"/>
          <p:cNvSpPr txBox="1">
            <a:spLocks noChangeArrowheads="1"/>
          </p:cNvSpPr>
          <p:nvPr/>
        </p:nvSpPr>
        <p:spPr bwMode="auto">
          <a:xfrm>
            <a:off x="896938" y="3373438"/>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Element ID</a:t>
            </a:r>
          </a:p>
        </p:txBody>
      </p:sp>
      <p:sp>
        <p:nvSpPr>
          <p:cNvPr id="11" name="TextBox 13"/>
          <p:cNvSpPr txBox="1">
            <a:spLocks noChangeArrowheads="1"/>
          </p:cNvSpPr>
          <p:nvPr/>
        </p:nvSpPr>
        <p:spPr bwMode="auto">
          <a:xfrm>
            <a:off x="2513013" y="3379788"/>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Length </a:t>
            </a:r>
          </a:p>
        </p:txBody>
      </p:sp>
      <p:sp>
        <p:nvSpPr>
          <p:cNvPr id="12" name="TextBox 14"/>
          <p:cNvSpPr txBox="1">
            <a:spLocks noChangeArrowheads="1"/>
          </p:cNvSpPr>
          <p:nvPr/>
        </p:nvSpPr>
        <p:spPr bwMode="auto">
          <a:xfrm>
            <a:off x="4168775" y="3371850"/>
            <a:ext cx="12414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TFS ID</a:t>
            </a:r>
          </a:p>
        </p:txBody>
      </p:sp>
      <p:sp>
        <p:nvSpPr>
          <p:cNvPr id="13" name="TextBox 15"/>
          <p:cNvSpPr txBox="1">
            <a:spLocks noChangeArrowheads="1"/>
          </p:cNvSpPr>
          <p:nvPr/>
        </p:nvSpPr>
        <p:spPr bwMode="auto">
          <a:xfrm>
            <a:off x="5280025" y="3398838"/>
            <a:ext cx="12573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TFS Action Code</a:t>
            </a:r>
          </a:p>
        </p:txBody>
      </p:sp>
      <p:sp>
        <p:nvSpPr>
          <p:cNvPr id="14" name="Rectangle 13"/>
          <p:cNvSpPr/>
          <p:nvPr/>
        </p:nvSpPr>
        <p:spPr>
          <a:xfrm>
            <a:off x="1198563" y="4805363"/>
            <a:ext cx="6931025" cy="26987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15" name="Straight Connector 14"/>
          <p:cNvCxnSpPr/>
          <p:nvPr/>
        </p:nvCxnSpPr>
        <p:spPr>
          <a:xfrm rot="16200000" flipH="1">
            <a:off x="2626519" y="4936332"/>
            <a:ext cx="268287" cy="635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rot="16200000" flipH="1">
            <a:off x="4011612" y="4948238"/>
            <a:ext cx="277813" cy="7938"/>
          </a:xfrm>
          <a:prstGeom prst="line">
            <a:avLst/>
          </a:prstGeom>
        </p:spPr>
        <p:style>
          <a:lnRef idx="1">
            <a:schemeClr val="dk1"/>
          </a:lnRef>
          <a:fillRef idx="0">
            <a:schemeClr val="dk1"/>
          </a:fillRef>
          <a:effectRef idx="0">
            <a:schemeClr val="dk1"/>
          </a:effectRef>
          <a:fontRef idx="minor">
            <a:schemeClr val="tx1"/>
          </a:fontRef>
        </p:style>
      </p:cxnSp>
      <p:sp>
        <p:nvSpPr>
          <p:cNvPr id="17" name="TextBox 21"/>
          <p:cNvSpPr txBox="1">
            <a:spLocks noChangeArrowheads="1"/>
          </p:cNvSpPr>
          <p:nvPr/>
        </p:nvSpPr>
        <p:spPr bwMode="auto">
          <a:xfrm>
            <a:off x="1360488" y="4822825"/>
            <a:ext cx="13874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Subelement ID</a:t>
            </a:r>
          </a:p>
        </p:txBody>
      </p:sp>
      <p:sp>
        <p:nvSpPr>
          <p:cNvPr id="18" name="TextBox 22"/>
          <p:cNvSpPr txBox="1">
            <a:spLocks noChangeArrowheads="1"/>
          </p:cNvSpPr>
          <p:nvPr/>
        </p:nvSpPr>
        <p:spPr bwMode="auto">
          <a:xfrm>
            <a:off x="2827338" y="4821238"/>
            <a:ext cx="1187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Length</a:t>
            </a:r>
          </a:p>
        </p:txBody>
      </p:sp>
      <p:sp>
        <p:nvSpPr>
          <p:cNvPr id="19" name="TextBox 23"/>
          <p:cNvSpPr txBox="1">
            <a:spLocks noChangeArrowheads="1"/>
          </p:cNvSpPr>
          <p:nvPr/>
        </p:nvSpPr>
        <p:spPr bwMode="auto">
          <a:xfrm>
            <a:off x="4191000" y="4829175"/>
            <a:ext cx="16049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solidFill>
                  <a:srgbClr val="FF0000"/>
                </a:solidFill>
              </a:rPr>
              <a:t>TCLAS Element(s)</a:t>
            </a:r>
          </a:p>
        </p:txBody>
      </p:sp>
      <p:sp>
        <p:nvSpPr>
          <p:cNvPr id="20" name="TextBox 28"/>
          <p:cNvSpPr txBox="1">
            <a:spLocks noChangeArrowheads="1"/>
          </p:cNvSpPr>
          <p:nvPr/>
        </p:nvSpPr>
        <p:spPr bwMode="auto">
          <a:xfrm>
            <a:off x="2900363" y="3911600"/>
            <a:ext cx="27733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Fig.2:  </a:t>
            </a:r>
            <a:r>
              <a:rPr lang="en-US" sz="1100" dirty="0"/>
              <a:t>TFS Request element format in [1] </a:t>
            </a:r>
          </a:p>
        </p:txBody>
      </p:sp>
      <p:sp>
        <p:nvSpPr>
          <p:cNvPr id="21" name="TextBox 30"/>
          <p:cNvSpPr txBox="1">
            <a:spLocks noChangeArrowheads="1"/>
          </p:cNvSpPr>
          <p:nvPr/>
        </p:nvSpPr>
        <p:spPr bwMode="auto">
          <a:xfrm>
            <a:off x="3213100" y="5461000"/>
            <a:ext cx="2773363"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Fig.3:  </a:t>
            </a:r>
            <a:r>
              <a:rPr lang="en-US" sz="1100" dirty="0"/>
              <a:t>TFS </a:t>
            </a:r>
            <a:r>
              <a:rPr lang="en-US" sz="1100" dirty="0" err="1"/>
              <a:t>Subelement</a:t>
            </a:r>
            <a:r>
              <a:rPr lang="en-US" sz="1100" dirty="0"/>
              <a:t> format in [1]</a:t>
            </a:r>
          </a:p>
        </p:txBody>
      </p:sp>
      <p:cxnSp>
        <p:nvCxnSpPr>
          <p:cNvPr id="22" name="Straight Arrow Connector 21"/>
          <p:cNvCxnSpPr/>
          <p:nvPr/>
        </p:nvCxnSpPr>
        <p:spPr>
          <a:xfrm flipH="1">
            <a:off x="1463675" y="3649663"/>
            <a:ext cx="5095875" cy="1050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a:off x="8064500" y="3706813"/>
            <a:ext cx="563563"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16200000" flipH="1">
            <a:off x="6427788" y="3514725"/>
            <a:ext cx="265112" cy="1588"/>
          </a:xfrm>
          <a:prstGeom prst="line">
            <a:avLst/>
          </a:prstGeom>
        </p:spPr>
        <p:style>
          <a:lnRef idx="1">
            <a:schemeClr val="dk1"/>
          </a:lnRef>
          <a:fillRef idx="0">
            <a:schemeClr val="dk1"/>
          </a:fillRef>
          <a:effectRef idx="0">
            <a:schemeClr val="dk1"/>
          </a:effectRef>
          <a:fontRef idx="minor">
            <a:schemeClr val="tx1"/>
          </a:fontRef>
        </p:style>
      </p:cxnSp>
      <p:sp>
        <p:nvSpPr>
          <p:cNvPr id="25" name="TextBox 15"/>
          <p:cNvSpPr txBox="1">
            <a:spLocks noChangeArrowheads="1"/>
          </p:cNvSpPr>
          <p:nvPr/>
        </p:nvSpPr>
        <p:spPr bwMode="auto">
          <a:xfrm>
            <a:off x="6724650" y="3394075"/>
            <a:ext cx="208280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TFS Request Subelement(s)</a:t>
            </a:r>
          </a:p>
        </p:txBody>
      </p:sp>
      <p:sp>
        <p:nvSpPr>
          <p:cNvPr id="26" name="TextBox 15"/>
          <p:cNvSpPr txBox="1">
            <a:spLocks noChangeArrowheads="1"/>
          </p:cNvSpPr>
          <p:nvPr/>
        </p:nvSpPr>
        <p:spPr bwMode="auto">
          <a:xfrm>
            <a:off x="6453188" y="3087688"/>
            <a:ext cx="2574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One or more TFS Request Subelements</a:t>
            </a:r>
          </a:p>
        </p:txBody>
      </p:sp>
      <p:cxnSp>
        <p:nvCxnSpPr>
          <p:cNvPr id="27" name="Straight Connector 26"/>
          <p:cNvCxnSpPr/>
          <p:nvPr/>
        </p:nvCxnSpPr>
        <p:spPr>
          <a:xfrm rot="16200000" flipH="1">
            <a:off x="5347494" y="4928394"/>
            <a:ext cx="277813" cy="9525"/>
          </a:xfrm>
          <a:prstGeom prst="line">
            <a:avLst/>
          </a:prstGeom>
        </p:spPr>
        <p:style>
          <a:lnRef idx="1">
            <a:schemeClr val="dk1"/>
          </a:lnRef>
          <a:fillRef idx="0">
            <a:schemeClr val="dk1"/>
          </a:fillRef>
          <a:effectRef idx="0">
            <a:schemeClr val="dk1"/>
          </a:effectRef>
          <a:fontRef idx="minor">
            <a:schemeClr val="tx1"/>
          </a:fontRef>
        </p:style>
      </p:cxnSp>
      <p:sp>
        <p:nvSpPr>
          <p:cNvPr id="28" name="TextBox 23"/>
          <p:cNvSpPr txBox="1">
            <a:spLocks noChangeArrowheads="1"/>
          </p:cNvSpPr>
          <p:nvPr/>
        </p:nvSpPr>
        <p:spPr bwMode="auto">
          <a:xfrm>
            <a:off x="5559425" y="4810125"/>
            <a:ext cx="27749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TCLAS Processing Element (optional)</a:t>
            </a:r>
          </a:p>
        </p:txBody>
      </p:sp>
      <p:sp>
        <p:nvSpPr>
          <p:cNvPr id="29" name="TextBox 181"/>
          <p:cNvSpPr txBox="1">
            <a:spLocks noChangeArrowheads="1"/>
          </p:cNvSpPr>
          <p:nvPr/>
        </p:nvSpPr>
        <p:spPr bwMode="auto">
          <a:xfrm>
            <a:off x="4421188" y="5099050"/>
            <a:ext cx="1030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Variable</a:t>
            </a:r>
          </a:p>
        </p:txBody>
      </p:sp>
      <p:sp>
        <p:nvSpPr>
          <p:cNvPr id="30" name="TextBox 181"/>
          <p:cNvSpPr txBox="1">
            <a:spLocks noChangeArrowheads="1"/>
          </p:cNvSpPr>
          <p:nvPr/>
        </p:nvSpPr>
        <p:spPr bwMode="auto">
          <a:xfrm>
            <a:off x="3179763" y="5067300"/>
            <a:ext cx="688975"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31" name="TextBox 181"/>
          <p:cNvSpPr txBox="1">
            <a:spLocks noChangeArrowheads="1"/>
          </p:cNvSpPr>
          <p:nvPr/>
        </p:nvSpPr>
        <p:spPr bwMode="auto">
          <a:xfrm>
            <a:off x="1709738" y="5083175"/>
            <a:ext cx="5429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32" name="TextBox 181"/>
          <p:cNvSpPr txBox="1">
            <a:spLocks noChangeArrowheads="1"/>
          </p:cNvSpPr>
          <p:nvPr/>
        </p:nvSpPr>
        <p:spPr bwMode="auto">
          <a:xfrm>
            <a:off x="6486525" y="5075238"/>
            <a:ext cx="10302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0 or 3</a:t>
            </a:r>
          </a:p>
        </p:txBody>
      </p:sp>
      <p:sp>
        <p:nvSpPr>
          <p:cNvPr id="33" name="TextBox 181"/>
          <p:cNvSpPr txBox="1">
            <a:spLocks noChangeArrowheads="1"/>
          </p:cNvSpPr>
          <p:nvPr/>
        </p:nvSpPr>
        <p:spPr bwMode="auto">
          <a:xfrm>
            <a:off x="527050" y="5067300"/>
            <a:ext cx="10302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sp>
        <p:nvSpPr>
          <p:cNvPr id="34" name="TextBox 15"/>
          <p:cNvSpPr txBox="1">
            <a:spLocks noChangeArrowheads="1"/>
          </p:cNvSpPr>
          <p:nvPr/>
        </p:nvSpPr>
        <p:spPr bwMode="auto">
          <a:xfrm>
            <a:off x="4083050" y="4418013"/>
            <a:ext cx="1749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One or more TCLAS elements</a:t>
            </a:r>
          </a:p>
        </p:txBody>
      </p:sp>
      <p:sp>
        <p:nvSpPr>
          <p:cNvPr id="35" name="Rectangle 34"/>
          <p:cNvSpPr/>
          <p:nvPr/>
        </p:nvSpPr>
        <p:spPr>
          <a:xfrm>
            <a:off x="1076325" y="2039938"/>
            <a:ext cx="6932613" cy="26987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36" name="Straight Connector 35"/>
          <p:cNvCxnSpPr/>
          <p:nvPr/>
        </p:nvCxnSpPr>
        <p:spPr>
          <a:xfrm rot="16200000" flipH="1">
            <a:off x="2505075" y="2171701"/>
            <a:ext cx="269875" cy="6350"/>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rot="16200000" flipH="1">
            <a:off x="3890169" y="2183607"/>
            <a:ext cx="276225" cy="7937"/>
          </a:xfrm>
          <a:prstGeom prst="line">
            <a:avLst/>
          </a:prstGeom>
        </p:spPr>
        <p:style>
          <a:lnRef idx="1">
            <a:schemeClr val="dk1"/>
          </a:lnRef>
          <a:fillRef idx="0">
            <a:schemeClr val="dk1"/>
          </a:fillRef>
          <a:effectRef idx="0">
            <a:schemeClr val="dk1"/>
          </a:effectRef>
          <a:fontRef idx="minor">
            <a:schemeClr val="tx1"/>
          </a:fontRef>
        </p:style>
      </p:cxnSp>
      <p:sp>
        <p:nvSpPr>
          <p:cNvPr id="38" name="TextBox 21"/>
          <p:cNvSpPr txBox="1">
            <a:spLocks noChangeArrowheads="1"/>
          </p:cNvSpPr>
          <p:nvPr/>
        </p:nvSpPr>
        <p:spPr bwMode="auto">
          <a:xfrm>
            <a:off x="1239838" y="2058988"/>
            <a:ext cx="13874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Category</a:t>
            </a:r>
          </a:p>
        </p:txBody>
      </p:sp>
      <p:sp>
        <p:nvSpPr>
          <p:cNvPr id="39" name="TextBox 22"/>
          <p:cNvSpPr txBox="1">
            <a:spLocks noChangeArrowheads="1"/>
          </p:cNvSpPr>
          <p:nvPr/>
        </p:nvSpPr>
        <p:spPr bwMode="auto">
          <a:xfrm>
            <a:off x="2917825" y="2055813"/>
            <a:ext cx="8477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Action</a:t>
            </a:r>
          </a:p>
        </p:txBody>
      </p:sp>
      <p:sp>
        <p:nvSpPr>
          <p:cNvPr id="40" name="TextBox 23"/>
          <p:cNvSpPr txBox="1">
            <a:spLocks noChangeArrowheads="1"/>
          </p:cNvSpPr>
          <p:nvPr/>
        </p:nvSpPr>
        <p:spPr bwMode="auto">
          <a:xfrm>
            <a:off x="4070350" y="2063750"/>
            <a:ext cx="16033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Dialog Token</a:t>
            </a:r>
          </a:p>
        </p:txBody>
      </p:sp>
      <p:sp>
        <p:nvSpPr>
          <p:cNvPr id="41" name="TextBox 30"/>
          <p:cNvSpPr txBox="1">
            <a:spLocks noChangeArrowheads="1"/>
          </p:cNvSpPr>
          <p:nvPr/>
        </p:nvSpPr>
        <p:spPr bwMode="auto">
          <a:xfrm>
            <a:off x="2360613" y="2597150"/>
            <a:ext cx="45450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Fig.1:  </a:t>
            </a:r>
            <a:r>
              <a:rPr lang="en-US" sz="1100" dirty="0"/>
              <a:t>TFS </a:t>
            </a:r>
            <a:r>
              <a:rPr lang="en-US" sz="1100" dirty="0" smtClean="0"/>
              <a:t>Request </a:t>
            </a:r>
            <a:r>
              <a:rPr lang="en-US" sz="1100" dirty="0"/>
              <a:t>frame body format in [1]</a:t>
            </a:r>
          </a:p>
        </p:txBody>
      </p:sp>
      <p:cxnSp>
        <p:nvCxnSpPr>
          <p:cNvPr id="42" name="Straight Connector 41"/>
          <p:cNvCxnSpPr/>
          <p:nvPr/>
        </p:nvCxnSpPr>
        <p:spPr>
          <a:xfrm rot="16200000" flipH="1">
            <a:off x="5226844" y="2164557"/>
            <a:ext cx="276225" cy="7937"/>
          </a:xfrm>
          <a:prstGeom prst="line">
            <a:avLst/>
          </a:prstGeom>
        </p:spPr>
        <p:style>
          <a:lnRef idx="1">
            <a:schemeClr val="dk1"/>
          </a:lnRef>
          <a:fillRef idx="0">
            <a:schemeClr val="dk1"/>
          </a:fillRef>
          <a:effectRef idx="0">
            <a:schemeClr val="dk1"/>
          </a:effectRef>
          <a:fontRef idx="minor">
            <a:schemeClr val="tx1"/>
          </a:fontRef>
        </p:style>
      </p:cxnSp>
      <p:sp>
        <p:nvSpPr>
          <p:cNvPr id="43" name="TextBox 23"/>
          <p:cNvSpPr txBox="1">
            <a:spLocks noChangeArrowheads="1"/>
          </p:cNvSpPr>
          <p:nvPr/>
        </p:nvSpPr>
        <p:spPr bwMode="auto">
          <a:xfrm>
            <a:off x="5537200" y="2044700"/>
            <a:ext cx="27733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TFS Request Element</a:t>
            </a:r>
          </a:p>
        </p:txBody>
      </p:sp>
      <p:sp>
        <p:nvSpPr>
          <p:cNvPr id="44" name="TextBox 181"/>
          <p:cNvSpPr txBox="1">
            <a:spLocks noChangeArrowheads="1"/>
          </p:cNvSpPr>
          <p:nvPr/>
        </p:nvSpPr>
        <p:spPr bwMode="auto">
          <a:xfrm>
            <a:off x="5875338" y="2335213"/>
            <a:ext cx="10302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Variable</a:t>
            </a:r>
          </a:p>
        </p:txBody>
      </p:sp>
      <p:sp>
        <p:nvSpPr>
          <p:cNvPr id="45" name="TextBox 181"/>
          <p:cNvSpPr txBox="1">
            <a:spLocks noChangeArrowheads="1"/>
          </p:cNvSpPr>
          <p:nvPr/>
        </p:nvSpPr>
        <p:spPr bwMode="auto">
          <a:xfrm>
            <a:off x="3057525" y="2301875"/>
            <a:ext cx="688975" cy="252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46" name="TextBox 181"/>
          <p:cNvSpPr txBox="1">
            <a:spLocks noChangeArrowheads="1"/>
          </p:cNvSpPr>
          <p:nvPr/>
        </p:nvSpPr>
        <p:spPr bwMode="auto">
          <a:xfrm>
            <a:off x="1589088" y="2317750"/>
            <a:ext cx="5413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47" name="TextBox 181"/>
          <p:cNvSpPr txBox="1">
            <a:spLocks noChangeArrowheads="1"/>
          </p:cNvSpPr>
          <p:nvPr/>
        </p:nvSpPr>
        <p:spPr bwMode="auto">
          <a:xfrm>
            <a:off x="4413250" y="2309813"/>
            <a:ext cx="723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48" name="TextBox 181"/>
          <p:cNvSpPr txBox="1">
            <a:spLocks noChangeArrowheads="1"/>
          </p:cNvSpPr>
          <p:nvPr/>
        </p:nvSpPr>
        <p:spPr bwMode="auto">
          <a:xfrm>
            <a:off x="379413" y="2284413"/>
            <a:ext cx="755650"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cxnSp>
        <p:nvCxnSpPr>
          <p:cNvPr id="49" name="Straight Arrow Connector 48"/>
          <p:cNvCxnSpPr/>
          <p:nvPr/>
        </p:nvCxnSpPr>
        <p:spPr>
          <a:xfrm flipH="1">
            <a:off x="809625" y="2357438"/>
            <a:ext cx="4533900" cy="9540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8020050" y="2346325"/>
            <a:ext cx="581025" cy="9699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1" name="TextBox 181"/>
          <p:cNvSpPr txBox="1">
            <a:spLocks noChangeArrowheads="1"/>
          </p:cNvSpPr>
          <p:nvPr/>
        </p:nvSpPr>
        <p:spPr bwMode="auto">
          <a:xfrm>
            <a:off x="1238250" y="3657600"/>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52" name="TextBox 181"/>
          <p:cNvSpPr txBox="1">
            <a:spLocks noChangeArrowheads="1"/>
          </p:cNvSpPr>
          <p:nvPr/>
        </p:nvSpPr>
        <p:spPr bwMode="auto">
          <a:xfrm>
            <a:off x="2601913" y="3671888"/>
            <a:ext cx="6889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53" name="TextBox 181"/>
          <p:cNvSpPr txBox="1">
            <a:spLocks noChangeArrowheads="1"/>
          </p:cNvSpPr>
          <p:nvPr/>
        </p:nvSpPr>
        <p:spPr bwMode="auto">
          <a:xfrm>
            <a:off x="4311650" y="3640138"/>
            <a:ext cx="723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54" name="TextBox 181"/>
          <p:cNvSpPr txBox="1">
            <a:spLocks noChangeArrowheads="1"/>
          </p:cNvSpPr>
          <p:nvPr/>
        </p:nvSpPr>
        <p:spPr bwMode="auto">
          <a:xfrm>
            <a:off x="5508625" y="3665538"/>
            <a:ext cx="7239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55" name="TextBox 181"/>
          <p:cNvSpPr txBox="1">
            <a:spLocks noChangeArrowheads="1"/>
          </p:cNvSpPr>
          <p:nvPr/>
        </p:nvSpPr>
        <p:spPr bwMode="auto">
          <a:xfrm>
            <a:off x="6945313" y="3673475"/>
            <a:ext cx="1030287"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Variable</a:t>
            </a:r>
          </a:p>
        </p:txBody>
      </p:sp>
      <p:sp>
        <p:nvSpPr>
          <p:cNvPr id="56" name="TextBox 15"/>
          <p:cNvSpPr txBox="1">
            <a:spLocks noChangeArrowheads="1"/>
          </p:cNvSpPr>
          <p:nvPr/>
        </p:nvSpPr>
        <p:spPr bwMode="auto">
          <a:xfrm>
            <a:off x="5584825" y="1747838"/>
            <a:ext cx="235108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One or more TFS Request elements</a:t>
            </a:r>
          </a:p>
        </p:txBody>
      </p:sp>
    </p:spTree>
    <p:extLst>
      <p:ext uri="{BB962C8B-B14F-4D97-AF65-F5344CB8AC3E}">
        <p14:creationId xmlns:p14="http://schemas.microsoft.com/office/powerpoint/2010/main" val="2050293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Frame Classification Mechanism</a:t>
            </a:r>
            <a:r>
              <a:rPr lang="en-US" dirty="0" smtClean="0"/>
              <a:t> (3)</a:t>
            </a:r>
            <a:endParaRPr lang="en-US" dirty="0"/>
          </a:p>
        </p:txBody>
      </p:sp>
      <p:sp>
        <p:nvSpPr>
          <p:cNvPr id="4" name="Footer Placeholder 3"/>
          <p:cNvSpPr>
            <a:spLocks noGrp="1"/>
          </p:cNvSpPr>
          <p:nvPr>
            <p:ph type="ftr" sz="quarter" idx="10"/>
          </p:nvPr>
        </p:nvSpPr>
        <p:spPr/>
        <p:txBody>
          <a:bodyPr/>
          <a:lstStyle/>
          <a:p>
            <a:pPr>
              <a:defRPr/>
            </a:pPr>
            <a:r>
              <a:rPr lang="en-US" smtClean="0"/>
              <a:t>Qi Wang,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EF7ABA4-DE4F-47B4-944F-BF571C9DE956}" type="slidenum">
              <a:rPr lang="en-US" smtClean="0"/>
              <a:pPr>
                <a:defRPr/>
              </a:pPr>
              <a:t>7</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186830881"/>
              </p:ext>
            </p:extLst>
          </p:nvPr>
        </p:nvGraphicFramePr>
        <p:xfrm>
          <a:off x="1817687" y="3949700"/>
          <a:ext cx="5849937" cy="2405066"/>
        </p:xfrm>
        <a:graphic>
          <a:graphicData uri="http://schemas.openxmlformats.org/drawingml/2006/table">
            <a:tbl>
              <a:tblPr/>
              <a:tblGrid>
                <a:gridCol w="2019300"/>
                <a:gridCol w="3830637"/>
              </a:tblGrid>
              <a:tr h="30479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Narrow" pitchFamily="34" charset="0"/>
                        </a:rPr>
                        <a:t>Classifier Type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chemeClr val="tx1"/>
                          </a:solidFill>
                          <a:effectLst/>
                          <a:latin typeface="Arial Narrow" pitchFamily="34" charset="0"/>
                        </a:rPr>
                        <a:t>Classifier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Ethernet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TCP/UDP IP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2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IEEE 802.1Q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Filter Offset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IP and higher layer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IEEE 802.1D/Q parameters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00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6-255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Reserved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TextBox 7"/>
          <p:cNvSpPr txBox="1">
            <a:spLocks noChangeArrowheads="1"/>
          </p:cNvSpPr>
          <p:nvPr/>
        </p:nvSpPr>
        <p:spPr bwMode="auto">
          <a:xfrm>
            <a:off x="3084513" y="3687763"/>
            <a:ext cx="2773362"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a:t>Table </a:t>
            </a:r>
            <a:r>
              <a:rPr lang="en-US" sz="1100" dirty="0" smtClean="0"/>
              <a:t>1 </a:t>
            </a:r>
            <a:r>
              <a:rPr lang="en-US" sz="1100" dirty="0"/>
              <a:t>-- Frame classifier type in [1]</a:t>
            </a:r>
          </a:p>
        </p:txBody>
      </p:sp>
      <p:sp>
        <p:nvSpPr>
          <p:cNvPr id="8" name="Rectangle 7"/>
          <p:cNvSpPr/>
          <p:nvPr/>
        </p:nvSpPr>
        <p:spPr>
          <a:xfrm>
            <a:off x="1244599" y="1592897"/>
            <a:ext cx="6423025" cy="276225"/>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9" name="Straight Connector 8"/>
          <p:cNvCxnSpPr>
            <a:stCxn id="8" idx="0"/>
            <a:endCxn id="8" idx="2"/>
          </p:cNvCxnSpPr>
          <p:nvPr/>
        </p:nvCxnSpPr>
        <p:spPr>
          <a:xfrm rot="16200000" flipH="1">
            <a:off x="4317999" y="1731010"/>
            <a:ext cx="276225"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rot="5400000">
            <a:off x="2628105" y="1723866"/>
            <a:ext cx="282575" cy="4762"/>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rot="16200000" flipH="1">
            <a:off x="5905500" y="1724659"/>
            <a:ext cx="265112" cy="1587"/>
          </a:xfrm>
          <a:prstGeom prst="line">
            <a:avLst/>
          </a:prstGeom>
        </p:spPr>
        <p:style>
          <a:lnRef idx="1">
            <a:schemeClr val="dk1"/>
          </a:lnRef>
          <a:fillRef idx="0">
            <a:schemeClr val="dk1"/>
          </a:fillRef>
          <a:effectRef idx="0">
            <a:schemeClr val="dk1"/>
          </a:effectRef>
          <a:fontRef idx="minor">
            <a:schemeClr val="tx1"/>
          </a:fontRef>
        </p:style>
      </p:cxnSp>
      <p:sp>
        <p:nvSpPr>
          <p:cNvPr id="12" name="TextBox 12"/>
          <p:cNvSpPr txBox="1">
            <a:spLocks noChangeArrowheads="1"/>
          </p:cNvSpPr>
          <p:nvPr/>
        </p:nvSpPr>
        <p:spPr bwMode="auto">
          <a:xfrm>
            <a:off x="1368424" y="1589722"/>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Element ID</a:t>
            </a:r>
          </a:p>
        </p:txBody>
      </p:sp>
      <p:sp>
        <p:nvSpPr>
          <p:cNvPr id="13" name="TextBox 13"/>
          <p:cNvSpPr txBox="1">
            <a:spLocks noChangeArrowheads="1"/>
          </p:cNvSpPr>
          <p:nvPr/>
        </p:nvSpPr>
        <p:spPr bwMode="auto">
          <a:xfrm>
            <a:off x="2986087" y="1596072"/>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Length </a:t>
            </a:r>
          </a:p>
        </p:txBody>
      </p:sp>
      <p:sp>
        <p:nvSpPr>
          <p:cNvPr id="14" name="TextBox 14"/>
          <p:cNvSpPr txBox="1">
            <a:spLocks noChangeArrowheads="1"/>
          </p:cNvSpPr>
          <p:nvPr/>
        </p:nvSpPr>
        <p:spPr bwMode="auto">
          <a:xfrm>
            <a:off x="4614862" y="1613534"/>
            <a:ext cx="12414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User Priority</a:t>
            </a:r>
          </a:p>
        </p:txBody>
      </p:sp>
      <p:sp>
        <p:nvSpPr>
          <p:cNvPr id="15" name="TextBox 15"/>
          <p:cNvSpPr txBox="1">
            <a:spLocks noChangeArrowheads="1"/>
          </p:cNvSpPr>
          <p:nvPr/>
        </p:nvSpPr>
        <p:spPr bwMode="auto">
          <a:xfrm>
            <a:off x="6200774" y="1623059"/>
            <a:ext cx="156210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Frame Classifier</a:t>
            </a:r>
          </a:p>
        </p:txBody>
      </p:sp>
      <p:sp>
        <p:nvSpPr>
          <p:cNvPr id="16" name="Rectangle 15"/>
          <p:cNvSpPr/>
          <p:nvPr/>
        </p:nvSpPr>
        <p:spPr>
          <a:xfrm>
            <a:off x="2743199" y="2703512"/>
            <a:ext cx="4957762" cy="2794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17" name="Straight Connector 16"/>
          <p:cNvCxnSpPr/>
          <p:nvPr/>
        </p:nvCxnSpPr>
        <p:spPr>
          <a:xfrm rot="16200000" flipH="1">
            <a:off x="4171155" y="2834481"/>
            <a:ext cx="268288" cy="635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rot="16200000" flipH="1">
            <a:off x="5555456" y="2845593"/>
            <a:ext cx="277812" cy="9525"/>
          </a:xfrm>
          <a:prstGeom prst="line">
            <a:avLst/>
          </a:prstGeom>
        </p:spPr>
        <p:style>
          <a:lnRef idx="1">
            <a:schemeClr val="dk1"/>
          </a:lnRef>
          <a:fillRef idx="0">
            <a:schemeClr val="dk1"/>
          </a:fillRef>
          <a:effectRef idx="0">
            <a:schemeClr val="dk1"/>
          </a:effectRef>
          <a:fontRef idx="minor">
            <a:schemeClr val="tx1"/>
          </a:fontRef>
        </p:style>
      </p:cxnSp>
      <p:sp>
        <p:nvSpPr>
          <p:cNvPr id="19" name="TextBox 21"/>
          <p:cNvSpPr txBox="1">
            <a:spLocks noChangeArrowheads="1"/>
          </p:cNvSpPr>
          <p:nvPr/>
        </p:nvSpPr>
        <p:spPr bwMode="auto">
          <a:xfrm>
            <a:off x="2905124" y="2720975"/>
            <a:ext cx="13874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Classifier Type</a:t>
            </a:r>
          </a:p>
        </p:txBody>
      </p:sp>
      <p:sp>
        <p:nvSpPr>
          <p:cNvPr id="20" name="TextBox 22"/>
          <p:cNvSpPr txBox="1">
            <a:spLocks noChangeArrowheads="1"/>
          </p:cNvSpPr>
          <p:nvPr/>
        </p:nvSpPr>
        <p:spPr bwMode="auto">
          <a:xfrm>
            <a:off x="4371974" y="2717800"/>
            <a:ext cx="1187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Classifier Mask</a:t>
            </a:r>
          </a:p>
        </p:txBody>
      </p:sp>
      <p:sp>
        <p:nvSpPr>
          <p:cNvPr id="21" name="TextBox 23"/>
          <p:cNvSpPr txBox="1">
            <a:spLocks noChangeArrowheads="1"/>
          </p:cNvSpPr>
          <p:nvPr/>
        </p:nvSpPr>
        <p:spPr bwMode="auto">
          <a:xfrm>
            <a:off x="5834061" y="2725737"/>
            <a:ext cx="19081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Classifier Parameters</a:t>
            </a:r>
          </a:p>
        </p:txBody>
      </p:sp>
      <p:sp>
        <p:nvSpPr>
          <p:cNvPr id="22" name="TextBox 28"/>
          <p:cNvSpPr txBox="1">
            <a:spLocks noChangeArrowheads="1"/>
          </p:cNvSpPr>
          <p:nvPr/>
        </p:nvSpPr>
        <p:spPr bwMode="auto">
          <a:xfrm>
            <a:off x="3486150" y="2107723"/>
            <a:ext cx="27733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Fig.4:  </a:t>
            </a:r>
            <a:r>
              <a:rPr lang="en-US" sz="1100" dirty="0"/>
              <a:t>TCLAS element format in [1] </a:t>
            </a:r>
          </a:p>
        </p:txBody>
      </p:sp>
      <p:sp>
        <p:nvSpPr>
          <p:cNvPr id="23" name="TextBox 30"/>
          <p:cNvSpPr txBox="1">
            <a:spLocks noChangeArrowheads="1"/>
          </p:cNvSpPr>
          <p:nvPr/>
        </p:nvSpPr>
        <p:spPr bwMode="auto">
          <a:xfrm>
            <a:off x="3925888" y="3254375"/>
            <a:ext cx="2773362"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a:t>Fig. </a:t>
            </a:r>
            <a:r>
              <a:rPr lang="en-US" sz="1100" dirty="0" smtClean="0"/>
              <a:t>5:  </a:t>
            </a:r>
            <a:r>
              <a:rPr lang="en-US" sz="1100" dirty="0"/>
              <a:t>Frame Classifier field in [1]</a:t>
            </a:r>
          </a:p>
        </p:txBody>
      </p:sp>
      <p:sp>
        <p:nvSpPr>
          <p:cNvPr id="26" name="TextBox 181"/>
          <p:cNvSpPr txBox="1">
            <a:spLocks noChangeArrowheads="1"/>
          </p:cNvSpPr>
          <p:nvPr/>
        </p:nvSpPr>
        <p:spPr bwMode="auto">
          <a:xfrm>
            <a:off x="709612" y="1900872"/>
            <a:ext cx="781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sp>
        <p:nvSpPr>
          <p:cNvPr id="27" name="TextBox 181"/>
          <p:cNvSpPr txBox="1">
            <a:spLocks noChangeArrowheads="1"/>
          </p:cNvSpPr>
          <p:nvPr/>
        </p:nvSpPr>
        <p:spPr bwMode="auto">
          <a:xfrm>
            <a:off x="1712912" y="1877059"/>
            <a:ext cx="5413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28" name="TextBox 181"/>
          <p:cNvSpPr txBox="1">
            <a:spLocks noChangeArrowheads="1"/>
          </p:cNvSpPr>
          <p:nvPr/>
        </p:nvSpPr>
        <p:spPr bwMode="auto">
          <a:xfrm>
            <a:off x="3213099" y="1881822"/>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29" name="TextBox 181"/>
          <p:cNvSpPr txBox="1">
            <a:spLocks noChangeArrowheads="1"/>
          </p:cNvSpPr>
          <p:nvPr/>
        </p:nvSpPr>
        <p:spPr bwMode="auto">
          <a:xfrm>
            <a:off x="4772024" y="1873884"/>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30" name="TextBox 181"/>
          <p:cNvSpPr txBox="1">
            <a:spLocks noChangeArrowheads="1"/>
          </p:cNvSpPr>
          <p:nvPr/>
        </p:nvSpPr>
        <p:spPr bwMode="auto">
          <a:xfrm>
            <a:off x="6399212" y="1877059"/>
            <a:ext cx="10302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Variable</a:t>
            </a:r>
          </a:p>
        </p:txBody>
      </p:sp>
      <p:sp>
        <p:nvSpPr>
          <p:cNvPr id="31" name="TextBox 181"/>
          <p:cNvSpPr txBox="1">
            <a:spLocks noChangeArrowheads="1"/>
          </p:cNvSpPr>
          <p:nvPr/>
        </p:nvSpPr>
        <p:spPr bwMode="auto">
          <a:xfrm>
            <a:off x="2057399" y="2990850"/>
            <a:ext cx="7810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sp>
        <p:nvSpPr>
          <p:cNvPr id="32" name="TextBox 181"/>
          <p:cNvSpPr txBox="1">
            <a:spLocks noChangeArrowheads="1"/>
          </p:cNvSpPr>
          <p:nvPr/>
        </p:nvSpPr>
        <p:spPr bwMode="auto">
          <a:xfrm>
            <a:off x="3174999" y="2990850"/>
            <a:ext cx="542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33" name="TextBox 181"/>
          <p:cNvSpPr txBox="1">
            <a:spLocks noChangeArrowheads="1"/>
          </p:cNvSpPr>
          <p:nvPr/>
        </p:nvSpPr>
        <p:spPr bwMode="auto">
          <a:xfrm>
            <a:off x="4694236" y="2982912"/>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34" name="TextBox 181"/>
          <p:cNvSpPr txBox="1">
            <a:spLocks noChangeArrowheads="1"/>
          </p:cNvSpPr>
          <p:nvPr/>
        </p:nvSpPr>
        <p:spPr bwMode="auto">
          <a:xfrm>
            <a:off x="6261099" y="2982912"/>
            <a:ext cx="6699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1 - 252</a:t>
            </a:r>
          </a:p>
        </p:txBody>
      </p:sp>
      <p:cxnSp>
        <p:nvCxnSpPr>
          <p:cNvPr id="36" name="Straight Arrow Connector 35"/>
          <p:cNvCxnSpPr/>
          <p:nvPr/>
        </p:nvCxnSpPr>
        <p:spPr bwMode="auto">
          <a:xfrm flipH="1">
            <a:off x="2986087" y="1900872"/>
            <a:ext cx="3051175" cy="689928"/>
          </a:xfrm>
          <a:prstGeom prst="straightConnector1">
            <a:avLst/>
          </a:prstGeom>
          <a:solidFill>
            <a:schemeClr val="accent1"/>
          </a:solidFill>
          <a:ln w="9525" cap="flat" cmpd="sng" algn="ctr">
            <a:solidFill>
              <a:schemeClr val="accent1"/>
            </a:solidFill>
            <a:prstDash val="solid"/>
            <a:round/>
            <a:headEnd type="none" w="sm" len="sm"/>
            <a:tailEnd type="arrow"/>
          </a:ln>
          <a:effectLst/>
        </p:spPr>
      </p:cxnSp>
      <p:cxnSp>
        <p:nvCxnSpPr>
          <p:cNvPr id="40" name="Straight Arrow Connector 39"/>
          <p:cNvCxnSpPr/>
          <p:nvPr/>
        </p:nvCxnSpPr>
        <p:spPr bwMode="auto">
          <a:xfrm flipH="1">
            <a:off x="7667624" y="1900872"/>
            <a:ext cx="33337" cy="689928"/>
          </a:xfrm>
          <a:prstGeom prst="straightConnector1">
            <a:avLst/>
          </a:prstGeom>
          <a:solidFill>
            <a:schemeClr val="accent1"/>
          </a:solidFill>
          <a:ln w="9525" cap="flat" cmpd="sng" algn="ctr">
            <a:solidFill>
              <a:schemeClr val="accent1"/>
            </a:solidFill>
            <a:prstDash val="solid"/>
            <a:round/>
            <a:headEnd type="none" w="sm" len="sm"/>
            <a:tailEnd type="arrow"/>
          </a:ln>
          <a:effectLst/>
        </p:spPr>
      </p:cxnSp>
    </p:spTree>
    <p:extLst>
      <p:ext uri="{BB962C8B-B14F-4D97-AF65-F5344CB8AC3E}">
        <p14:creationId xmlns:p14="http://schemas.microsoft.com/office/powerpoint/2010/main" val="3295267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Frame Classification Mechanism (4)</a:t>
            </a:r>
          </a:p>
        </p:txBody>
      </p:sp>
      <p:sp>
        <p:nvSpPr>
          <p:cNvPr id="3" name="Content Placeholder 2"/>
          <p:cNvSpPr>
            <a:spLocks noGrp="1"/>
          </p:cNvSpPr>
          <p:nvPr>
            <p:ph idx="1"/>
          </p:nvPr>
        </p:nvSpPr>
        <p:spPr>
          <a:xfrm>
            <a:off x="381000" y="1600200"/>
            <a:ext cx="8305800" cy="1143000"/>
          </a:xfrm>
        </p:spPr>
        <p:txBody>
          <a:bodyPr/>
          <a:lstStyle/>
          <a:p>
            <a:r>
              <a:rPr lang="en-US" dirty="0" smtClean="0"/>
              <a:t>As an example, the Frame Classifier subfield of Classifier Type 4 for traffic over IPv6 (included in TCLAS IE) is shown in Fig. 6.  </a:t>
            </a:r>
            <a:endParaRPr lang="en-US" dirty="0"/>
          </a:p>
        </p:txBody>
      </p:sp>
      <p:sp>
        <p:nvSpPr>
          <p:cNvPr id="4" name="Footer Placeholder 3"/>
          <p:cNvSpPr>
            <a:spLocks noGrp="1"/>
          </p:cNvSpPr>
          <p:nvPr>
            <p:ph type="ftr" sz="quarter" idx="10"/>
          </p:nvPr>
        </p:nvSpPr>
        <p:spPr/>
        <p:txBody>
          <a:bodyPr/>
          <a:lstStyle/>
          <a:p>
            <a:pPr>
              <a:defRPr/>
            </a:pPr>
            <a:r>
              <a:rPr lang="en-US" smtClean="0"/>
              <a:t>Qi Wang,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EF7ABA4-DE4F-47B4-944F-BF571C9DE956}" type="slidenum">
              <a:rPr lang="en-US" smtClean="0"/>
              <a:pPr>
                <a:defRPr/>
              </a:pPr>
              <a:t>8</a:t>
            </a:fld>
            <a:endParaRPr lang="en-US"/>
          </a:p>
        </p:txBody>
      </p:sp>
      <p:sp>
        <p:nvSpPr>
          <p:cNvPr id="6" name="Rectangle 5"/>
          <p:cNvSpPr/>
          <p:nvPr/>
        </p:nvSpPr>
        <p:spPr>
          <a:xfrm>
            <a:off x="1463515" y="3075939"/>
            <a:ext cx="6689885" cy="27384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7" name="Straight Connector 6"/>
          <p:cNvCxnSpPr/>
          <p:nvPr/>
        </p:nvCxnSpPr>
        <p:spPr>
          <a:xfrm rot="16200000" flipH="1">
            <a:off x="3957955" y="3211671"/>
            <a:ext cx="276225" cy="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rot="5400000">
            <a:off x="2680493" y="3204527"/>
            <a:ext cx="282575" cy="4762"/>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p:cNvCxnSpPr/>
          <p:nvPr/>
        </p:nvCxnSpPr>
        <p:spPr>
          <a:xfrm rot="16200000" flipH="1">
            <a:off x="6345238" y="3205320"/>
            <a:ext cx="265112" cy="1587"/>
          </a:xfrm>
          <a:prstGeom prst="line">
            <a:avLst/>
          </a:prstGeom>
        </p:spPr>
        <p:style>
          <a:lnRef idx="1">
            <a:schemeClr val="dk1"/>
          </a:lnRef>
          <a:fillRef idx="0">
            <a:schemeClr val="dk1"/>
          </a:fillRef>
          <a:effectRef idx="0">
            <a:schemeClr val="dk1"/>
          </a:effectRef>
          <a:fontRef idx="minor">
            <a:schemeClr val="tx1"/>
          </a:fontRef>
        </p:style>
      </p:cxnSp>
      <p:sp>
        <p:nvSpPr>
          <p:cNvPr id="10" name="TextBox 12"/>
          <p:cNvSpPr txBox="1">
            <a:spLocks noChangeArrowheads="1"/>
          </p:cNvSpPr>
          <p:nvPr/>
        </p:nvSpPr>
        <p:spPr bwMode="auto">
          <a:xfrm>
            <a:off x="1463515" y="3096109"/>
            <a:ext cx="15097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Classifier Type (4)</a:t>
            </a:r>
            <a:endParaRPr lang="en-US" sz="1100" dirty="0"/>
          </a:p>
        </p:txBody>
      </p:sp>
      <p:sp>
        <p:nvSpPr>
          <p:cNvPr id="11" name="TextBox 13"/>
          <p:cNvSpPr txBox="1">
            <a:spLocks noChangeArrowheads="1"/>
          </p:cNvSpPr>
          <p:nvPr/>
        </p:nvSpPr>
        <p:spPr bwMode="auto">
          <a:xfrm>
            <a:off x="2829243" y="3075939"/>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Classifier Mask </a:t>
            </a:r>
            <a:endParaRPr lang="en-US" sz="1100" dirty="0"/>
          </a:p>
        </p:txBody>
      </p:sp>
      <p:sp>
        <p:nvSpPr>
          <p:cNvPr id="12" name="TextBox 14"/>
          <p:cNvSpPr txBox="1">
            <a:spLocks noChangeArrowheads="1"/>
          </p:cNvSpPr>
          <p:nvPr/>
        </p:nvSpPr>
        <p:spPr bwMode="auto">
          <a:xfrm>
            <a:off x="5090475" y="3096110"/>
            <a:ext cx="152765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Source IP Address</a:t>
            </a:r>
            <a:endParaRPr lang="en-US" sz="1100" dirty="0"/>
          </a:p>
        </p:txBody>
      </p:sp>
      <p:sp>
        <p:nvSpPr>
          <p:cNvPr id="13" name="TextBox 15"/>
          <p:cNvSpPr txBox="1">
            <a:spLocks noChangeArrowheads="1"/>
          </p:cNvSpPr>
          <p:nvPr/>
        </p:nvSpPr>
        <p:spPr bwMode="auto">
          <a:xfrm>
            <a:off x="6419690" y="3103718"/>
            <a:ext cx="1962310"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Destination IP Address</a:t>
            </a:r>
            <a:endParaRPr lang="en-US" sz="1100" dirty="0"/>
          </a:p>
        </p:txBody>
      </p:sp>
      <p:sp>
        <p:nvSpPr>
          <p:cNvPr id="14" name="TextBox 181"/>
          <p:cNvSpPr txBox="1">
            <a:spLocks noChangeArrowheads="1"/>
          </p:cNvSpPr>
          <p:nvPr/>
        </p:nvSpPr>
        <p:spPr bwMode="auto">
          <a:xfrm>
            <a:off x="928528" y="3381532"/>
            <a:ext cx="781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sp>
        <p:nvSpPr>
          <p:cNvPr id="15" name="TextBox 181"/>
          <p:cNvSpPr txBox="1">
            <a:spLocks noChangeArrowheads="1"/>
          </p:cNvSpPr>
          <p:nvPr/>
        </p:nvSpPr>
        <p:spPr bwMode="auto">
          <a:xfrm>
            <a:off x="1931828" y="3357719"/>
            <a:ext cx="5413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16" name="TextBox 181"/>
          <p:cNvSpPr txBox="1">
            <a:spLocks noChangeArrowheads="1"/>
          </p:cNvSpPr>
          <p:nvPr/>
        </p:nvSpPr>
        <p:spPr bwMode="auto">
          <a:xfrm>
            <a:off x="3432015" y="3362482"/>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17" name="TextBox 181"/>
          <p:cNvSpPr txBox="1">
            <a:spLocks noChangeArrowheads="1"/>
          </p:cNvSpPr>
          <p:nvPr/>
        </p:nvSpPr>
        <p:spPr bwMode="auto">
          <a:xfrm>
            <a:off x="4422374" y="3354544"/>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18" name="TextBox 181"/>
          <p:cNvSpPr txBox="1">
            <a:spLocks noChangeArrowheads="1"/>
          </p:cNvSpPr>
          <p:nvPr/>
        </p:nvSpPr>
        <p:spPr bwMode="auto">
          <a:xfrm>
            <a:off x="6966665" y="3357720"/>
            <a:ext cx="697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16</a:t>
            </a:r>
            <a:endParaRPr lang="en-US" sz="1000" dirty="0"/>
          </a:p>
        </p:txBody>
      </p:sp>
      <p:cxnSp>
        <p:nvCxnSpPr>
          <p:cNvPr id="19" name="Straight Connector 18"/>
          <p:cNvCxnSpPr/>
          <p:nvPr/>
        </p:nvCxnSpPr>
        <p:spPr>
          <a:xfrm rot="16200000" flipH="1">
            <a:off x="4967288" y="3219607"/>
            <a:ext cx="276225" cy="0"/>
          </a:xfrm>
          <a:prstGeom prst="line">
            <a:avLst/>
          </a:prstGeom>
        </p:spPr>
        <p:style>
          <a:lnRef idx="1">
            <a:schemeClr val="dk1"/>
          </a:lnRef>
          <a:fillRef idx="0">
            <a:schemeClr val="dk1"/>
          </a:fillRef>
          <a:effectRef idx="0">
            <a:schemeClr val="dk1"/>
          </a:effectRef>
          <a:fontRef idx="minor">
            <a:schemeClr val="tx1"/>
          </a:fontRef>
        </p:style>
      </p:cxnSp>
      <p:sp>
        <p:nvSpPr>
          <p:cNvPr id="20" name="TextBox 14"/>
          <p:cNvSpPr txBox="1">
            <a:spLocks noChangeArrowheads="1"/>
          </p:cNvSpPr>
          <p:nvPr/>
        </p:nvSpPr>
        <p:spPr bwMode="auto">
          <a:xfrm>
            <a:off x="4070668" y="3103719"/>
            <a:ext cx="1241425"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Version (6)</a:t>
            </a:r>
            <a:endParaRPr lang="en-US" sz="1100" dirty="0"/>
          </a:p>
        </p:txBody>
      </p:sp>
      <p:sp>
        <p:nvSpPr>
          <p:cNvPr id="21" name="TextBox 181"/>
          <p:cNvSpPr txBox="1">
            <a:spLocks noChangeArrowheads="1"/>
          </p:cNvSpPr>
          <p:nvPr/>
        </p:nvSpPr>
        <p:spPr bwMode="auto">
          <a:xfrm>
            <a:off x="5486400" y="3343906"/>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16</a:t>
            </a:r>
            <a:endParaRPr lang="en-US" sz="1000" dirty="0"/>
          </a:p>
        </p:txBody>
      </p:sp>
      <p:sp>
        <p:nvSpPr>
          <p:cNvPr id="22" name="Rectangle 21"/>
          <p:cNvSpPr/>
          <p:nvPr/>
        </p:nvSpPr>
        <p:spPr>
          <a:xfrm>
            <a:off x="1578929" y="3948433"/>
            <a:ext cx="6689885" cy="27384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23" name="Straight Connector 22"/>
          <p:cNvCxnSpPr/>
          <p:nvPr/>
        </p:nvCxnSpPr>
        <p:spPr>
          <a:xfrm rot="16200000" flipH="1">
            <a:off x="4073369" y="4084165"/>
            <a:ext cx="276225" cy="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rot="5400000">
            <a:off x="2795907" y="4077021"/>
            <a:ext cx="282575" cy="4762"/>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rot="16200000" flipH="1">
            <a:off x="6460652" y="4077814"/>
            <a:ext cx="265112" cy="1587"/>
          </a:xfrm>
          <a:prstGeom prst="line">
            <a:avLst/>
          </a:prstGeom>
        </p:spPr>
        <p:style>
          <a:lnRef idx="1">
            <a:schemeClr val="dk1"/>
          </a:lnRef>
          <a:fillRef idx="0">
            <a:schemeClr val="dk1"/>
          </a:fillRef>
          <a:effectRef idx="0">
            <a:schemeClr val="dk1"/>
          </a:effectRef>
          <a:fontRef idx="minor">
            <a:schemeClr val="tx1"/>
          </a:fontRef>
        </p:style>
      </p:cxnSp>
      <p:sp>
        <p:nvSpPr>
          <p:cNvPr id="26" name="TextBox 12"/>
          <p:cNvSpPr txBox="1">
            <a:spLocks noChangeArrowheads="1"/>
          </p:cNvSpPr>
          <p:nvPr/>
        </p:nvSpPr>
        <p:spPr bwMode="auto">
          <a:xfrm>
            <a:off x="1578929" y="3968603"/>
            <a:ext cx="1509712"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Source Port</a:t>
            </a:r>
            <a:endParaRPr lang="en-US" sz="1100" dirty="0"/>
          </a:p>
        </p:txBody>
      </p:sp>
      <p:sp>
        <p:nvSpPr>
          <p:cNvPr id="27" name="TextBox 13"/>
          <p:cNvSpPr txBox="1">
            <a:spLocks noChangeArrowheads="1"/>
          </p:cNvSpPr>
          <p:nvPr/>
        </p:nvSpPr>
        <p:spPr bwMode="auto">
          <a:xfrm>
            <a:off x="2944657" y="3948433"/>
            <a:ext cx="12414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Destination Port</a:t>
            </a:r>
          </a:p>
        </p:txBody>
      </p:sp>
      <p:sp>
        <p:nvSpPr>
          <p:cNvPr id="28" name="TextBox 14"/>
          <p:cNvSpPr txBox="1">
            <a:spLocks noChangeArrowheads="1"/>
          </p:cNvSpPr>
          <p:nvPr/>
        </p:nvSpPr>
        <p:spPr bwMode="auto">
          <a:xfrm>
            <a:off x="5205889" y="3968604"/>
            <a:ext cx="152765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Next Header</a:t>
            </a:r>
            <a:endParaRPr lang="en-US" sz="1100" dirty="0"/>
          </a:p>
        </p:txBody>
      </p:sp>
      <p:sp>
        <p:nvSpPr>
          <p:cNvPr id="29" name="TextBox 15"/>
          <p:cNvSpPr txBox="1">
            <a:spLocks noChangeArrowheads="1"/>
          </p:cNvSpPr>
          <p:nvPr/>
        </p:nvSpPr>
        <p:spPr bwMode="auto">
          <a:xfrm>
            <a:off x="6916104" y="3976212"/>
            <a:ext cx="1084896"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Flow Label</a:t>
            </a:r>
            <a:endParaRPr lang="en-US" sz="1100" dirty="0"/>
          </a:p>
        </p:txBody>
      </p:sp>
      <p:sp>
        <p:nvSpPr>
          <p:cNvPr id="30" name="TextBox 181"/>
          <p:cNvSpPr txBox="1">
            <a:spLocks noChangeArrowheads="1"/>
          </p:cNvSpPr>
          <p:nvPr/>
        </p:nvSpPr>
        <p:spPr bwMode="auto">
          <a:xfrm>
            <a:off x="933608" y="4254026"/>
            <a:ext cx="7810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a:t>Octets:</a:t>
            </a:r>
          </a:p>
        </p:txBody>
      </p:sp>
      <p:sp>
        <p:nvSpPr>
          <p:cNvPr id="31" name="TextBox 181"/>
          <p:cNvSpPr txBox="1">
            <a:spLocks noChangeArrowheads="1"/>
          </p:cNvSpPr>
          <p:nvPr/>
        </p:nvSpPr>
        <p:spPr bwMode="auto">
          <a:xfrm>
            <a:off x="2047242" y="4230213"/>
            <a:ext cx="5413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2</a:t>
            </a:r>
            <a:endParaRPr lang="en-US" sz="1000" dirty="0"/>
          </a:p>
        </p:txBody>
      </p:sp>
      <p:sp>
        <p:nvSpPr>
          <p:cNvPr id="32" name="TextBox 181"/>
          <p:cNvSpPr txBox="1">
            <a:spLocks noChangeArrowheads="1"/>
          </p:cNvSpPr>
          <p:nvPr/>
        </p:nvSpPr>
        <p:spPr bwMode="auto">
          <a:xfrm>
            <a:off x="3547429" y="4234976"/>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2</a:t>
            </a:r>
            <a:endParaRPr lang="en-US" sz="1000" dirty="0"/>
          </a:p>
        </p:txBody>
      </p:sp>
      <p:sp>
        <p:nvSpPr>
          <p:cNvPr id="33" name="TextBox 181"/>
          <p:cNvSpPr txBox="1">
            <a:spLocks noChangeArrowheads="1"/>
          </p:cNvSpPr>
          <p:nvPr/>
        </p:nvSpPr>
        <p:spPr bwMode="auto">
          <a:xfrm>
            <a:off x="4537788" y="4227038"/>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34" name="TextBox 181"/>
          <p:cNvSpPr txBox="1">
            <a:spLocks noChangeArrowheads="1"/>
          </p:cNvSpPr>
          <p:nvPr/>
        </p:nvSpPr>
        <p:spPr bwMode="auto">
          <a:xfrm>
            <a:off x="7082079" y="4230214"/>
            <a:ext cx="69707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3</a:t>
            </a:r>
            <a:endParaRPr lang="en-US" sz="1000" dirty="0"/>
          </a:p>
        </p:txBody>
      </p:sp>
      <p:cxnSp>
        <p:nvCxnSpPr>
          <p:cNvPr id="35" name="Straight Connector 34"/>
          <p:cNvCxnSpPr/>
          <p:nvPr/>
        </p:nvCxnSpPr>
        <p:spPr>
          <a:xfrm rot="16200000" flipH="1">
            <a:off x="5082702" y="4092101"/>
            <a:ext cx="276225" cy="0"/>
          </a:xfrm>
          <a:prstGeom prst="line">
            <a:avLst/>
          </a:prstGeom>
        </p:spPr>
        <p:style>
          <a:lnRef idx="1">
            <a:schemeClr val="dk1"/>
          </a:lnRef>
          <a:fillRef idx="0">
            <a:schemeClr val="dk1"/>
          </a:fillRef>
          <a:effectRef idx="0">
            <a:schemeClr val="dk1"/>
          </a:effectRef>
          <a:fontRef idx="minor">
            <a:schemeClr val="tx1"/>
          </a:fontRef>
        </p:style>
      </p:cxnSp>
      <p:sp>
        <p:nvSpPr>
          <p:cNvPr id="36" name="TextBox 14"/>
          <p:cNvSpPr txBox="1">
            <a:spLocks noChangeArrowheads="1"/>
          </p:cNvSpPr>
          <p:nvPr/>
        </p:nvSpPr>
        <p:spPr bwMode="auto">
          <a:xfrm>
            <a:off x="4312845" y="3976212"/>
            <a:ext cx="89304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DSCP</a:t>
            </a:r>
            <a:endParaRPr lang="en-US" sz="1100" dirty="0"/>
          </a:p>
        </p:txBody>
      </p:sp>
      <p:sp>
        <p:nvSpPr>
          <p:cNvPr id="37" name="TextBox 181"/>
          <p:cNvSpPr txBox="1">
            <a:spLocks noChangeArrowheads="1"/>
          </p:cNvSpPr>
          <p:nvPr/>
        </p:nvSpPr>
        <p:spPr bwMode="auto">
          <a:xfrm>
            <a:off x="5601814" y="4216400"/>
            <a:ext cx="54133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dirty="0" smtClean="0"/>
              <a:t>1</a:t>
            </a:r>
            <a:endParaRPr lang="en-US" sz="1000" dirty="0"/>
          </a:p>
        </p:txBody>
      </p:sp>
      <p:sp>
        <p:nvSpPr>
          <p:cNvPr id="38" name="TextBox 28"/>
          <p:cNvSpPr txBox="1">
            <a:spLocks noChangeArrowheads="1"/>
          </p:cNvSpPr>
          <p:nvPr/>
        </p:nvSpPr>
        <p:spPr bwMode="auto">
          <a:xfrm>
            <a:off x="2391405" y="4800600"/>
            <a:ext cx="51446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Fig.6:  Frame Classifier subfield of Classifier Type 4 for traffic over IPv6 in </a:t>
            </a:r>
            <a:r>
              <a:rPr lang="en-US" sz="1100" dirty="0"/>
              <a:t>[1] </a:t>
            </a:r>
          </a:p>
        </p:txBody>
      </p:sp>
    </p:spTree>
    <p:extLst>
      <p:ext uri="{BB962C8B-B14F-4D97-AF65-F5344CB8AC3E}">
        <p14:creationId xmlns:p14="http://schemas.microsoft.com/office/powerpoint/2010/main" val="35764058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Frame Classification Mechanism (5)</a:t>
            </a:r>
          </a:p>
        </p:txBody>
      </p:sp>
      <p:sp>
        <p:nvSpPr>
          <p:cNvPr id="4" name="Footer Placeholder 3"/>
          <p:cNvSpPr>
            <a:spLocks noGrp="1"/>
          </p:cNvSpPr>
          <p:nvPr>
            <p:ph type="ftr" sz="quarter" idx="10"/>
          </p:nvPr>
        </p:nvSpPr>
        <p:spPr/>
        <p:txBody>
          <a:bodyPr/>
          <a:lstStyle/>
          <a:p>
            <a:pPr>
              <a:defRPr/>
            </a:pPr>
            <a:r>
              <a:rPr lang="en-US" smtClean="0"/>
              <a:t>Qi Wang, Broadcom</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8EF7ABA4-DE4F-47B4-944F-BF571C9DE956}" type="slidenum">
              <a:rPr lang="en-US" smtClean="0"/>
              <a:pPr>
                <a:defRPr/>
              </a:pPr>
              <a:t>9</a:t>
            </a:fld>
            <a:endParaRPr lang="en-US"/>
          </a:p>
        </p:txBody>
      </p:sp>
      <p:sp>
        <p:nvSpPr>
          <p:cNvPr id="6" name="Rectangle 5"/>
          <p:cNvSpPr/>
          <p:nvPr/>
        </p:nvSpPr>
        <p:spPr>
          <a:xfrm>
            <a:off x="3052763" y="1957387"/>
            <a:ext cx="3238500" cy="26828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FFFF"/>
              </a:solidFill>
            </a:endParaRPr>
          </a:p>
        </p:txBody>
      </p:sp>
      <p:cxnSp>
        <p:nvCxnSpPr>
          <p:cNvPr id="7" name="Straight Connector 6"/>
          <p:cNvCxnSpPr/>
          <p:nvPr/>
        </p:nvCxnSpPr>
        <p:spPr>
          <a:xfrm rot="16200000" flipH="1">
            <a:off x="3896519" y="2088356"/>
            <a:ext cx="268288" cy="6350"/>
          </a:xfrm>
          <a:prstGeom prst="line">
            <a:avLst/>
          </a:prstGeom>
        </p:spPr>
        <p:style>
          <a:lnRef idx="1">
            <a:schemeClr val="dk1"/>
          </a:lnRef>
          <a:fillRef idx="0">
            <a:schemeClr val="dk1"/>
          </a:fillRef>
          <a:effectRef idx="0">
            <a:schemeClr val="dk1"/>
          </a:effectRef>
          <a:fontRef idx="minor">
            <a:schemeClr val="tx1"/>
          </a:fontRef>
        </p:style>
      </p:cxnSp>
      <p:cxnSp>
        <p:nvCxnSpPr>
          <p:cNvPr id="8" name="Straight Connector 7"/>
          <p:cNvCxnSpPr/>
          <p:nvPr/>
        </p:nvCxnSpPr>
        <p:spPr>
          <a:xfrm rot="16200000" flipH="1">
            <a:off x="4996658" y="2115343"/>
            <a:ext cx="277812" cy="9525"/>
          </a:xfrm>
          <a:prstGeom prst="line">
            <a:avLst/>
          </a:prstGeom>
        </p:spPr>
        <p:style>
          <a:lnRef idx="1">
            <a:schemeClr val="dk1"/>
          </a:lnRef>
          <a:fillRef idx="0">
            <a:schemeClr val="dk1"/>
          </a:fillRef>
          <a:effectRef idx="0">
            <a:schemeClr val="dk1"/>
          </a:effectRef>
          <a:fontRef idx="minor">
            <a:schemeClr val="tx1"/>
          </a:fontRef>
        </p:style>
      </p:cxnSp>
      <p:sp>
        <p:nvSpPr>
          <p:cNvPr id="9" name="TextBox 8"/>
          <p:cNvSpPr txBox="1">
            <a:spLocks noChangeArrowheads="1"/>
          </p:cNvSpPr>
          <p:nvPr/>
        </p:nvSpPr>
        <p:spPr bwMode="auto">
          <a:xfrm>
            <a:off x="3038476" y="1974850"/>
            <a:ext cx="989012"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Element ID</a:t>
            </a:r>
          </a:p>
        </p:txBody>
      </p:sp>
      <p:sp>
        <p:nvSpPr>
          <p:cNvPr id="10" name="TextBox 9"/>
          <p:cNvSpPr txBox="1">
            <a:spLocks noChangeArrowheads="1"/>
          </p:cNvSpPr>
          <p:nvPr/>
        </p:nvSpPr>
        <p:spPr bwMode="auto">
          <a:xfrm>
            <a:off x="4221163" y="1971675"/>
            <a:ext cx="919163" cy="265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Length</a:t>
            </a:r>
          </a:p>
        </p:txBody>
      </p:sp>
      <p:sp>
        <p:nvSpPr>
          <p:cNvPr id="11" name="TextBox 10"/>
          <p:cNvSpPr txBox="1">
            <a:spLocks noChangeArrowheads="1"/>
          </p:cNvSpPr>
          <p:nvPr/>
        </p:nvSpPr>
        <p:spPr bwMode="auto">
          <a:xfrm>
            <a:off x="5130801" y="1957387"/>
            <a:ext cx="116046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a:t>Processing</a:t>
            </a:r>
          </a:p>
        </p:txBody>
      </p:sp>
      <p:sp>
        <p:nvSpPr>
          <p:cNvPr id="12" name="TextBox 181"/>
          <p:cNvSpPr txBox="1">
            <a:spLocks noChangeArrowheads="1"/>
          </p:cNvSpPr>
          <p:nvPr/>
        </p:nvSpPr>
        <p:spPr bwMode="auto">
          <a:xfrm>
            <a:off x="2703513" y="2244725"/>
            <a:ext cx="7810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Octets:</a:t>
            </a:r>
          </a:p>
        </p:txBody>
      </p:sp>
      <p:sp>
        <p:nvSpPr>
          <p:cNvPr id="13" name="TextBox 181"/>
          <p:cNvSpPr txBox="1">
            <a:spLocks noChangeArrowheads="1"/>
          </p:cNvSpPr>
          <p:nvPr/>
        </p:nvSpPr>
        <p:spPr bwMode="auto">
          <a:xfrm>
            <a:off x="3484563" y="2244725"/>
            <a:ext cx="54292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14" name="TextBox 181"/>
          <p:cNvSpPr txBox="1">
            <a:spLocks noChangeArrowheads="1"/>
          </p:cNvSpPr>
          <p:nvPr/>
        </p:nvSpPr>
        <p:spPr bwMode="auto">
          <a:xfrm>
            <a:off x="4410076" y="2247900"/>
            <a:ext cx="541337"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a:t>
            </a:r>
          </a:p>
        </p:txBody>
      </p:sp>
      <p:sp>
        <p:nvSpPr>
          <p:cNvPr id="15" name="TextBox 181"/>
          <p:cNvSpPr txBox="1">
            <a:spLocks noChangeArrowheads="1"/>
          </p:cNvSpPr>
          <p:nvPr/>
        </p:nvSpPr>
        <p:spPr bwMode="auto">
          <a:xfrm>
            <a:off x="5265738" y="2236787"/>
            <a:ext cx="669925" cy="25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000"/>
              <a:t>1 </a:t>
            </a:r>
          </a:p>
        </p:txBody>
      </p:sp>
      <p:sp>
        <p:nvSpPr>
          <p:cNvPr id="16" name="TextBox 28"/>
          <p:cNvSpPr txBox="1">
            <a:spLocks noChangeArrowheads="1"/>
          </p:cNvSpPr>
          <p:nvPr/>
        </p:nvSpPr>
        <p:spPr bwMode="auto">
          <a:xfrm>
            <a:off x="3248026" y="2490787"/>
            <a:ext cx="32575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smtClean="0"/>
              <a:t>Fig.7:  </a:t>
            </a:r>
            <a:r>
              <a:rPr lang="en-US" sz="1100" dirty="0"/>
              <a:t>TCLAS Processing element format in [1] </a:t>
            </a:r>
          </a:p>
        </p:txBody>
      </p:sp>
      <p:graphicFrame>
        <p:nvGraphicFramePr>
          <p:cNvPr id="17" name="Table 16"/>
          <p:cNvGraphicFramePr>
            <a:graphicFrameLocks noGrp="1"/>
          </p:cNvGraphicFramePr>
          <p:nvPr>
            <p:extLst>
              <p:ext uri="{D42A27DB-BD31-4B8C-83A1-F6EECF244321}">
                <p14:modId xmlns:p14="http://schemas.microsoft.com/office/powerpoint/2010/main" val="3767078649"/>
              </p:ext>
            </p:extLst>
          </p:nvPr>
        </p:nvGraphicFramePr>
        <p:xfrm>
          <a:off x="2160588" y="3507741"/>
          <a:ext cx="5081588" cy="2790825"/>
        </p:xfrm>
        <a:graphic>
          <a:graphicData uri="http://schemas.openxmlformats.org/drawingml/2006/table">
            <a:tbl>
              <a:tblPr/>
              <a:tblGrid>
                <a:gridCol w="1322655"/>
                <a:gridCol w="3758933"/>
              </a:tblGrid>
              <a:tr h="5306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Narrow" pitchFamily="34" charset="0"/>
                        </a:rPr>
                        <a:t>Processing subfield value</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Arial Narrow" pitchFamily="34" charset="0"/>
                        </a:rPr>
                        <a:t>Meaning </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5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0</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Incoming MSDU’s higher layer parameters have to match to the parameters in all the associated TCLAS elements. </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45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1</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Incoming MSDU’s higher layer parameters have to match to at least one of the associated TCLAS elements. </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036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Arial Narrow" pitchFamily="34" charset="0"/>
                        </a:rPr>
                        <a:t>2 </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Arial Narrow" pitchFamily="34" charset="0"/>
                        </a:rPr>
                        <a:t>Incoming MSDUs that do not belong to any other TS are classified to the TS for which this TCLAS processing elements is used. In this case, there are not any associated TCLAS  elements. </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7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0000"/>
                          </a:solidFill>
                          <a:effectLst/>
                          <a:latin typeface="Arial Narrow" pitchFamily="34" charset="0"/>
                        </a:rPr>
                        <a:t>3-255</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FF0000"/>
                          </a:solidFill>
                          <a:effectLst/>
                          <a:latin typeface="Arial Narrow" pitchFamily="34" charset="0"/>
                        </a:rPr>
                        <a:t>Reserved</a:t>
                      </a:r>
                    </a:p>
                  </a:txBody>
                  <a:tcPr marL="91427" marR="91427"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 name="TextBox 7"/>
          <p:cNvSpPr txBox="1">
            <a:spLocks noChangeArrowheads="1"/>
          </p:cNvSpPr>
          <p:nvPr/>
        </p:nvSpPr>
        <p:spPr bwMode="auto">
          <a:xfrm>
            <a:off x="2998788" y="3155316"/>
            <a:ext cx="32924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100" dirty="0"/>
              <a:t>Table </a:t>
            </a:r>
            <a:r>
              <a:rPr lang="en-US" sz="1100" dirty="0" smtClean="0"/>
              <a:t>2 </a:t>
            </a:r>
            <a:r>
              <a:rPr lang="en-US" sz="1100" dirty="0"/>
              <a:t>– Encoding of Processing subfield in [1]</a:t>
            </a:r>
          </a:p>
        </p:txBody>
      </p:sp>
    </p:spTree>
    <p:extLst>
      <p:ext uri="{BB962C8B-B14F-4D97-AF65-F5344CB8AC3E}">
        <p14:creationId xmlns:p14="http://schemas.microsoft.com/office/powerpoint/2010/main" val="975210474"/>
      </p:ext>
    </p:extLst>
  </p:cSld>
  <p:clrMapOvr>
    <a:masterClrMapping/>
  </p:clrMapOvr>
  <p:timing>
    <p:tnLst>
      <p:par>
        <p:cTn id="1" dur="indefinite" restart="never" nodeType="tmRoot"/>
      </p:par>
    </p:tnLst>
  </p:timing>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Extend Submission Template</Template>
  <TotalTime>47590</TotalTime>
  <Words>1566</Words>
  <Application>Microsoft Office PowerPoint</Application>
  <PresentationFormat>On-screen Show (4:3)</PresentationFormat>
  <Paragraphs>498</Paragraphs>
  <Slides>15</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Extend Submission Template</vt:lpstr>
      <vt:lpstr>Microsoft Word 97 - 2003 Document</vt:lpstr>
      <vt:lpstr>Frame Classification Based on MAC Header Content</vt:lpstr>
      <vt:lpstr>PowerPoint Presentation</vt:lpstr>
      <vt:lpstr>PowerPoint Presentation</vt:lpstr>
      <vt:lpstr>Overview</vt:lpstr>
      <vt:lpstr>Current Frame Classification Mechanism (1)</vt:lpstr>
      <vt:lpstr>Current Frame Classification Mechanism (2)</vt:lpstr>
      <vt:lpstr>Current Frame Classification Mechanism (3)</vt:lpstr>
      <vt:lpstr>Current Frame Classification Mechanism (4)</vt:lpstr>
      <vt:lpstr>Current Frame Classification Mechanism (5)</vt:lpstr>
      <vt:lpstr>Classification Based on MAC Header Content (1)</vt:lpstr>
      <vt:lpstr>Classification Based on MAC Header Content (2)</vt:lpstr>
      <vt:lpstr>New Frame Classifier Based on MAC Header Content- An example </vt:lpstr>
      <vt:lpstr>Classification Based on MAC Header Content (3)</vt:lpstr>
      <vt:lpstr>Straw Polls</vt:lpstr>
      <vt:lpstr>Reference</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Qi Wang</cp:lastModifiedBy>
  <cp:revision>302</cp:revision>
  <cp:lastPrinted>1998-02-10T13:28:06Z</cp:lastPrinted>
  <dcterms:created xsi:type="dcterms:W3CDTF">2011-03-29T03:39:16Z</dcterms:created>
  <dcterms:modified xsi:type="dcterms:W3CDTF">2012-09-13T23:20:53Z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-1269831498</vt:i4>
  </property>
  <property fmtid="{D5CDD505-2E9C-101B-9397-08002B2CF9AE}" pid="4" name="_EmailSubject">
    <vt:lpwstr>Extend submission of classification on MAC Header content</vt:lpwstr>
  </property>
  <property fmtid="{D5CDD505-2E9C-101B-9397-08002B2CF9AE}" pid="5" name="_AuthorEmail">
    <vt:lpwstr>mfischer@broadcom.com</vt:lpwstr>
  </property>
  <property fmtid="{D5CDD505-2E9C-101B-9397-08002B2CF9AE}" pid="6" name="_AuthorEmailDisplayName">
    <vt:lpwstr>Matthew Fischer</vt:lpwstr>
  </property>
</Properties>
</file>