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69" r:id="rId3"/>
    <p:sldId id="356" r:id="rId4"/>
    <p:sldId id="372" r:id="rId5"/>
    <p:sldId id="357" r:id="rId6"/>
    <p:sldId id="358" r:id="rId7"/>
    <p:sldId id="359" r:id="rId8"/>
    <p:sldId id="361" r:id="rId9"/>
    <p:sldId id="370" r:id="rId10"/>
    <p:sldId id="371" r:id="rId11"/>
    <p:sldId id="364" r:id="rId12"/>
    <p:sldId id="369" r:id="rId13"/>
    <p:sldId id="365" r:id="rId14"/>
    <p:sldId id="367" r:id="rId15"/>
    <p:sldId id="37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5620"/>
    <p:restoredTop sz="94660"/>
  </p:normalViewPr>
  <p:slideViewPr>
    <p:cSldViewPr>
      <p:cViewPr>
        <p:scale>
          <a:sx n="90" d="100"/>
          <a:sy n="90" d="100"/>
        </p:scale>
        <p:origin x="-324" y="-5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764654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20708175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September 2012</a:t>
            </a:r>
            <a:endParaRPr lang="en-US" dirty="0"/>
          </a:p>
        </p:txBody>
      </p:sp>
      <p:sp>
        <p:nvSpPr>
          <p:cNvPr id="5" name="Footer Placeholder 4"/>
          <p:cNvSpPr>
            <a:spLocks noGrp="1"/>
          </p:cNvSpPr>
          <p:nvPr>
            <p:ph type="ftr" sz="quarter" idx="11"/>
          </p:nvPr>
        </p:nvSpPr>
        <p:spPr/>
        <p:txBody>
          <a:bodyPr/>
          <a:lstStyle/>
          <a:p>
            <a:pPr>
              <a:defRPr/>
            </a:pPr>
            <a:r>
              <a:rPr lang="en-US" dirty="0" smtClean="0"/>
              <a:t>Wookbong Lee, LG Electronics</a:t>
            </a:r>
            <a:endParaRPr lang="en-US" dirty="0"/>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2012</a:t>
            </a:r>
            <a:endParaRPr lang="en-US" dirty="0"/>
          </a:p>
        </p:txBody>
      </p:sp>
      <p:sp>
        <p:nvSpPr>
          <p:cNvPr id="5" name="Footer Placeholder 4"/>
          <p:cNvSpPr>
            <a:spLocks noGrp="1"/>
          </p:cNvSpPr>
          <p:nvPr>
            <p:ph type="ftr" sz="quarter" idx="11"/>
          </p:nvPr>
        </p:nvSpPr>
        <p:spPr/>
        <p:txBody>
          <a:bodyPr/>
          <a:lstStyle/>
          <a:p>
            <a:pPr>
              <a:defRPr/>
            </a:pPr>
            <a:r>
              <a:rPr lang="en-US" dirty="0" smtClean="0"/>
              <a:t>Wookbong Lee, LG Electronics</a:t>
            </a:r>
            <a:endParaRPr lang="en-US" dirty="0"/>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September 2012</a:t>
            </a:r>
            <a:endParaRPr lang="en-US" dirty="0"/>
          </a:p>
        </p:txBody>
      </p:sp>
      <p:sp>
        <p:nvSpPr>
          <p:cNvPr id="5" name="Footer Placeholder 4"/>
          <p:cNvSpPr>
            <a:spLocks noGrp="1"/>
          </p:cNvSpPr>
          <p:nvPr>
            <p:ph type="ftr" sz="quarter" idx="11"/>
          </p:nvPr>
        </p:nvSpPr>
        <p:spPr/>
        <p:txBody>
          <a:bodyPr/>
          <a:lstStyle/>
          <a:p>
            <a:pPr>
              <a:defRPr/>
            </a:pPr>
            <a:r>
              <a:rPr lang="en-US" dirty="0" smtClean="0"/>
              <a:t>Wookbong Lee, LG Electronics</a:t>
            </a:r>
            <a:endParaRPr lang="en-US" dirty="0"/>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September 2012</a:t>
            </a:r>
            <a:endParaRPr lang="en-US" dirty="0"/>
          </a:p>
        </p:txBody>
      </p:sp>
      <p:sp>
        <p:nvSpPr>
          <p:cNvPr id="6" name="Footer Placeholder 5"/>
          <p:cNvSpPr>
            <a:spLocks noGrp="1"/>
          </p:cNvSpPr>
          <p:nvPr>
            <p:ph type="ftr" sz="quarter" idx="11"/>
          </p:nvPr>
        </p:nvSpPr>
        <p:spPr/>
        <p:txBody>
          <a:bodyPr/>
          <a:lstStyle/>
          <a:p>
            <a:pPr>
              <a:defRPr/>
            </a:pPr>
            <a:r>
              <a:rPr lang="en-US" dirty="0" smtClean="0"/>
              <a:t>Wookbong Lee, LG Electronics</a:t>
            </a:r>
            <a:endParaRPr lang="en-US" dirty="0"/>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September 2012</a:t>
            </a:r>
            <a:endParaRPr lang="en-US" dirty="0"/>
          </a:p>
        </p:txBody>
      </p:sp>
      <p:sp>
        <p:nvSpPr>
          <p:cNvPr id="8" name="Footer Placeholder 7"/>
          <p:cNvSpPr>
            <a:spLocks noGrp="1"/>
          </p:cNvSpPr>
          <p:nvPr>
            <p:ph type="ftr" sz="quarter" idx="11"/>
          </p:nvPr>
        </p:nvSpPr>
        <p:spPr/>
        <p:txBody>
          <a:bodyPr/>
          <a:lstStyle/>
          <a:p>
            <a:pPr>
              <a:defRPr/>
            </a:pPr>
            <a:r>
              <a:rPr lang="en-US" dirty="0" smtClean="0"/>
              <a:t>Wookbong Lee, LG Electronics</a:t>
            </a:r>
            <a:endParaRPr lang="en-US" dirty="0"/>
          </a:p>
        </p:txBody>
      </p:sp>
      <p:sp>
        <p:nvSpPr>
          <p:cNvPr id="9" name="Slide Number Placeholder 8"/>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September 2012</a:t>
            </a:r>
            <a:endParaRPr lang="en-US" dirty="0"/>
          </a:p>
        </p:txBody>
      </p:sp>
      <p:sp>
        <p:nvSpPr>
          <p:cNvPr id="4" name="Footer Placeholder 3"/>
          <p:cNvSpPr>
            <a:spLocks noGrp="1"/>
          </p:cNvSpPr>
          <p:nvPr>
            <p:ph type="ftr" sz="quarter" idx="11"/>
          </p:nvPr>
        </p:nvSpPr>
        <p:spPr/>
        <p:txBody>
          <a:bodyPr/>
          <a:lstStyle/>
          <a:p>
            <a:pPr>
              <a:defRPr/>
            </a:pPr>
            <a:r>
              <a:rPr lang="en-US" dirty="0" smtClean="0"/>
              <a:t>Wookbong Lee, LG Electronics</a:t>
            </a:r>
            <a:endParaRPr lang="en-US" dirty="0"/>
          </a:p>
        </p:txBody>
      </p:sp>
      <p:sp>
        <p:nvSpPr>
          <p:cNvPr id="5" name="Slide Number Placeholder 4"/>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September 2012</a:t>
            </a:r>
            <a:endParaRPr lang="en-US" dirty="0"/>
          </a:p>
        </p:txBody>
      </p:sp>
      <p:sp>
        <p:nvSpPr>
          <p:cNvPr id="3" name="Footer Placeholder 2"/>
          <p:cNvSpPr>
            <a:spLocks noGrp="1"/>
          </p:cNvSpPr>
          <p:nvPr>
            <p:ph type="ftr" sz="quarter" idx="11"/>
          </p:nvPr>
        </p:nvSpPr>
        <p:spPr/>
        <p:txBody>
          <a:bodyPr/>
          <a:lstStyle/>
          <a:p>
            <a:r>
              <a:rPr lang="en-US" smtClean="0"/>
              <a:t>Ron Porat, Broadcom</a:t>
            </a:r>
            <a:endParaRPr lang="en-US"/>
          </a:p>
        </p:txBody>
      </p:sp>
      <p:sp>
        <p:nvSpPr>
          <p:cNvPr id="4" name="Slide Number Placeholder 3"/>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2012</a:t>
            </a:r>
            <a:endParaRPr lang="en-US" dirty="0"/>
          </a:p>
        </p:txBody>
      </p:sp>
      <p:sp>
        <p:nvSpPr>
          <p:cNvPr id="6" name="Footer Placeholder 5"/>
          <p:cNvSpPr>
            <a:spLocks noGrp="1"/>
          </p:cNvSpPr>
          <p:nvPr>
            <p:ph type="ftr" sz="quarter" idx="11"/>
          </p:nvPr>
        </p:nvSpPr>
        <p:spPr/>
        <p:txBody>
          <a:bodyPr/>
          <a:lstStyle/>
          <a:p>
            <a:pPr>
              <a:defRPr/>
            </a:pPr>
            <a:r>
              <a:rPr lang="en-US" dirty="0" smtClean="0"/>
              <a:t>Wookbong Lee, LG Electronics</a:t>
            </a:r>
            <a:endParaRPr lang="en-US" dirty="0"/>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September 2012</a:t>
            </a:r>
            <a:endParaRPr lang="en-US" dirty="0"/>
          </a:p>
        </p:txBody>
      </p:sp>
      <p:sp>
        <p:nvSpPr>
          <p:cNvPr id="6" name="Footer Placeholder 5"/>
          <p:cNvSpPr>
            <a:spLocks noGrp="1"/>
          </p:cNvSpPr>
          <p:nvPr>
            <p:ph type="ftr" sz="quarter" idx="11"/>
          </p:nvPr>
        </p:nvSpPr>
        <p:spPr/>
        <p:txBody>
          <a:bodyPr/>
          <a:lstStyle/>
          <a:p>
            <a:pPr>
              <a:defRPr/>
            </a:pPr>
            <a:r>
              <a:rPr lang="en-US" dirty="0" smtClean="0"/>
              <a:t>Wookbong Lee, LG Electronics</a:t>
            </a:r>
            <a:endParaRPr lang="en-US" dirty="0"/>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2012</a:t>
            </a:r>
            <a:endParaRPr lang="en-US" dirty="0"/>
          </a:p>
        </p:txBody>
      </p:sp>
      <p:sp>
        <p:nvSpPr>
          <p:cNvPr id="5" name="Footer Placeholder 4"/>
          <p:cNvSpPr>
            <a:spLocks noGrp="1"/>
          </p:cNvSpPr>
          <p:nvPr>
            <p:ph type="ftr" sz="quarter" idx="11"/>
          </p:nvPr>
        </p:nvSpPr>
        <p:spPr/>
        <p:txBody>
          <a:bodyPr/>
          <a:lstStyle/>
          <a:p>
            <a:pPr>
              <a:defRPr/>
            </a:pPr>
            <a:r>
              <a:rPr lang="en-US" dirty="0" smtClean="0"/>
              <a:t>Wookbong Lee, LG Electronics</a:t>
            </a:r>
            <a:endParaRPr lang="en-US" dirty="0"/>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September 2012</a:t>
            </a:r>
            <a:endParaRPr lang="en-US" dirty="0"/>
          </a:p>
        </p:txBody>
      </p:sp>
      <p:sp>
        <p:nvSpPr>
          <p:cNvPr id="5" name="Footer Placeholder 4"/>
          <p:cNvSpPr>
            <a:spLocks noGrp="1"/>
          </p:cNvSpPr>
          <p:nvPr>
            <p:ph type="ftr" sz="quarter" idx="11"/>
          </p:nvPr>
        </p:nvSpPr>
        <p:spPr/>
        <p:txBody>
          <a:bodyPr/>
          <a:lstStyle/>
          <a:p>
            <a:pPr>
              <a:defRPr/>
            </a:pPr>
            <a:r>
              <a:rPr lang="en-US" dirty="0" smtClean="0"/>
              <a:t>Wookbong Lee, LG Electronics</a:t>
            </a:r>
            <a:endParaRPr lang="en-US" dirty="0"/>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Wookbong Lee, LG Electronics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2012</a:t>
            </a:r>
            <a:endParaRPr lang="en-US" dirty="0"/>
          </a:p>
        </p:txBody>
      </p:sp>
      <p:sp>
        <p:nvSpPr>
          <p:cNvPr id="1029" name="Rectangle 5"/>
          <p:cNvSpPr>
            <a:spLocks noGrp="1" noChangeArrowheads="1"/>
          </p:cNvSpPr>
          <p:nvPr>
            <p:ph type="ftr" sz="quarter" idx="3"/>
          </p:nvPr>
        </p:nvSpPr>
        <p:spPr bwMode="auto">
          <a:xfrm>
            <a:off x="6584556" y="6475413"/>
            <a:ext cx="19593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Wookbong Lee, LG Electronics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9"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802.11-12/1072r0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Wookbong Lee, LG Electronics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88A9A-3E39-494C-9088-18C9518AC1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2012</a:t>
            </a:r>
            <a:endParaRPr lang="en-US" dirty="0"/>
          </a:p>
        </p:txBody>
      </p:sp>
      <p:sp>
        <p:nvSpPr>
          <p:cNvPr id="1028" name="Footer Placeholder 4"/>
          <p:cNvSpPr>
            <a:spLocks noGrp="1"/>
          </p:cNvSpPr>
          <p:nvPr>
            <p:ph type="ftr" sz="quarter" idx="11"/>
          </p:nvPr>
        </p:nvSpPr>
        <p:spPr/>
        <p:txBody>
          <a:bodyPr/>
          <a:lstStyle/>
          <a:p>
            <a:pPr>
              <a:defRPr/>
            </a:pPr>
            <a:r>
              <a:rPr lang="en-US" dirty="0" smtClean="0"/>
              <a:t>Wookbong Lee, LG Electronics</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Proposed Comment Resolution for </a:t>
            </a:r>
            <a:r>
              <a:rPr lang="en-US" dirty="0" err="1" smtClean="0"/>
              <a:t>TGaf</a:t>
            </a:r>
            <a:r>
              <a:rPr lang="en-US" dirty="0" smtClean="0"/>
              <a:t> PHY General Description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2012-09-16</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extLst>
              <p:ext uri="{D42A27DB-BD31-4B8C-83A1-F6EECF244321}">
                <p14:modId xmlns:p14="http://schemas.microsoft.com/office/powerpoint/2010/main" xmlns="" val="2335591887"/>
              </p:ext>
            </p:extLst>
          </p:nvPr>
        </p:nvGraphicFramePr>
        <p:xfrm>
          <a:off x="1052513" y="2806700"/>
          <a:ext cx="7081837" cy="3263900"/>
        </p:xfrm>
        <a:graphic>
          <a:graphicData uri="http://schemas.openxmlformats.org/presentationml/2006/ole">
            <p:oleObj spid="_x0000_s1027" name="Document" r:id="rId4" imgW="9608019" imgH="4372564" progId="Word.Document.8">
              <p:embed/>
            </p:oleObj>
          </a:graphicData>
        </a:graphic>
      </p:graphicFrame>
      <p:sp>
        <p:nvSpPr>
          <p:cNvPr id="11" name="Slide Number Placeholder 10"/>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TVHT STA? (1/2)</a:t>
            </a:r>
            <a:endParaRPr lang="ko-KR" altLang="en-US" dirty="0"/>
          </a:p>
        </p:txBody>
      </p:sp>
      <p:sp>
        <p:nvSpPr>
          <p:cNvPr id="3" name="내용 개체 틀 2"/>
          <p:cNvSpPr>
            <a:spLocks noGrp="1"/>
          </p:cNvSpPr>
          <p:nvPr>
            <p:ph idx="1"/>
          </p:nvPr>
        </p:nvSpPr>
        <p:spPr>
          <a:xfrm>
            <a:off x="685800" y="1981200"/>
            <a:ext cx="7772400" cy="4038600"/>
          </a:xfrm>
        </p:spPr>
        <p:txBody>
          <a:bodyPr>
            <a:noAutofit/>
          </a:bodyPr>
          <a:lstStyle/>
          <a:p>
            <a:r>
              <a:rPr lang="en-US" altLang="ko-KR" sz="1800" dirty="0" smtClean="0"/>
              <a:t>Currently, we defined TVHT STA as follows:</a:t>
            </a:r>
          </a:p>
          <a:p>
            <a:pPr lvl="1"/>
            <a:r>
              <a:rPr lang="en-US" altLang="ko-KR" sz="1600" dirty="0" smtClean="0"/>
              <a:t>TVHT STA is a VHT STA that excludes features supported as an HT STA, and supports VHT features identified in Clause 8, Clause 9, Clause 10, Clause 13 and Clause 23.</a:t>
            </a:r>
          </a:p>
          <a:p>
            <a:r>
              <a:rPr lang="en-US" altLang="ko-KR" sz="1800" dirty="0" smtClean="0"/>
              <a:t>But this is very confusing</a:t>
            </a:r>
            <a:r>
              <a:rPr lang="ko-KR" altLang="en-US" sz="1800" dirty="0" smtClean="0"/>
              <a:t> </a:t>
            </a:r>
            <a:r>
              <a:rPr lang="en-US" altLang="ko-KR" sz="1800" dirty="0" smtClean="0"/>
              <a:t>as stated in many comments</a:t>
            </a:r>
          </a:p>
          <a:p>
            <a:r>
              <a:rPr lang="en-US" altLang="ko-KR" sz="1800" dirty="0" smtClean="0"/>
              <a:t>Some of optional VHT features are not supported by TVHT STA</a:t>
            </a:r>
          </a:p>
          <a:p>
            <a:pPr lvl="1"/>
            <a:r>
              <a:rPr lang="en-US" altLang="ko-KR" sz="1400" dirty="0" smtClean="0"/>
              <a:t>CW8 and CW4+4: TXVECTOR parameter BANDWIDTH shall not be set to CW8 or CW4+4 which is already included in current .11af draft</a:t>
            </a:r>
          </a:p>
          <a:p>
            <a:pPr lvl="1"/>
            <a:r>
              <a:rPr lang="en-US" altLang="ko-KR" sz="1400" dirty="0" smtClean="0"/>
              <a:t>5 to 8 spatial streams: TXVECTOR parameter NUM_STS shall not be set to 5-8 which is already included in current .11af draft</a:t>
            </a:r>
          </a:p>
          <a:p>
            <a:r>
              <a:rPr lang="en-US" altLang="ko-KR" sz="1800" dirty="0" smtClean="0"/>
              <a:t>VHT STA supports some of HT features, but TVHT does not support HT features</a:t>
            </a:r>
          </a:p>
          <a:p>
            <a:pPr lvl="1"/>
            <a:r>
              <a:rPr lang="en-US" altLang="ko-KR" sz="1400" dirty="0" smtClean="0"/>
              <a:t>Instead of saying TVHT does not support HT features, we can say a certain HT features (such as RIFS) are not permitted for STAs operating as TVHT STA</a:t>
            </a:r>
          </a:p>
          <a:p>
            <a:pPr lvl="1"/>
            <a:r>
              <a:rPr lang="en-US" altLang="ko-KR" sz="1400" dirty="0" smtClean="0"/>
              <a:t>For example, TXVECTOR parameter FORMAT shall not be set to HT_MF or HT_GF which is already included in current .11af draft</a:t>
            </a:r>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TVHT STA? (2/2)</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Not all mandatory features are supported in TVHT STA</a:t>
            </a:r>
          </a:p>
          <a:p>
            <a:pPr lvl="1"/>
            <a:r>
              <a:rPr lang="en-US" altLang="ko-KR" dirty="0" smtClean="0"/>
              <a:t>20/40/80 MHz</a:t>
            </a:r>
          </a:p>
          <a:p>
            <a:pPr lvl="2"/>
            <a:r>
              <a:rPr lang="en-US" altLang="ko-KR" dirty="0" smtClean="0"/>
              <a:t>VHT supports 20/40/80 as mandatory features: CW1/CW2/CW4</a:t>
            </a:r>
          </a:p>
          <a:p>
            <a:pPr lvl="2"/>
            <a:r>
              <a:rPr lang="en-US" altLang="ko-KR" dirty="0" smtClean="0"/>
              <a:t>TVHT supports CW1 as a mandatory feature, but CW2 and CW4 is optional </a:t>
            </a:r>
          </a:p>
          <a:p>
            <a:pPr lvl="2"/>
            <a:r>
              <a:rPr lang="en-US" altLang="ko-KR" dirty="0" smtClean="0"/>
              <a:t>Can we make these as mandatory features?</a:t>
            </a:r>
          </a:p>
          <a:p>
            <a:pPr lvl="1"/>
            <a:r>
              <a:rPr lang="en-US" altLang="ko-KR" dirty="0" smtClean="0"/>
              <a:t>VHT PPDU</a:t>
            </a:r>
          </a:p>
          <a:p>
            <a:pPr lvl="2"/>
            <a:r>
              <a:rPr lang="en-US" altLang="ko-KR" dirty="0" smtClean="0"/>
              <a:t>TVHT supports TVHT PPDU</a:t>
            </a:r>
          </a:p>
          <a:p>
            <a:pPr lvl="2"/>
            <a:r>
              <a:rPr lang="en-US" altLang="ko-KR" dirty="0" smtClean="0"/>
              <a:t>Can we change TVHT PPDU to VHT PPDU?</a:t>
            </a:r>
          </a:p>
          <a:p>
            <a:pPr lvl="2"/>
            <a:r>
              <a:rPr lang="en-US" altLang="ko-KR" dirty="0" smtClean="0"/>
              <a:t>Currently TVHT PPDUs are different from VHT PPDU other than CW1 (40MHz VHT PPDU is same as TVHT_W TVHT PPDU except for down-clock related parameters)</a:t>
            </a:r>
          </a:p>
          <a:p>
            <a:pPr lvl="2"/>
            <a:r>
              <a:rPr lang="en-US" altLang="ko-KR" dirty="0" smtClean="0"/>
              <a:t>Maybe we can say exact VHT PPDU format for corresponding bandwidth is different for different clause, and we just change TVHT PPDU to VHT PPDU</a:t>
            </a:r>
          </a:p>
          <a:p>
            <a:pPr lvl="2"/>
            <a:r>
              <a:rPr lang="en-US" altLang="ko-KR" dirty="0" smtClean="0"/>
              <a:t>Actually, X MHz VHT PPDU is only present in 10.39.1 Basic VHT BSS functionality and Clause 22. And we already have 10.41.1 Basic TVHT BSS functionality</a:t>
            </a:r>
            <a:endParaRPr lang="ko-KR" altLang="en-US" dirty="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Remedy</a:t>
            </a:r>
            <a:endParaRPr lang="ko-KR" altLang="en-US" dirty="0"/>
          </a:p>
        </p:txBody>
      </p:sp>
      <p:sp>
        <p:nvSpPr>
          <p:cNvPr id="3" name="내용 개체 틀 2"/>
          <p:cNvSpPr>
            <a:spLocks noGrp="1"/>
          </p:cNvSpPr>
          <p:nvPr>
            <p:ph idx="1"/>
          </p:nvPr>
        </p:nvSpPr>
        <p:spPr/>
        <p:txBody>
          <a:bodyPr>
            <a:noAutofit/>
          </a:bodyPr>
          <a:lstStyle/>
          <a:p>
            <a:r>
              <a:rPr lang="en-US" altLang="ko-KR" sz="1400" i="1" dirty="0" smtClean="0"/>
              <a:t>Change Clause 4.3.10b as follows:</a:t>
            </a:r>
          </a:p>
          <a:p>
            <a:r>
              <a:rPr lang="en-US" altLang="ko-KR" sz="1400" b="0" dirty="0" smtClean="0"/>
              <a:t>The IEEE 802.11 TVHT STA operates in </a:t>
            </a:r>
            <a:r>
              <a:rPr lang="en-US" altLang="ko-KR" sz="1400" b="0" u="sng" dirty="0" smtClean="0"/>
              <a:t>television white spaces (TVWS) </a:t>
            </a:r>
            <a:r>
              <a:rPr lang="en-US" altLang="ko-KR" sz="1400" b="0" u="sng" dirty="0" err="1" smtClean="0"/>
              <a:t>bands</a:t>
            </a:r>
            <a:r>
              <a:rPr lang="en-US" altLang="ko-KR" sz="1400" b="0" strike="sngStrike" dirty="0" err="1" smtClean="0"/>
              <a:t>broadcast</a:t>
            </a:r>
            <a:r>
              <a:rPr lang="en-US" altLang="ko-KR" sz="1400" b="0" strike="sngStrike" dirty="0" smtClean="0"/>
              <a:t> frequency bands below 1 GHz</a:t>
            </a:r>
            <a:r>
              <a:rPr lang="en-US" altLang="ko-KR" sz="1400" b="0" dirty="0" smtClean="0"/>
              <a:t>.</a:t>
            </a:r>
          </a:p>
          <a:p>
            <a:r>
              <a:rPr lang="en-US" altLang="ko-KR" sz="1400" b="0" dirty="0" smtClean="0"/>
              <a:t>A TVHT STA </a:t>
            </a:r>
            <a:r>
              <a:rPr lang="en-US" altLang="ko-KR" sz="1400" b="0" u="sng" dirty="0" smtClean="0"/>
              <a:t>supports all mandatory features of a VHT STA as mandatory features except for CW2 and CW4 channel widths. A TVHT STA supports CW2 and CW4 channel widths as optional features. A TVHT STA supports all optional features of a VHT STA as optional features except for CW8 or CW4+4 channel widths and more than 5 spatial streams.  CW8 or CW4+4 channel widths and more than 5 spatial streams are not permitted for STAs operating as TVHT STAs.</a:t>
            </a:r>
            <a:r>
              <a:rPr lang="en-US" altLang="ko-KR" sz="1400" b="0" dirty="0" smtClean="0"/>
              <a:t> </a:t>
            </a:r>
            <a:r>
              <a:rPr lang="en-US" altLang="ko-KR" sz="1400" b="0" strike="sngStrike" dirty="0" smtClean="0"/>
              <a:t>is a VHT STA that excludes features supported as an HT STA, and supports VHT features identified in Clause 8, Clause 9, Clause 10, Clause 13 and Clause 23.</a:t>
            </a:r>
            <a:r>
              <a:rPr lang="en-US" altLang="ko-KR" sz="1400" b="0" dirty="0" smtClean="0"/>
              <a:t> </a:t>
            </a:r>
            <a:r>
              <a:rPr lang="en-US" altLang="ko-KR" sz="1400" b="0" strike="sngStrike" dirty="0" smtClean="0"/>
              <a:t>References to </a:t>
            </a:r>
            <a:r>
              <a:rPr lang="en-US" altLang="ko-KR" sz="1400" b="0" u="sng" dirty="0" smtClean="0"/>
              <a:t>The features and behaviors of </a:t>
            </a:r>
            <a:r>
              <a:rPr lang="en-US" altLang="ko-KR" sz="1400" b="0" dirty="0" smtClean="0"/>
              <a:t>VHT </a:t>
            </a:r>
            <a:r>
              <a:rPr lang="en-US" altLang="ko-KR" sz="1400" b="0" u="sng" dirty="0" smtClean="0"/>
              <a:t>STAs </a:t>
            </a:r>
            <a:r>
              <a:rPr lang="en-US" altLang="ko-KR" sz="1400" b="0" strike="sngStrike" dirty="0" smtClean="0"/>
              <a:t>features</a:t>
            </a:r>
            <a:r>
              <a:rPr lang="en-US" altLang="ko-KR" sz="1400" b="0" dirty="0" smtClean="0"/>
              <a:t> </a:t>
            </a:r>
            <a:r>
              <a:rPr lang="en-US" altLang="ko-KR" sz="1400" b="0" u="sng" dirty="0" smtClean="0"/>
              <a:t>specified </a:t>
            </a:r>
            <a:r>
              <a:rPr lang="en-US" altLang="ko-KR" sz="1400" b="0" dirty="0" smtClean="0"/>
              <a:t>in Clause 6, Clause 8, Clause 9, Clause 10</a:t>
            </a:r>
            <a:r>
              <a:rPr lang="en-US" altLang="ko-KR" sz="1400" b="0" strike="sngStrike" dirty="0" smtClean="0"/>
              <a:t>,</a:t>
            </a:r>
            <a:r>
              <a:rPr lang="en-US" altLang="ko-KR" sz="1400" b="0" dirty="0" smtClean="0"/>
              <a:t> </a:t>
            </a:r>
            <a:r>
              <a:rPr lang="en-US" altLang="ko-KR" sz="1400" b="0" u="sng" dirty="0" smtClean="0"/>
              <a:t>and </a:t>
            </a:r>
            <a:r>
              <a:rPr lang="en-US" altLang="ko-KR" sz="1400" b="0" dirty="0" smtClean="0"/>
              <a:t>Clause 13 </a:t>
            </a:r>
            <a:r>
              <a:rPr lang="en-US" altLang="ko-KR" sz="1400" b="0" strike="sngStrike" dirty="0" smtClean="0"/>
              <a:t>and Clause 23 </a:t>
            </a:r>
            <a:r>
              <a:rPr lang="en-US" altLang="ko-KR" sz="1400" b="0" dirty="0" smtClean="0"/>
              <a:t>apply to </a:t>
            </a:r>
            <a:r>
              <a:rPr lang="en-US" altLang="ko-KR" sz="1400" b="0" u="sng" dirty="0" smtClean="0"/>
              <a:t>those of </a:t>
            </a:r>
            <a:r>
              <a:rPr lang="en-US" altLang="ko-KR" sz="1400" b="0" dirty="0" smtClean="0"/>
              <a:t>TVHT </a:t>
            </a:r>
            <a:r>
              <a:rPr lang="en-US" altLang="ko-KR" sz="1400" b="0" u="sng" dirty="0" smtClean="0"/>
              <a:t>STAs </a:t>
            </a:r>
            <a:r>
              <a:rPr lang="en-US" altLang="ko-KR" sz="1400" b="0" strike="sngStrike" dirty="0" smtClean="0"/>
              <a:t>features </a:t>
            </a:r>
            <a:r>
              <a:rPr lang="en-US" altLang="ko-KR" sz="1400" b="0" dirty="0" smtClean="0"/>
              <a:t>as well, unless </a:t>
            </a:r>
            <a:r>
              <a:rPr lang="en-US" altLang="ko-KR" sz="1400" b="0" u="sng" dirty="0" smtClean="0"/>
              <a:t>stated </a:t>
            </a:r>
            <a:r>
              <a:rPr lang="en-US" altLang="ko-KR" sz="1400" b="0" dirty="0" smtClean="0"/>
              <a:t>otherwise</a:t>
            </a:r>
            <a:r>
              <a:rPr lang="en-US" altLang="ko-KR" sz="1400" b="0" strike="sngStrike" dirty="0" smtClean="0"/>
              <a:t> stated</a:t>
            </a:r>
            <a:r>
              <a:rPr lang="en-US" altLang="ko-KR" sz="1400" b="0" dirty="0" smtClean="0"/>
              <a:t>. The main PHY features in a TVHT STA that are not present in a VHT STA are the following:</a:t>
            </a:r>
          </a:p>
          <a:p>
            <a:pPr lvl="1"/>
            <a:r>
              <a:rPr lang="en-US" altLang="ko-KR" sz="1200" dirty="0" smtClean="0"/>
              <a:t>Optional support for CW1+1</a:t>
            </a:r>
          </a:p>
          <a:p>
            <a:pPr lvl="1"/>
            <a:r>
              <a:rPr lang="en-US" altLang="ko-KR" sz="1200" dirty="0" smtClean="0"/>
              <a:t>Optional support for CW2+2</a:t>
            </a:r>
          </a:p>
          <a:p>
            <a:pPr lvl="1"/>
            <a:r>
              <a:rPr lang="en-US" altLang="ko-KR" sz="1200" strike="sngStrike" dirty="0" smtClean="0"/>
              <a:t>Mandatory support for 6 MHz, 7 MHz and/or 8 MHz channel widths (single width channels)</a:t>
            </a:r>
          </a:p>
          <a:p>
            <a:pPr lvl="1"/>
            <a:r>
              <a:rPr lang="en-US" altLang="ko-KR" sz="1200" strike="sngStrike" dirty="0" smtClean="0"/>
              <a:t>Mandatory support for TVHT PPDUs</a:t>
            </a:r>
          </a:p>
          <a:p>
            <a:pPr lvl="1"/>
            <a:r>
              <a:rPr lang="en-US" altLang="ko-KR" sz="1200" strike="sngStrike" dirty="0" smtClean="0"/>
              <a:t>Optional support for two non-adjacent single width channels</a:t>
            </a:r>
          </a:p>
          <a:p>
            <a:pPr lvl="1"/>
            <a:r>
              <a:rPr lang="en-US" altLang="ko-KR" sz="1200" strike="sngStrike" dirty="0" smtClean="0"/>
              <a:t>Optional support for two non-adjacent double width channels</a:t>
            </a:r>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Remedy (Continued)</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b="0" strike="sngStrike" dirty="0" smtClean="0"/>
              <a:t>The main MAC features in a TVHT STA are the following:</a:t>
            </a:r>
          </a:p>
          <a:p>
            <a:pPr lvl="1"/>
            <a:r>
              <a:rPr lang="en-US" altLang="ko-KR" strike="sngStrike" dirty="0" smtClean="0"/>
              <a:t>Mandatory support for the A-MPDU padding of TVHT PPDU</a:t>
            </a:r>
          </a:p>
          <a:p>
            <a:pPr lvl="1"/>
            <a:r>
              <a:rPr lang="en-US" altLang="ko-KR" strike="sngStrike" dirty="0" smtClean="0"/>
              <a:t>Mandatory support for VHT single MPDU</a:t>
            </a:r>
          </a:p>
          <a:p>
            <a:pPr lvl="1"/>
            <a:r>
              <a:rPr lang="en-US" altLang="ko-KR" strike="sngStrike" dirty="0" smtClean="0"/>
              <a:t>Mandatory support for responding to BW indication in RTS</a:t>
            </a:r>
          </a:p>
          <a:p>
            <a:pPr lvl="1"/>
            <a:r>
              <a:rPr lang="en-US" altLang="ko-KR" strike="sngStrike" dirty="0" smtClean="0"/>
              <a:t>Optional support for MPDUs of up to 11 454 octets</a:t>
            </a:r>
          </a:p>
          <a:p>
            <a:pPr lvl="1"/>
            <a:r>
              <a:rPr lang="en-US" altLang="ko-KR" strike="sngStrike" dirty="0" smtClean="0"/>
              <a:t>Optional support for A-MPDU pre-EOF padding of up to 1 048 575 octets</a:t>
            </a:r>
          </a:p>
          <a:p>
            <a:r>
              <a:rPr lang="en-US" altLang="ko-KR" b="0" dirty="0" smtClean="0"/>
              <a:t>These TVHT features are available to </a:t>
            </a:r>
            <a:r>
              <a:rPr lang="en-US" altLang="ko-KR" b="0" u="sng" dirty="0" smtClean="0"/>
              <a:t>T</a:t>
            </a:r>
            <a:r>
              <a:rPr lang="en-US" altLang="ko-KR" b="0" dirty="0" smtClean="0"/>
              <a:t>VHT STAs associated with a TVHT AP in a BSS. A subset of the TVHT features is available for use between two TVHT STAs that are members of the same IBSS. </a:t>
            </a:r>
          </a:p>
          <a:p>
            <a:r>
              <a:rPr lang="en-US" altLang="ko-KR" b="0" strike="sngStrike" dirty="0" smtClean="0"/>
              <a:t>The support for TVHT transmit beamforming sounding and MU PPDUs in a TVHT AP and more than one TVHT STA within a TVHT BSS enables the optional use of downlink MU-MIMO. The use of 20 MHz, 40 MHz, 80 MHz or 160 MHz channel widths is not permitted for STAs operating as TVHT STAs. The use of HT features, such as RIFS, is not permitted for STAs operating as TVHT STAs.</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Remedy (Continued)</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i="1" dirty="0" smtClean="0"/>
              <a:t>Change text in 802.11af draft</a:t>
            </a:r>
          </a:p>
          <a:p>
            <a:pPr lvl="1"/>
            <a:r>
              <a:rPr lang="en-US" altLang="ko-KR" b="1" i="1" dirty="0" smtClean="0"/>
              <a:t>Replace</a:t>
            </a:r>
            <a:r>
              <a:rPr lang="en-US" altLang="ko-KR" dirty="0" smtClean="0"/>
              <a:t> “TVHT PPDU” </a:t>
            </a:r>
            <a:r>
              <a:rPr lang="en-US" altLang="ko-KR" b="1" i="1" dirty="0" smtClean="0"/>
              <a:t>with</a:t>
            </a:r>
            <a:r>
              <a:rPr lang="en-US" altLang="ko-KR" dirty="0" smtClean="0"/>
              <a:t> “VHT PPDU in TVWS bands”</a:t>
            </a:r>
          </a:p>
          <a:p>
            <a:pPr lvl="1"/>
            <a:r>
              <a:rPr lang="en-US" altLang="ko-KR" b="1" i="1" dirty="0" smtClean="0"/>
              <a:t>Replace</a:t>
            </a:r>
            <a:r>
              <a:rPr lang="en-US" altLang="ko-KR" dirty="0" smtClean="0"/>
              <a:t> “FORMAT is TVHT” </a:t>
            </a:r>
            <a:r>
              <a:rPr lang="en-US" altLang="ko-KR" b="1" i="1" dirty="0" smtClean="0"/>
              <a:t>with</a:t>
            </a:r>
            <a:r>
              <a:rPr lang="en-US" altLang="ko-KR" dirty="0" smtClean="0"/>
              <a:t> “FORMAT is VHT”</a:t>
            </a:r>
          </a:p>
          <a:p>
            <a:pPr lvl="1"/>
            <a:r>
              <a:rPr lang="en-US" altLang="ko-KR" b="1" i="1" dirty="0" smtClean="0"/>
              <a:t>Replace</a:t>
            </a:r>
            <a:r>
              <a:rPr lang="en-US" altLang="ko-KR" dirty="0" smtClean="0"/>
              <a:t> “FORMAT set to TVHT” </a:t>
            </a:r>
            <a:r>
              <a:rPr lang="en-US" altLang="ko-KR" b="1" i="1" dirty="0" smtClean="0"/>
              <a:t>with</a:t>
            </a:r>
            <a:r>
              <a:rPr lang="en-US" altLang="ko-KR" dirty="0" smtClean="0"/>
              <a:t> “FORMAT set to VHT”</a:t>
            </a:r>
          </a:p>
          <a:p>
            <a:pPr lvl="1"/>
            <a:r>
              <a:rPr lang="en-US" altLang="ko-KR" b="1" i="1" dirty="0" smtClean="0"/>
              <a:t>Replace</a:t>
            </a:r>
            <a:r>
              <a:rPr lang="en-US" altLang="ko-KR" dirty="0" smtClean="0"/>
              <a:t> “FORMAT equals to TVHT” </a:t>
            </a:r>
            <a:r>
              <a:rPr lang="en-US" altLang="ko-KR" b="1" i="1" dirty="0" smtClean="0"/>
              <a:t>with</a:t>
            </a:r>
            <a:r>
              <a:rPr lang="en-US" altLang="ko-KR" dirty="0" smtClean="0"/>
              <a:t> “FORMAT equals to VHT”</a:t>
            </a:r>
          </a:p>
          <a:p>
            <a:pPr lvl="1"/>
            <a:r>
              <a:rPr lang="en-US" altLang="ko-KR" b="1" i="1" dirty="0" smtClean="0"/>
              <a:t>Replace</a:t>
            </a:r>
            <a:r>
              <a:rPr lang="en-US" altLang="ko-KR" dirty="0" smtClean="0"/>
              <a:t> “TVHT format” </a:t>
            </a:r>
            <a:r>
              <a:rPr lang="en-US" altLang="ko-KR" b="1" i="1" dirty="0" smtClean="0"/>
              <a:t>with</a:t>
            </a:r>
            <a:r>
              <a:rPr lang="en-US" altLang="ko-KR" dirty="0" smtClean="0"/>
              <a:t> “VHT format”</a:t>
            </a:r>
          </a:p>
          <a:p>
            <a:pPr lvl="1"/>
            <a:r>
              <a:rPr lang="en-US" altLang="ko-KR" b="1" i="1" dirty="0" smtClean="0"/>
              <a:t>In line 38-39 of page 230, change text as follows</a:t>
            </a:r>
          </a:p>
          <a:p>
            <a:pPr lvl="2"/>
            <a:r>
              <a:rPr lang="en-US" altLang="ko-KR" dirty="0" smtClean="0"/>
              <a:t>The TXVECTOR parameter FORMAT shall be set to NON_HT or </a:t>
            </a:r>
            <a:r>
              <a:rPr lang="en-US" altLang="ko-KR" strike="sngStrike" dirty="0" smtClean="0"/>
              <a:t>T</a:t>
            </a:r>
            <a:r>
              <a:rPr lang="en-US" altLang="ko-KR" dirty="0" smtClean="0"/>
              <a:t>VHT. </a:t>
            </a:r>
          </a:p>
          <a:p>
            <a:pPr lvl="1"/>
            <a:r>
              <a:rPr lang="en-US" altLang="ko-KR" b="1" i="1" dirty="0" smtClean="0"/>
              <a:t>In Table 23-1</a:t>
            </a:r>
            <a:r>
              <a:rPr lang="en-US" altLang="ko-KR" b="1" dirty="0" smtClean="0"/>
              <a:t>,</a:t>
            </a:r>
            <a:r>
              <a:rPr lang="en-US" altLang="ko-KR" b="1" i="1" dirty="0" smtClean="0"/>
              <a:t> replace </a:t>
            </a:r>
            <a:r>
              <a:rPr lang="en-US" altLang="ko-KR" dirty="0" smtClean="0"/>
              <a:t>“TVHT” </a:t>
            </a:r>
            <a:r>
              <a:rPr lang="en-US" altLang="ko-KR" b="1" i="1" dirty="0" smtClean="0"/>
              <a:t>with</a:t>
            </a:r>
            <a:r>
              <a:rPr lang="en-US" altLang="ko-KR" dirty="0" smtClean="0"/>
              <a:t> “VHT”</a:t>
            </a:r>
          </a:p>
          <a:p>
            <a:pPr lvl="1"/>
            <a:r>
              <a:rPr lang="en-US" altLang="ko-KR" b="1" i="1" dirty="0" smtClean="0"/>
              <a:t>In Table 23-31, change text as follows</a:t>
            </a:r>
          </a:p>
          <a:p>
            <a:pPr lvl="2"/>
            <a:r>
              <a:rPr lang="en-US" altLang="ko-KR" dirty="0" smtClean="0"/>
              <a:t>Set to 4 for </a:t>
            </a:r>
            <a:r>
              <a:rPr lang="en-US" altLang="ko-KR" strike="sngStrike" dirty="0" smtClean="0"/>
              <a:t>T</a:t>
            </a:r>
            <a:r>
              <a:rPr lang="en-US" altLang="ko-KR" dirty="0" smtClean="0"/>
              <a:t>VHT</a:t>
            </a:r>
          </a:p>
          <a:p>
            <a:endParaRPr lang="ko-KR" altLang="en-US" dirty="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Outline</a:t>
            </a:r>
            <a:endParaRPr lang="ko-KR" altLang="en-US" dirty="0"/>
          </a:p>
        </p:txBody>
      </p:sp>
      <p:sp>
        <p:nvSpPr>
          <p:cNvPr id="3" name="내용 개체 틀 2"/>
          <p:cNvSpPr>
            <a:spLocks noGrp="1"/>
          </p:cNvSpPr>
          <p:nvPr>
            <p:ph idx="1"/>
          </p:nvPr>
        </p:nvSpPr>
        <p:spPr/>
        <p:txBody>
          <a:bodyPr/>
          <a:lstStyle/>
          <a:p>
            <a:r>
              <a:rPr lang="en-US" altLang="ko-KR" dirty="0" smtClean="0"/>
              <a:t>Propose resolution to resolve following comments:</a:t>
            </a:r>
          </a:p>
          <a:p>
            <a:pPr lvl="1"/>
            <a:r>
              <a:rPr lang="en-US" altLang="ko-KR" dirty="0" smtClean="0"/>
              <a:t>23, 34, 35, 36, 37, 38, 39, 85, 86, 193, 194, 201, 217, 262, 289, 346, 367, 383, 412, 482, 483, 484, 485, 486, 608, 689, 772, 807, 879, 880, 988, 989, 990, and 991.</a:t>
            </a:r>
          </a:p>
          <a:p>
            <a:endParaRPr lang="ko-KR" altLang="en-US" dirty="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Related Comments</a:t>
            </a:r>
            <a:endParaRPr lang="ko-KR" altLang="en-US" dirty="0"/>
          </a:p>
        </p:txBody>
      </p:sp>
      <p:sp>
        <p:nvSpPr>
          <p:cNvPr id="3" name="내용 개체 틀 2"/>
          <p:cNvSpPr>
            <a:spLocks noGrp="1"/>
          </p:cNvSpPr>
          <p:nvPr>
            <p:ph idx="1"/>
          </p:nvPr>
        </p:nvSpPr>
        <p:spPr/>
        <p:txBody>
          <a:bodyPr>
            <a:normAutofit/>
          </a:bodyPr>
          <a:lstStyle/>
          <a:p>
            <a:r>
              <a:rPr lang="en-US" altLang="ko-KR" dirty="0" smtClean="0"/>
              <a:t>Clarification on broadcast frequency bands</a:t>
            </a:r>
          </a:p>
          <a:p>
            <a:pPr lvl="1"/>
            <a:r>
              <a:rPr lang="en-US" altLang="ko-KR" dirty="0" smtClean="0"/>
              <a:t>CIDs: 23, 201</a:t>
            </a:r>
          </a:p>
          <a:p>
            <a:r>
              <a:rPr lang="en-US" altLang="ko-KR" dirty="0" smtClean="0"/>
              <a:t>TVHT STA is a VHT STA related one</a:t>
            </a:r>
          </a:p>
          <a:p>
            <a:pPr lvl="1"/>
            <a:r>
              <a:rPr lang="en-US" altLang="ko-KR" dirty="0" smtClean="0"/>
              <a:t>CIDs: 34, 39, 86, 194, 289, 486, 608, 807, 879, 988</a:t>
            </a:r>
          </a:p>
          <a:p>
            <a:r>
              <a:rPr lang="en-US" altLang="ko-KR" dirty="0" smtClean="0"/>
              <a:t>Bandwidth related one</a:t>
            </a:r>
          </a:p>
          <a:p>
            <a:pPr lvl="1"/>
            <a:r>
              <a:rPr lang="en-US" altLang="ko-KR" dirty="0" smtClean="0"/>
              <a:t>CIDs: 35, 36, 38, 85, 193, 217, 262, 367, 772, 989, 990, 991</a:t>
            </a:r>
          </a:p>
          <a:p>
            <a:r>
              <a:rPr lang="en-US" altLang="ko-KR" dirty="0" smtClean="0"/>
              <a:t>Better wording</a:t>
            </a:r>
          </a:p>
          <a:p>
            <a:pPr lvl="1"/>
            <a:r>
              <a:rPr lang="en-US" altLang="ko-KR" dirty="0" smtClean="0"/>
              <a:t>CIDs: 482, 483, 484, 485, 689, 880</a:t>
            </a:r>
          </a:p>
          <a:p>
            <a:r>
              <a:rPr lang="en-US" altLang="ko-KR" dirty="0" smtClean="0"/>
              <a:t>Change values</a:t>
            </a:r>
          </a:p>
          <a:p>
            <a:pPr lvl="1"/>
            <a:r>
              <a:rPr lang="en-US" altLang="ko-KR" dirty="0" smtClean="0"/>
              <a:t>CIDs: 37, 346, 383, 412</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Currently IEEE 802.11af draft 2.0 has been written based on following concept</a:t>
            </a:r>
          </a:p>
          <a:p>
            <a:pPr lvl="1"/>
            <a:r>
              <a:rPr lang="en-US" altLang="ko-KR" dirty="0" smtClean="0"/>
              <a:t>TVHT_MODE_1 TVHT PPDU is same as 40 MHz VHT PPDU</a:t>
            </a:r>
          </a:p>
          <a:p>
            <a:pPr lvl="1"/>
            <a:r>
              <a:rPr lang="en-US" altLang="ko-KR" dirty="0" smtClean="0"/>
              <a:t>TVHT_MODE_2C or TVHT_MODE_2N TVHT PPDU is composed of two TVHT_MODE_1 TVHT PPDUs (one </a:t>
            </a:r>
            <a:r>
              <a:rPr lang="en-US" altLang="ko-KR" dirty="0" err="1" smtClean="0"/>
              <a:t>interleaver</a:t>
            </a:r>
            <a:r>
              <a:rPr lang="en-US" altLang="ko-KR" dirty="0" smtClean="0"/>
              <a:t> combines two parts)</a:t>
            </a:r>
          </a:p>
          <a:p>
            <a:pPr lvl="1"/>
            <a:r>
              <a:rPr lang="en-US" altLang="ko-KR" dirty="0" smtClean="0"/>
              <a:t>TVHT_MODE_4C or TVHT_MODE_4N TVHT PPDU is composed of four TVHT_MODE_1 TVHT PPDUs (one </a:t>
            </a:r>
            <a:r>
              <a:rPr lang="en-US" altLang="ko-KR" dirty="0" err="1" smtClean="0"/>
              <a:t>interleaver</a:t>
            </a:r>
            <a:r>
              <a:rPr lang="en-US" altLang="ko-KR" dirty="0" smtClean="0"/>
              <a:t> combines four parts)</a:t>
            </a:r>
          </a:p>
          <a:p>
            <a:r>
              <a:rPr lang="en-US" altLang="ko-KR" dirty="0" smtClean="0"/>
              <a:t>As pointed out in multiple comments, we have some problem with this concept with respect to MAC since we couldn’t correct all the relevant MAC sections</a:t>
            </a:r>
          </a:p>
          <a:p>
            <a:r>
              <a:rPr lang="en-US" altLang="ko-KR" dirty="0" smtClean="0"/>
              <a:t>The problem is caused by “absolute” bandwidth (e.g. 20 MHz, 40 MHz, etc in MAC section) and “TVHT STA is a VHT STA”</a:t>
            </a:r>
          </a:p>
          <a:p>
            <a:r>
              <a:rPr lang="en-US" altLang="ko-KR" u="sng" dirty="0" smtClean="0">
                <a:solidFill>
                  <a:srgbClr val="FF0000"/>
                </a:solidFill>
              </a:rPr>
              <a:t>Also we don’t want to change 802.11-2012 and 11ac technically</a:t>
            </a:r>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Possible Solutions for Absolute Bandwidth (1/3)</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Define following bandwidth parameters</a:t>
            </a:r>
          </a:p>
          <a:p>
            <a:pPr lvl="1"/>
            <a:r>
              <a:rPr lang="en-US" altLang="ko-KR" b="1" dirty="0" smtClean="0"/>
              <a:t>Channel width 1(CW1)</a:t>
            </a:r>
            <a:r>
              <a:rPr lang="en-US" altLang="ko-KR" dirty="0" smtClean="0"/>
              <a:t>: A station (STA) dependant single channel bandwidth. In case of  TV high throughput (TVHT) STA, this represents 6, 7 or 8 MHz depending on regulatory domain. Other than this STA, this represents 20 </a:t>
            </a:r>
            <a:r>
              <a:rPr lang="en-US" altLang="ko-KR" dirty="0" err="1" smtClean="0"/>
              <a:t>MHz.</a:t>
            </a:r>
            <a:endParaRPr lang="en-US" altLang="ko-KR" dirty="0" smtClean="0"/>
          </a:p>
          <a:p>
            <a:pPr lvl="1"/>
            <a:r>
              <a:rPr lang="en-US" altLang="ko-KR" b="1" dirty="0" smtClean="0"/>
              <a:t>Channel width 2(CW2)</a:t>
            </a:r>
            <a:r>
              <a:rPr lang="en-US" altLang="ko-KR" dirty="0" smtClean="0"/>
              <a:t>: A station (STA) dependant double channel bandwidth. This is twice as large as channel width 1(CW1).</a:t>
            </a:r>
          </a:p>
          <a:p>
            <a:pPr lvl="1"/>
            <a:r>
              <a:rPr lang="en-US" altLang="ko-KR" b="1" dirty="0" smtClean="0"/>
              <a:t>Channel width 4(CW4)</a:t>
            </a:r>
            <a:r>
              <a:rPr lang="en-US" altLang="ko-KR" dirty="0" smtClean="0"/>
              <a:t>: A station (STA) dependant quadruple channel bandwidth. This is four times larger than channel width 1(CW1).</a:t>
            </a:r>
          </a:p>
          <a:p>
            <a:pPr lvl="1"/>
            <a:r>
              <a:rPr lang="en-US" altLang="ko-KR" b="1" dirty="0" smtClean="0"/>
              <a:t>Channel width 8 (CW8)</a:t>
            </a:r>
            <a:r>
              <a:rPr lang="en-US" altLang="ko-KR" dirty="0" smtClean="0"/>
              <a:t>: A station (STA) dependant eight-fold channel bandwidth. This is eight times larger than channel bandwidth 1(CW1).</a:t>
            </a:r>
          </a:p>
          <a:p>
            <a:pPr lvl="1"/>
            <a:r>
              <a:rPr lang="en-US" altLang="ko-KR" b="1" dirty="0" smtClean="0"/>
              <a:t>Channel width 4+4 (CW4+4)</a:t>
            </a:r>
            <a:r>
              <a:rPr lang="en-US" altLang="ko-KR" dirty="0" smtClean="0"/>
              <a:t>: A station (STA) dependant two quadruple channel bandwidth. This represents a bandwidth of two non-contiguous channel. The bandwidth of each frequency segment is channel bandwidth 4(CW4).</a:t>
            </a:r>
          </a:p>
          <a:p>
            <a:pPr lvl="1"/>
            <a:r>
              <a:rPr lang="en-US" altLang="ko-KR" b="1" dirty="0" smtClean="0"/>
              <a:t>Channel width 1+1 (CW1+1)</a:t>
            </a:r>
            <a:r>
              <a:rPr lang="en-US" altLang="ko-KR" dirty="0" smtClean="0"/>
              <a:t>: A station (STA) dependant two double channel bandwidth. This represents a bandwidth of two non-contiguous channel. The bandwidth of each frequency segment is channel bandwidth 1(CW1).</a:t>
            </a:r>
          </a:p>
          <a:p>
            <a:pPr lvl="1"/>
            <a:r>
              <a:rPr lang="en-US" altLang="ko-KR" b="1" dirty="0" smtClean="0"/>
              <a:t>Channel width 2+2 (CW2+2)</a:t>
            </a:r>
            <a:r>
              <a:rPr lang="en-US" altLang="ko-KR" dirty="0" smtClean="0"/>
              <a:t>: A station (STA) dependant two double channel bandwidth. This represents a bandwidth of two non-contiguous channel. The bandwidth of each frequency segment is channel bandwidth 2(</a:t>
            </a:r>
            <a:r>
              <a:rPr lang="en-US" altLang="ko-KR" dirty="0" err="1" smtClean="0"/>
              <a:t>CWw</a:t>
            </a:r>
            <a:r>
              <a:rPr lang="en-US" altLang="ko-KR" dirty="0" smtClean="0"/>
              <a:t>).</a:t>
            </a:r>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Possible Solutions for Absolute Bandwidth (2/3)</a:t>
            </a:r>
            <a:endParaRPr lang="ko-KR" altLang="en-US" dirty="0"/>
          </a:p>
        </p:txBody>
      </p:sp>
      <p:sp>
        <p:nvSpPr>
          <p:cNvPr id="3" name="내용 개체 틀 2"/>
          <p:cNvSpPr>
            <a:spLocks noGrp="1"/>
          </p:cNvSpPr>
          <p:nvPr>
            <p:ph idx="1"/>
          </p:nvPr>
        </p:nvSpPr>
        <p:spPr/>
        <p:txBody>
          <a:bodyPr>
            <a:noAutofit/>
          </a:bodyPr>
          <a:lstStyle/>
          <a:p>
            <a:r>
              <a:rPr lang="en-US" altLang="ko-KR" sz="1400" dirty="0" smtClean="0"/>
              <a:t>Add exact bandwidth for CW1, CW2, etc, in (at least) each PHY clause, for example, </a:t>
            </a:r>
          </a:p>
          <a:p>
            <a:pPr lvl="1"/>
            <a:r>
              <a:rPr lang="en-US" altLang="ko-KR" sz="1200" dirty="0" smtClean="0"/>
              <a:t>In 22.1.1 of 11ac draft, we can modify</a:t>
            </a:r>
          </a:p>
          <a:p>
            <a:pPr lvl="2"/>
            <a:r>
              <a:rPr lang="en-US" altLang="ko-KR" sz="1100" dirty="0" smtClean="0"/>
              <a:t>The VHT PHY provides support for </a:t>
            </a:r>
            <a:r>
              <a:rPr lang="en-US" altLang="ko-KR" sz="1100" u="sng" dirty="0" smtClean="0"/>
              <a:t>CW1, CW2, CW4 and CW8 contiguous channel widths and support for CW4+4</a:t>
            </a:r>
            <a:r>
              <a:rPr lang="en-US" altLang="ko-KR" sz="1100" strike="sngStrike" dirty="0" smtClean="0"/>
              <a:t> 20 MHz, 40 MHz, 80 MHz and 160 MHz contiguous channel widths and support for 80+80 MHz</a:t>
            </a:r>
            <a:r>
              <a:rPr lang="en-US" altLang="ko-KR" sz="1100" dirty="0" smtClean="0"/>
              <a:t> non-contiguous channel width.</a:t>
            </a:r>
          </a:p>
          <a:p>
            <a:pPr lvl="2"/>
            <a:r>
              <a:rPr lang="en-US" altLang="ko-KR" sz="1100" u="sng" dirty="0" smtClean="0"/>
              <a:t>In this clause, CW1 represents 20 </a:t>
            </a:r>
            <a:r>
              <a:rPr lang="en-US" altLang="ko-KR" sz="1100" u="sng" dirty="0" err="1" smtClean="0"/>
              <a:t>MHz.</a:t>
            </a:r>
            <a:endParaRPr lang="en-US" altLang="ko-KR" sz="1100" u="sng" dirty="0" smtClean="0"/>
          </a:p>
          <a:p>
            <a:pPr lvl="1"/>
            <a:r>
              <a:rPr lang="en-US" altLang="ko-KR" sz="1200" dirty="0" smtClean="0"/>
              <a:t>In 23.1.1 of 11af draft, we can have</a:t>
            </a:r>
            <a:endParaRPr lang="ko-KR" altLang="en-US" sz="1200" dirty="0" smtClean="0"/>
          </a:p>
          <a:p>
            <a:pPr lvl="2"/>
            <a:r>
              <a:rPr lang="en-US" altLang="ko-KR" sz="1100" dirty="0" smtClean="0">
                <a:solidFill>
                  <a:srgbClr val="000000"/>
                </a:solidFill>
              </a:rPr>
              <a:t>The TVHT PHY provides support for CW1, CW2, and CW4 contiguous channel widths and support for CW1+1 and CW2+2 non-contiguous channel width.</a:t>
            </a:r>
          </a:p>
          <a:p>
            <a:pPr lvl="2"/>
            <a:r>
              <a:rPr lang="en-US" altLang="ko-KR" sz="1100" dirty="0" smtClean="0">
                <a:solidFill>
                  <a:srgbClr val="000000"/>
                </a:solidFill>
              </a:rPr>
              <a:t>In this clause, CW1 represents 6, 7 or 8 MHz depending on the regulatory domain.</a:t>
            </a:r>
          </a:p>
          <a:p>
            <a:r>
              <a:rPr lang="en-US" altLang="ko-KR" sz="1400" dirty="0" smtClean="0"/>
              <a:t>Replace 20 MHz, 40 MHz, 80 MHz, 160 MHz and 80+80 MHz to CW1, CW2, CW4, CQ8 and CW4+4, respectively, </a:t>
            </a:r>
            <a:r>
              <a:rPr lang="en-US" altLang="ko-KR" sz="1400" dirty="0" smtClean="0">
                <a:solidFill>
                  <a:srgbClr val="FF0000"/>
                </a:solidFill>
              </a:rPr>
              <a:t>from Clause 1 to 13</a:t>
            </a:r>
            <a:r>
              <a:rPr lang="en-US" altLang="ko-KR" sz="1400" dirty="0" smtClean="0"/>
              <a:t>, except for 8.4.1.27 CSI Report field, 8.4.1.28 </a:t>
            </a:r>
            <a:r>
              <a:rPr lang="en-US" altLang="ko-KR" sz="1400" dirty="0" err="1" smtClean="0"/>
              <a:t>Noncompressed</a:t>
            </a:r>
            <a:r>
              <a:rPr lang="en-US" altLang="ko-KR" sz="1400" dirty="0" smtClean="0"/>
              <a:t> Beamforming Report field, 8.4.1.29 Compressed Beamforming Report field, 8.4.1.48 VHT Compressed Beamforming Report field, for example,</a:t>
            </a:r>
          </a:p>
          <a:p>
            <a:pPr lvl="1"/>
            <a:r>
              <a:rPr lang="en-US" altLang="ko-KR" sz="1200" dirty="0" smtClean="0"/>
              <a:t>In 7.3.5.11.2 of 11ac draft, </a:t>
            </a:r>
          </a:p>
          <a:p>
            <a:pPr lvl="2"/>
            <a:r>
              <a:rPr lang="en-US" altLang="ko-KR" sz="1100" u="sng" dirty="0" smtClean="0"/>
              <a:t>secondaryCW2</a:t>
            </a:r>
            <a:r>
              <a:rPr lang="en-US" altLang="ko-KR" sz="1100" strike="sngStrike" dirty="0" smtClean="0"/>
              <a:t> secondary40</a:t>
            </a:r>
            <a:r>
              <a:rPr lang="en-US" altLang="ko-KR" sz="1100" dirty="0" smtClean="0"/>
              <a:t>: Indicates that the secondary </a:t>
            </a:r>
            <a:r>
              <a:rPr lang="en-US" altLang="ko-KR" sz="1100" u="sng" dirty="0" smtClean="0"/>
              <a:t>CW2</a:t>
            </a:r>
            <a:r>
              <a:rPr lang="en-US" altLang="ko-KR" sz="1100" strike="sngStrike" dirty="0" smtClean="0"/>
              <a:t>40 MHz</a:t>
            </a:r>
            <a:r>
              <a:rPr lang="en-US" altLang="ko-KR" sz="1100" dirty="0" smtClean="0"/>
              <a:t> channel is busy according to the rules specified in 22.3.19.5.4 (CCA sensitivity for signals not occupying the primary </a:t>
            </a:r>
            <a:r>
              <a:rPr lang="en-US" altLang="ko-KR" sz="1100" u="sng" dirty="0" smtClean="0"/>
              <a:t>CW1</a:t>
            </a:r>
            <a:r>
              <a:rPr lang="en-US" altLang="ko-KR" sz="1100" strike="sngStrike" dirty="0" smtClean="0"/>
              <a:t>20 MHz</a:t>
            </a:r>
            <a:r>
              <a:rPr lang="en-US" altLang="ko-KR" sz="1100" dirty="0" smtClean="0"/>
              <a:t> channel).</a:t>
            </a:r>
          </a:p>
          <a:p>
            <a:pPr lvl="1"/>
            <a:r>
              <a:rPr lang="en-US" altLang="ko-KR" sz="1200" dirty="0" smtClean="0"/>
              <a:t>In Table 8-13b of 11ac draft,</a:t>
            </a:r>
          </a:p>
          <a:p>
            <a:pPr lvl="2"/>
            <a:r>
              <a:rPr lang="en-US" altLang="ko-KR" sz="1100" dirty="0" smtClean="0"/>
              <a:t>BW: … Set to 0 for </a:t>
            </a:r>
            <a:r>
              <a:rPr lang="en-US" altLang="ko-KR" sz="1100" u="sng" dirty="0" smtClean="0"/>
              <a:t>CW1</a:t>
            </a:r>
            <a:r>
              <a:rPr lang="en-US" altLang="ko-KR" sz="1100" strike="sngStrike" dirty="0" smtClean="0"/>
              <a:t> 20 MHz</a:t>
            </a:r>
            <a:r>
              <a:rPr lang="en-US" altLang="ko-KR" sz="1100" dirty="0" smtClean="0"/>
              <a:t>, Set 1 for </a:t>
            </a:r>
            <a:r>
              <a:rPr lang="en-US" altLang="ko-KR" sz="1100" u="sng" dirty="0" smtClean="0"/>
              <a:t>CW2</a:t>
            </a:r>
            <a:r>
              <a:rPr lang="en-US" altLang="ko-KR" sz="1100" strike="sngStrike" dirty="0" smtClean="0"/>
              <a:t> 40 MHz</a:t>
            </a:r>
            <a:r>
              <a:rPr lang="en-US" altLang="ko-KR" sz="1100" dirty="0" smtClean="0"/>
              <a:t>, Set 2 for </a:t>
            </a:r>
            <a:r>
              <a:rPr lang="en-US" altLang="ko-KR" sz="1100" u="sng" dirty="0" smtClean="0"/>
              <a:t>CW4</a:t>
            </a:r>
            <a:r>
              <a:rPr lang="en-US" altLang="ko-KR" sz="1100" strike="sngStrike" dirty="0" smtClean="0"/>
              <a:t> 80 MHz</a:t>
            </a:r>
            <a:r>
              <a:rPr lang="en-US" altLang="ko-KR" sz="1100" dirty="0" smtClean="0"/>
              <a:t>, and Set 3 for </a:t>
            </a:r>
            <a:r>
              <a:rPr lang="en-US" altLang="ko-KR" sz="1100" u="sng" dirty="0" smtClean="0"/>
              <a:t>CW8 and CW4+4</a:t>
            </a:r>
            <a:r>
              <a:rPr lang="en-US" altLang="ko-KR" sz="1100" strike="sngStrike" dirty="0" smtClean="0"/>
              <a:t>160 MHz and 80+80 MHz</a:t>
            </a:r>
          </a:p>
          <a:p>
            <a:r>
              <a:rPr lang="en-US" altLang="ko-KR" sz="1700" dirty="0" smtClean="0">
                <a:solidFill>
                  <a:srgbClr val="FF0000"/>
                </a:solidFill>
              </a:rPr>
              <a:t>Modifying bandwidth in PHY clauses and 8.4.1.27-29, 48 is FFS</a:t>
            </a:r>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Possible Solutions for Absolute Bandwidth (3/3)</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Feedback section needs to be PHY dependant</a:t>
            </a:r>
          </a:p>
          <a:p>
            <a:pPr lvl="1"/>
            <a:r>
              <a:rPr lang="en-US" altLang="ko-KR" dirty="0" smtClean="0"/>
              <a:t>8.4.1.27 CSI Report field, 8.4.1.28 </a:t>
            </a:r>
            <a:r>
              <a:rPr lang="en-US" altLang="ko-KR" dirty="0" err="1" smtClean="0"/>
              <a:t>Noncompressed</a:t>
            </a:r>
            <a:r>
              <a:rPr lang="en-US" altLang="ko-KR" dirty="0" smtClean="0"/>
              <a:t> Beamforming Report field, 8.4.1.29 Compressed Beamforming Report field, 8.4.1.48 VHT Compressed Beamforming Report field</a:t>
            </a:r>
          </a:p>
          <a:p>
            <a:r>
              <a:rPr lang="en-US" altLang="ko-KR" dirty="0" smtClean="0"/>
              <a:t>Operation element may need to be PHY dependant due to different channelization </a:t>
            </a:r>
          </a:p>
          <a:p>
            <a:pPr lvl="1"/>
            <a:r>
              <a:rPr lang="en-US" altLang="ko-KR" dirty="0" smtClean="0"/>
              <a:t>We need to handle secondary channel offset which is not used in </a:t>
            </a:r>
            <a:r>
              <a:rPr lang="en-US" altLang="ko-KR" dirty="0" err="1" smtClean="0"/>
              <a:t>TGaf</a:t>
            </a:r>
            <a:r>
              <a:rPr lang="en-US" altLang="ko-KR" dirty="0" smtClean="0"/>
              <a:t>.</a:t>
            </a:r>
          </a:p>
          <a:p>
            <a:r>
              <a:rPr lang="en-US" altLang="ko-KR" dirty="0" smtClean="0"/>
              <a:t>Capability may need to be PHY dependant due to different set of mandatory support</a:t>
            </a:r>
          </a:p>
          <a:p>
            <a:r>
              <a:rPr lang="en-US" altLang="ko-KR" dirty="0" smtClean="0"/>
              <a:t>DATARATE needs to be changed to “current value” divided by CW1/20 MHz</a:t>
            </a:r>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Remedy</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i="1" dirty="0" smtClean="0"/>
              <a:t>Change text in 802.11-2012 and 802.11ac draft from Clause 1 to 13, except for 8.4.1.27 CSI Report field, 8.4.1.28 </a:t>
            </a:r>
            <a:r>
              <a:rPr lang="en-US" altLang="ko-KR" i="1" dirty="0" err="1" smtClean="0"/>
              <a:t>Noncompressed</a:t>
            </a:r>
            <a:r>
              <a:rPr lang="en-US" altLang="ko-KR" i="1" dirty="0" smtClean="0"/>
              <a:t> Beamforming Report field, 8.4.1.29 Compressed Beamforming Report field, 8.4.1.48 VHT Compressed Beamforming Report field</a:t>
            </a:r>
          </a:p>
          <a:p>
            <a:pPr lvl="1"/>
            <a:r>
              <a:rPr lang="en-US" altLang="ko-KR" dirty="0" smtClean="0"/>
              <a:t>Replace CBW 20/40 to CW1/CW2</a:t>
            </a:r>
          </a:p>
          <a:p>
            <a:pPr lvl="1"/>
            <a:r>
              <a:rPr lang="en-US" altLang="ko-KR" dirty="0" smtClean="0"/>
              <a:t>Replace 20/40 MHz to CW1/CW2</a:t>
            </a:r>
          </a:p>
          <a:p>
            <a:pPr lvl="1"/>
            <a:r>
              <a:rPr lang="en-US" altLang="ko-KR" dirty="0" smtClean="0"/>
              <a:t>Replace 20/40/80/160 MHz to CW1/CW2/CW4/CW8</a:t>
            </a:r>
          </a:p>
          <a:p>
            <a:pPr lvl="1"/>
            <a:r>
              <a:rPr lang="en-US" altLang="ko-KR" dirty="0" smtClean="0"/>
              <a:t>Replace 20/40/80/160/80+80 MHz to CW1/CW2/CW4/CW8/CW4+4</a:t>
            </a:r>
          </a:p>
          <a:p>
            <a:pPr lvl="1"/>
            <a:r>
              <a:rPr lang="en-US" altLang="ko-KR" dirty="0" smtClean="0"/>
              <a:t>Replace 20/40/80 MHz to CW1/CW2/CW4</a:t>
            </a:r>
          </a:p>
          <a:p>
            <a:pPr lvl="1"/>
            <a:r>
              <a:rPr lang="en-US" altLang="ko-KR" dirty="0" smtClean="0"/>
              <a:t>Replace 20/40 to CW1/CW2</a:t>
            </a:r>
          </a:p>
          <a:p>
            <a:pPr lvl="1"/>
            <a:r>
              <a:rPr lang="en-US" altLang="ko-KR" dirty="0" smtClean="0"/>
              <a:t>Replace 20 MHz, 40 MHz, 80 MHz, 160 MHz and 80+80 MHz to CW1, CW2, CW4, CQ8 and CW4+4, respectively</a:t>
            </a:r>
          </a:p>
          <a:p>
            <a:pPr lvl="1"/>
            <a:r>
              <a:rPr lang="en-US" altLang="ko-KR" dirty="0" smtClean="0"/>
              <a:t>Replace 40-MHz to CW2</a:t>
            </a:r>
          </a:p>
          <a:p>
            <a:pPr lvl="1"/>
            <a:r>
              <a:rPr lang="en-US" altLang="ko-KR" dirty="0" smtClean="0"/>
              <a:t>Replace CBW20, CBW40, CBW80, CBW160 and CBW80+80 to CW1, CW2, CW4, CW8 and CW4+4</a:t>
            </a:r>
          </a:p>
          <a:p>
            <a:pPr lvl="1"/>
            <a:r>
              <a:rPr lang="en-US" altLang="ko-KR" dirty="0" smtClean="0"/>
              <a:t>Replace secondary40 and secondary80 to secondaryCW2 and secondaryCW4, respectively</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Remedy (Continued)</a:t>
            </a:r>
            <a:endParaRPr lang="ko-KR" altLang="en-US" dirty="0"/>
          </a:p>
        </p:txBody>
      </p:sp>
      <p:sp>
        <p:nvSpPr>
          <p:cNvPr id="3" name="내용 개체 틀 2"/>
          <p:cNvSpPr>
            <a:spLocks noGrp="1"/>
          </p:cNvSpPr>
          <p:nvPr>
            <p:ph idx="1"/>
          </p:nvPr>
        </p:nvSpPr>
        <p:spPr/>
        <p:txBody>
          <a:bodyPr/>
          <a:lstStyle/>
          <a:p>
            <a:r>
              <a:rPr lang="en-US" altLang="ko-KR" i="1" dirty="0" smtClean="0"/>
              <a:t>Change text in 802.11af draft</a:t>
            </a:r>
          </a:p>
          <a:p>
            <a:pPr lvl="1"/>
            <a:r>
              <a:rPr lang="en-US" altLang="ko-KR" dirty="0" smtClean="0"/>
              <a:t>Replace TVHT_W to CW1</a:t>
            </a:r>
          </a:p>
          <a:p>
            <a:pPr lvl="1"/>
            <a:r>
              <a:rPr lang="en-US" altLang="ko-KR" dirty="0" smtClean="0"/>
              <a:t>Replace TVHT_2W to CW2</a:t>
            </a:r>
          </a:p>
          <a:p>
            <a:pPr lvl="1"/>
            <a:r>
              <a:rPr lang="en-US" altLang="ko-KR" dirty="0" smtClean="0"/>
              <a:t>Replace TVHT_W+W to CW1+1</a:t>
            </a:r>
          </a:p>
          <a:p>
            <a:pPr lvl="1"/>
            <a:r>
              <a:rPr lang="en-US" altLang="ko-KR" dirty="0" smtClean="0"/>
              <a:t>Replace TVHT_4W to CW4</a:t>
            </a:r>
          </a:p>
          <a:p>
            <a:pPr lvl="1"/>
            <a:r>
              <a:rPr lang="en-US" altLang="ko-KR" dirty="0" smtClean="0"/>
              <a:t>Replace TVHT_2W+2W to CW2+2</a:t>
            </a:r>
          </a:p>
          <a:p>
            <a:endParaRPr lang="ko-KR" altLang="en-US" dirty="0"/>
          </a:p>
        </p:txBody>
      </p:sp>
      <p:sp>
        <p:nvSpPr>
          <p:cNvPr id="4" name="날짜 개체 틀 3"/>
          <p:cNvSpPr>
            <a:spLocks noGrp="1"/>
          </p:cNvSpPr>
          <p:nvPr>
            <p:ph type="dt" sz="half" idx="10"/>
          </p:nvPr>
        </p:nvSpPr>
        <p:spPr/>
        <p:txBody>
          <a:bodyPr/>
          <a:lstStyle/>
          <a:p>
            <a:pPr>
              <a:defRPr/>
            </a:pPr>
            <a:r>
              <a:rPr lang="en-US" smtClean="0"/>
              <a:t>September 2012</a:t>
            </a:r>
            <a:endParaRPr lang="en-US" dirty="0"/>
          </a:p>
        </p:txBody>
      </p:sp>
      <p:sp>
        <p:nvSpPr>
          <p:cNvPr id="5" name="바닥글 개체 틀 4"/>
          <p:cNvSpPr>
            <a:spLocks noGrp="1"/>
          </p:cNvSpPr>
          <p:nvPr>
            <p:ph type="ftr" sz="quarter" idx="11"/>
          </p:nvPr>
        </p:nvSpPr>
        <p:spPr/>
        <p:txBody>
          <a:bodyPr/>
          <a:lstStyle/>
          <a:p>
            <a:pPr>
              <a:defRPr/>
            </a:pPr>
            <a:r>
              <a:rPr lang="en-US" smtClean="0"/>
              <a:t>Wookbong Lee, LG Electronics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44063</TotalTime>
  <Words>2310</Words>
  <Application>Microsoft Office PowerPoint</Application>
  <PresentationFormat>화면 슬라이드 쇼(4:3)</PresentationFormat>
  <Paragraphs>225</Paragraphs>
  <Slides>14</Slides>
  <Notes>14</Notes>
  <HiddenSlides>0</HiddenSlides>
  <MMClips>0</MMClips>
  <ScaleCrop>false</ScaleCrop>
  <HeadingPairs>
    <vt:vector size="6" baseType="variant">
      <vt:variant>
        <vt:lpstr>테마</vt:lpstr>
      </vt:variant>
      <vt:variant>
        <vt:i4>2</vt:i4>
      </vt:variant>
      <vt:variant>
        <vt:lpstr>포함된 OLE 서버</vt:lpstr>
      </vt:variant>
      <vt:variant>
        <vt:i4>1</vt:i4>
      </vt:variant>
      <vt:variant>
        <vt:lpstr>슬라이드 제목</vt:lpstr>
      </vt:variant>
      <vt:variant>
        <vt:i4>14</vt:i4>
      </vt:variant>
    </vt:vector>
  </HeadingPairs>
  <TitlesOfParts>
    <vt:vector size="17" baseType="lpstr">
      <vt:lpstr>802-11-Submission</vt:lpstr>
      <vt:lpstr>Custom Design</vt:lpstr>
      <vt:lpstr>Document</vt:lpstr>
      <vt:lpstr>Proposed Comment Resolution for TGaf PHY General Description</vt:lpstr>
      <vt:lpstr>Outline</vt:lpstr>
      <vt:lpstr>Related Comments</vt:lpstr>
      <vt:lpstr>Introduction</vt:lpstr>
      <vt:lpstr>Possible Solutions for Absolute Bandwidth (1/3)</vt:lpstr>
      <vt:lpstr>Possible Solutions for Absolute Bandwidth (2/3)</vt:lpstr>
      <vt:lpstr>Possible Solutions for Absolute Bandwidth (3/3)</vt:lpstr>
      <vt:lpstr>Proposed Remedy</vt:lpstr>
      <vt:lpstr>Proposed Remedy (Continued)</vt:lpstr>
      <vt:lpstr>TVHT STA? (1/2)</vt:lpstr>
      <vt:lpstr>TVHT STA? (2/2)</vt:lpstr>
      <vt:lpstr>Proposed Remedy</vt:lpstr>
      <vt:lpstr>Proposed Remedy (Continued)</vt:lpstr>
      <vt:lpstr>Proposed Remedy (Continued)</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Wookbong Lee</dc:creator>
  <cp:lastModifiedBy>Wookbong Lee</cp:lastModifiedBy>
  <cp:revision>812</cp:revision>
  <cp:lastPrinted>1998-02-10T13:28:06Z</cp:lastPrinted>
  <dcterms:created xsi:type="dcterms:W3CDTF">2007-05-21T21:00:37Z</dcterms:created>
  <dcterms:modified xsi:type="dcterms:W3CDTF">2012-09-12T07:19:05Z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-1760165834</vt:i4>
  </property>
  <property fmtid="{D5CDD505-2E9C-101B-9397-08002B2CF9AE}" pid="3" name="_NewReviewCycle">
    <vt:lpwstr/>
  </property>
  <property fmtid="{D5CDD505-2E9C-101B-9397-08002B2CF9AE}" pid="4" name="_EmailSubject">
    <vt:lpwstr>4 Channel results updated</vt:lpwstr>
  </property>
  <property fmtid="{D5CDD505-2E9C-101B-9397-08002B2CF9AE}" pid="5" name="_AuthorEmail">
    <vt:lpwstr>rethna@broadcom.com</vt:lpwstr>
  </property>
  <property fmtid="{D5CDD505-2E9C-101B-9397-08002B2CF9AE}" pid="6" name="_AuthorEmailDisplayName">
    <vt:lpwstr>Rethnakaran Pulikkoonattu</vt:lpwstr>
  </property>
  <property fmtid="{D5CDD505-2E9C-101B-9397-08002B2CF9AE}" pid="7" name="_PreviousAdHocReviewCycleID">
    <vt:i4>1364078493</vt:i4>
  </property>
</Properties>
</file>