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76" r:id="rId5"/>
    <p:sldId id="262" r:id="rId6"/>
    <p:sldId id="263" r:id="rId7"/>
    <p:sldId id="267" r:id="rId8"/>
    <p:sldId id="277" r:id="rId9"/>
    <p:sldId id="279" r:id="rId10"/>
    <p:sldId id="278" r:id="rId11"/>
    <p:sldId id="269" r:id="rId12"/>
    <p:sldId id="270" r:id="rId13"/>
    <p:sldId id="281" r:id="rId14"/>
    <p:sldId id="282" r:id="rId15"/>
    <p:sldId id="284" r:id="rId16"/>
    <p:sldId id="283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2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84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EEE802&#22577;&#21578;&#21450;&#12403;&#35611;&#28436;\IEEE802_SubGHz_Contribution\ah_TFM2P\11ah_Estimated_battery_life_and_power_dissipation_CR2016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EEE802&#22577;&#21578;&#21450;&#12403;&#35611;&#28436;\IEEE802_SubGHz_Contribution\ah_TFM2P\11ah_Estimated_battery_life_and_power_dissipation_AAAA_ZnMnO2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IEEE802&#22577;&#21578;&#21450;&#12403;&#35611;&#28436;\IEEE802_SubGHz_Contribution\ah_TFM2P\11ah_Estimated_battery_life_and_power_dissipation_BR1220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Sheet2!$D$5</c:f>
              <c:strCache>
                <c:ptCount val="1"/>
                <c:pt idx="0">
                  <c:v>(40ppm 150kbit/s)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Sheet2!$D$6:$D$18</c:f>
              <c:numCache>
                <c:formatCode>General</c:formatCode>
                <c:ptCount val="13"/>
                <c:pt idx="0">
                  <c:v>1.02</c:v>
                </c:pt>
                <c:pt idx="1">
                  <c:v>1.61</c:v>
                </c:pt>
                <c:pt idx="2">
                  <c:v>2.46</c:v>
                </c:pt>
                <c:pt idx="3">
                  <c:v>2.99</c:v>
                </c:pt>
                <c:pt idx="4">
                  <c:v>3.34</c:v>
                </c:pt>
                <c:pt idx="5">
                  <c:v>3.48</c:v>
                </c:pt>
                <c:pt idx="6">
                  <c:v>3.55</c:v>
                </c:pt>
                <c:pt idx="7">
                  <c:v>3.63</c:v>
                </c:pt>
                <c:pt idx="8">
                  <c:v>3.67</c:v>
                </c:pt>
                <c:pt idx="9">
                  <c:v>3.71</c:v>
                </c:pt>
                <c:pt idx="10">
                  <c:v>3.75</c:v>
                </c:pt>
                <c:pt idx="11">
                  <c:v>3.76</c:v>
                </c:pt>
                <c:pt idx="12">
                  <c:v>3.77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Sheet2!$E$5</c:f>
              <c:strCache>
                <c:ptCount val="1"/>
                <c:pt idx="0">
                  <c:v>(3.5ppm 150kbit/s)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Sheet2!$E$6:$E$18</c:f>
              <c:numCache>
                <c:formatCode>General</c:formatCode>
                <c:ptCount val="13"/>
                <c:pt idx="0">
                  <c:v>1.1399999999999999</c:v>
                </c:pt>
                <c:pt idx="1">
                  <c:v>1.92</c:v>
                </c:pt>
                <c:pt idx="2">
                  <c:v>3.25</c:v>
                </c:pt>
                <c:pt idx="3">
                  <c:v>4.22</c:v>
                </c:pt>
                <c:pt idx="4">
                  <c:v>4.97</c:v>
                </c:pt>
                <c:pt idx="5">
                  <c:v>5.28</c:v>
                </c:pt>
                <c:pt idx="6">
                  <c:v>5.45</c:v>
                </c:pt>
                <c:pt idx="7">
                  <c:v>5.64</c:v>
                </c:pt>
                <c:pt idx="8">
                  <c:v>5.73</c:v>
                </c:pt>
                <c:pt idx="9">
                  <c:v>5.83</c:v>
                </c:pt>
                <c:pt idx="10">
                  <c:v>5.94</c:v>
                </c:pt>
                <c:pt idx="11">
                  <c:v>5.97</c:v>
                </c:pt>
                <c:pt idx="12">
                  <c:v>5.99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Sheet2!$F$5</c:f>
              <c:strCache>
                <c:ptCount val="1"/>
                <c:pt idx="0">
                  <c:v>(40ppm/3Mbit/s)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Sheet2!$F$6:$F$18</c:f>
              <c:numCache>
                <c:formatCode>General</c:formatCode>
                <c:ptCount val="13"/>
                <c:pt idx="0">
                  <c:v>1.98</c:v>
                </c:pt>
                <c:pt idx="1">
                  <c:v>2.6</c:v>
                </c:pt>
                <c:pt idx="2">
                  <c:v>3.21</c:v>
                </c:pt>
                <c:pt idx="3">
                  <c:v>3.47</c:v>
                </c:pt>
                <c:pt idx="4">
                  <c:v>3.63</c:v>
                </c:pt>
                <c:pt idx="5">
                  <c:v>3.68</c:v>
                </c:pt>
                <c:pt idx="6">
                  <c:v>3.71</c:v>
                </c:pt>
                <c:pt idx="7">
                  <c:v>3.74</c:v>
                </c:pt>
                <c:pt idx="8">
                  <c:v>3.75</c:v>
                </c:pt>
                <c:pt idx="9">
                  <c:v>3.76</c:v>
                </c:pt>
                <c:pt idx="10">
                  <c:v>3.78</c:v>
                </c:pt>
                <c:pt idx="11">
                  <c:v>3.78</c:v>
                </c:pt>
                <c:pt idx="12">
                  <c:v>3.79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Sheet2!$G$5</c:f>
              <c:strCache>
                <c:ptCount val="1"/>
                <c:pt idx="0">
                  <c:v>(3.5ppm 3Mbit/s)</c:v>
                </c:pt>
              </c:strCache>
            </c:strRef>
          </c:tx>
          <c:xVal>
            <c:numRef>
              <c:f>Sheet2!$C$6:$C$18</c:f>
              <c:numCache>
                <c:formatCode>General</c:formatCode>
                <c:ptCount val="13"/>
                <c:pt idx="0">
                  <c:v>0.1</c:v>
                </c:pt>
                <c:pt idx="1">
                  <c:v>0.2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12</c:v>
                </c:pt>
                <c:pt idx="10">
                  <c:v>24</c:v>
                </c:pt>
                <c:pt idx="11">
                  <c:v>36</c:v>
                </c:pt>
                <c:pt idx="12">
                  <c:v>48</c:v>
                </c:pt>
              </c:numCache>
            </c:numRef>
          </c:xVal>
          <c:yVal>
            <c:numRef>
              <c:f>Sheet2!$G$6:$G$18</c:f>
              <c:numCache>
                <c:formatCode>General</c:formatCode>
                <c:ptCount val="13"/>
                <c:pt idx="0">
                  <c:v>2.46</c:v>
                </c:pt>
                <c:pt idx="1">
                  <c:v>3.49</c:v>
                </c:pt>
                <c:pt idx="2">
                  <c:v>4.68</c:v>
                </c:pt>
                <c:pt idx="3">
                  <c:v>5.27</c:v>
                </c:pt>
                <c:pt idx="4">
                  <c:v>5.63</c:v>
                </c:pt>
                <c:pt idx="5">
                  <c:v>5.76</c:v>
                </c:pt>
                <c:pt idx="6">
                  <c:v>5.83</c:v>
                </c:pt>
                <c:pt idx="7">
                  <c:v>5.9</c:v>
                </c:pt>
                <c:pt idx="8">
                  <c:v>5.93</c:v>
                </c:pt>
                <c:pt idx="9">
                  <c:v>5.97</c:v>
                </c:pt>
                <c:pt idx="10">
                  <c:v>6.01</c:v>
                </c:pt>
                <c:pt idx="11">
                  <c:v>6.02</c:v>
                </c:pt>
                <c:pt idx="12">
                  <c:v>6.02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438528"/>
        <c:axId val="93439104"/>
      </c:scatterChart>
      <c:valAx>
        <c:axId val="93438528"/>
        <c:scaling>
          <c:logBase val="10"/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3439104"/>
        <c:crosses val="autoZero"/>
        <c:crossBetween val="midCat"/>
      </c:valAx>
      <c:valAx>
        <c:axId val="93439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438528"/>
        <c:crossesAt val="0.1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Sheet2!$E$5</c:f>
              <c:strCache>
                <c:ptCount val="1"/>
                <c:pt idx="0">
                  <c:v>(40ppm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Sheet2!$E$6:$E$16</c:f>
              <c:numCache>
                <c:formatCode>General</c:formatCode>
                <c:ptCount val="11"/>
                <c:pt idx="0">
                  <c:v>0.33</c:v>
                </c:pt>
                <c:pt idx="1">
                  <c:v>0.64</c:v>
                </c:pt>
                <c:pt idx="2">
                  <c:v>1.44</c:v>
                </c:pt>
                <c:pt idx="3">
                  <c:v>2.46</c:v>
                </c:pt>
                <c:pt idx="4">
                  <c:v>3.83</c:v>
                </c:pt>
                <c:pt idx="5">
                  <c:v>4.7</c:v>
                </c:pt>
                <c:pt idx="6">
                  <c:v>6.08</c:v>
                </c:pt>
                <c:pt idx="7">
                  <c:v>6.74</c:v>
                </c:pt>
                <c:pt idx="8">
                  <c:v>7.13</c:v>
                </c:pt>
                <c:pt idx="9">
                  <c:v>7.8</c:v>
                </c:pt>
                <c:pt idx="10">
                  <c:v>8.0500000000000007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Sheet2!$F$5</c:f>
              <c:strCache>
                <c:ptCount val="1"/>
                <c:pt idx="0">
                  <c:v>(3.5ppm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Sheet2!$F$6:$F$16</c:f>
              <c:numCache>
                <c:formatCode>General</c:formatCode>
                <c:ptCount val="11"/>
                <c:pt idx="0">
                  <c:v>0.33</c:v>
                </c:pt>
                <c:pt idx="1">
                  <c:v>0.65</c:v>
                </c:pt>
                <c:pt idx="2">
                  <c:v>1.5</c:v>
                </c:pt>
                <c:pt idx="3">
                  <c:v>2.65</c:v>
                </c:pt>
                <c:pt idx="4">
                  <c:v>4.3099999999999996</c:v>
                </c:pt>
                <c:pt idx="5">
                  <c:v>5.45</c:v>
                </c:pt>
                <c:pt idx="6">
                  <c:v>7.41</c:v>
                </c:pt>
                <c:pt idx="7">
                  <c:v>8.41</c:v>
                </c:pt>
                <c:pt idx="8">
                  <c:v>9.02</c:v>
                </c:pt>
                <c:pt idx="9">
                  <c:v>10.1</c:v>
                </c:pt>
                <c:pt idx="10">
                  <c:v>10.6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Sheet2!$G$5</c:f>
              <c:strCache>
                <c:ptCount val="1"/>
                <c:pt idx="0">
                  <c:v>(40ppm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Sheet2!$G$6:$G$16</c:f>
              <c:numCache>
                <c:formatCode>General</c:formatCode>
                <c:ptCount val="11"/>
                <c:pt idx="0">
                  <c:v>1.1599999999999999</c:v>
                </c:pt>
                <c:pt idx="1">
                  <c:v>2.04</c:v>
                </c:pt>
                <c:pt idx="2">
                  <c:v>3.76</c:v>
                </c:pt>
                <c:pt idx="3">
                  <c:v>5.24</c:v>
                </c:pt>
                <c:pt idx="4">
                  <c:v>6.52</c:v>
                </c:pt>
                <c:pt idx="5">
                  <c:v>7.09</c:v>
                </c:pt>
                <c:pt idx="6">
                  <c:v>7.78</c:v>
                </c:pt>
                <c:pt idx="7">
                  <c:v>8.0399999999999991</c:v>
                </c:pt>
                <c:pt idx="8">
                  <c:v>8.18</c:v>
                </c:pt>
                <c:pt idx="9">
                  <c:v>8.39</c:v>
                </c:pt>
                <c:pt idx="10">
                  <c:v>8.4600000000000009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Sheet2!$H$5</c:f>
              <c:strCache>
                <c:ptCount val="1"/>
                <c:pt idx="0">
                  <c:v>(3.5ppm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1.6666666666666666E-2</c:v>
                </c:pt>
                <c:pt idx="1">
                  <c:v>3.3333333333333333E-2</c:v>
                </c:pt>
                <c:pt idx="2">
                  <c:v>8.3333333333333329E-2</c:v>
                </c:pt>
                <c:pt idx="3">
                  <c:v>0.16666666666666666</c:v>
                </c:pt>
                <c:pt idx="4">
                  <c:v>0.33333333333333331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</c:numCache>
            </c:numRef>
          </c:xVal>
          <c:yVal>
            <c:numRef>
              <c:f>Sheet2!$H$6:$H$16</c:f>
              <c:numCache>
                <c:formatCode>General</c:formatCode>
                <c:ptCount val="11"/>
                <c:pt idx="0">
                  <c:v>1.2</c:v>
                </c:pt>
                <c:pt idx="1">
                  <c:v>2.17</c:v>
                </c:pt>
                <c:pt idx="2">
                  <c:v>4.2300000000000004</c:v>
                </c:pt>
                <c:pt idx="3">
                  <c:v>6.19</c:v>
                </c:pt>
                <c:pt idx="4">
                  <c:v>8.06</c:v>
                </c:pt>
                <c:pt idx="5">
                  <c:v>8.9600000000000009</c:v>
                </c:pt>
                <c:pt idx="6">
                  <c:v>10.1</c:v>
                </c:pt>
                <c:pt idx="7">
                  <c:v>10.5</c:v>
                </c:pt>
                <c:pt idx="8">
                  <c:v>10.8</c:v>
                </c:pt>
                <c:pt idx="9">
                  <c:v>11.1</c:v>
                </c:pt>
                <c:pt idx="10">
                  <c:v>11.3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440832"/>
        <c:axId val="93441408"/>
      </c:scatterChart>
      <c:valAx>
        <c:axId val="93440832"/>
        <c:scaling>
          <c:logBase val="10"/>
          <c:orientation val="minMax"/>
          <c:max val="10"/>
          <c:min val="1.0000000000000002E-2"/>
        </c:scaling>
        <c:delete val="0"/>
        <c:axPos val="b"/>
        <c:numFmt formatCode="General" sourceLinked="1"/>
        <c:majorTickMark val="out"/>
        <c:minorTickMark val="none"/>
        <c:tickLblPos val="nextTo"/>
        <c:crossAx val="93441408"/>
        <c:crosses val="autoZero"/>
        <c:crossBetween val="midCat"/>
      </c:valAx>
      <c:valAx>
        <c:axId val="93441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440832"/>
        <c:crossesAt val="1.0000000000000002E-2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Sheet2!$E$5</c:f>
              <c:strCache>
                <c:ptCount val="1"/>
                <c:pt idx="0">
                  <c:v>(40ppm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Sheet2!$E$6:$E$16</c:f>
              <c:numCache>
                <c:formatCode>General</c:formatCode>
                <c:ptCount val="11"/>
                <c:pt idx="0">
                  <c:v>51.2</c:v>
                </c:pt>
                <c:pt idx="1">
                  <c:v>112</c:v>
                </c:pt>
                <c:pt idx="2">
                  <c:v>187</c:v>
                </c:pt>
                <c:pt idx="3">
                  <c:v>279</c:v>
                </c:pt>
                <c:pt idx="4">
                  <c:v>334</c:v>
                </c:pt>
                <c:pt idx="5">
                  <c:v>397</c:v>
                </c:pt>
                <c:pt idx="6">
                  <c:v>461</c:v>
                </c:pt>
                <c:pt idx="7">
                  <c:v>488</c:v>
                </c:pt>
                <c:pt idx="8">
                  <c:v>518</c:v>
                </c:pt>
                <c:pt idx="9">
                  <c:v>534</c:v>
                </c:pt>
                <c:pt idx="10">
                  <c:v>543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Sheet2!$F$5</c:f>
              <c:strCache>
                <c:ptCount val="1"/>
                <c:pt idx="0">
                  <c:v>(3.5ppm 150kbit/s)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Sheet2!$F$6:$F$16</c:f>
              <c:numCache>
                <c:formatCode>General</c:formatCode>
                <c:ptCount val="11"/>
                <c:pt idx="0">
                  <c:v>53.1</c:v>
                </c:pt>
                <c:pt idx="1">
                  <c:v>122</c:v>
                </c:pt>
                <c:pt idx="2">
                  <c:v>214</c:v>
                </c:pt>
                <c:pt idx="3">
                  <c:v>345</c:v>
                </c:pt>
                <c:pt idx="4">
                  <c:v>434</c:v>
                </c:pt>
                <c:pt idx="5">
                  <c:v>546</c:v>
                </c:pt>
                <c:pt idx="6">
                  <c:v>677</c:v>
                </c:pt>
                <c:pt idx="7">
                  <c:v>736</c:v>
                </c:pt>
                <c:pt idx="8">
                  <c:v>806</c:v>
                </c:pt>
                <c:pt idx="9">
                  <c:v>847</c:v>
                </c:pt>
                <c:pt idx="10">
                  <c:v>868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Sheet2!$G$5</c:f>
              <c:strCache>
                <c:ptCount val="1"/>
                <c:pt idx="0">
                  <c:v>(40ppm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Sheet2!$G$6:$G$16</c:f>
              <c:numCache>
                <c:formatCode>General</c:formatCode>
                <c:ptCount val="11"/>
                <c:pt idx="0">
                  <c:v>69.5</c:v>
                </c:pt>
                <c:pt idx="1">
                  <c:v>146</c:v>
                </c:pt>
                <c:pt idx="2">
                  <c:v>231</c:v>
                </c:pt>
                <c:pt idx="3">
                  <c:v>326</c:v>
                </c:pt>
                <c:pt idx="4">
                  <c:v>377</c:v>
                </c:pt>
                <c:pt idx="5">
                  <c:v>432</c:v>
                </c:pt>
                <c:pt idx="6">
                  <c:v>484</c:v>
                </c:pt>
                <c:pt idx="7">
                  <c:v>505</c:v>
                </c:pt>
                <c:pt idx="8">
                  <c:v>527</c:v>
                </c:pt>
                <c:pt idx="9">
                  <c:v>539</c:v>
                </c:pt>
                <c:pt idx="10">
                  <c:v>545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Sheet2!$H$5</c:f>
              <c:strCache>
                <c:ptCount val="1"/>
                <c:pt idx="0">
                  <c:v>(3.5ppm 3Mbit/s)</c:v>
                </c:pt>
              </c:strCache>
            </c:strRef>
          </c:tx>
          <c:xVal>
            <c:numRef>
              <c:f>Sheet2!$D$6:$D$16</c:f>
              <c:numCache>
                <c:formatCode>General</c:formatCode>
                <c:ptCount val="11"/>
                <c:pt idx="0">
                  <c:v>3.3333333333333335E-3</c:v>
                </c:pt>
                <c:pt idx="1">
                  <c:v>8.3333333333333332E-3</c:v>
                </c:pt>
                <c:pt idx="2">
                  <c:v>1.6666666666666666E-2</c:v>
                </c:pt>
                <c:pt idx="3">
                  <c:v>3.3333333333333333E-2</c:v>
                </c:pt>
                <c:pt idx="4">
                  <c:v>0.05</c:v>
                </c:pt>
                <c:pt idx="5">
                  <c:v>8.3333333333333329E-2</c:v>
                </c:pt>
                <c:pt idx="6">
                  <c:v>0.16666666666666666</c:v>
                </c:pt>
                <c:pt idx="7">
                  <c:v>0.25</c:v>
                </c:pt>
                <c:pt idx="8">
                  <c:v>0.5</c:v>
                </c:pt>
                <c:pt idx="9">
                  <c:v>1</c:v>
                </c:pt>
                <c:pt idx="10">
                  <c:v>2</c:v>
                </c:pt>
              </c:numCache>
            </c:numRef>
          </c:xVal>
          <c:yVal>
            <c:numRef>
              <c:f>Sheet2!$H$6:$H$16</c:f>
              <c:numCache>
                <c:formatCode>General</c:formatCode>
                <c:ptCount val="11"/>
                <c:pt idx="0">
                  <c:v>73</c:v>
                </c:pt>
                <c:pt idx="1">
                  <c:v>162</c:v>
                </c:pt>
                <c:pt idx="2">
                  <c:v>275</c:v>
                </c:pt>
                <c:pt idx="3">
                  <c:v>420</c:v>
                </c:pt>
                <c:pt idx="4">
                  <c:v>510</c:v>
                </c:pt>
                <c:pt idx="5">
                  <c:v>615</c:v>
                </c:pt>
                <c:pt idx="6">
                  <c:v>728</c:v>
                </c:pt>
                <c:pt idx="7">
                  <c:v>775</c:v>
                </c:pt>
                <c:pt idx="8">
                  <c:v>829</c:v>
                </c:pt>
                <c:pt idx="9">
                  <c:v>859</c:v>
                </c:pt>
                <c:pt idx="10">
                  <c:v>875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444288"/>
        <c:axId val="93444864"/>
      </c:scatterChart>
      <c:valAx>
        <c:axId val="93444288"/>
        <c:scaling>
          <c:logBase val="10"/>
          <c:orientation val="minMax"/>
          <c:max val="1"/>
          <c:min val="1.0000000000000002E-3"/>
        </c:scaling>
        <c:delete val="0"/>
        <c:axPos val="b"/>
        <c:numFmt formatCode="General" sourceLinked="1"/>
        <c:majorTickMark val="out"/>
        <c:minorTickMark val="none"/>
        <c:tickLblPos val="nextTo"/>
        <c:crossAx val="93444864"/>
        <c:crosses val="autoZero"/>
        <c:crossBetween val="midCat"/>
      </c:valAx>
      <c:valAx>
        <c:axId val="93444864"/>
        <c:scaling>
          <c:orientation val="minMax"/>
          <c:max val="1000"/>
          <c:min val="0"/>
        </c:scaling>
        <c:delete val="0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93444288"/>
        <c:crossesAt val="1.0000000000000002E-3"/>
        <c:crossBetween val="midCat"/>
        <c:majorUnit val="365.25"/>
        <c:minorUnit val="100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26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986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849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4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344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605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502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177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8267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33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Yokogawa Electric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Sept.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16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Electric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Shusaku Shimada et al..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802.11-12/1065r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224DB-EA22-4709-B268-DF958E3B593F}" type="datetimeFigureOut">
              <a:rPr kumimoji="1" lang="ja-JP" altLang="en-US" smtClean="0"/>
              <a:t>2012/9/18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9C97-591D-4FAA-A716-B8C051AC6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95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764704"/>
            <a:ext cx="7920880" cy="6347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sz="2800" dirty="0" smtClean="0"/>
              <a:t>Estimated battery life improvement by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2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</a:t>
            </a:r>
            <a:r>
              <a:rPr lang="en-US" altLang="ja-JP" sz="2000" b="0" dirty="0" smtClean="0"/>
              <a:t>9</a:t>
            </a:r>
            <a:r>
              <a:rPr lang="en-GB" sz="2000" b="0" dirty="0" smtClean="0"/>
              <a:t>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7544" y="17685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749222"/>
              </p:ext>
            </p:extLst>
          </p:nvPr>
        </p:nvGraphicFramePr>
        <p:xfrm>
          <a:off x="467544" y="2128543"/>
          <a:ext cx="8496946" cy="4055962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538240"/>
                <a:gridCol w="1611490"/>
                <a:gridCol w="1611490"/>
                <a:gridCol w="1287452"/>
                <a:gridCol w="2448274"/>
              </a:tblGrid>
              <a:tr h="297446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 anchor="ctr">
                    <a:noFill/>
                  </a:tcPr>
                </a:tc>
              </a:tr>
              <a:tr h="46112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+mj-lt"/>
                        </a:rPr>
                        <a:t>Shusaku</a:t>
                      </a:r>
                      <a:r>
                        <a:rPr kumimoji="1" lang="ja-JP" altLang="en-US" sz="1400" dirty="0" smtClean="0">
                          <a:latin typeface="+mj-lt"/>
                        </a:rPr>
                        <a:t> </a:t>
                      </a:r>
                      <a:r>
                        <a:rPr kumimoji="1" lang="en-US" altLang="ja-JP" sz="1400" dirty="0" smtClean="0">
                          <a:latin typeface="+mj-lt"/>
                        </a:rPr>
                        <a:t>Shimada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Yokogawa Electric Co.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2-9-32 </a:t>
                      </a:r>
                      <a:r>
                        <a:rPr kumimoji="1" lang="en-US" altLang="ja-JP" sz="1050" dirty="0" err="1" smtClean="0"/>
                        <a:t>Nakacho</a:t>
                      </a:r>
                      <a:r>
                        <a:rPr kumimoji="1" lang="en-US" altLang="ja-JP" sz="1050" dirty="0" smtClean="0"/>
                        <a:t> </a:t>
                      </a:r>
                      <a:r>
                        <a:rPr kumimoji="1" lang="en-US" altLang="ja-JP" sz="1050" dirty="0" err="1" smtClean="0"/>
                        <a:t>Musashinoshi</a:t>
                      </a:r>
                      <a:r>
                        <a:rPr kumimoji="1" lang="en-US" altLang="ja-JP" sz="1050" dirty="0" smtClean="0"/>
                        <a:t>,</a:t>
                      </a:r>
                      <a:r>
                        <a:rPr kumimoji="1" lang="en-US" altLang="ja-JP" sz="1050" baseline="0" dirty="0" smtClean="0"/>
                        <a:t> Tokyo 180-8750 Japan</a:t>
                      </a:r>
                      <a:endParaRPr kumimoji="1" lang="ja-JP" altLang="en-US" sz="105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+81-422-52-5558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shusaku@ieee.org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</a:tr>
              <a:tr h="46568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+mj-lt"/>
                        </a:rPr>
                        <a:t>Kei  </a:t>
                      </a:r>
                      <a:r>
                        <a:rPr kumimoji="1" lang="en-US" altLang="ja-JP" sz="1400" dirty="0" err="1" smtClean="0">
                          <a:latin typeface="+mj-lt"/>
                        </a:rPr>
                        <a:t>Sakaguchi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Osaka University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2-1 Yamada-</a:t>
                      </a:r>
                      <a:r>
                        <a:rPr kumimoji="1" lang="en-US" altLang="ja-JP" sz="1050" dirty="0" err="1" smtClean="0"/>
                        <a:t>oka</a:t>
                      </a:r>
                      <a:r>
                        <a:rPr kumimoji="1" lang="en-US" altLang="ja-JP" sz="1050" baseline="0" dirty="0" smtClean="0"/>
                        <a:t> Suita-</a:t>
                      </a:r>
                      <a:r>
                        <a:rPr kumimoji="1" lang="en-US" altLang="ja-JP" sz="1050" baseline="0" dirty="0" err="1" smtClean="0"/>
                        <a:t>shi</a:t>
                      </a:r>
                      <a:r>
                        <a:rPr kumimoji="1" lang="en-US" altLang="ja-JP" sz="1050" baseline="0" dirty="0" smtClean="0"/>
                        <a:t> Osaka, 565-0871 Japan</a:t>
                      </a:r>
                      <a:endParaRPr kumimoji="1" lang="ja-JP" altLang="en-US" sz="105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+81-6-6879-7716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sakaguchi@comm.eng.osaka-u.ac.jp</a:t>
                      </a:r>
                      <a:endParaRPr kumimoji="1" lang="ja-JP" altLang="en-US" sz="1200" dirty="0"/>
                    </a:p>
                  </a:txBody>
                  <a:tcPr anchor="ctr"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Fei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Tong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CSR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050" dirty="0" smtClean="0">
                          <a:effectLst/>
                          <a:latin typeface="+mn-lt"/>
                        </a:rPr>
                        <a:t>4187346 Churchill House, Cambridge Business Park, Cowley Road, Cambridge, CB4 0WZ, United Kingdom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Fei.Tong@csr.com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404604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Stefan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Aust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NEC Communication Systems, Ltd.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1753 </a:t>
                      </a:r>
                      <a:r>
                        <a:rPr kumimoji="1" lang="en-US" altLang="ja-JP" sz="1050" dirty="0" err="1" smtClean="0">
                          <a:solidFill>
                            <a:schemeClr val="tx1"/>
                          </a:solidFill>
                        </a:rPr>
                        <a:t>Shimonumabe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, Nakahara-</a:t>
                      </a:r>
                      <a:r>
                        <a:rPr kumimoji="1" lang="en-US" altLang="ja-JP" sz="1050" dirty="0" err="1" smtClean="0">
                          <a:solidFill>
                            <a:schemeClr val="tx1"/>
                          </a:solidFill>
                        </a:rPr>
                        <a:t>ku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kumimoji="1" lang="en-US" altLang="ja-JP" sz="1050" dirty="0" err="1" smtClean="0">
                          <a:solidFill>
                            <a:schemeClr val="tx1"/>
                          </a:solidFill>
                        </a:rPr>
                        <a:t>Kawaski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, Kanagawa 211-8666 Japan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+81-44-435-1177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Aust.st@ncos.nec.co.jp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339669">
                <a:tc>
                  <a:txBody>
                    <a:bodyPr/>
                    <a:lstStyle/>
                    <a:p>
                      <a:pPr marL="0" marR="0" lv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effectLst/>
                          <a:latin typeface="+mj-lt"/>
                          <a:ea typeface="MS Mincho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+mj-lt"/>
                          <a:ea typeface="MS Mincho"/>
                        </a:rPr>
                        <a:t>Ken </a:t>
                      </a:r>
                      <a:r>
                        <a:rPr lang="en-US" sz="1400" dirty="0">
                          <a:effectLst/>
                          <a:latin typeface="+mj-lt"/>
                          <a:ea typeface="MS Mincho"/>
                        </a:rPr>
                        <a:t>Mori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MS Mincho"/>
                        </a:rPr>
                        <a:t>Panasonic Corp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r>
                        <a:rPr lang="en-US" sz="1050" dirty="0" smtClean="0">
                          <a:effectLst/>
                          <a:latin typeface="Times New Roman"/>
                          <a:ea typeface="MS Mincho"/>
                        </a:rPr>
                        <a:t>1 </a:t>
                      </a:r>
                      <a:r>
                        <a:rPr lang="en-US" sz="1050" dirty="0" err="1" smtClean="0">
                          <a:effectLst/>
                          <a:latin typeface="Times New Roman"/>
                          <a:ea typeface="MS Mincho"/>
                        </a:rPr>
                        <a:t>Kotari-yakemachi</a:t>
                      </a:r>
                      <a:r>
                        <a:rPr lang="en-US" sz="1050" dirty="0" smtClean="0">
                          <a:effectLst/>
                          <a:latin typeface="Times New Roman"/>
                          <a:ea typeface="MS Mincho"/>
                        </a:rPr>
                        <a:t>,  </a:t>
                      </a:r>
                      <a:r>
                        <a:rPr lang="en-US" sz="1050" dirty="0" err="1" smtClean="0">
                          <a:effectLst/>
                          <a:latin typeface="Times New Roman"/>
                          <a:ea typeface="MS Mincho"/>
                        </a:rPr>
                        <a:t>Nagaokakyo</a:t>
                      </a:r>
                      <a:r>
                        <a:rPr lang="en-US" sz="1050" dirty="0" smtClean="0">
                          <a:effectLst/>
                          <a:latin typeface="Times New Roman"/>
                          <a:ea typeface="MS Mincho"/>
                        </a:rPr>
                        <a:t>,  Kyoto    617-8520 Japan</a:t>
                      </a:r>
                      <a:endParaRPr lang="en-US" sz="105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MS Mincho"/>
                        </a:rPr>
                        <a:t>Mori.ken1@jp.panasonic.com</a:t>
                      </a:r>
                    </a:p>
                  </a:txBody>
                  <a:tcPr marL="68580" marR="68580" marT="0" marB="0" anchor="ctr">
                    <a:noFill/>
                  </a:tcPr>
                </a:tc>
              </a:tr>
              <a:tr h="580377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Mitsuru </a:t>
                      </a:r>
                      <a:r>
                        <a:rPr kumimoji="1" lang="en-US" altLang="ja-JP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Iwaoka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Yokogawa Electric Co.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2-9-32 </a:t>
                      </a:r>
                      <a:r>
                        <a:rPr kumimoji="1" lang="en-US" altLang="ja-JP" sz="1050" dirty="0" err="1" smtClean="0">
                          <a:solidFill>
                            <a:schemeClr val="tx1"/>
                          </a:solidFill>
                        </a:rPr>
                        <a:t>Nakacho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050" dirty="0" err="1" smtClean="0">
                          <a:solidFill>
                            <a:schemeClr val="tx1"/>
                          </a:solidFill>
                        </a:rPr>
                        <a:t>Musahinoshi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kumimoji="1" lang="en-US" altLang="ja-JP" sz="1050" baseline="0" dirty="0" smtClean="0">
                          <a:solidFill>
                            <a:schemeClr val="tx1"/>
                          </a:solidFill>
                        </a:rPr>
                        <a:t> Tokyo 180-8750 Japan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+81-422-52-5558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Mitsuru.Iwaoka@jp.yokogawa.com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525344"/>
            <a:ext cx="528637" cy="332656"/>
          </a:xfrm>
        </p:spPr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 Frequency Measurement Mechanism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950182"/>
            <a:ext cx="7918648" cy="359138"/>
          </a:xfrm>
          <a:ln/>
        </p:spPr>
        <p:txBody>
          <a:bodyPr/>
          <a:lstStyle/>
          <a:p>
            <a:pPr lvl="6">
              <a:buFont typeface="Arial" pitchFamily="34" charset="0"/>
              <a:buChar char="•"/>
            </a:pPr>
            <a:r>
              <a:rPr lang="en-US" altLang="ja-JP" b="0" dirty="0" smtClean="0"/>
              <a:t>dot11MgmtOptionFrequencyMsmtActivated (New)</a:t>
            </a:r>
            <a:endParaRPr lang="en-US" dirty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907704" y="290345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275856" y="290345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83568" y="306896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83568" y="333550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3324" y="491968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63324" y="5157192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927948" y="323823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1927948" y="340751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907704" y="372966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1907704" y="389893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907704" y="509781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1907704" y="526709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907704" y="552986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1907704" y="569913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404392" y="494116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339752" y="515719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04392" y="5445224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39752" y="566124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04392" y="306896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339752" y="328498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404392" y="357301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339752" y="378904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827312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979712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899320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835696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988096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907704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131840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284240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203848" y="427161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140224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292624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212232" y="441562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255612" y="314096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255612" y="331402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275856" y="494116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275856" y="515719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275856" y="3695546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t1and t4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275856" y="5445224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t5and t8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220072" y="3695546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offset1=[(t2-t1)-(t4-t3)]/2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233829" y="544522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99592" y="2636912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676857" y="2636912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STA(f2)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292080" y="4437112"/>
            <a:ext cx="1364476" cy="58477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f1= 1/k(t5-t1)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f2= 1/k(t6-t2)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1"/>
          <p:cNvSpPr txBox="1"/>
          <p:nvPr/>
        </p:nvSpPr>
        <p:spPr>
          <a:xfrm>
            <a:off x="5292080" y="2852936"/>
            <a:ext cx="3312368" cy="338554"/>
          </a:xfrm>
          <a:prstGeom prst="rect">
            <a:avLst/>
          </a:prstGeom>
          <a:noFill/>
          <a:ln w="317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bg1">
                    <a:lumMod val="50000"/>
                  </a:schemeClr>
                </a:solidFill>
              </a:rPr>
              <a:t>PHY assisted time-stamp  may help.  </a:t>
            </a:r>
            <a:endParaRPr kumimoji="1" lang="ja-JP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84867" y="1988840"/>
            <a:ext cx="8535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b="1" dirty="0">
                <a:solidFill>
                  <a:schemeClr val="tx1"/>
                </a:solidFill>
              </a:rPr>
              <a:t>Properly apart two time measurements </a:t>
            </a:r>
            <a:r>
              <a:rPr lang="en-US" altLang="ja-JP" b="1" dirty="0" smtClean="0">
                <a:solidFill>
                  <a:schemeClr val="tx1"/>
                </a:solidFill>
              </a:rPr>
              <a:t>may result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substantially</a:t>
            </a:r>
          </a:p>
          <a:p>
            <a:pPr algn="r"/>
            <a:r>
              <a:rPr kumimoji="1" lang="en-US" altLang="ja-JP" b="1" dirty="0" smtClean="0">
                <a:solidFill>
                  <a:schemeClr val="tx1"/>
                </a:solidFill>
              </a:rPr>
              <a:t>different results as shown. 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83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Prerequisite for Procedure: </a:t>
            </a:r>
            <a:br>
              <a:rPr kumimoji="1" lang="en-US" altLang="ja-JP" dirty="0" smtClean="0"/>
            </a:br>
            <a:r>
              <a:rPr kumimoji="1" lang="en-US" altLang="ja-JP" sz="2400" dirty="0" smtClean="0"/>
              <a:t>An stability example of tuning fork crystal 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422" y="2341600"/>
            <a:ext cx="4280545" cy="2527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2978639" y="2105831"/>
            <a:ext cx="2111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ºC (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Degree Centigrade 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3257959"/>
            <a:ext cx="9989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Frequency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Deviation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(ppm)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3" y="5088086"/>
            <a:ext cx="7488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Both"/>
            </a:pPr>
            <a:r>
              <a:rPr lang="en-US" altLang="ja-JP" sz="1600" b="1" dirty="0" err="1" smtClean="0">
                <a:solidFill>
                  <a:schemeClr val="tx1"/>
                </a:solidFill>
              </a:rPr>
              <a:t>X’tal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  frequency accuracy : ±20ppm</a:t>
            </a:r>
          </a:p>
          <a:p>
            <a:pPr marL="457200" indent="-457200">
              <a:buAutoNum type="arabicParenBoth"/>
            </a:pPr>
            <a:r>
              <a:rPr lang="en-US" altLang="ja-JP" sz="1600" b="1" dirty="0" smtClean="0">
                <a:solidFill>
                  <a:schemeClr val="tx1"/>
                </a:solidFill>
              </a:rPr>
              <a:t>Sensor node (TSF </a:t>
            </a:r>
            <a:r>
              <a:rPr lang="en-US" altLang="ja-JP" sz="1600" b="1" dirty="0">
                <a:solidFill>
                  <a:schemeClr val="tx1"/>
                </a:solidFill>
              </a:rPr>
              <a:t>Slave) :  3.5ppm @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25±10 </a:t>
            </a:r>
            <a:r>
              <a:rPr lang="en-US" altLang="ja-JP" sz="1600" b="1" dirty="0">
                <a:solidFill>
                  <a:schemeClr val="tx1"/>
                </a:solidFill>
              </a:rPr>
              <a:t>ºC 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en-US" altLang="ja-JP" sz="1600" b="1" dirty="0" smtClean="0">
                <a:solidFill>
                  <a:schemeClr val="tx1"/>
                </a:solidFill>
              </a:rPr>
              <a:t>                                             </a:t>
            </a:r>
            <a:r>
              <a:rPr lang="en-US" altLang="ja-JP" sz="1600" b="1" dirty="0">
                <a:solidFill>
                  <a:schemeClr val="tx1"/>
                </a:solidFill>
              </a:rPr>
              <a:t>-0.035 ppm / (change in ºC)</a:t>
            </a:r>
            <a:r>
              <a:rPr lang="en-US" altLang="ja-JP" sz="1600" b="1" baseline="30000" dirty="0">
                <a:solidFill>
                  <a:schemeClr val="tx1"/>
                </a:solidFill>
              </a:rPr>
              <a:t>2</a:t>
            </a:r>
            <a:r>
              <a:rPr lang="en-US" altLang="ja-JP" sz="1600" b="1" dirty="0">
                <a:solidFill>
                  <a:schemeClr val="tx1"/>
                </a:solidFill>
              </a:rPr>
              <a:t> max parabolic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curve</a:t>
            </a:r>
          </a:p>
          <a:p>
            <a:pPr marL="457200" indent="-457200">
              <a:buAutoNum type="arabicParenBoth"/>
            </a:pPr>
            <a:r>
              <a:rPr lang="en-US" altLang="ja-JP" sz="1600" b="1" dirty="0" smtClean="0">
                <a:solidFill>
                  <a:schemeClr val="tx1"/>
                </a:solidFill>
              </a:rPr>
              <a:t>AP (</a:t>
            </a:r>
            <a:r>
              <a:rPr lang="en-US" altLang="ja-JP" sz="1600" b="1" dirty="0">
                <a:solidFill>
                  <a:schemeClr val="tx1"/>
                </a:solidFill>
              </a:rPr>
              <a:t>TSF Master): Temperature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stabilized timer may be used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kumimoji="1" lang="en-US" altLang="ja-JP" sz="1600" b="1" dirty="0">
                <a:solidFill>
                  <a:schemeClr val="tx1"/>
                </a:solidFill>
              </a:rPr>
              <a:t>                                     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                 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1.5</a:t>
            </a:r>
            <a:r>
              <a:rPr lang="en-US" altLang="ja-JP" sz="1600" b="1" dirty="0">
                <a:solidFill>
                  <a:schemeClr val="tx1"/>
                </a:solidFill>
              </a:rPr>
              <a:t>ppm for -10 ~ 60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ºC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940152" y="2816349"/>
            <a:ext cx="305983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</a:rPr>
              <a:t>Information exchange  </a:t>
            </a:r>
          </a:p>
          <a:p>
            <a:r>
              <a:rPr lang="en-US" altLang="ja-JP" sz="2000" b="1" dirty="0" smtClean="0">
                <a:solidFill>
                  <a:schemeClr val="tx1"/>
                </a:solidFill>
              </a:rPr>
              <a:t>(before performing FM</a:t>
            </a:r>
            <a:r>
              <a:rPr lang="en-US" altLang="ja-JP" sz="2000" b="1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 ) 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</a:rPr>
              <a:t>   - Stability </a:t>
            </a:r>
            <a:r>
              <a:rPr lang="en-US" altLang="ja-JP" sz="1600" b="1" dirty="0">
                <a:solidFill>
                  <a:schemeClr val="tx1"/>
                </a:solidFill>
              </a:rPr>
              <a:t>(My side)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/>
            </a:r>
            <a:br>
              <a:rPr lang="en-US" altLang="ja-JP" sz="1600" b="1" dirty="0" smtClean="0">
                <a:solidFill>
                  <a:schemeClr val="tx1"/>
                </a:solidFill>
              </a:rPr>
            </a:br>
            <a:r>
              <a:rPr lang="en-US" altLang="ja-JP" sz="1600" b="1" dirty="0" smtClean="0">
                <a:solidFill>
                  <a:schemeClr val="tx1"/>
                </a:solidFill>
              </a:rPr>
              <a:t>            and/or 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</a:rPr>
              <a:t>   - Achievable minimum 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</a:rPr>
              <a:t>        tolerance </a:t>
            </a:r>
            <a:r>
              <a:rPr lang="en-US" altLang="ja-JP" sz="1600" b="1" dirty="0">
                <a:solidFill>
                  <a:schemeClr val="tx1"/>
                </a:solidFill>
              </a:rPr>
              <a:t>(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your side) </a:t>
            </a:r>
          </a:p>
        </p:txBody>
      </p:sp>
    </p:spTree>
    <p:extLst>
      <p:ext uri="{BB962C8B-B14F-4D97-AF65-F5344CB8AC3E}">
        <p14:creationId xmlns:p14="http://schemas.microsoft.com/office/powerpoint/2010/main" val="402243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Open issue: Procedure (1)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8688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AP may advertise possible worst accuracy before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Worst TSF accuracy (11-12/0130r0; already in SFD) 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addition, AP may advertise best tolerance by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Achievable minimum tolerance and/or </a:t>
            </a:r>
            <a:r>
              <a:rPr lang="en-US" altLang="ja-JP" dirty="0" smtClean="0"/>
              <a:t>TSF </a:t>
            </a:r>
            <a:r>
              <a:rPr lang="en-US" altLang="ja-JP" dirty="0"/>
              <a:t>timer stability </a:t>
            </a:r>
            <a:r>
              <a:rPr lang="en-US" dirty="0" smtClean="0"/>
              <a:t>(to be used for TFM</a:t>
            </a:r>
            <a:r>
              <a:rPr lang="en-US" baseline="30000" dirty="0" smtClean="0"/>
              <a:t>2</a:t>
            </a:r>
            <a:r>
              <a:rPr lang="en-US" dirty="0" smtClean="0"/>
              <a:t>P interval calculation) as well.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 may inform its own residual tolerance to AP after  compensation performed, if requested.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Either STA or AP select appropriate TFM</a:t>
            </a:r>
            <a:r>
              <a:rPr lang="en-US" baseline="30000" dirty="0" smtClean="0"/>
              <a:t>2</a:t>
            </a:r>
            <a:r>
              <a:rPr lang="en-US" dirty="0" smtClean="0"/>
              <a:t>P scheme</a:t>
            </a:r>
            <a:r>
              <a:rPr lang="en-US" dirty="0"/>
              <a:t>;</a:t>
            </a:r>
            <a:r>
              <a:rPr lang="en-US" dirty="0" smtClean="0"/>
              <a:t>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Initiates explicit TFM</a:t>
            </a:r>
            <a:r>
              <a:rPr lang="en-US" baseline="30000" dirty="0" smtClean="0"/>
              <a:t>2</a:t>
            </a:r>
            <a:r>
              <a:rPr lang="en-US" dirty="0" smtClean="0"/>
              <a:t>P handshake with specific interval between two time measurements by STA if needed.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perform implicit TFM</a:t>
            </a:r>
            <a:r>
              <a:rPr lang="en-US" baseline="30000" dirty="0" smtClean="0"/>
              <a:t>2</a:t>
            </a:r>
            <a:r>
              <a:rPr lang="en-US" dirty="0" smtClean="0"/>
              <a:t>P at every wake-up time as well.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656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Open issue: Procedure (2)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AP may collect information below;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STA’s TSF frequency tolerance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STA’s TSF timer stability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AP may broadcast information below to all STAs;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TSF frequency tolerance of worst STA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TSF timer stability of worst STA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7517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(1)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14592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that the enhanced power saving mechanism of 11ah should provide any frequency measurement procedure of TSF timer to improve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battery life?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lang="en-US" dirty="0" smtClean="0"/>
              <a:t> 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No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Abstain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467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(2)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to explore more on TFM</a:t>
            </a:r>
            <a:r>
              <a:rPr lang="en-US" baseline="30000" dirty="0" smtClean="0"/>
              <a:t>2</a:t>
            </a:r>
            <a:r>
              <a:rPr lang="en-US" dirty="0" smtClean="0"/>
              <a:t>P (</a:t>
            </a:r>
            <a:r>
              <a:rPr lang="en-US" altLang="ja-JP" dirty="0"/>
              <a:t>Time-Freq.</a:t>
            </a:r>
            <a:r>
              <a:rPr lang="ja-JP" altLang="en-US" dirty="0"/>
              <a:t> </a:t>
            </a:r>
            <a:r>
              <a:rPr lang="en-US" altLang="ja-JP" dirty="0"/>
              <a:t>Measurement Mechanism &amp; Procedure) </a:t>
            </a:r>
            <a:r>
              <a:rPr lang="en-US" altLang="ja-JP" dirty="0" smtClean="0"/>
              <a:t>in slide 10 </a:t>
            </a:r>
            <a:r>
              <a:rPr lang="en-US" dirty="0" smtClean="0"/>
              <a:t>to be included finally in SFD of 11ah? </a:t>
            </a: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r>
              <a:rPr lang="en-US" dirty="0" smtClean="0"/>
              <a:t> 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No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>
                <a:solidFill>
                  <a:schemeClr val="tx1"/>
                </a:solidFill>
              </a:rPr>
              <a:t>Abstain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222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Sept. 2012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11-12/130r0 “beacon reception of long sleeper”  </a:t>
            </a:r>
          </a:p>
          <a:p>
            <a:r>
              <a:rPr lang="en-US" dirty="0" smtClean="0"/>
              <a:t>[2]  IEEE802.11 -2012 </a:t>
            </a:r>
            <a:r>
              <a:rPr lang="en-US" altLang="ko-KR" dirty="0">
                <a:ea typeface="굴림" pitchFamily="34" charset="-127"/>
              </a:rPr>
              <a:t>Wireless LAN Medium Access Control (MAC) and Physical Layer (PHY) </a:t>
            </a:r>
            <a:r>
              <a:rPr lang="en-US" altLang="ko-KR" dirty="0" smtClean="0">
                <a:ea typeface="굴림" pitchFamily="34" charset="-127"/>
              </a:rPr>
              <a:t>Specifications</a:t>
            </a:r>
            <a:endParaRPr lang="en-US" dirty="0" smtClean="0"/>
          </a:p>
          <a:p>
            <a:r>
              <a:rPr lang="en-US" dirty="0" smtClean="0"/>
              <a:t>[3] 11-12/0872r1 “time frequency measurement  mechanism and procedure” 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altLang="ja-JP" dirty="0" smtClean="0"/>
              <a:t> Estimated battery life improvement by reduced wake-up timing margin using 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 (Time-Freq.</a:t>
            </a:r>
            <a:r>
              <a:rPr lang="ja-JP" altLang="en-US" dirty="0" smtClean="0"/>
              <a:t> </a:t>
            </a:r>
            <a:r>
              <a:rPr lang="en-US" altLang="ja-JP" dirty="0" smtClean="0"/>
              <a:t>Measurement Mechanism &amp; Procedure</a:t>
            </a:r>
            <a:r>
              <a:rPr lang="en-US" altLang="ja-JP" dirty="0"/>
              <a:t>) </a:t>
            </a:r>
            <a:r>
              <a:rPr lang="en-US" altLang="ja-JP" dirty="0" smtClean="0"/>
              <a:t>is shown. </a:t>
            </a:r>
          </a:p>
          <a:p>
            <a:pPr marL="0" indent="0"/>
            <a:r>
              <a:rPr lang="en-US" altLang="ja-JP" dirty="0" smtClean="0"/>
              <a:t> For sensor scenarios with long communication interval,  an accurate wake-up timing control using TSF of which frequency is compensated by TFM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P, may deserve. 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13690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Previous submission &amp; Sensor usage </a:t>
            </a:r>
            <a:r>
              <a:rPr lang="en-US" altLang="ja-JP" dirty="0" smtClean="0"/>
              <a:t>scenario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0813" cy="4400128"/>
          </a:xfrm>
          <a:ln/>
        </p:spPr>
        <p:txBody>
          <a:bodyPr/>
          <a:lstStyle/>
          <a:p>
            <a:pPr marL="0" indent="0"/>
            <a:r>
              <a:rPr lang="en-US" altLang="ko-KR" dirty="0" smtClean="0">
                <a:ea typeface="굴림" charset="-127"/>
              </a:rPr>
              <a:t> AP may </a:t>
            </a:r>
            <a:r>
              <a:rPr lang="en-US" altLang="ko-KR" dirty="0">
                <a:ea typeface="굴림" charset="-127"/>
              </a:rPr>
              <a:t>provide its TSF timer accuracy </a:t>
            </a:r>
            <a:r>
              <a:rPr lang="en-US" altLang="ko-KR" dirty="0" smtClean="0">
                <a:ea typeface="굴림" charset="-127"/>
              </a:rPr>
              <a:t>information (11-12/130r0 by </a:t>
            </a:r>
            <a:r>
              <a:rPr lang="en-US" altLang="ko-KR" dirty="0" err="1" smtClean="0">
                <a:ea typeface="굴림" charset="-127"/>
              </a:rPr>
              <a:t>Seunghee</a:t>
            </a:r>
            <a:r>
              <a:rPr lang="en-US" altLang="ko-KR" dirty="0" smtClean="0">
                <a:ea typeface="굴림" charset="-127"/>
              </a:rPr>
              <a:t> Han, et. al., already in SFD).</a:t>
            </a:r>
            <a:r>
              <a:rPr lang="en-US" altLang="ja-JP" dirty="0" smtClean="0"/>
              <a:t> </a:t>
            </a:r>
          </a:p>
          <a:p>
            <a:pPr marL="0" indent="0"/>
            <a:endParaRPr lang="en-US" altLang="ja-JP" dirty="0" smtClean="0"/>
          </a:p>
          <a:p>
            <a:pPr marL="0" indent="0"/>
            <a:r>
              <a:rPr lang="en-US" altLang="ja-JP" dirty="0" smtClean="0"/>
              <a:t> Previous </a:t>
            </a:r>
            <a:r>
              <a:rPr lang="en-US" altLang="ja-JP" dirty="0"/>
              <a:t>submission (11-12/872r1) introduced TFM</a:t>
            </a:r>
            <a:r>
              <a:rPr lang="en-US" altLang="ja-JP" baseline="30000" dirty="0"/>
              <a:t>2</a:t>
            </a:r>
            <a:r>
              <a:rPr lang="en-US" altLang="ja-JP" dirty="0"/>
              <a:t>P,  which </a:t>
            </a:r>
            <a:r>
              <a:rPr lang="en-US" altLang="ja-JP" dirty="0" smtClean="0"/>
              <a:t>is imperative to minimize unnecessary wake-up time margin. </a:t>
            </a:r>
          </a:p>
          <a:p>
            <a:pPr marL="0" indent="0"/>
            <a:endParaRPr lang="en-US" altLang="ja-JP" dirty="0"/>
          </a:p>
          <a:p>
            <a:pPr marL="0" indent="0"/>
            <a:r>
              <a:rPr lang="en-US" altLang="ja-JP" dirty="0"/>
              <a:t> </a:t>
            </a:r>
            <a:r>
              <a:rPr lang="en-US" altLang="ja-JP" dirty="0" smtClean="0"/>
              <a:t>Use case 1 (sensors and meters) suggests various type of battery operated scenarios, where 11ah is going to provide quick communication with very long sleep/hibernating periods.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09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Sept.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84213"/>
            <a:ext cx="792088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Principle tactics of battery life improvement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472136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Wake-up (TSF) time of sensors to synchronize with AP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Schedule for sensor nodes to wake-up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Sleep as long as possible while data can be stored in sensors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Awake as short as possible by communicating quickly  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dirty="0" smtClean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dirty="0" smtClean="0"/>
                  <a:t>Accuracy of TSF frequency measurement sets the duty ratio </a:t>
                </a:r>
                <a14:m>
                  <m:oMath xmlns:m="http://schemas.openxmlformats.org/officeDocument/2006/math">
                    <m:r>
                      <a:rPr lang="en-GB" altLang="ja-JP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GB" dirty="0" smtClean="0"/>
                  <a:t> including wake-up margin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/>
                      </a:rPr>
                      <m:t>△</m:t>
                    </m:r>
                    <m:r>
                      <a:rPr lang="en-US" altLang="ja-JP" b="1" i="1" dirty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GB" dirty="0" smtClean="0"/>
                  <a:t> which can be minimized by using TFM</a:t>
                </a:r>
                <a:r>
                  <a:rPr lang="en-GB" baseline="30000" dirty="0" smtClean="0"/>
                  <a:t>2</a:t>
                </a:r>
                <a:r>
                  <a:rPr lang="en-GB" dirty="0" smtClean="0"/>
                  <a:t>P. </a:t>
                </a:r>
              </a:p>
              <a:p>
                <a:pPr marL="0" indent="0"/>
                <a:r>
                  <a:rPr lang="en-GB" sz="2000" dirty="0" smtClean="0"/>
                  <a:t>        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/>
                      </a:rPr>
                      <m:t>𝐷</m:t>
                    </m:r>
                    <m:r>
                      <a:rPr lang="en-GB" sz="2000" i="1" dirty="0" smtClean="0">
                        <a:latin typeface="Cambria Math"/>
                      </a:rPr>
                      <m:t> ≈   </m:t>
                    </m:r>
                    <m:f>
                      <m:fPr>
                        <m:ctrlPr>
                          <a:rPr lang="en-GB" altLang="ja-JP" sz="20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altLang="ja-JP" sz="2000" i="1" dirty="0">
                            <a:latin typeface="Cambria Math"/>
                          </a:rPr>
                          <m:t>𝑇</m:t>
                        </m:r>
                        <m:r>
                          <a:rPr lang="en-GB" altLang="ja-JP" sz="2000" i="1" baseline="-25000" dirty="0" err="1">
                            <a:latin typeface="Cambria Math"/>
                          </a:rPr>
                          <m:t>𝐴𝑤𝑎𝑘𝑒</m:t>
                        </m:r>
                        <m:r>
                          <a:rPr lang="en-US" altLang="ja-JP" sz="2000" b="1" i="1" baseline="-25000" dirty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sz="2000" b="1" i="1" dirty="0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GB" altLang="ja-JP" sz="2000" i="1" dirty="0" err="1">
                            <a:latin typeface="Cambria Math"/>
                          </a:rPr>
                          <m:t>𝑇</m:t>
                        </m:r>
                        <m:r>
                          <a:rPr lang="en-GB" altLang="ja-JP" sz="2000" i="1" baseline="-25000" dirty="0" err="1">
                            <a:latin typeface="Cambria Math"/>
                          </a:rPr>
                          <m:t>𝐷𝑜𝑧𝑒</m:t>
                        </m:r>
                        <m:r>
                          <a:rPr lang="en-GB" altLang="ja-JP" sz="2000" i="1" dirty="0">
                            <a:latin typeface="Cambria Math"/>
                          </a:rPr>
                          <m:t> </m:t>
                        </m:r>
                        <m:r>
                          <a:rPr lang="en-US" altLang="ja-JP" sz="2000" b="1" i="1" dirty="0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altLang="ja-JP" sz="2000" b="1" i="1" dirty="0" smtClean="0">
                        <a:latin typeface="Cambria Math"/>
                      </a:rPr>
                      <m:t> + △</m:t>
                    </m:r>
                  </m:oMath>
                </a14:m>
                <a:r>
                  <a:rPr lang="ja-JP" altLang="en-US" sz="2000" dirty="0" smtClean="0"/>
                  <a:t>　</a:t>
                </a:r>
                <a:r>
                  <a:rPr lang="en-US" altLang="ja-JP" sz="2000" dirty="0" smtClean="0"/>
                  <a:t>; for small </a:t>
                </a:r>
                <a14:m>
                  <m:oMath xmlns:m="http://schemas.openxmlformats.org/officeDocument/2006/math">
                    <m:r>
                      <a:rPr lang="en-GB" altLang="ja-JP" sz="2000" i="1" dirty="0">
                        <a:latin typeface="Cambria Math"/>
                      </a:rPr>
                      <m:t>𝐷</m:t>
                    </m:r>
                    <m:r>
                      <a:rPr lang="en-GB" altLang="ja-JP" sz="2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2000" dirty="0" smtClean="0"/>
                  <a:t> </a:t>
                </a:r>
              </a:p>
              <a:p>
                <a:pPr marL="0" indent="0"/>
                <a:r>
                  <a:rPr lang="en-US" altLang="ja-JP" sz="2000" dirty="0" smtClean="0"/>
                  <a:t>   c.f.  Wake-up timing margin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△= 40ppm,  (20ppm </a:t>
                </a:r>
                <a:r>
                  <a:rPr lang="en-US" altLang="ja-JP" sz="2000" dirty="0" err="1" smtClean="0">
                    <a:latin typeface="Cambria Math"/>
                    <a:ea typeface="Cambria Math"/>
                  </a:rPr>
                  <a:t>X’tals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  at each peer)</a:t>
                </a:r>
                <a:r>
                  <a:rPr lang="en-US" altLang="ja-JP" sz="2000" dirty="0"/>
                  <a:t> </a:t>
                </a:r>
                <a:endParaRPr lang="en-US" altLang="ja-JP" sz="2000" dirty="0" smtClean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981200"/>
                <a:ext cx="8350696" cy="4472136"/>
              </a:xfrm>
              <a:blipFill rotWithShape="1">
                <a:blip r:embed="rId3"/>
                <a:stretch>
                  <a:fillRect l="-1023" t="-1090" r="-2045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Sept.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4213"/>
            <a:ext cx="8352928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R</a:t>
            </a:r>
            <a:r>
              <a:rPr lang="en-US" dirty="0" smtClean="0"/>
              <a:t>eduction of wake-up timing margin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88840"/>
            <a:ext cx="8208912" cy="4208463"/>
          </a:xfrm>
          <a:ln/>
        </p:spPr>
        <p:txBody>
          <a:bodyPr/>
          <a:lstStyle/>
          <a:p>
            <a:r>
              <a:rPr lang="en-US" dirty="0" smtClean="0"/>
              <a:t>Wake-up Scheduling and required timing margin;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/>
            <a:endParaRPr lang="en-US" altLang="ja-JP" dirty="0" smtClean="0">
              <a:latin typeface="Cambria Math"/>
              <a:ea typeface="Cambria Math"/>
            </a:endParaRPr>
          </a:p>
          <a:p>
            <a:pPr marL="457200" indent="-457200">
              <a:buAutoNum type="arabicParenBoth"/>
            </a:pPr>
            <a:r>
              <a:rPr lang="en-US" altLang="ja-JP" sz="2000" dirty="0" smtClean="0">
                <a:latin typeface="Cambria Math"/>
                <a:ea typeface="Cambria Math"/>
              </a:rPr>
              <a:t>△</a:t>
            </a:r>
            <a:r>
              <a:rPr lang="en-US" altLang="ja-JP" sz="2000" dirty="0">
                <a:latin typeface="Cambria Math"/>
                <a:ea typeface="Cambria Math"/>
              </a:rPr>
              <a:t>=±</a:t>
            </a:r>
            <a:r>
              <a:rPr lang="en-US" altLang="ja-JP" sz="2000" dirty="0" smtClean="0">
                <a:latin typeface="Cambria Math"/>
                <a:ea typeface="Cambria Math"/>
              </a:rPr>
              <a:t>20@AP ±20@STA=±40ppm; </a:t>
            </a:r>
          </a:p>
          <a:p>
            <a:pPr marL="0" indent="0"/>
            <a:r>
              <a:rPr lang="en-US" altLang="ja-JP" sz="2000" dirty="0" smtClean="0">
                <a:latin typeface="Cambria Math"/>
                <a:ea typeface="Cambria Math"/>
              </a:rPr>
              <a:t>      Wasting </a:t>
            </a:r>
            <a:r>
              <a:rPr lang="en-US" altLang="ja-JP" sz="2000" dirty="0">
                <a:latin typeface="Cambria Math"/>
                <a:ea typeface="Cambria Math"/>
              </a:rPr>
              <a:t>battery power </a:t>
            </a:r>
            <a:r>
              <a:rPr lang="en-US" altLang="ja-JP" sz="2000" dirty="0" smtClean="0">
                <a:latin typeface="Cambria Math"/>
                <a:ea typeface="Cambria Math"/>
              </a:rPr>
              <a:t>, P</a:t>
            </a:r>
            <a:r>
              <a:rPr lang="en-US" altLang="ja-JP" sz="2000" baseline="-25000" dirty="0" smtClean="0">
                <a:latin typeface="Cambria Math"/>
                <a:ea typeface="Cambria Math"/>
              </a:rPr>
              <a:t>W(average) </a:t>
            </a:r>
            <a:r>
              <a:rPr lang="en-US" altLang="ja-JP" sz="2000" dirty="0" smtClean="0">
                <a:latin typeface="Cambria Math"/>
                <a:ea typeface="Cambria Math"/>
              </a:rPr>
              <a:t>   ∝ △      ; for deployed  sensors</a:t>
            </a:r>
            <a:br>
              <a:rPr lang="en-US" altLang="ja-JP" sz="2000" dirty="0" smtClean="0">
                <a:latin typeface="Cambria Math"/>
                <a:ea typeface="Cambria Math"/>
              </a:rPr>
            </a:br>
            <a:r>
              <a:rPr lang="en-US" altLang="ja-JP" sz="2000" dirty="0" smtClean="0">
                <a:latin typeface="Cambria Math"/>
                <a:ea typeface="Cambria Math"/>
              </a:rPr>
              <a:t>                                                     P</a:t>
            </a:r>
            <a:r>
              <a:rPr lang="en-US" altLang="ja-JP" sz="2000" baseline="-25000" dirty="0" smtClean="0">
                <a:latin typeface="Cambria Math"/>
                <a:ea typeface="Cambria Math"/>
              </a:rPr>
              <a:t>W(worst case)</a:t>
            </a:r>
            <a:r>
              <a:rPr lang="en-US" altLang="ja-JP" sz="2000" dirty="0" smtClean="0">
                <a:latin typeface="Cambria Math"/>
                <a:ea typeface="Cambria Math"/>
              </a:rPr>
              <a:t> ∝ 2△   ; for  possible worst case </a:t>
            </a:r>
            <a:endParaRPr lang="en-US" sz="2000" dirty="0">
              <a:latin typeface="Cambria Math"/>
              <a:ea typeface="Cambria Math"/>
            </a:endParaRPr>
          </a:p>
          <a:p>
            <a:pPr marL="0" indent="0"/>
            <a:r>
              <a:rPr lang="en-US" sz="2000" dirty="0" smtClean="0">
                <a:latin typeface="Cambria Math"/>
                <a:ea typeface="Cambria Math"/>
              </a:rPr>
              <a:t>(2)  TFM</a:t>
            </a:r>
            <a:r>
              <a:rPr lang="en-US" sz="2000" baseline="30000" dirty="0" smtClean="0">
                <a:latin typeface="Cambria Math"/>
                <a:ea typeface="Cambria Math"/>
              </a:rPr>
              <a:t>2</a:t>
            </a:r>
            <a:r>
              <a:rPr lang="en-US" sz="2000" dirty="0" smtClean="0">
                <a:latin typeface="Cambria Math"/>
                <a:ea typeface="Cambria Math"/>
              </a:rPr>
              <a:t>P may improve above wake-up margin, approx. 1/10 reduction.</a:t>
            </a:r>
            <a:r>
              <a:rPr lang="en-US" altLang="ja-JP" sz="2000" dirty="0" smtClean="0">
                <a:latin typeface="Cambria Math"/>
                <a:ea typeface="Cambria Math"/>
              </a:rPr>
              <a:t> </a:t>
            </a:r>
            <a:endParaRPr lang="en-US" altLang="ja-JP" sz="2000" dirty="0">
              <a:latin typeface="Cambria Math"/>
              <a:ea typeface="Cambria Math"/>
            </a:endParaRPr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15344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513685" y="3612504"/>
            <a:ext cx="866627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99928" y="3846530"/>
            <a:ext cx="4313757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388696" y="296094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956648" y="2802414"/>
            <a:ext cx="0" cy="7920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51720" y="2874422"/>
            <a:ext cx="48923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516216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380312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513685" y="3501008"/>
            <a:ext cx="4303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563888" y="3306470"/>
            <a:ext cx="2949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wake-up timing margin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due to timer freq. accuracy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89963" y="2874422"/>
            <a:ext cx="11384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master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(AP)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9963" y="3594502"/>
            <a:ext cx="1063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slave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(STA)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156176" y="4026550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wake-up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524328" y="3954542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707904" y="3933056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7496708" y="3825044"/>
            <a:ext cx="603684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6516216" y="296094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" name="直線コネクタ 40"/>
          <p:cNvCxnSpPr>
            <a:stCxn id="20" idx="1"/>
            <a:endCxn id="39" idx="3"/>
          </p:cNvCxnSpPr>
          <p:nvPr/>
        </p:nvCxnSpPr>
        <p:spPr bwMode="auto">
          <a:xfrm flipH="1">
            <a:off x="6624228" y="3086962"/>
            <a:ext cx="764468" cy="0"/>
          </a:xfrm>
          <a:prstGeom prst="line">
            <a:avLst/>
          </a:prstGeom>
          <a:solidFill>
            <a:srgbClr val="00B8FF"/>
          </a:solidFill>
          <a:ln w="44450" cap="flat" cmpd="sng" algn="ctr">
            <a:solidFill>
              <a:srgbClr val="00B050"/>
            </a:solidFill>
            <a:prstDash val="sysDash"/>
            <a:round/>
            <a:headEnd type="stealth" w="med" len="med"/>
            <a:tailEnd type="stealth" w="med" len="med"/>
          </a:ln>
          <a:effectLst/>
        </p:spPr>
      </p:cxnSp>
      <p:sp>
        <p:nvSpPr>
          <p:cNvPr id="42" name="正方形/長方形 41"/>
          <p:cNvSpPr/>
          <p:nvPr/>
        </p:nvSpPr>
        <p:spPr bwMode="auto">
          <a:xfrm>
            <a:off x="7380312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6516216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 flipH="1">
            <a:off x="6615844" y="3789040"/>
            <a:ext cx="764468" cy="0"/>
          </a:xfrm>
          <a:prstGeom prst="line">
            <a:avLst/>
          </a:prstGeom>
          <a:solidFill>
            <a:srgbClr val="00B8FF"/>
          </a:solidFill>
          <a:ln w="44450" cap="flat" cmpd="sng" algn="ctr">
            <a:solidFill>
              <a:srgbClr val="00B050"/>
            </a:solidFill>
            <a:prstDash val="sysDash"/>
            <a:round/>
            <a:headEnd type="stealth" w="med" len="med"/>
            <a:tailEnd type="stealth" w="med" len="med"/>
          </a:ln>
          <a:effectLst/>
        </p:spPr>
      </p:cxnSp>
      <p:sp>
        <p:nvSpPr>
          <p:cNvPr id="48" name="正方形/長方形 47"/>
          <p:cNvSpPr/>
          <p:nvPr/>
        </p:nvSpPr>
        <p:spPr bwMode="auto">
          <a:xfrm>
            <a:off x="2123728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直線矢印コネクタ 48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  <p:sp>
        <p:nvSpPr>
          <p:cNvPr id="45" name="テキスト ボックス 36"/>
          <p:cNvSpPr txBox="1"/>
          <p:nvPr/>
        </p:nvSpPr>
        <p:spPr>
          <a:xfrm>
            <a:off x="2843808" y="2802414"/>
            <a:ext cx="2329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(Communication interval)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Sept. 2012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Accurate w</a:t>
            </a:r>
            <a:r>
              <a:rPr lang="en-US" dirty="0" smtClean="0"/>
              <a:t>ake-up by TFM</a:t>
            </a:r>
            <a:r>
              <a:rPr lang="en-US" baseline="30000" dirty="0" smtClean="0"/>
              <a:t>2</a:t>
            </a:r>
            <a:r>
              <a:rPr lang="en-US" dirty="0" smtClean="0"/>
              <a:t>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11560" y="2095370"/>
                <a:ext cx="8015880" cy="4208463"/>
              </a:xfrm>
              <a:ln/>
            </p:spPr>
            <p:txBody>
              <a:bodyPr/>
              <a:lstStyle/>
              <a:p>
                <a:r>
                  <a:rPr lang="en-US" dirty="0" smtClean="0"/>
                  <a:t>Compensated TSF timer reduces required wake-up margin;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marL="457200" indent="-457200">
                  <a:buAutoNum type="arabicParenBoth"/>
                </a:pPr>
                <a:r>
                  <a:rPr lang="en-US" altLang="ja-JP" sz="2000" dirty="0" smtClean="0">
                    <a:latin typeface="Cambria Math"/>
                    <a:ea typeface="Cambria Math"/>
                  </a:rPr>
                  <a:t>△</a:t>
                </a:r>
                <a:r>
                  <a:rPr lang="en-US" altLang="ja-JP" sz="2000" baseline="-25000" dirty="0" smtClean="0">
                    <a:latin typeface="Cambria Math"/>
                    <a:ea typeface="Cambria Math"/>
                  </a:rPr>
                  <a:t>compensated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= 3.5ppm, which is required for residual tolerance. </a:t>
                </a:r>
                <a:r>
                  <a:rPr lang="ja-JP" altLang="en-US" sz="2000" dirty="0">
                    <a:latin typeface="Cambria Math"/>
                  </a:rPr>
                  <a:t> </a:t>
                </a:r>
                <a:endParaRPr lang="en-US" sz="2000" dirty="0">
                  <a:latin typeface="Cambria Math"/>
                  <a:ea typeface="Cambria Math"/>
                </a:endParaRPr>
              </a:p>
              <a:p>
                <a:pPr marL="0" indent="0"/>
                <a:r>
                  <a:rPr lang="en-US" sz="2000" dirty="0" smtClean="0">
                    <a:latin typeface="Cambria Math"/>
                    <a:ea typeface="Cambria Math"/>
                  </a:rPr>
                  <a:t>(2) 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For instance, △</a:t>
                </a:r>
                <a:r>
                  <a:rPr lang="en-US" altLang="ja-JP" sz="2000" baseline="-25000" dirty="0" smtClean="0">
                    <a:latin typeface="Cambria Math"/>
                    <a:ea typeface="Cambria Math"/>
                  </a:rPr>
                  <a:t>compensated 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=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±1.5ppm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@AP ± </a:t>
                </a:r>
                <a:r>
                  <a:rPr lang="en-US" altLang="ja-JP" sz="2000" dirty="0" smtClean="0">
                    <a:latin typeface="Cambria Math"/>
                    <a:ea typeface="Cambria Math"/>
                  </a:rPr>
                  <a:t>2ppm@STA</a:t>
                </a:r>
                <a14:m>
                  <m:oMath xmlns:m="http://schemas.openxmlformats.org/officeDocument/2006/math">
                    <m:r>
                      <a:rPr lang="en-GB" altLang="ja-JP" sz="2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2000" dirty="0" smtClean="0">
                    <a:latin typeface="Cambria Math"/>
                    <a:ea typeface="Cambria Math"/>
                  </a:rPr>
                  <a:t>; </a:t>
                </a:r>
                <a:br>
                  <a:rPr lang="en-US" altLang="ja-JP" sz="2000" dirty="0" smtClean="0">
                    <a:latin typeface="Cambria Math"/>
                    <a:ea typeface="Cambria Math"/>
                  </a:rPr>
                </a:br>
                <a:r>
                  <a:rPr lang="en-US" altLang="ja-JP" sz="2000" dirty="0" smtClean="0">
                    <a:latin typeface="Cambria Math"/>
                    <a:ea typeface="Cambria Math"/>
                  </a:rPr>
                  <a:t>        Temperature stability  of TSF timer and residual 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tolerance of TFM</a:t>
                </a:r>
                <a:r>
                  <a:rPr lang="en-US" altLang="ja-JP" sz="2000" baseline="30000" dirty="0">
                    <a:latin typeface="Cambria Math"/>
                    <a:ea typeface="Cambria Math"/>
                  </a:rPr>
                  <a:t>2</a:t>
                </a:r>
                <a:r>
                  <a:rPr lang="en-US" altLang="ja-JP" sz="2000" dirty="0">
                    <a:latin typeface="Cambria Math"/>
                    <a:ea typeface="Cambria Math"/>
                  </a:rPr>
                  <a:t>P</a:t>
                </a:r>
              </a:p>
              <a:p>
                <a:pPr marL="0" indent="0"/>
                <a:endParaRPr lang="en-US" dirty="0"/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11560" y="2095370"/>
                <a:ext cx="8015880" cy="4208463"/>
              </a:xfrm>
              <a:blipFill rotWithShape="1">
                <a:blip r:embed="rId3"/>
                <a:stretch>
                  <a:fillRect l="-1141" t="-1159" r="-1825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直線矢印コネクタ 2"/>
          <p:cNvCxnSpPr/>
          <p:nvPr/>
        </p:nvCxnSpPr>
        <p:spPr bwMode="auto">
          <a:xfrm>
            <a:off x="1763688" y="323446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1763688" y="3954542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正方形/長方形 6"/>
          <p:cNvSpPr/>
          <p:nvPr/>
        </p:nvSpPr>
        <p:spPr bwMode="auto">
          <a:xfrm>
            <a:off x="2051720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802414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123728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804248" y="3591018"/>
            <a:ext cx="252028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23728" y="3846530"/>
            <a:ext cx="4676328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948264" y="2982434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948264" y="2777153"/>
            <a:ext cx="0" cy="6733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874422"/>
            <a:ext cx="48797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4716016" y="2607876"/>
            <a:ext cx="21836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6804248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6948264" y="3450486"/>
            <a:ext cx="8384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768244" y="3501008"/>
            <a:ext cx="1800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2339114" y="3306470"/>
            <a:ext cx="43931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less wake-up margin using compensated TSF timer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only for residual tolerance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89963" y="2874422"/>
            <a:ext cx="1189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master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 (AP)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9963" y="3594502"/>
            <a:ext cx="10631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TSF slave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(STA)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156176" y="4026550"/>
            <a:ext cx="9216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Wake-up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056276" y="3882534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79912" y="3882534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2123728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8" name="直線矢印コネクタ 37"/>
          <p:cNvCxnSpPr/>
          <p:nvPr/>
        </p:nvCxnSpPr>
        <p:spPr bwMode="auto">
          <a:xfrm>
            <a:off x="2051720" y="3450486"/>
            <a:ext cx="108012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正方形/長方形 38"/>
          <p:cNvSpPr/>
          <p:nvPr/>
        </p:nvSpPr>
        <p:spPr bwMode="auto">
          <a:xfrm>
            <a:off x="6804248" y="3681028"/>
            <a:ext cx="126014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7056276" y="3681028"/>
            <a:ext cx="108012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7164288" y="3825044"/>
            <a:ext cx="360040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  <p:sp>
        <p:nvSpPr>
          <p:cNvPr id="44" name="テキスト ボックス 36"/>
          <p:cNvSpPr txBox="1"/>
          <p:nvPr/>
        </p:nvSpPr>
        <p:spPr>
          <a:xfrm>
            <a:off x="2843808" y="2802414"/>
            <a:ext cx="2329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(Communication interval)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2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5213"/>
          </a:xfrm>
        </p:spPr>
        <p:txBody>
          <a:bodyPr/>
          <a:lstStyle/>
          <a:p>
            <a:r>
              <a:rPr kumimoji="1" lang="en-US" altLang="ja-JP" sz="2800" dirty="0" smtClean="0"/>
              <a:t>Estimated battery life improvement w/t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example using Li Coin Cell*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3291" y="4705399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Comm. interval  (hour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068341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Battery condition:  Cell capacity ~90mAh,  Self discharge ~1% of full capacity/year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Power : 20mW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Data size: 463 octet @ 150kbit/s and 1500 octet @ 3Mbit/s  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Data rate : 150kbit/s (MCS0 rep2) and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3Mbit/s (MCS9)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TSF Timer Oscillator supply current :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1uA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(continuous) </a:t>
            </a:r>
          </a:p>
          <a:p>
            <a:r>
              <a:rPr lang="en-US" altLang="ja-JP" sz="14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*note : e.g.  Panasonic Li coin cell CR2016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30101" y="1772816"/>
            <a:ext cx="1842299" cy="10156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[ Use case 1a,1c,1d,1e/f ]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Portable sensor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which dumps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queued data 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             a few times a day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テキスト ボックス 8"/>
          <p:cNvSpPr txBox="1"/>
          <p:nvPr/>
        </p:nvSpPr>
        <p:spPr>
          <a:xfrm>
            <a:off x="760385" y="2636912"/>
            <a:ext cx="8226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Battery 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Life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(year)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730088"/>
              </p:ext>
            </p:extLst>
          </p:nvPr>
        </p:nvGraphicFramePr>
        <p:xfrm>
          <a:off x="1475656" y="1772816"/>
          <a:ext cx="6336705" cy="30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上矢印 2"/>
          <p:cNvSpPr/>
          <p:nvPr/>
        </p:nvSpPr>
        <p:spPr bwMode="auto">
          <a:xfrm>
            <a:off x="5439575" y="2420888"/>
            <a:ext cx="180020" cy="576064"/>
          </a:xfrm>
          <a:prstGeom prst="upArrow">
            <a:avLst>
              <a:gd name="adj1" fmla="val 50000"/>
              <a:gd name="adj2" fmla="val 69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557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5213"/>
          </a:xfrm>
        </p:spPr>
        <p:txBody>
          <a:bodyPr/>
          <a:lstStyle/>
          <a:p>
            <a:r>
              <a:rPr kumimoji="1" lang="en-US" altLang="ja-JP" sz="2800" dirty="0" smtClean="0"/>
              <a:t>Estimated battery life improvement w/t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example using AAAA ZnMnO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Cell**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3291" y="4705399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Comm. interval  (hour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068341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Battery condition:  Cell capacity ~300mAh,  Self discharge ~4% of full capacity/year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Power : 250mW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Data size:@ 250 octet </a:t>
            </a:r>
          </a:p>
          <a:p>
            <a:pPr marL="342900" indent="-342900">
              <a:buFont typeface="Times New Roman" pitchFamily="16" charset="0"/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Data rate : 150kbit/s (MCS0 rep2) </a:t>
            </a:r>
            <a:r>
              <a:rPr lang="en-US" altLang="ja-JP" sz="1400" b="1" dirty="0">
                <a:solidFill>
                  <a:schemeClr val="tx1"/>
                </a:solidFill>
              </a:rPr>
              <a:t>and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3Mbit/s (MCS9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TSF Timer Oscillator supply current :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1uA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(continuous) </a:t>
            </a:r>
          </a:p>
          <a:p>
            <a:r>
              <a:rPr lang="en-US" altLang="ja-JP" sz="1400" b="1" dirty="0" smtClean="0">
                <a:solidFill>
                  <a:schemeClr val="tx1"/>
                </a:solidFill>
              </a:rPr>
              <a:t>                                 **note : AAAA ZnMnO</a:t>
            </a:r>
            <a:r>
              <a:rPr lang="en-US" altLang="ja-JP" sz="1400" b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 Cell, of which capacity is depending on discharge current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21572" y="1772816"/>
            <a:ext cx="1778820" cy="10156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[ Use case 1a,1c,1d,1h ]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Fixed sensor deployed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in wide area or indoor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which send out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    set of data hourly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787320"/>
              </p:ext>
            </p:extLst>
          </p:nvPr>
        </p:nvGraphicFramePr>
        <p:xfrm>
          <a:off x="1475656" y="1772816"/>
          <a:ext cx="6336704" cy="30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テキスト ボックス 8"/>
          <p:cNvSpPr txBox="1"/>
          <p:nvPr/>
        </p:nvSpPr>
        <p:spPr>
          <a:xfrm>
            <a:off x="760385" y="2636912"/>
            <a:ext cx="8226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Battery 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Life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(year)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上矢印 12"/>
          <p:cNvSpPr/>
          <p:nvPr/>
        </p:nvSpPr>
        <p:spPr bwMode="auto">
          <a:xfrm>
            <a:off x="5727607" y="2276872"/>
            <a:ext cx="180020" cy="288032"/>
          </a:xfrm>
          <a:prstGeom prst="upArrow">
            <a:avLst>
              <a:gd name="adj1" fmla="val 50000"/>
              <a:gd name="adj2" fmla="val 69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12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5213"/>
          </a:xfrm>
        </p:spPr>
        <p:txBody>
          <a:bodyPr/>
          <a:lstStyle/>
          <a:p>
            <a:r>
              <a:rPr kumimoji="1" lang="en-US" altLang="ja-JP" sz="2800" dirty="0" smtClean="0"/>
              <a:t>Estimated battery life improvement w/t 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  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An example using Li Button Cell***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Sept. 2012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3999" y="4705399"/>
            <a:ext cx="2056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 Comm. interval  (hour</a:t>
            </a:r>
            <a:r>
              <a:rPr kumimoji="1" lang="en-US" altLang="ja-JP" sz="1400" b="1" dirty="0" smtClean="0">
                <a:solidFill>
                  <a:schemeClr val="tx1"/>
                </a:solidFill>
              </a:rPr>
              <a:t>) 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2636912"/>
            <a:ext cx="8322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Battery 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Life</a:t>
            </a:r>
          </a:p>
          <a:p>
            <a:pPr algn="ctr"/>
            <a:r>
              <a:rPr lang="en-US" altLang="ja-JP" sz="1400" b="1" dirty="0" smtClean="0">
                <a:solidFill>
                  <a:schemeClr val="tx1"/>
                </a:solidFill>
              </a:rPr>
              <a:t>(day)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068341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Battery condition:  Cell capacity ~35mAh,  Self discharge ~1% of full capacity/year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Power : 1mW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Tx Data size:@ 16 octet </a:t>
            </a:r>
          </a:p>
          <a:p>
            <a:pPr marL="342900" indent="-342900">
              <a:buFont typeface="Times New Roman" pitchFamily="16" charset="0"/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Data rate : 150kbit/s (MCS0 rep2) </a:t>
            </a:r>
            <a:r>
              <a:rPr lang="en-US" altLang="ja-JP" sz="1400" b="1" dirty="0">
                <a:solidFill>
                  <a:schemeClr val="tx1"/>
                </a:solidFill>
              </a:rPr>
              <a:t>and</a:t>
            </a:r>
            <a:r>
              <a:rPr lang="ja-JP" altLang="en-US" sz="1400" b="1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3Mbit/s (MCS9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AutoNum type="arabicParenBoth"/>
            </a:pPr>
            <a:r>
              <a:rPr lang="en-US" altLang="ja-JP" sz="1400" b="1" dirty="0" smtClean="0">
                <a:solidFill>
                  <a:schemeClr val="tx1"/>
                </a:solidFill>
              </a:rPr>
              <a:t>TSF Timer Oscillator supply current :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1uA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(continuous) </a:t>
            </a:r>
          </a:p>
          <a:p>
            <a:r>
              <a:rPr lang="en-US" altLang="ja-JP" sz="1400" b="1" dirty="0" smtClean="0">
                <a:solidFill>
                  <a:schemeClr val="tx1"/>
                </a:solidFill>
              </a:rPr>
              <a:t>                                                                                              ***note : e.g. Panasonic Li button Cell  BR1220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72200" y="1772816"/>
            <a:ext cx="2039341" cy="101566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[ Use case 1c,1d,1e/f,</a:t>
            </a:r>
            <a:r>
              <a:rPr kumimoji="1" lang="ja-JP" altLang="en-US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1h ]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Temporal sensor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which send out 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       a raw or stored data 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              several times an hour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0796084"/>
              </p:ext>
            </p:extLst>
          </p:nvPr>
        </p:nvGraphicFramePr>
        <p:xfrm>
          <a:off x="1259632" y="1772816"/>
          <a:ext cx="6552727" cy="30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上矢印 13"/>
          <p:cNvSpPr/>
          <p:nvPr/>
        </p:nvSpPr>
        <p:spPr bwMode="auto">
          <a:xfrm>
            <a:off x="5940152" y="2492896"/>
            <a:ext cx="180020" cy="360040"/>
          </a:xfrm>
          <a:prstGeom prst="upArrow">
            <a:avLst>
              <a:gd name="adj1" fmla="val 50000"/>
              <a:gd name="adj2" fmla="val 69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Shusaku Shimada,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80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6017</TotalTime>
  <Words>1494</Words>
  <Application>Microsoft Office PowerPoint</Application>
  <PresentationFormat>On-screen Show (4:3)</PresentationFormat>
  <Paragraphs>315</Paragraphs>
  <Slides>16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Custom Design</vt:lpstr>
      <vt:lpstr>Estimated battery life improvement by TFM2P  </vt:lpstr>
      <vt:lpstr>Abstract</vt:lpstr>
      <vt:lpstr>Previous submission &amp; Sensor usage scenario </vt:lpstr>
      <vt:lpstr>Principle tactics of battery life improvement</vt:lpstr>
      <vt:lpstr>Reduction of wake-up timing margin</vt:lpstr>
      <vt:lpstr>Accurate wake-up by TFM2P</vt:lpstr>
      <vt:lpstr>Estimated battery life improvement w/t TFM2P   An example using Li Coin Cell*</vt:lpstr>
      <vt:lpstr>Estimated battery life improvement w/t TFM2P   An example using AAAA ZnMnO2 Cell**</vt:lpstr>
      <vt:lpstr>Estimated battery life improvement w/t TFM2P   An example using Li Button Cell***</vt:lpstr>
      <vt:lpstr> Frequency Measurement Mechanism </vt:lpstr>
      <vt:lpstr>Prerequisite for Procedure:  An stability example of tuning fork crystal </vt:lpstr>
      <vt:lpstr>Open issue: Procedure (1)</vt:lpstr>
      <vt:lpstr>Open issue: Procedure (2)</vt:lpstr>
      <vt:lpstr>Straw Poll (1) </vt:lpstr>
      <vt:lpstr>Straw Poll (2)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SchubiquisT</cp:lastModifiedBy>
  <cp:revision>172</cp:revision>
  <cp:lastPrinted>1601-01-01T00:00:00Z</cp:lastPrinted>
  <dcterms:created xsi:type="dcterms:W3CDTF">2010-02-15T12:38:41Z</dcterms:created>
  <dcterms:modified xsi:type="dcterms:W3CDTF">2012-09-18T19:25:22Z</dcterms:modified>
</cp:coreProperties>
</file>