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76" r:id="rId5"/>
    <p:sldId id="262" r:id="rId6"/>
    <p:sldId id="263" r:id="rId7"/>
    <p:sldId id="267" r:id="rId8"/>
    <p:sldId id="277" r:id="rId9"/>
    <p:sldId id="279" r:id="rId10"/>
    <p:sldId id="278" r:id="rId11"/>
    <p:sldId id="269" r:id="rId12"/>
    <p:sldId id="270" r:id="rId13"/>
    <p:sldId id="281" r:id="rId14"/>
    <p:sldId id="282" r:id="rId15"/>
    <p:sldId id="284" r:id="rId16"/>
    <p:sldId id="283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CR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AAAA_ZnMnO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BR1220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Sheet2!$D$5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Sheet2!$D$6:$D$18</c:f>
              <c:numCache>
                <c:formatCode>General</c:formatCode>
                <c:ptCount val="13"/>
                <c:pt idx="0">
                  <c:v>1.02</c:v>
                </c:pt>
                <c:pt idx="1">
                  <c:v>1.61</c:v>
                </c:pt>
                <c:pt idx="2">
                  <c:v>2.46</c:v>
                </c:pt>
                <c:pt idx="3">
                  <c:v>2.99</c:v>
                </c:pt>
                <c:pt idx="4">
                  <c:v>3.34</c:v>
                </c:pt>
                <c:pt idx="5">
                  <c:v>3.48</c:v>
                </c:pt>
                <c:pt idx="6">
                  <c:v>3.55</c:v>
                </c:pt>
                <c:pt idx="7">
                  <c:v>3.63</c:v>
                </c:pt>
                <c:pt idx="8">
                  <c:v>3.67</c:v>
                </c:pt>
                <c:pt idx="9">
                  <c:v>3.71</c:v>
                </c:pt>
                <c:pt idx="10">
                  <c:v>3.75</c:v>
                </c:pt>
                <c:pt idx="11">
                  <c:v>3.76</c:v>
                </c:pt>
                <c:pt idx="12">
                  <c:v>3.77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Sheet2!$E$5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Sheet2!$E$6:$E$18</c:f>
              <c:numCache>
                <c:formatCode>General</c:formatCode>
                <c:ptCount val="13"/>
                <c:pt idx="0">
                  <c:v>1.1399999999999999</c:v>
                </c:pt>
                <c:pt idx="1">
                  <c:v>1.92</c:v>
                </c:pt>
                <c:pt idx="2">
                  <c:v>3.25</c:v>
                </c:pt>
                <c:pt idx="3">
                  <c:v>4.22</c:v>
                </c:pt>
                <c:pt idx="4">
                  <c:v>4.97</c:v>
                </c:pt>
                <c:pt idx="5">
                  <c:v>5.28</c:v>
                </c:pt>
                <c:pt idx="6">
                  <c:v>5.45</c:v>
                </c:pt>
                <c:pt idx="7">
                  <c:v>5.64</c:v>
                </c:pt>
                <c:pt idx="8">
                  <c:v>5.73</c:v>
                </c:pt>
                <c:pt idx="9">
                  <c:v>5.83</c:v>
                </c:pt>
                <c:pt idx="10">
                  <c:v>5.94</c:v>
                </c:pt>
                <c:pt idx="11">
                  <c:v>5.97</c:v>
                </c:pt>
                <c:pt idx="12">
                  <c:v>5.99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Sheet2!$F$5</c:f>
              <c:strCache>
                <c:ptCount val="1"/>
                <c:pt idx="0">
                  <c:v>(40ppm/3Mbit/s)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Sheet2!$F$6:$F$18</c:f>
              <c:numCache>
                <c:formatCode>General</c:formatCode>
                <c:ptCount val="13"/>
                <c:pt idx="0">
                  <c:v>1.98</c:v>
                </c:pt>
                <c:pt idx="1">
                  <c:v>2.6</c:v>
                </c:pt>
                <c:pt idx="2">
                  <c:v>3.21</c:v>
                </c:pt>
                <c:pt idx="3">
                  <c:v>3.47</c:v>
                </c:pt>
                <c:pt idx="4">
                  <c:v>3.63</c:v>
                </c:pt>
                <c:pt idx="5">
                  <c:v>3.68</c:v>
                </c:pt>
                <c:pt idx="6">
                  <c:v>3.71</c:v>
                </c:pt>
                <c:pt idx="7">
                  <c:v>3.74</c:v>
                </c:pt>
                <c:pt idx="8">
                  <c:v>3.75</c:v>
                </c:pt>
                <c:pt idx="9">
                  <c:v>3.76</c:v>
                </c:pt>
                <c:pt idx="10">
                  <c:v>3.78</c:v>
                </c:pt>
                <c:pt idx="11">
                  <c:v>3.78</c:v>
                </c:pt>
                <c:pt idx="12">
                  <c:v>3.79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Sheet2!$G$5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Sheet2!$G$6:$G$18</c:f>
              <c:numCache>
                <c:formatCode>General</c:formatCode>
                <c:ptCount val="13"/>
                <c:pt idx="0">
                  <c:v>2.46</c:v>
                </c:pt>
                <c:pt idx="1">
                  <c:v>3.49</c:v>
                </c:pt>
                <c:pt idx="2">
                  <c:v>4.68</c:v>
                </c:pt>
                <c:pt idx="3">
                  <c:v>5.27</c:v>
                </c:pt>
                <c:pt idx="4">
                  <c:v>5.63</c:v>
                </c:pt>
                <c:pt idx="5">
                  <c:v>5.76</c:v>
                </c:pt>
                <c:pt idx="6">
                  <c:v>5.83</c:v>
                </c:pt>
                <c:pt idx="7">
                  <c:v>5.9</c:v>
                </c:pt>
                <c:pt idx="8">
                  <c:v>5.93</c:v>
                </c:pt>
                <c:pt idx="9">
                  <c:v>5.97</c:v>
                </c:pt>
                <c:pt idx="10">
                  <c:v>6.01</c:v>
                </c:pt>
                <c:pt idx="11">
                  <c:v>6.02</c:v>
                </c:pt>
                <c:pt idx="12">
                  <c:v>6.02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331776"/>
        <c:axId val="86974464"/>
      </c:scatterChart>
      <c:valAx>
        <c:axId val="77331776"/>
        <c:scaling>
          <c:logBase val="10"/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6974464"/>
        <c:crosses val="autoZero"/>
        <c:crossBetween val="midCat"/>
      </c:valAx>
      <c:valAx>
        <c:axId val="86974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331776"/>
        <c:crossesAt val="0.1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0.33</c:v>
                </c:pt>
                <c:pt idx="1">
                  <c:v>0.64</c:v>
                </c:pt>
                <c:pt idx="2">
                  <c:v>1.44</c:v>
                </c:pt>
                <c:pt idx="3">
                  <c:v>2.46</c:v>
                </c:pt>
                <c:pt idx="4">
                  <c:v>3.83</c:v>
                </c:pt>
                <c:pt idx="5">
                  <c:v>4.7</c:v>
                </c:pt>
                <c:pt idx="6">
                  <c:v>6.08</c:v>
                </c:pt>
                <c:pt idx="7">
                  <c:v>6.74</c:v>
                </c:pt>
                <c:pt idx="8">
                  <c:v>7.13</c:v>
                </c:pt>
                <c:pt idx="9">
                  <c:v>7.8</c:v>
                </c:pt>
                <c:pt idx="10">
                  <c:v>8.0500000000000007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0.33</c:v>
                </c:pt>
                <c:pt idx="1">
                  <c:v>0.65</c:v>
                </c:pt>
                <c:pt idx="2">
                  <c:v>1.5</c:v>
                </c:pt>
                <c:pt idx="3">
                  <c:v>2.65</c:v>
                </c:pt>
                <c:pt idx="4">
                  <c:v>4.3099999999999996</c:v>
                </c:pt>
                <c:pt idx="5">
                  <c:v>5.45</c:v>
                </c:pt>
                <c:pt idx="6">
                  <c:v>7.41</c:v>
                </c:pt>
                <c:pt idx="7">
                  <c:v>8.41</c:v>
                </c:pt>
                <c:pt idx="8">
                  <c:v>9.02</c:v>
                </c:pt>
                <c:pt idx="9">
                  <c:v>10.1</c:v>
                </c:pt>
                <c:pt idx="10">
                  <c:v>10.6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1.1599999999999999</c:v>
                </c:pt>
                <c:pt idx="1">
                  <c:v>2.04</c:v>
                </c:pt>
                <c:pt idx="2">
                  <c:v>3.76</c:v>
                </c:pt>
                <c:pt idx="3">
                  <c:v>5.24</c:v>
                </c:pt>
                <c:pt idx="4">
                  <c:v>6.52</c:v>
                </c:pt>
                <c:pt idx="5">
                  <c:v>7.09</c:v>
                </c:pt>
                <c:pt idx="6">
                  <c:v>7.78</c:v>
                </c:pt>
                <c:pt idx="7">
                  <c:v>8.0399999999999991</c:v>
                </c:pt>
                <c:pt idx="8">
                  <c:v>8.18</c:v>
                </c:pt>
                <c:pt idx="9">
                  <c:v>8.39</c:v>
                </c:pt>
                <c:pt idx="10">
                  <c:v>8.4600000000000009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1.2</c:v>
                </c:pt>
                <c:pt idx="1">
                  <c:v>2.17</c:v>
                </c:pt>
                <c:pt idx="2">
                  <c:v>4.2300000000000004</c:v>
                </c:pt>
                <c:pt idx="3">
                  <c:v>6.19</c:v>
                </c:pt>
                <c:pt idx="4">
                  <c:v>8.06</c:v>
                </c:pt>
                <c:pt idx="5">
                  <c:v>8.9600000000000009</c:v>
                </c:pt>
                <c:pt idx="6">
                  <c:v>10.1</c:v>
                </c:pt>
                <c:pt idx="7">
                  <c:v>10.5</c:v>
                </c:pt>
                <c:pt idx="8">
                  <c:v>10.8</c:v>
                </c:pt>
                <c:pt idx="9">
                  <c:v>11.1</c:v>
                </c:pt>
                <c:pt idx="10">
                  <c:v>11.3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976192"/>
        <c:axId val="86976768"/>
      </c:scatterChart>
      <c:valAx>
        <c:axId val="86976192"/>
        <c:scaling>
          <c:logBase val="10"/>
          <c:orientation val="minMax"/>
          <c:max val="10"/>
          <c:min val="1.0000000000000002E-2"/>
        </c:scaling>
        <c:delete val="0"/>
        <c:axPos val="b"/>
        <c:numFmt formatCode="General" sourceLinked="1"/>
        <c:majorTickMark val="out"/>
        <c:minorTickMark val="none"/>
        <c:tickLblPos val="nextTo"/>
        <c:crossAx val="86976768"/>
        <c:crosses val="autoZero"/>
        <c:crossBetween val="midCat"/>
      </c:valAx>
      <c:valAx>
        <c:axId val="86976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976192"/>
        <c:crossesAt val="1.0000000000000002E-2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51.2</c:v>
                </c:pt>
                <c:pt idx="1">
                  <c:v>112</c:v>
                </c:pt>
                <c:pt idx="2">
                  <c:v>187</c:v>
                </c:pt>
                <c:pt idx="3">
                  <c:v>279</c:v>
                </c:pt>
                <c:pt idx="4">
                  <c:v>334</c:v>
                </c:pt>
                <c:pt idx="5">
                  <c:v>397</c:v>
                </c:pt>
                <c:pt idx="6">
                  <c:v>461</c:v>
                </c:pt>
                <c:pt idx="7">
                  <c:v>488</c:v>
                </c:pt>
                <c:pt idx="8">
                  <c:v>518</c:v>
                </c:pt>
                <c:pt idx="9">
                  <c:v>534</c:v>
                </c:pt>
                <c:pt idx="10">
                  <c:v>543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53.1</c:v>
                </c:pt>
                <c:pt idx="1">
                  <c:v>122</c:v>
                </c:pt>
                <c:pt idx="2">
                  <c:v>214</c:v>
                </c:pt>
                <c:pt idx="3">
                  <c:v>345</c:v>
                </c:pt>
                <c:pt idx="4">
                  <c:v>434</c:v>
                </c:pt>
                <c:pt idx="5">
                  <c:v>546</c:v>
                </c:pt>
                <c:pt idx="6">
                  <c:v>677</c:v>
                </c:pt>
                <c:pt idx="7">
                  <c:v>736</c:v>
                </c:pt>
                <c:pt idx="8">
                  <c:v>806</c:v>
                </c:pt>
                <c:pt idx="9">
                  <c:v>847</c:v>
                </c:pt>
                <c:pt idx="10">
                  <c:v>868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69.5</c:v>
                </c:pt>
                <c:pt idx="1">
                  <c:v>146</c:v>
                </c:pt>
                <c:pt idx="2">
                  <c:v>231</c:v>
                </c:pt>
                <c:pt idx="3">
                  <c:v>326</c:v>
                </c:pt>
                <c:pt idx="4">
                  <c:v>377</c:v>
                </c:pt>
                <c:pt idx="5">
                  <c:v>432</c:v>
                </c:pt>
                <c:pt idx="6">
                  <c:v>484</c:v>
                </c:pt>
                <c:pt idx="7">
                  <c:v>505</c:v>
                </c:pt>
                <c:pt idx="8">
                  <c:v>527</c:v>
                </c:pt>
                <c:pt idx="9">
                  <c:v>539</c:v>
                </c:pt>
                <c:pt idx="10">
                  <c:v>545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73</c:v>
                </c:pt>
                <c:pt idx="1">
                  <c:v>162</c:v>
                </c:pt>
                <c:pt idx="2">
                  <c:v>275</c:v>
                </c:pt>
                <c:pt idx="3">
                  <c:v>420</c:v>
                </c:pt>
                <c:pt idx="4">
                  <c:v>510</c:v>
                </c:pt>
                <c:pt idx="5">
                  <c:v>615</c:v>
                </c:pt>
                <c:pt idx="6">
                  <c:v>728</c:v>
                </c:pt>
                <c:pt idx="7">
                  <c:v>775</c:v>
                </c:pt>
                <c:pt idx="8">
                  <c:v>829</c:v>
                </c:pt>
                <c:pt idx="9">
                  <c:v>859</c:v>
                </c:pt>
                <c:pt idx="10">
                  <c:v>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979648"/>
        <c:axId val="86980224"/>
      </c:scatterChart>
      <c:valAx>
        <c:axId val="86979648"/>
        <c:scaling>
          <c:logBase val="10"/>
          <c:orientation val="minMax"/>
          <c:max val="1"/>
          <c:min val="1.0000000000000002E-3"/>
        </c:scaling>
        <c:delete val="0"/>
        <c:axPos val="b"/>
        <c:numFmt formatCode="General" sourceLinked="1"/>
        <c:majorTickMark val="out"/>
        <c:minorTickMark val="none"/>
        <c:tickLblPos val="nextTo"/>
        <c:crossAx val="86980224"/>
        <c:crosses val="autoZero"/>
        <c:crossBetween val="midCat"/>
      </c:valAx>
      <c:valAx>
        <c:axId val="86980224"/>
        <c:scaling>
          <c:orientation val="minMax"/>
          <c:max val="100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86979648"/>
        <c:crossesAt val="1.0000000000000002E-3"/>
        <c:crossBetween val="midCat"/>
        <c:majorUnit val="365.25"/>
        <c:minorUnit val="1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6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98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849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4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344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60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02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77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26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33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16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et al..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802.11-12/1065r1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95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7920880" cy="6347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 smtClean="0"/>
              <a:t>Estimated battery life improvement by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altLang="ja-JP" sz="2000" b="0" dirty="0" smtClean="0"/>
              <a:t>9</a:t>
            </a:r>
            <a:r>
              <a:rPr lang="en-GB" sz="2000" b="0" dirty="0" smtClean="0"/>
              <a:t>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7544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101282"/>
              </p:ext>
            </p:extLst>
          </p:nvPr>
        </p:nvGraphicFramePr>
        <p:xfrm>
          <a:off x="467544" y="2083649"/>
          <a:ext cx="8496946" cy="429768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538240"/>
                <a:gridCol w="1611490"/>
                <a:gridCol w="1611490"/>
                <a:gridCol w="1287452"/>
                <a:gridCol w="2448274"/>
              </a:tblGrid>
              <a:tr h="283195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Name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Affiliations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Address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Phone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email</a:t>
                      </a:r>
                      <a:endParaRPr kumimoji="1" lang="ja-JP" altLang="en-US" b="1" dirty="0"/>
                    </a:p>
                  </a:txBody>
                  <a:tcPr anchor="ctr">
                    <a:noFill/>
                  </a:tcPr>
                </a:tc>
              </a:tr>
              <a:tr h="56550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Shusaku</a:t>
                      </a:r>
                      <a:r>
                        <a:rPr kumimoji="1" lang="ja-JP" altLang="en-US" sz="1400" dirty="0" smtClean="0"/>
                        <a:t> </a:t>
                      </a:r>
                      <a:r>
                        <a:rPr kumimoji="1" lang="en-US" altLang="ja-JP" sz="1400" dirty="0" smtClean="0"/>
                        <a:t>Shimada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Yokogawa </a:t>
                      </a:r>
                      <a:r>
                        <a:rPr kumimoji="1" lang="en-US" altLang="ja-JP" sz="1200" dirty="0" smtClean="0"/>
                        <a:t>Electric Co</a:t>
                      </a:r>
                      <a:r>
                        <a:rPr kumimoji="1" lang="en-US" altLang="ja-JP" sz="1200" dirty="0" smtClean="0"/>
                        <a:t>.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2-9-32 </a:t>
                      </a:r>
                      <a:r>
                        <a:rPr kumimoji="1" lang="en-US" altLang="ja-JP" sz="1200" dirty="0" err="1" smtClean="0"/>
                        <a:t>Nakacho</a:t>
                      </a:r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en-US" altLang="ja-JP" sz="1200" dirty="0" err="1" smtClean="0"/>
                        <a:t>Musashinoshi</a:t>
                      </a:r>
                      <a:r>
                        <a:rPr kumimoji="1" lang="en-US" altLang="ja-JP" sz="1200" smtClean="0"/>
                        <a:t>,</a:t>
                      </a:r>
                      <a:r>
                        <a:rPr kumimoji="1" lang="en-US" altLang="ja-JP" sz="1200" baseline="0" smtClean="0"/>
                        <a:t> Tokyo </a:t>
                      </a:r>
                      <a:r>
                        <a:rPr kumimoji="1" lang="en-US" altLang="ja-JP" sz="1200" baseline="0" dirty="0" smtClean="0"/>
                        <a:t>180-8750 Japan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+81-422-52-5558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shusaku@ieee.org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573499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Kei  </a:t>
                      </a:r>
                      <a:r>
                        <a:rPr kumimoji="1" lang="en-US" altLang="ja-JP" sz="1400" dirty="0" err="1" smtClean="0"/>
                        <a:t>Sakaguchi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Osaka University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 Yamada-</a:t>
                      </a:r>
                      <a:r>
                        <a:rPr kumimoji="1" lang="en-US" altLang="ja-JP" sz="1200" dirty="0" err="1" smtClean="0"/>
                        <a:t>oka</a:t>
                      </a:r>
                      <a:r>
                        <a:rPr kumimoji="1" lang="en-US" altLang="ja-JP" sz="1200" baseline="0" dirty="0" smtClean="0"/>
                        <a:t> Suita-</a:t>
                      </a:r>
                      <a:r>
                        <a:rPr kumimoji="1" lang="en-US" altLang="ja-JP" sz="1200" baseline="0" dirty="0" err="1" smtClean="0"/>
                        <a:t>shi</a:t>
                      </a:r>
                      <a:r>
                        <a:rPr kumimoji="1" lang="en-US" altLang="ja-JP" sz="1200" baseline="0" dirty="0" smtClean="0"/>
                        <a:t> Osaka, 565-0871 Japan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+81-6-6879-7716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sakaguchi@comm.eng.osaka-u.ac.jp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1085547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Fei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 Tong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CSR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>
                          <a:effectLst/>
                          <a:latin typeface="+mn-lt"/>
                        </a:rPr>
                        <a:t>4187346 Churchill House, Cambridge Business Park, Cowley Road, Cambridge, CB4 0WZ, United Kingdom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Fei.Tong@csr.com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760923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Stefan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Aust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NEC Communication Systems, Ltd.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1753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Shimonumabe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, Nakahara-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ku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Kawaski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, Kanagawa 211-8666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+81-44-435-1177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Aust.st@ncos.nec.co.jp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590872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Mitsuru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</a:rPr>
                        <a:t>Iwaoka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Yokogawa Electric Co.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2-9-32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Nakacho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dirty="0" err="1" smtClean="0">
                          <a:solidFill>
                            <a:schemeClr val="tx1"/>
                          </a:solidFill>
                        </a:rPr>
                        <a:t>Musahinoshi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Tokyo 180-8750 Japan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+81-422-52-5558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Mitsuru.Iwaoka@jp.yokogawa.com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525344"/>
            <a:ext cx="528637" cy="332656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 Frequency Measurement </a:t>
            </a:r>
            <a:r>
              <a:rPr lang="en-US" dirty="0" smtClean="0"/>
              <a:t>Mechanism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950182"/>
            <a:ext cx="7918648" cy="359138"/>
          </a:xfrm>
          <a:ln/>
        </p:spPr>
        <p:txBody>
          <a:bodyPr/>
          <a:lstStyle/>
          <a:p>
            <a:pPr lvl="6">
              <a:buFont typeface="Arial" pitchFamily="34" charset="0"/>
              <a:buChar char="•"/>
            </a:pPr>
            <a:r>
              <a:rPr lang="en-US" altLang="ja-JP" b="0" dirty="0" smtClean="0"/>
              <a:t>dot11MgmtOptionFrequencyMsmtActivated </a:t>
            </a:r>
            <a:r>
              <a:rPr lang="en-US" altLang="ja-JP" b="0" dirty="0" smtClean="0"/>
              <a:t>(New)</a:t>
            </a:r>
            <a:endParaRPr lang="en-US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907704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275856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83568" y="306896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3568" y="333550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3324" y="491968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3324" y="515719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927948" y="323823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927948" y="340751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907704" y="37296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907704" y="38989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907704" y="509781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907704" y="526709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907704" y="55298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907704" y="56991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404392" y="494116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39752" y="515719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04392" y="544522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39752" y="566124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04392" y="306896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39752" y="328498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04392" y="357301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39752" y="378904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8273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9797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89932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8356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9880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90770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1318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2842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203848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1402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2926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212232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255612" y="31409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55612" y="331402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75856" y="49411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75856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75856" y="3695546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275856" y="5445224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220072" y="369554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33829" y="544522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99592" y="2636912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76857" y="2636912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292080" y="4437112"/>
            <a:ext cx="1364476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f1= 1/k(t5-t1)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f2= 1/k(t6-t2)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1"/>
          <p:cNvSpPr txBox="1"/>
          <p:nvPr/>
        </p:nvSpPr>
        <p:spPr>
          <a:xfrm>
            <a:off x="5292080" y="2852936"/>
            <a:ext cx="3312368" cy="338554"/>
          </a:xfrm>
          <a:prstGeom prst="rect">
            <a:avLst/>
          </a:prstGeom>
          <a:noFill/>
          <a:ln w="317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bg1">
                    <a:lumMod val="50000"/>
                  </a:schemeClr>
                </a:solidFill>
              </a:rPr>
              <a:t>PHY assisted time-stamp  may help.  </a:t>
            </a:r>
            <a:endParaRPr kumimoji="1"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84867" y="1988840"/>
            <a:ext cx="8535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b="1" dirty="0">
                <a:solidFill>
                  <a:schemeClr val="tx1"/>
                </a:solidFill>
              </a:rPr>
              <a:t>Properly apart two time measurements </a:t>
            </a:r>
            <a:r>
              <a:rPr lang="en-US" altLang="ja-JP" b="1" dirty="0" smtClean="0">
                <a:solidFill>
                  <a:schemeClr val="tx1"/>
                </a:solidFill>
              </a:rPr>
              <a:t>may result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substantially</a:t>
            </a:r>
          </a:p>
          <a:p>
            <a:pPr algn="r"/>
            <a:r>
              <a:rPr kumimoji="1" lang="en-US" altLang="ja-JP" b="1" dirty="0" smtClean="0">
                <a:solidFill>
                  <a:schemeClr val="tx1"/>
                </a:solidFill>
              </a:rPr>
              <a:t>different results as shown. 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Prerequisite for Procedure: </a:t>
            </a:r>
            <a:br>
              <a:rPr kumimoji="1" lang="en-US" altLang="ja-JP" dirty="0" smtClean="0"/>
            </a:br>
            <a:r>
              <a:rPr kumimoji="1" lang="en-US" altLang="ja-JP" sz="2400" dirty="0" smtClean="0"/>
              <a:t>An stability example of tuning fork crystal 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422" y="2341600"/>
            <a:ext cx="4280545" cy="252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978639" y="2105831"/>
            <a:ext cx="2111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ºC (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Degree Centigrade 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257959"/>
            <a:ext cx="9989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Frequency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Deviation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(ppm)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3" y="5088086"/>
            <a:ext cx="7488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altLang="ja-JP" sz="1600" b="1" dirty="0" err="1" smtClean="0">
                <a:solidFill>
                  <a:schemeClr val="tx1"/>
                </a:solidFill>
              </a:rPr>
              <a:t>X’tal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 frequency accuracy : ±20ppm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Sensor node (TSF </a:t>
            </a:r>
            <a:r>
              <a:rPr lang="en-US" altLang="ja-JP" sz="1600" b="1" dirty="0">
                <a:solidFill>
                  <a:schemeClr val="tx1"/>
                </a:solidFill>
              </a:rPr>
              <a:t>Slave) :  3.5ppm @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25±10 </a:t>
            </a:r>
            <a:r>
              <a:rPr lang="en-US" altLang="ja-JP" sz="1600" b="1" dirty="0">
                <a:solidFill>
                  <a:schemeClr val="tx1"/>
                </a:solidFill>
              </a:rPr>
              <a:t>ºC 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altLang="ja-JP" sz="1600" b="1" dirty="0">
                <a:solidFill>
                  <a:schemeClr val="tx1"/>
                </a:solidFill>
              </a:rPr>
              <a:t>-0.035 ppm / (change in ºC)</a:t>
            </a:r>
            <a:r>
              <a:rPr lang="en-US" altLang="ja-JP" sz="1600" b="1" baseline="30000" dirty="0">
                <a:solidFill>
                  <a:schemeClr val="tx1"/>
                </a:solidFill>
              </a:rPr>
              <a:t>2</a:t>
            </a:r>
            <a:r>
              <a:rPr lang="en-US" altLang="ja-JP" sz="1600" b="1" dirty="0">
                <a:solidFill>
                  <a:schemeClr val="tx1"/>
                </a:solidFill>
              </a:rPr>
              <a:t> max parabolic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curve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AP (</a:t>
            </a:r>
            <a:r>
              <a:rPr lang="en-US" altLang="ja-JP" sz="1600" b="1" dirty="0">
                <a:solidFill>
                  <a:schemeClr val="tx1"/>
                </a:solidFill>
              </a:rPr>
              <a:t>TSF Master): Temperature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stabilized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timer may be used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dirty="0">
                <a:solidFill>
                  <a:schemeClr val="tx1"/>
                </a:solidFill>
              </a:rPr>
              <a:t>                                    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                 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1.5</a:t>
            </a:r>
            <a:r>
              <a:rPr lang="en-US" altLang="ja-JP" sz="1600" b="1" dirty="0">
                <a:solidFill>
                  <a:schemeClr val="tx1"/>
                </a:solidFill>
              </a:rPr>
              <a:t>ppm for -10 ~ 60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ºC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2816349"/>
            <a:ext cx="30598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</a:rPr>
              <a:t>Information exchange  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</a:rPr>
              <a:t>(before performing FM</a:t>
            </a:r>
            <a:r>
              <a:rPr lang="en-US" altLang="ja-JP" sz="2000" b="1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)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- Stability </a:t>
            </a:r>
            <a:r>
              <a:rPr lang="en-US" altLang="ja-JP" sz="1600" b="1" dirty="0">
                <a:solidFill>
                  <a:schemeClr val="tx1"/>
                </a:solidFill>
              </a:rPr>
              <a:t>(My side)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            and/or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- Achievable minimum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     tolerance </a:t>
            </a:r>
            <a:r>
              <a:rPr lang="en-US" altLang="ja-JP" sz="1600" b="1" dirty="0">
                <a:solidFill>
                  <a:schemeClr val="tx1"/>
                </a:solidFill>
              </a:rPr>
              <a:t>(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your side) </a:t>
            </a:r>
          </a:p>
        </p:txBody>
      </p:sp>
    </p:spTree>
    <p:extLst>
      <p:ext uri="{BB962C8B-B14F-4D97-AF65-F5344CB8AC3E}">
        <p14:creationId xmlns:p14="http://schemas.microsoft.com/office/powerpoint/2010/main" val="402243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688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advertise possible </a:t>
            </a:r>
            <a:r>
              <a:rPr lang="en-US" dirty="0" smtClean="0"/>
              <a:t>worst accuracy before </a:t>
            </a:r>
            <a:r>
              <a:rPr lang="en-US" dirty="0" smtClean="0"/>
              <a:t>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Worst TSF accuracy </a:t>
            </a:r>
            <a:r>
              <a:rPr lang="en-US" dirty="0" smtClean="0"/>
              <a:t>(11-12/0130r0; already in SFD)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addition, AP may advertise best tolerance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Achievable minimum tolerance and/or </a:t>
            </a:r>
            <a:r>
              <a:rPr lang="en-US" altLang="ja-JP" dirty="0" smtClean="0"/>
              <a:t>TSF </a:t>
            </a:r>
            <a:r>
              <a:rPr lang="en-US" altLang="ja-JP" dirty="0"/>
              <a:t>timer stability </a:t>
            </a:r>
            <a:r>
              <a:rPr lang="en-US" dirty="0" smtClean="0"/>
              <a:t>(to be used for TFM</a:t>
            </a:r>
            <a:r>
              <a:rPr lang="en-US" baseline="30000" dirty="0" smtClean="0"/>
              <a:t>2</a:t>
            </a:r>
            <a:r>
              <a:rPr lang="en-US" dirty="0" smtClean="0"/>
              <a:t>P interval </a:t>
            </a:r>
            <a:r>
              <a:rPr lang="en-US" dirty="0" smtClean="0"/>
              <a:t>calculation) </a:t>
            </a:r>
            <a:r>
              <a:rPr lang="en-US" dirty="0" smtClean="0"/>
              <a:t>as well.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 may inform its own residual tolerance to AP after  compensation </a:t>
            </a:r>
            <a:r>
              <a:rPr lang="en-US" dirty="0" smtClean="0"/>
              <a:t>performed, </a:t>
            </a:r>
            <a:r>
              <a:rPr lang="en-US" dirty="0" smtClean="0"/>
              <a:t>if requested.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Either STA or AP select appropriate TFM</a:t>
            </a:r>
            <a:r>
              <a:rPr lang="en-US" baseline="30000" dirty="0" smtClean="0"/>
              <a:t>2</a:t>
            </a:r>
            <a:r>
              <a:rPr lang="en-US" dirty="0" smtClean="0"/>
              <a:t>P scheme</a:t>
            </a:r>
            <a:r>
              <a:rPr lang="en-US" dirty="0"/>
              <a:t>;</a:t>
            </a:r>
            <a:r>
              <a:rPr lang="en-US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Initiates explicit TFM</a:t>
            </a:r>
            <a:r>
              <a:rPr lang="en-US" baseline="30000" dirty="0" smtClean="0"/>
              <a:t>2</a:t>
            </a:r>
            <a:r>
              <a:rPr lang="en-US" dirty="0" smtClean="0"/>
              <a:t>P handshake with specific interval between </a:t>
            </a:r>
            <a:r>
              <a:rPr lang="en-US" dirty="0" smtClean="0"/>
              <a:t>two time measurements </a:t>
            </a:r>
            <a:r>
              <a:rPr lang="en-US" dirty="0" smtClean="0"/>
              <a:t>by STA if </a:t>
            </a:r>
            <a:r>
              <a:rPr lang="en-US" dirty="0" smtClean="0"/>
              <a:t>needed.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perform </a:t>
            </a:r>
            <a:r>
              <a:rPr lang="en-US" dirty="0" smtClean="0"/>
              <a:t>implicit TFM</a:t>
            </a:r>
            <a:r>
              <a:rPr lang="en-US" baseline="30000" dirty="0" smtClean="0"/>
              <a:t>2</a:t>
            </a:r>
            <a:r>
              <a:rPr lang="en-US" dirty="0" smtClean="0"/>
              <a:t>P at every </a:t>
            </a:r>
            <a:r>
              <a:rPr lang="en-US" dirty="0" smtClean="0"/>
              <a:t>wake-up time as well.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656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collect information below;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frequency tolerance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timer stability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AP may broadcast information below to all STAs;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frequency tolerance of worst STA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timer stability of worst STA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751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(1)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14592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that the enhanced power saving mechanism of 11ah should provide any frequency measurement procedure of TSF timer to improve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battery life?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467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(2)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explore more on TFM</a:t>
            </a:r>
            <a:r>
              <a:rPr lang="en-US" baseline="30000" dirty="0" smtClean="0"/>
              <a:t>2</a:t>
            </a:r>
            <a:r>
              <a:rPr lang="en-US" dirty="0" smtClean="0"/>
              <a:t>P (</a:t>
            </a:r>
            <a:r>
              <a:rPr lang="en-US" altLang="ja-JP" dirty="0"/>
              <a:t>Time-Freq.</a:t>
            </a:r>
            <a:r>
              <a:rPr lang="ja-JP" altLang="en-US" dirty="0"/>
              <a:t> </a:t>
            </a:r>
            <a:r>
              <a:rPr lang="en-US" altLang="ja-JP" dirty="0"/>
              <a:t>Measurement Mechanism &amp; Procedure) </a:t>
            </a:r>
            <a:r>
              <a:rPr lang="en-US" altLang="ja-JP" dirty="0" smtClean="0"/>
              <a:t>in slide 10 </a:t>
            </a:r>
            <a:r>
              <a:rPr lang="en-US" dirty="0" smtClean="0"/>
              <a:t>to be included </a:t>
            </a:r>
            <a:r>
              <a:rPr lang="en-US" dirty="0" smtClean="0"/>
              <a:t>finally in </a:t>
            </a:r>
            <a:r>
              <a:rPr lang="en-US" dirty="0" smtClean="0"/>
              <a:t>SFD </a:t>
            </a:r>
            <a:r>
              <a:rPr lang="en-US" dirty="0" smtClean="0"/>
              <a:t>of </a:t>
            </a:r>
            <a:r>
              <a:rPr lang="en-US" dirty="0" smtClean="0"/>
              <a:t>11ah</a:t>
            </a:r>
            <a:r>
              <a:rPr lang="en-US" dirty="0" smtClean="0"/>
              <a:t>? </a:t>
            </a:r>
            <a:endParaRPr lang="en-US" dirty="0" smtClean="0"/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22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“beacon reception of long sleeper”  </a:t>
            </a:r>
          </a:p>
          <a:p>
            <a:r>
              <a:rPr lang="en-US" dirty="0" smtClean="0"/>
              <a:t>[2]  IEEE802.11 -2012 </a:t>
            </a:r>
            <a:r>
              <a:rPr lang="en-US" altLang="ko-KR" dirty="0">
                <a:ea typeface="굴림" pitchFamily="34" charset="-127"/>
              </a:rPr>
              <a:t>Wireless LAN Medium Access Control (MAC) and Physical Layer (PHY) </a:t>
            </a:r>
            <a:r>
              <a:rPr lang="en-US" altLang="ko-KR" dirty="0" smtClean="0">
                <a:ea typeface="굴림" pitchFamily="34" charset="-127"/>
              </a:rPr>
              <a:t>Specifications</a:t>
            </a:r>
            <a:endParaRPr lang="en-US" dirty="0" smtClean="0"/>
          </a:p>
          <a:p>
            <a:r>
              <a:rPr lang="en-US" dirty="0" smtClean="0"/>
              <a:t>[3] 11-12/0872r1 “time frequency measurement  mechanism and procedure”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altLang="ja-JP" dirty="0" smtClean="0"/>
              <a:t> Estimated battery life improvement by reduced wake-up timing margin using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 (Time-Freq.</a:t>
            </a:r>
            <a:r>
              <a:rPr lang="ja-JP" altLang="en-US" dirty="0" smtClean="0"/>
              <a:t> </a:t>
            </a:r>
            <a:r>
              <a:rPr lang="en-US" altLang="ja-JP" dirty="0" smtClean="0"/>
              <a:t>Measurement Mechanism &amp; Procedure</a:t>
            </a:r>
            <a:r>
              <a:rPr lang="en-US" altLang="ja-JP" dirty="0"/>
              <a:t>) </a:t>
            </a:r>
            <a:r>
              <a:rPr lang="en-US" altLang="ja-JP" dirty="0" smtClean="0"/>
              <a:t>is shown. </a:t>
            </a:r>
          </a:p>
          <a:p>
            <a:pPr marL="0" indent="0"/>
            <a:r>
              <a:rPr lang="en-US" altLang="ja-JP" dirty="0" smtClean="0"/>
              <a:t> For sensor scenarios with long communication interval,  an accurate wake-up timing control using TSF of which frequency is compensated by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P, may deserve. 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Previous submission &amp; Sensor usage </a:t>
            </a:r>
            <a:r>
              <a:rPr lang="en-US" altLang="ja-JP" dirty="0" smtClean="0"/>
              <a:t>scenario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0813" cy="4400128"/>
          </a:xfrm>
          <a:ln/>
        </p:spPr>
        <p:txBody>
          <a:bodyPr/>
          <a:lstStyle/>
          <a:p>
            <a:pPr marL="0" indent="0"/>
            <a:r>
              <a:rPr lang="en-US" altLang="ko-KR" dirty="0" smtClean="0">
                <a:ea typeface="굴림" charset="-127"/>
              </a:rPr>
              <a:t> AP may </a:t>
            </a:r>
            <a:r>
              <a:rPr lang="en-US" altLang="ko-KR" dirty="0">
                <a:ea typeface="굴림" charset="-127"/>
              </a:rPr>
              <a:t>provide its TSF timer accuracy </a:t>
            </a:r>
            <a:r>
              <a:rPr lang="en-US" altLang="ko-KR" dirty="0" smtClean="0">
                <a:ea typeface="굴림" charset="-127"/>
              </a:rPr>
              <a:t>information (11-12/130r0 by </a:t>
            </a:r>
            <a:r>
              <a:rPr lang="en-US" altLang="ko-KR" dirty="0" err="1" smtClean="0">
                <a:ea typeface="굴림" charset="-127"/>
              </a:rPr>
              <a:t>Seunghee</a:t>
            </a:r>
            <a:r>
              <a:rPr lang="en-US" altLang="ko-KR" dirty="0" smtClean="0">
                <a:ea typeface="굴림" charset="-127"/>
              </a:rPr>
              <a:t> Han, et. </a:t>
            </a:r>
            <a:r>
              <a:rPr lang="en-US" altLang="ko-KR" dirty="0" smtClean="0">
                <a:ea typeface="굴림" charset="-127"/>
              </a:rPr>
              <a:t>al</a:t>
            </a:r>
            <a:r>
              <a:rPr lang="en-US" altLang="ko-KR" dirty="0" smtClean="0">
                <a:ea typeface="굴림" charset="-127"/>
              </a:rPr>
              <a:t>., already in SFD).</a:t>
            </a:r>
            <a:r>
              <a:rPr lang="en-US" altLang="ja-JP" dirty="0" smtClean="0"/>
              <a:t> </a:t>
            </a:r>
          </a:p>
          <a:p>
            <a:pPr marL="0" indent="0"/>
            <a:endParaRPr lang="en-US" altLang="ja-JP" dirty="0" smtClean="0"/>
          </a:p>
          <a:p>
            <a:pPr marL="0" indent="0"/>
            <a:r>
              <a:rPr lang="en-US" altLang="ja-JP" dirty="0" smtClean="0"/>
              <a:t> Previous </a:t>
            </a:r>
            <a:r>
              <a:rPr lang="en-US" altLang="ja-JP" dirty="0"/>
              <a:t>submission (11-12/872r1) introduced TFM</a:t>
            </a:r>
            <a:r>
              <a:rPr lang="en-US" altLang="ja-JP" baseline="30000" dirty="0"/>
              <a:t>2</a:t>
            </a:r>
            <a:r>
              <a:rPr lang="en-US" altLang="ja-JP" dirty="0"/>
              <a:t>P,  which </a:t>
            </a:r>
            <a:r>
              <a:rPr lang="en-US" altLang="ja-JP" dirty="0" smtClean="0"/>
              <a:t>is imperative to minimize unnecessary wake-up time margin. </a:t>
            </a:r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/>
              <a:t> </a:t>
            </a:r>
            <a:r>
              <a:rPr lang="en-US" altLang="ja-JP" dirty="0" smtClean="0"/>
              <a:t>Use case 1 (sensors and meters) suggests various type of battery operated scenarios, where 11ah is going to provide quick communication with very long sleep/hibernating periods.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09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Principle tactics of battery life improvement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Wake-up (TSF) time of sensors to synchronize with AP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Schedule for sensor nodes to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Sleep as long as possible while data can be stored in sensors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Awake as short as possible by communicating quickly  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Accuracy of TSF frequency measurement sets the duty ratio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 including wake-up margin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/>
                      </a:rPr>
                      <m:t>△</m:t>
                    </m:r>
                    <m:r>
                      <a:rPr lang="en-US" altLang="ja-JP" b="1" i="1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which can be minimized by using TFM</a:t>
                </a:r>
                <a:r>
                  <a:rPr lang="en-GB" baseline="30000" dirty="0" smtClean="0"/>
                  <a:t>2</a:t>
                </a:r>
                <a:r>
                  <a:rPr lang="en-GB" dirty="0" smtClean="0"/>
                  <a:t>P. </a:t>
                </a:r>
              </a:p>
              <a:p>
                <a:pPr marL="0" indent="0"/>
                <a:r>
                  <a:rPr lang="en-GB" sz="2000" dirty="0" smtClean="0"/>
                  <a:t>  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/>
                      </a:rPr>
                      <m:t>𝐷</m:t>
                    </m:r>
                    <m:r>
                      <a:rPr lang="en-GB" sz="2000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sz="2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sz="2000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sz="2000" b="1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sz="2000" i="1" dirty="0" err="1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𝐷𝑜𝑧𝑒</m:t>
                        </m:r>
                        <m:r>
                          <a:rPr lang="en-GB" altLang="ja-JP" sz="2000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sz="2000" b="1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sz="2000" dirty="0" smtClean="0"/>
                  <a:t>　</a:t>
                </a:r>
                <a:r>
                  <a:rPr lang="en-US" altLang="ja-JP" sz="2000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𝐷</m:t>
                    </m:r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/>
                  <a:t> </a:t>
                </a:r>
              </a:p>
              <a:p>
                <a:pPr marL="0" indent="0"/>
                <a:r>
                  <a:rPr lang="en-US" altLang="ja-JP" sz="2000" dirty="0" smtClean="0"/>
                  <a:t>   c.f.  Wake-up timing margin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△= 40ppm,  (20ppm </a:t>
                </a:r>
                <a:r>
                  <a:rPr lang="en-US" altLang="ja-JP" sz="2000" dirty="0" err="1" smtClean="0">
                    <a:latin typeface="Cambria Math"/>
                    <a:ea typeface="Cambria Math"/>
                  </a:rPr>
                  <a:t>X’tals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  at each peer)</a:t>
                </a:r>
                <a:r>
                  <a:rPr lang="en-US" altLang="ja-JP" sz="2000" dirty="0"/>
                  <a:t> </a:t>
                </a:r>
                <a:endParaRPr lang="en-US" altLang="ja-JP" sz="2000" dirty="0" smtClean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blipFill rotWithShape="1">
                <a:blip r:embed="rId3"/>
                <a:stretch>
                  <a:fillRect l="-1023" t="-1090" r="-204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4213"/>
            <a:ext cx="8352928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R</a:t>
            </a:r>
            <a:r>
              <a:rPr lang="en-US" dirty="0" smtClean="0"/>
              <a:t>eduction of wake-up timing margin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208912" cy="4208463"/>
          </a:xfrm>
          <a:ln/>
        </p:spPr>
        <p:txBody>
          <a:bodyPr/>
          <a:lstStyle/>
          <a:p>
            <a:r>
              <a:rPr lang="en-US" dirty="0" smtClean="0"/>
              <a:t>Wake-up Scheduling and required timing margin;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457200" indent="-457200">
              <a:buAutoNum type="arabicParenBoth"/>
            </a:pP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altLang="ja-JP" sz="2000" dirty="0">
                <a:latin typeface="Cambria Math"/>
                <a:ea typeface="Cambria Math"/>
              </a:rPr>
              <a:t>=±</a:t>
            </a:r>
            <a:r>
              <a:rPr lang="en-US" altLang="ja-JP" sz="2000" dirty="0" smtClean="0">
                <a:latin typeface="Cambria Math"/>
                <a:ea typeface="Cambria Math"/>
              </a:rPr>
              <a:t>20@AP ±20@STA=±40ppm; </a:t>
            </a:r>
          </a:p>
          <a:p>
            <a:pPr marL="0" indent="0"/>
            <a:r>
              <a:rPr lang="en-US" altLang="ja-JP" sz="2000" dirty="0" smtClean="0">
                <a:latin typeface="Cambria Math"/>
                <a:ea typeface="Cambria Math"/>
              </a:rPr>
              <a:t>      Wasting </a:t>
            </a:r>
            <a:r>
              <a:rPr lang="en-US" altLang="ja-JP" sz="2000" dirty="0">
                <a:latin typeface="Cambria Math"/>
                <a:ea typeface="Cambria Math"/>
              </a:rPr>
              <a:t>battery power </a:t>
            </a:r>
            <a:r>
              <a:rPr lang="en-US" altLang="ja-JP" sz="2000" dirty="0" smtClean="0">
                <a:latin typeface="Cambria Math"/>
                <a:ea typeface="Cambria Math"/>
              </a:rPr>
              <a:t>,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W(average) </a:t>
            </a:r>
            <a:r>
              <a:rPr lang="en-US" altLang="ja-JP" sz="2000" dirty="0" smtClean="0">
                <a:latin typeface="Cambria Math"/>
                <a:ea typeface="Cambria Math"/>
              </a:rPr>
              <a:t>   ∝ △      ; for deployed  sensors</a:t>
            </a:r>
            <a:br>
              <a:rPr lang="en-US" altLang="ja-JP" sz="2000" dirty="0" smtClean="0">
                <a:latin typeface="Cambria Math"/>
                <a:ea typeface="Cambria Math"/>
              </a:rPr>
            </a:br>
            <a:r>
              <a:rPr lang="en-US" altLang="ja-JP" sz="2000" dirty="0" smtClean="0">
                <a:latin typeface="Cambria Math"/>
                <a:ea typeface="Cambria Math"/>
              </a:rPr>
              <a:t>                                                    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W(worst case)</a:t>
            </a:r>
            <a:r>
              <a:rPr lang="en-US" altLang="ja-JP" sz="2000" dirty="0" smtClean="0">
                <a:latin typeface="Cambria Math"/>
                <a:ea typeface="Cambria Math"/>
              </a:rPr>
              <a:t> ∝ 2△   ; for  possible worst case </a:t>
            </a:r>
            <a:endParaRPr lang="en-US" sz="2000" dirty="0">
              <a:latin typeface="Cambria Math"/>
              <a:ea typeface="Cambria Math"/>
            </a:endParaRPr>
          </a:p>
          <a:p>
            <a:pPr marL="0" indent="0"/>
            <a:r>
              <a:rPr lang="en-US" sz="2000" dirty="0" smtClean="0">
                <a:latin typeface="Cambria Math"/>
                <a:ea typeface="Cambria Math"/>
              </a:rPr>
              <a:t>(2)  TFM</a:t>
            </a:r>
            <a:r>
              <a:rPr lang="en-US" sz="2000" baseline="30000" dirty="0" smtClean="0">
                <a:latin typeface="Cambria Math"/>
                <a:ea typeface="Cambria Math"/>
              </a:rPr>
              <a:t>2</a:t>
            </a:r>
            <a:r>
              <a:rPr lang="en-US" sz="2000" dirty="0" smtClean="0">
                <a:latin typeface="Cambria Math"/>
                <a:ea typeface="Cambria Math"/>
              </a:rPr>
              <a:t>P may improve above wake-up margin, approx. 1/10 reduction.</a:t>
            </a:r>
            <a:r>
              <a:rPr lang="en-US" altLang="ja-JP" sz="2000" dirty="0" smtClean="0">
                <a:latin typeface="Cambria Math"/>
                <a:ea typeface="Cambria Math"/>
              </a:rPr>
              <a:t> </a:t>
            </a:r>
            <a:endParaRPr lang="en-US" altLang="ja-JP" sz="2000" dirty="0">
              <a:latin typeface="Cambria Math"/>
              <a:ea typeface="Cambria Math"/>
            </a:endParaRP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1534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513685" y="3612504"/>
            <a:ext cx="866627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313757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38869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56648" y="2802414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51720" y="2874422"/>
            <a:ext cx="48923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51621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38031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513685" y="3501008"/>
            <a:ext cx="430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563888" y="3306470"/>
            <a:ext cx="2949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wake-up timing margin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due to timer freq. accuracy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38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(AP)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24328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07904" y="3933056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496708" y="3825044"/>
            <a:ext cx="603684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651621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>
            <a:stCxn id="20" idx="1"/>
            <a:endCxn id="39" idx="3"/>
          </p:cNvCxnSpPr>
          <p:nvPr/>
        </p:nvCxnSpPr>
        <p:spPr bwMode="auto">
          <a:xfrm flipH="1">
            <a:off x="6624228" y="3086962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2" name="正方形/長方形 41"/>
          <p:cNvSpPr/>
          <p:nvPr/>
        </p:nvSpPr>
        <p:spPr bwMode="auto">
          <a:xfrm>
            <a:off x="7380312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51621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flipH="1">
            <a:off x="6615844" y="3789040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8" name="正方形/長方形 47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  <p:sp>
        <p:nvSpPr>
          <p:cNvPr id="45" name="テキスト ボックス 36"/>
          <p:cNvSpPr txBox="1"/>
          <p:nvPr/>
        </p:nvSpPr>
        <p:spPr>
          <a:xfrm>
            <a:off x="2843808" y="2802414"/>
            <a:ext cx="2329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(Communication interval)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Accurate w</a:t>
            </a:r>
            <a:r>
              <a:rPr lang="en-US" dirty="0" smtClean="0"/>
              <a:t>ake-up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2095370"/>
                <a:ext cx="801588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Compensated </a:t>
                </a:r>
                <a:r>
                  <a:rPr lang="en-US" dirty="0" smtClean="0"/>
                  <a:t>TSF timer reduces required wake-up margin;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457200" indent="-457200">
                  <a:buAutoNum type="arabicParenBoth"/>
                </a:pPr>
                <a:r>
                  <a:rPr lang="en-US" altLang="ja-JP" sz="2000" dirty="0" smtClean="0">
                    <a:latin typeface="Cambria Math"/>
                    <a:ea typeface="Cambria Math"/>
                  </a:rPr>
                  <a:t>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= 3.5ppm, which is required for residual tolerance. </a:t>
                </a:r>
                <a:r>
                  <a:rPr lang="ja-JP" altLang="en-US" sz="2000" dirty="0">
                    <a:latin typeface="Cambria Math"/>
                  </a:rPr>
                  <a:t> </a:t>
                </a:r>
                <a:endParaRPr lang="en-US" sz="2000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sz="2000" dirty="0" smtClean="0">
                    <a:latin typeface="Cambria Math"/>
                    <a:ea typeface="Cambria Math"/>
                  </a:rPr>
                  <a:t>(2) 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For instance, 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=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±1.5ppm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@AP ±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2ppm@STA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>
                    <a:latin typeface="Cambria Math"/>
                    <a:ea typeface="Cambria Math"/>
                  </a:rPr>
                  <a:t>; </a:t>
                </a:r>
                <a:br>
                  <a:rPr lang="en-US" altLang="ja-JP" sz="2000" dirty="0" smtClean="0">
                    <a:latin typeface="Cambria Math"/>
                    <a:ea typeface="Cambria Math"/>
                  </a:rPr>
                </a:br>
                <a:r>
                  <a:rPr lang="en-US" altLang="ja-JP" sz="2000" dirty="0" smtClean="0">
                    <a:latin typeface="Cambria Math"/>
                    <a:ea typeface="Cambria Math"/>
                  </a:rPr>
                  <a:t>        Temperature stability  of TSF timer and residual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tolerance of TFM</a:t>
                </a:r>
                <a:r>
                  <a:rPr lang="en-US" altLang="ja-JP" sz="2000" baseline="30000" dirty="0">
                    <a:latin typeface="Cambria Math"/>
                    <a:ea typeface="Cambria Math"/>
                  </a:rPr>
                  <a:t>2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P</a:t>
                </a:r>
              </a:p>
              <a:p>
                <a:pPr marL="0" indent="0"/>
                <a:endParaRPr lang="en-US" dirty="0"/>
              </a:p>
            </p:txBody>
          </p:sp>
        </mc:Choice>
        <mc:Fallback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2095370"/>
                <a:ext cx="8015880" cy="4208463"/>
              </a:xfrm>
              <a:blipFill rotWithShape="1">
                <a:blip r:embed="rId3"/>
                <a:stretch>
                  <a:fillRect l="-1141" t="-1159" r="-182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2372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804248" y="3591018"/>
            <a:ext cx="252028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23728" y="3846530"/>
            <a:ext cx="4676328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948264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48264" y="2777153"/>
            <a:ext cx="0" cy="6733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797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680424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694826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768244" y="3501008"/>
            <a:ext cx="1800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2339114" y="3306470"/>
            <a:ext cx="4393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less wake-up margin using compensated TSF timer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only for residual tolerance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8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 (AP)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921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56276" y="3882534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79912" y="3882534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正方形/長方形 38"/>
          <p:cNvSpPr/>
          <p:nvPr/>
        </p:nvSpPr>
        <p:spPr bwMode="auto">
          <a:xfrm>
            <a:off x="6804248" y="3681028"/>
            <a:ext cx="126014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5627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164288" y="3825044"/>
            <a:ext cx="360040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  <p:sp>
        <p:nvSpPr>
          <p:cNvPr id="44" name="テキスト ボックス 36"/>
          <p:cNvSpPr txBox="1"/>
          <p:nvPr/>
        </p:nvSpPr>
        <p:spPr>
          <a:xfrm>
            <a:off x="2843808" y="2802414"/>
            <a:ext cx="2329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(Communication interval)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Coin Cell*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~90mAh,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 463 octet @ 150kbit/s and 1500 octet @ 3Mbit/s  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3Mbit/s (MCS9)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*note : e.g.  Panasonic Li coin cell CR2016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0101" y="1772816"/>
            <a:ext cx="1842299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1a,1c,1d,1e/f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Portable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dumps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queued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a few times a day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730088"/>
              </p:ext>
            </p:extLst>
          </p:nvPr>
        </p:nvGraphicFramePr>
        <p:xfrm>
          <a:off x="1475656" y="1772816"/>
          <a:ext cx="6336705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2"/>
          <p:cNvSpPr/>
          <p:nvPr/>
        </p:nvSpPr>
        <p:spPr bwMode="auto">
          <a:xfrm>
            <a:off x="5439575" y="2420888"/>
            <a:ext cx="180020" cy="576064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55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AAAA ZnMnO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Cell**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~300mAh,  Self discharge ~4%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250mW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250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**note : AAAA ZnMnO</a:t>
            </a:r>
            <a:r>
              <a:rPr lang="en-US" altLang="ja-JP" sz="1400" b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Cell, of which capacity is depending on discharge current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1572" y="1772816"/>
            <a:ext cx="1778820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Fixed sensor deployed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in wide area or indoor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which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send out 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    set of data hourly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787320"/>
              </p:ext>
            </p:extLst>
          </p:nvPr>
        </p:nvGraphicFramePr>
        <p:xfrm>
          <a:off x="1475656" y="1772816"/>
          <a:ext cx="6336704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上矢印 12"/>
          <p:cNvSpPr/>
          <p:nvPr/>
        </p:nvSpPr>
        <p:spPr bwMode="auto">
          <a:xfrm>
            <a:off x="5727607" y="2276872"/>
            <a:ext cx="180020" cy="288032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12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Button Cell***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999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2636912"/>
            <a:ext cx="8322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(day)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~35mAh,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1mW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16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1usec 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***note : e.g. Panasonic Li button Cell  BR1220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1772816"/>
            <a:ext cx="2039341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1c,1d,1e/f,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Temporal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send out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a raw or stored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 several times an hour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796084"/>
              </p:ext>
            </p:extLst>
          </p:nvPr>
        </p:nvGraphicFramePr>
        <p:xfrm>
          <a:off x="1259632" y="1772816"/>
          <a:ext cx="6552727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13"/>
          <p:cNvSpPr/>
          <p:nvPr/>
        </p:nvSpPr>
        <p:spPr bwMode="auto">
          <a:xfrm>
            <a:off x="5940152" y="2492896"/>
            <a:ext cx="180020" cy="360040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</a:t>
            </a:r>
            <a:r>
              <a:rPr lang="en-GB" dirty="0" smtClean="0"/>
              <a:t>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80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5836</TotalTime>
  <Words>1488</Words>
  <Application>Microsoft Office PowerPoint</Application>
  <PresentationFormat>On-screen Show (4:3)</PresentationFormat>
  <Paragraphs>310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Estimated battery life improvement by TFM2P  </vt:lpstr>
      <vt:lpstr>Abstract</vt:lpstr>
      <vt:lpstr>Previous submission &amp; Sensor usage scenario </vt:lpstr>
      <vt:lpstr>Principle tactics of battery life improvement</vt:lpstr>
      <vt:lpstr>Reduction of wake-up timing margin</vt:lpstr>
      <vt:lpstr>Accurate wake-up by TFM2P</vt:lpstr>
      <vt:lpstr>Estimated battery life improvement w/t TFM2P   An example using Li Coin Cell*</vt:lpstr>
      <vt:lpstr>Estimated battery life improvement w/t TFM2P   An example using AAAA ZnMnO2 Cell**</vt:lpstr>
      <vt:lpstr>Estimated battery life improvement w/t TFM2P   An example using Li Button Cell***</vt:lpstr>
      <vt:lpstr> Frequency Measurement Mechanism </vt:lpstr>
      <vt:lpstr>Prerequisite for Procedure:  An stability example of tuning fork crystal </vt:lpstr>
      <vt:lpstr>Open issue: Procedure (1)</vt:lpstr>
      <vt:lpstr>Open issue: Procedure (2)</vt:lpstr>
      <vt:lpstr>Straw Poll (1) </vt:lpstr>
      <vt:lpstr>Straw Poll (2)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166</cp:revision>
  <cp:lastPrinted>1601-01-01T00:00:00Z</cp:lastPrinted>
  <dcterms:created xsi:type="dcterms:W3CDTF">2010-02-15T12:38:41Z</dcterms:created>
  <dcterms:modified xsi:type="dcterms:W3CDTF">2012-09-18T15:19:32Z</dcterms:modified>
</cp:coreProperties>
</file>