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76" r:id="rId4"/>
    <p:sldId id="262" r:id="rId5"/>
    <p:sldId id="263" r:id="rId6"/>
    <p:sldId id="267" r:id="rId7"/>
    <p:sldId id="277" r:id="rId8"/>
    <p:sldId id="279" r:id="rId9"/>
    <p:sldId id="278" r:id="rId10"/>
    <p:sldId id="269" r:id="rId11"/>
    <p:sldId id="270" r:id="rId12"/>
    <p:sldId id="281" r:id="rId13"/>
    <p:sldId id="282" r:id="rId14"/>
    <p:sldId id="284" r:id="rId15"/>
    <p:sldId id="283" r:id="rId16"/>
    <p:sldId id="264" r:id="rId1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624" y="-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D:\IEEE802&#22577;&#21578;&#21450;&#12403;&#35611;&#28436;\IEEE802_SubGHz_Contribution\ah_TFM2P\11ah_Estimated_battery_life_and_power_dissipation_CR2016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D:\IEEE802&#22577;&#21578;&#21450;&#12403;&#35611;&#28436;\IEEE802_SubGHz_Contribution\ah_TFM2P\11ah_Estimated_battery_life_and_power_dissipation_AAAA_ZnMnO2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D:\IEEE802&#22577;&#21578;&#21450;&#12403;&#35611;&#28436;\IEEE802_SubGHz_Contribution\ah_TFM2P\11ah_Estimated_battery_life_and_power_dissipation_BR1220.xlsx" TargetMode="External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scatterChart>
        <c:scatterStyle val="smoothMarker"/>
        <c:varyColors val="0"/>
        <c:ser>
          <c:idx val="0"/>
          <c:order val="0"/>
          <c:tx>
            <c:strRef>
              <c:f>Sheet2!$D$5</c:f>
              <c:strCache>
                <c:ptCount val="1"/>
                <c:pt idx="0">
                  <c:v>(40ppm 150kbit/s)</c:v>
                </c:pt>
              </c:strCache>
            </c:strRef>
          </c:tx>
          <c:xVal>
            <c:numRef>
              <c:f>Sheet2!$C$6:$C$18</c:f>
              <c:numCache>
                <c:formatCode>General</c:formatCode>
                <c:ptCount val="13"/>
                <c:pt idx="0">
                  <c:v>0.1</c:v>
                </c:pt>
                <c:pt idx="1">
                  <c:v>0.2</c:v>
                </c:pt>
                <c:pt idx="2">
                  <c:v>0.5</c:v>
                </c:pt>
                <c:pt idx="3">
                  <c:v>1</c:v>
                </c:pt>
                <c:pt idx="4">
                  <c:v>2</c:v>
                </c:pt>
                <c:pt idx="5">
                  <c:v>3</c:v>
                </c:pt>
                <c:pt idx="6">
                  <c:v>4</c:v>
                </c:pt>
                <c:pt idx="7">
                  <c:v>6</c:v>
                </c:pt>
                <c:pt idx="8">
                  <c:v>8</c:v>
                </c:pt>
                <c:pt idx="9">
                  <c:v>12</c:v>
                </c:pt>
                <c:pt idx="10">
                  <c:v>24</c:v>
                </c:pt>
                <c:pt idx="11">
                  <c:v>36</c:v>
                </c:pt>
                <c:pt idx="12">
                  <c:v>48</c:v>
                </c:pt>
              </c:numCache>
            </c:numRef>
          </c:xVal>
          <c:yVal>
            <c:numRef>
              <c:f>Sheet2!$D$6:$D$18</c:f>
              <c:numCache>
                <c:formatCode>General</c:formatCode>
                <c:ptCount val="13"/>
                <c:pt idx="0">
                  <c:v>1.02</c:v>
                </c:pt>
                <c:pt idx="1">
                  <c:v>1.61</c:v>
                </c:pt>
                <c:pt idx="2">
                  <c:v>2.46</c:v>
                </c:pt>
                <c:pt idx="3">
                  <c:v>2.99</c:v>
                </c:pt>
                <c:pt idx="4">
                  <c:v>3.34</c:v>
                </c:pt>
                <c:pt idx="5">
                  <c:v>3.48</c:v>
                </c:pt>
                <c:pt idx="6">
                  <c:v>3.55</c:v>
                </c:pt>
                <c:pt idx="7">
                  <c:v>3.63</c:v>
                </c:pt>
                <c:pt idx="8">
                  <c:v>3.67</c:v>
                </c:pt>
                <c:pt idx="9">
                  <c:v>3.71</c:v>
                </c:pt>
                <c:pt idx="10">
                  <c:v>3.75</c:v>
                </c:pt>
                <c:pt idx="11">
                  <c:v>3.76</c:v>
                </c:pt>
                <c:pt idx="12">
                  <c:v>3.77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Sheet2!$E$5</c:f>
              <c:strCache>
                <c:ptCount val="1"/>
                <c:pt idx="0">
                  <c:v>(3.5ppm 150kbit/s)</c:v>
                </c:pt>
              </c:strCache>
            </c:strRef>
          </c:tx>
          <c:xVal>
            <c:numRef>
              <c:f>Sheet2!$C$6:$C$18</c:f>
              <c:numCache>
                <c:formatCode>General</c:formatCode>
                <c:ptCount val="13"/>
                <c:pt idx="0">
                  <c:v>0.1</c:v>
                </c:pt>
                <c:pt idx="1">
                  <c:v>0.2</c:v>
                </c:pt>
                <c:pt idx="2">
                  <c:v>0.5</c:v>
                </c:pt>
                <c:pt idx="3">
                  <c:v>1</c:v>
                </c:pt>
                <c:pt idx="4">
                  <c:v>2</c:v>
                </c:pt>
                <c:pt idx="5">
                  <c:v>3</c:v>
                </c:pt>
                <c:pt idx="6">
                  <c:v>4</c:v>
                </c:pt>
                <c:pt idx="7">
                  <c:v>6</c:v>
                </c:pt>
                <c:pt idx="8">
                  <c:v>8</c:v>
                </c:pt>
                <c:pt idx="9">
                  <c:v>12</c:v>
                </c:pt>
                <c:pt idx="10">
                  <c:v>24</c:v>
                </c:pt>
                <c:pt idx="11">
                  <c:v>36</c:v>
                </c:pt>
                <c:pt idx="12">
                  <c:v>48</c:v>
                </c:pt>
              </c:numCache>
            </c:numRef>
          </c:xVal>
          <c:yVal>
            <c:numRef>
              <c:f>Sheet2!$E$6:$E$18</c:f>
              <c:numCache>
                <c:formatCode>General</c:formatCode>
                <c:ptCount val="13"/>
                <c:pt idx="0">
                  <c:v>1.1399999999999999</c:v>
                </c:pt>
                <c:pt idx="1">
                  <c:v>1.92</c:v>
                </c:pt>
                <c:pt idx="2">
                  <c:v>3.25</c:v>
                </c:pt>
                <c:pt idx="3">
                  <c:v>4.22</c:v>
                </c:pt>
                <c:pt idx="4">
                  <c:v>4.97</c:v>
                </c:pt>
                <c:pt idx="5">
                  <c:v>5.28</c:v>
                </c:pt>
                <c:pt idx="6">
                  <c:v>5.45</c:v>
                </c:pt>
                <c:pt idx="7">
                  <c:v>5.64</c:v>
                </c:pt>
                <c:pt idx="8">
                  <c:v>5.73</c:v>
                </c:pt>
                <c:pt idx="9">
                  <c:v>5.83</c:v>
                </c:pt>
                <c:pt idx="10">
                  <c:v>5.94</c:v>
                </c:pt>
                <c:pt idx="11">
                  <c:v>5.97</c:v>
                </c:pt>
                <c:pt idx="12">
                  <c:v>5.99</c:v>
                </c:pt>
              </c:numCache>
            </c:numRef>
          </c:yVal>
          <c:smooth val="1"/>
        </c:ser>
        <c:ser>
          <c:idx val="2"/>
          <c:order val="2"/>
          <c:tx>
            <c:strRef>
              <c:f>Sheet2!$F$5</c:f>
              <c:strCache>
                <c:ptCount val="1"/>
                <c:pt idx="0">
                  <c:v>(40ppm/3Mbit/s)</c:v>
                </c:pt>
              </c:strCache>
            </c:strRef>
          </c:tx>
          <c:xVal>
            <c:numRef>
              <c:f>Sheet2!$C$6:$C$18</c:f>
              <c:numCache>
                <c:formatCode>General</c:formatCode>
                <c:ptCount val="13"/>
                <c:pt idx="0">
                  <c:v>0.1</c:v>
                </c:pt>
                <c:pt idx="1">
                  <c:v>0.2</c:v>
                </c:pt>
                <c:pt idx="2">
                  <c:v>0.5</c:v>
                </c:pt>
                <c:pt idx="3">
                  <c:v>1</c:v>
                </c:pt>
                <c:pt idx="4">
                  <c:v>2</c:v>
                </c:pt>
                <c:pt idx="5">
                  <c:v>3</c:v>
                </c:pt>
                <c:pt idx="6">
                  <c:v>4</c:v>
                </c:pt>
                <c:pt idx="7">
                  <c:v>6</c:v>
                </c:pt>
                <c:pt idx="8">
                  <c:v>8</c:v>
                </c:pt>
                <c:pt idx="9">
                  <c:v>12</c:v>
                </c:pt>
                <c:pt idx="10">
                  <c:v>24</c:v>
                </c:pt>
                <c:pt idx="11">
                  <c:v>36</c:v>
                </c:pt>
                <c:pt idx="12">
                  <c:v>48</c:v>
                </c:pt>
              </c:numCache>
            </c:numRef>
          </c:xVal>
          <c:yVal>
            <c:numRef>
              <c:f>Sheet2!$F$6:$F$18</c:f>
              <c:numCache>
                <c:formatCode>General</c:formatCode>
                <c:ptCount val="13"/>
                <c:pt idx="0">
                  <c:v>1.98</c:v>
                </c:pt>
                <c:pt idx="1">
                  <c:v>2.6</c:v>
                </c:pt>
                <c:pt idx="2">
                  <c:v>3.21</c:v>
                </c:pt>
                <c:pt idx="3">
                  <c:v>3.47</c:v>
                </c:pt>
                <c:pt idx="4">
                  <c:v>3.63</c:v>
                </c:pt>
                <c:pt idx="5">
                  <c:v>3.68</c:v>
                </c:pt>
                <c:pt idx="6">
                  <c:v>3.71</c:v>
                </c:pt>
                <c:pt idx="7">
                  <c:v>3.74</c:v>
                </c:pt>
                <c:pt idx="8">
                  <c:v>3.75</c:v>
                </c:pt>
                <c:pt idx="9">
                  <c:v>3.76</c:v>
                </c:pt>
                <c:pt idx="10">
                  <c:v>3.78</c:v>
                </c:pt>
                <c:pt idx="11">
                  <c:v>3.78</c:v>
                </c:pt>
                <c:pt idx="12">
                  <c:v>3.79</c:v>
                </c:pt>
              </c:numCache>
            </c:numRef>
          </c:yVal>
          <c:smooth val="1"/>
        </c:ser>
        <c:ser>
          <c:idx val="3"/>
          <c:order val="3"/>
          <c:tx>
            <c:strRef>
              <c:f>Sheet2!$G$5</c:f>
              <c:strCache>
                <c:ptCount val="1"/>
                <c:pt idx="0">
                  <c:v>(3.5ppm 3Mbit/s)</c:v>
                </c:pt>
              </c:strCache>
            </c:strRef>
          </c:tx>
          <c:xVal>
            <c:numRef>
              <c:f>Sheet2!$C$6:$C$18</c:f>
              <c:numCache>
                <c:formatCode>General</c:formatCode>
                <c:ptCount val="13"/>
                <c:pt idx="0">
                  <c:v>0.1</c:v>
                </c:pt>
                <c:pt idx="1">
                  <c:v>0.2</c:v>
                </c:pt>
                <c:pt idx="2">
                  <c:v>0.5</c:v>
                </c:pt>
                <c:pt idx="3">
                  <c:v>1</c:v>
                </c:pt>
                <c:pt idx="4">
                  <c:v>2</c:v>
                </c:pt>
                <c:pt idx="5">
                  <c:v>3</c:v>
                </c:pt>
                <c:pt idx="6">
                  <c:v>4</c:v>
                </c:pt>
                <c:pt idx="7">
                  <c:v>6</c:v>
                </c:pt>
                <c:pt idx="8">
                  <c:v>8</c:v>
                </c:pt>
                <c:pt idx="9">
                  <c:v>12</c:v>
                </c:pt>
                <c:pt idx="10">
                  <c:v>24</c:v>
                </c:pt>
                <c:pt idx="11">
                  <c:v>36</c:v>
                </c:pt>
                <c:pt idx="12">
                  <c:v>48</c:v>
                </c:pt>
              </c:numCache>
            </c:numRef>
          </c:xVal>
          <c:yVal>
            <c:numRef>
              <c:f>Sheet2!$G$6:$G$18</c:f>
              <c:numCache>
                <c:formatCode>General</c:formatCode>
                <c:ptCount val="13"/>
                <c:pt idx="0">
                  <c:v>2.46</c:v>
                </c:pt>
                <c:pt idx="1">
                  <c:v>3.49</c:v>
                </c:pt>
                <c:pt idx="2">
                  <c:v>4.68</c:v>
                </c:pt>
                <c:pt idx="3">
                  <c:v>5.27</c:v>
                </c:pt>
                <c:pt idx="4">
                  <c:v>5.63</c:v>
                </c:pt>
                <c:pt idx="5">
                  <c:v>5.76</c:v>
                </c:pt>
                <c:pt idx="6">
                  <c:v>5.83</c:v>
                </c:pt>
                <c:pt idx="7">
                  <c:v>5.9</c:v>
                </c:pt>
                <c:pt idx="8">
                  <c:v>5.93</c:v>
                </c:pt>
                <c:pt idx="9">
                  <c:v>5.97</c:v>
                </c:pt>
                <c:pt idx="10">
                  <c:v>6.01</c:v>
                </c:pt>
                <c:pt idx="11">
                  <c:v>6.02</c:v>
                </c:pt>
                <c:pt idx="12">
                  <c:v>6.02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9054528"/>
        <c:axId val="40443904"/>
      </c:scatterChart>
      <c:valAx>
        <c:axId val="89054528"/>
        <c:scaling>
          <c:logBase val="10"/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40443904"/>
        <c:crosses val="autoZero"/>
        <c:crossBetween val="midCat"/>
      </c:valAx>
      <c:valAx>
        <c:axId val="4044390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9054528"/>
        <c:crossesAt val="0.1"/>
        <c:crossBetween val="midCat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scatterChart>
        <c:scatterStyle val="smoothMarker"/>
        <c:varyColors val="0"/>
        <c:ser>
          <c:idx val="0"/>
          <c:order val="0"/>
          <c:tx>
            <c:strRef>
              <c:f>Sheet2!$E$5</c:f>
              <c:strCache>
                <c:ptCount val="1"/>
                <c:pt idx="0">
                  <c:v>(40ppm 150kbit/s)</c:v>
                </c:pt>
              </c:strCache>
            </c:strRef>
          </c:tx>
          <c:xVal>
            <c:numRef>
              <c:f>Sheet2!$D$6:$D$16</c:f>
              <c:numCache>
                <c:formatCode>General</c:formatCode>
                <c:ptCount val="11"/>
                <c:pt idx="0">
                  <c:v>1.6666666666666666E-2</c:v>
                </c:pt>
                <c:pt idx="1">
                  <c:v>3.3333333333333333E-2</c:v>
                </c:pt>
                <c:pt idx="2">
                  <c:v>8.3333333333333329E-2</c:v>
                </c:pt>
                <c:pt idx="3">
                  <c:v>0.16666666666666666</c:v>
                </c:pt>
                <c:pt idx="4">
                  <c:v>0.33333333333333331</c:v>
                </c:pt>
                <c:pt idx="5">
                  <c:v>0.5</c:v>
                </c:pt>
                <c:pt idx="6">
                  <c:v>1</c:v>
                </c:pt>
                <c:pt idx="7">
                  <c:v>1.5</c:v>
                </c:pt>
                <c:pt idx="8">
                  <c:v>2</c:v>
                </c:pt>
                <c:pt idx="9">
                  <c:v>4</c:v>
                </c:pt>
                <c:pt idx="10">
                  <c:v>6</c:v>
                </c:pt>
              </c:numCache>
            </c:numRef>
          </c:xVal>
          <c:yVal>
            <c:numRef>
              <c:f>Sheet2!$E$6:$E$16</c:f>
              <c:numCache>
                <c:formatCode>General</c:formatCode>
                <c:ptCount val="11"/>
                <c:pt idx="0">
                  <c:v>0.33</c:v>
                </c:pt>
                <c:pt idx="1">
                  <c:v>0.64</c:v>
                </c:pt>
                <c:pt idx="2">
                  <c:v>1.44</c:v>
                </c:pt>
                <c:pt idx="3">
                  <c:v>2.46</c:v>
                </c:pt>
                <c:pt idx="4">
                  <c:v>3.83</c:v>
                </c:pt>
                <c:pt idx="5">
                  <c:v>4.7</c:v>
                </c:pt>
                <c:pt idx="6">
                  <c:v>6.08</c:v>
                </c:pt>
                <c:pt idx="7">
                  <c:v>6.74</c:v>
                </c:pt>
                <c:pt idx="8">
                  <c:v>7.13</c:v>
                </c:pt>
                <c:pt idx="9">
                  <c:v>7.8</c:v>
                </c:pt>
                <c:pt idx="10">
                  <c:v>8.0500000000000007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Sheet2!$F$5</c:f>
              <c:strCache>
                <c:ptCount val="1"/>
                <c:pt idx="0">
                  <c:v>(3.5ppm 150kbit/s)</c:v>
                </c:pt>
              </c:strCache>
            </c:strRef>
          </c:tx>
          <c:xVal>
            <c:numRef>
              <c:f>Sheet2!$D$6:$D$16</c:f>
              <c:numCache>
                <c:formatCode>General</c:formatCode>
                <c:ptCount val="11"/>
                <c:pt idx="0">
                  <c:v>1.6666666666666666E-2</c:v>
                </c:pt>
                <c:pt idx="1">
                  <c:v>3.3333333333333333E-2</c:v>
                </c:pt>
                <c:pt idx="2">
                  <c:v>8.3333333333333329E-2</c:v>
                </c:pt>
                <c:pt idx="3">
                  <c:v>0.16666666666666666</c:v>
                </c:pt>
                <c:pt idx="4">
                  <c:v>0.33333333333333331</c:v>
                </c:pt>
                <c:pt idx="5">
                  <c:v>0.5</c:v>
                </c:pt>
                <c:pt idx="6">
                  <c:v>1</c:v>
                </c:pt>
                <c:pt idx="7">
                  <c:v>1.5</c:v>
                </c:pt>
                <c:pt idx="8">
                  <c:v>2</c:v>
                </c:pt>
                <c:pt idx="9">
                  <c:v>4</c:v>
                </c:pt>
                <c:pt idx="10">
                  <c:v>6</c:v>
                </c:pt>
              </c:numCache>
            </c:numRef>
          </c:xVal>
          <c:yVal>
            <c:numRef>
              <c:f>Sheet2!$F$6:$F$16</c:f>
              <c:numCache>
                <c:formatCode>General</c:formatCode>
                <c:ptCount val="11"/>
                <c:pt idx="0">
                  <c:v>0.33</c:v>
                </c:pt>
                <c:pt idx="1">
                  <c:v>0.65</c:v>
                </c:pt>
                <c:pt idx="2">
                  <c:v>1.5</c:v>
                </c:pt>
                <c:pt idx="3">
                  <c:v>2.65</c:v>
                </c:pt>
                <c:pt idx="4">
                  <c:v>4.3099999999999996</c:v>
                </c:pt>
                <c:pt idx="5">
                  <c:v>5.45</c:v>
                </c:pt>
                <c:pt idx="6">
                  <c:v>7.41</c:v>
                </c:pt>
                <c:pt idx="7">
                  <c:v>8.41</c:v>
                </c:pt>
                <c:pt idx="8">
                  <c:v>9.02</c:v>
                </c:pt>
                <c:pt idx="9">
                  <c:v>10.1</c:v>
                </c:pt>
                <c:pt idx="10">
                  <c:v>10.6</c:v>
                </c:pt>
              </c:numCache>
            </c:numRef>
          </c:yVal>
          <c:smooth val="1"/>
        </c:ser>
        <c:ser>
          <c:idx val="2"/>
          <c:order val="2"/>
          <c:tx>
            <c:strRef>
              <c:f>Sheet2!$G$5</c:f>
              <c:strCache>
                <c:ptCount val="1"/>
                <c:pt idx="0">
                  <c:v>(40ppm 3Mbit/s)</c:v>
                </c:pt>
              </c:strCache>
            </c:strRef>
          </c:tx>
          <c:xVal>
            <c:numRef>
              <c:f>Sheet2!$D$6:$D$16</c:f>
              <c:numCache>
                <c:formatCode>General</c:formatCode>
                <c:ptCount val="11"/>
                <c:pt idx="0">
                  <c:v>1.6666666666666666E-2</c:v>
                </c:pt>
                <c:pt idx="1">
                  <c:v>3.3333333333333333E-2</c:v>
                </c:pt>
                <c:pt idx="2">
                  <c:v>8.3333333333333329E-2</c:v>
                </c:pt>
                <c:pt idx="3">
                  <c:v>0.16666666666666666</c:v>
                </c:pt>
                <c:pt idx="4">
                  <c:v>0.33333333333333331</c:v>
                </c:pt>
                <c:pt idx="5">
                  <c:v>0.5</c:v>
                </c:pt>
                <c:pt idx="6">
                  <c:v>1</c:v>
                </c:pt>
                <c:pt idx="7">
                  <c:v>1.5</c:v>
                </c:pt>
                <c:pt idx="8">
                  <c:v>2</c:v>
                </c:pt>
                <c:pt idx="9">
                  <c:v>4</c:v>
                </c:pt>
                <c:pt idx="10">
                  <c:v>6</c:v>
                </c:pt>
              </c:numCache>
            </c:numRef>
          </c:xVal>
          <c:yVal>
            <c:numRef>
              <c:f>Sheet2!$G$6:$G$16</c:f>
              <c:numCache>
                <c:formatCode>General</c:formatCode>
                <c:ptCount val="11"/>
                <c:pt idx="0">
                  <c:v>1.1599999999999999</c:v>
                </c:pt>
                <c:pt idx="1">
                  <c:v>2.04</c:v>
                </c:pt>
                <c:pt idx="2">
                  <c:v>3.76</c:v>
                </c:pt>
                <c:pt idx="3">
                  <c:v>5.24</c:v>
                </c:pt>
                <c:pt idx="4">
                  <c:v>6.52</c:v>
                </c:pt>
                <c:pt idx="5">
                  <c:v>7.09</c:v>
                </c:pt>
                <c:pt idx="6">
                  <c:v>7.78</c:v>
                </c:pt>
                <c:pt idx="7">
                  <c:v>8.0399999999999991</c:v>
                </c:pt>
                <c:pt idx="8">
                  <c:v>8.18</c:v>
                </c:pt>
                <c:pt idx="9">
                  <c:v>8.39</c:v>
                </c:pt>
                <c:pt idx="10">
                  <c:v>8.4600000000000009</c:v>
                </c:pt>
              </c:numCache>
            </c:numRef>
          </c:yVal>
          <c:smooth val="1"/>
        </c:ser>
        <c:ser>
          <c:idx val="3"/>
          <c:order val="3"/>
          <c:tx>
            <c:strRef>
              <c:f>Sheet2!$H$5</c:f>
              <c:strCache>
                <c:ptCount val="1"/>
                <c:pt idx="0">
                  <c:v>(3.5ppm 3Mbit/s)</c:v>
                </c:pt>
              </c:strCache>
            </c:strRef>
          </c:tx>
          <c:xVal>
            <c:numRef>
              <c:f>Sheet2!$D$6:$D$16</c:f>
              <c:numCache>
                <c:formatCode>General</c:formatCode>
                <c:ptCount val="11"/>
                <c:pt idx="0">
                  <c:v>1.6666666666666666E-2</c:v>
                </c:pt>
                <c:pt idx="1">
                  <c:v>3.3333333333333333E-2</c:v>
                </c:pt>
                <c:pt idx="2">
                  <c:v>8.3333333333333329E-2</c:v>
                </c:pt>
                <c:pt idx="3">
                  <c:v>0.16666666666666666</c:v>
                </c:pt>
                <c:pt idx="4">
                  <c:v>0.33333333333333331</c:v>
                </c:pt>
                <c:pt idx="5">
                  <c:v>0.5</c:v>
                </c:pt>
                <c:pt idx="6">
                  <c:v>1</c:v>
                </c:pt>
                <c:pt idx="7">
                  <c:v>1.5</c:v>
                </c:pt>
                <c:pt idx="8">
                  <c:v>2</c:v>
                </c:pt>
                <c:pt idx="9">
                  <c:v>4</c:v>
                </c:pt>
                <c:pt idx="10">
                  <c:v>6</c:v>
                </c:pt>
              </c:numCache>
            </c:numRef>
          </c:xVal>
          <c:yVal>
            <c:numRef>
              <c:f>Sheet2!$H$6:$H$16</c:f>
              <c:numCache>
                <c:formatCode>General</c:formatCode>
                <c:ptCount val="11"/>
                <c:pt idx="0">
                  <c:v>1.2</c:v>
                </c:pt>
                <c:pt idx="1">
                  <c:v>2.17</c:v>
                </c:pt>
                <c:pt idx="2">
                  <c:v>4.2300000000000004</c:v>
                </c:pt>
                <c:pt idx="3">
                  <c:v>6.19</c:v>
                </c:pt>
                <c:pt idx="4">
                  <c:v>8.06</c:v>
                </c:pt>
                <c:pt idx="5">
                  <c:v>8.9600000000000009</c:v>
                </c:pt>
                <c:pt idx="6">
                  <c:v>10.1</c:v>
                </c:pt>
                <c:pt idx="7">
                  <c:v>10.5</c:v>
                </c:pt>
                <c:pt idx="8">
                  <c:v>10.8</c:v>
                </c:pt>
                <c:pt idx="9">
                  <c:v>11.1</c:v>
                </c:pt>
                <c:pt idx="10">
                  <c:v>11.3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0447936"/>
        <c:axId val="40448512"/>
      </c:scatterChart>
      <c:valAx>
        <c:axId val="40447936"/>
        <c:scaling>
          <c:logBase val="10"/>
          <c:orientation val="minMax"/>
          <c:max val="10"/>
          <c:min val="1.0000000000000002E-2"/>
        </c:scaling>
        <c:delete val="0"/>
        <c:axPos val="b"/>
        <c:numFmt formatCode="General" sourceLinked="1"/>
        <c:majorTickMark val="out"/>
        <c:minorTickMark val="none"/>
        <c:tickLblPos val="nextTo"/>
        <c:crossAx val="40448512"/>
        <c:crosses val="autoZero"/>
        <c:crossBetween val="midCat"/>
      </c:valAx>
      <c:valAx>
        <c:axId val="4044851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0447936"/>
        <c:crossesAt val="1.0000000000000002E-2"/>
        <c:crossBetween val="midCat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scatterChart>
        <c:scatterStyle val="smoothMarker"/>
        <c:varyColors val="0"/>
        <c:ser>
          <c:idx val="0"/>
          <c:order val="0"/>
          <c:tx>
            <c:strRef>
              <c:f>Sheet2!$E$5</c:f>
              <c:strCache>
                <c:ptCount val="1"/>
                <c:pt idx="0">
                  <c:v>(40ppm 150kbit/s)</c:v>
                </c:pt>
              </c:strCache>
            </c:strRef>
          </c:tx>
          <c:xVal>
            <c:numRef>
              <c:f>Sheet2!$D$6:$D$16</c:f>
              <c:numCache>
                <c:formatCode>General</c:formatCode>
                <c:ptCount val="11"/>
                <c:pt idx="0">
                  <c:v>3.3333333333333335E-3</c:v>
                </c:pt>
                <c:pt idx="1">
                  <c:v>8.3333333333333332E-3</c:v>
                </c:pt>
                <c:pt idx="2">
                  <c:v>1.6666666666666666E-2</c:v>
                </c:pt>
                <c:pt idx="3">
                  <c:v>3.3333333333333333E-2</c:v>
                </c:pt>
                <c:pt idx="4">
                  <c:v>0.05</c:v>
                </c:pt>
                <c:pt idx="5">
                  <c:v>8.3333333333333329E-2</c:v>
                </c:pt>
                <c:pt idx="6">
                  <c:v>0.16666666666666666</c:v>
                </c:pt>
                <c:pt idx="7">
                  <c:v>0.25</c:v>
                </c:pt>
                <c:pt idx="8">
                  <c:v>0.5</c:v>
                </c:pt>
                <c:pt idx="9">
                  <c:v>1</c:v>
                </c:pt>
                <c:pt idx="10">
                  <c:v>2</c:v>
                </c:pt>
              </c:numCache>
            </c:numRef>
          </c:xVal>
          <c:yVal>
            <c:numRef>
              <c:f>Sheet2!$E$6:$E$16</c:f>
              <c:numCache>
                <c:formatCode>General</c:formatCode>
                <c:ptCount val="11"/>
                <c:pt idx="0">
                  <c:v>51.2</c:v>
                </c:pt>
                <c:pt idx="1">
                  <c:v>112</c:v>
                </c:pt>
                <c:pt idx="2">
                  <c:v>187</c:v>
                </c:pt>
                <c:pt idx="3">
                  <c:v>279</c:v>
                </c:pt>
                <c:pt idx="4">
                  <c:v>334</c:v>
                </c:pt>
                <c:pt idx="5">
                  <c:v>397</c:v>
                </c:pt>
                <c:pt idx="6">
                  <c:v>461</c:v>
                </c:pt>
                <c:pt idx="7">
                  <c:v>488</c:v>
                </c:pt>
                <c:pt idx="8">
                  <c:v>518</c:v>
                </c:pt>
                <c:pt idx="9">
                  <c:v>534</c:v>
                </c:pt>
                <c:pt idx="10">
                  <c:v>543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Sheet2!$F$5</c:f>
              <c:strCache>
                <c:ptCount val="1"/>
                <c:pt idx="0">
                  <c:v>(3.5ppm 150kbit/s)</c:v>
                </c:pt>
              </c:strCache>
            </c:strRef>
          </c:tx>
          <c:xVal>
            <c:numRef>
              <c:f>Sheet2!$D$6:$D$16</c:f>
              <c:numCache>
                <c:formatCode>General</c:formatCode>
                <c:ptCount val="11"/>
                <c:pt idx="0">
                  <c:v>3.3333333333333335E-3</c:v>
                </c:pt>
                <c:pt idx="1">
                  <c:v>8.3333333333333332E-3</c:v>
                </c:pt>
                <c:pt idx="2">
                  <c:v>1.6666666666666666E-2</c:v>
                </c:pt>
                <c:pt idx="3">
                  <c:v>3.3333333333333333E-2</c:v>
                </c:pt>
                <c:pt idx="4">
                  <c:v>0.05</c:v>
                </c:pt>
                <c:pt idx="5">
                  <c:v>8.3333333333333329E-2</c:v>
                </c:pt>
                <c:pt idx="6">
                  <c:v>0.16666666666666666</c:v>
                </c:pt>
                <c:pt idx="7">
                  <c:v>0.25</c:v>
                </c:pt>
                <c:pt idx="8">
                  <c:v>0.5</c:v>
                </c:pt>
                <c:pt idx="9">
                  <c:v>1</c:v>
                </c:pt>
                <c:pt idx="10">
                  <c:v>2</c:v>
                </c:pt>
              </c:numCache>
            </c:numRef>
          </c:xVal>
          <c:yVal>
            <c:numRef>
              <c:f>Sheet2!$F$6:$F$16</c:f>
              <c:numCache>
                <c:formatCode>General</c:formatCode>
                <c:ptCount val="11"/>
                <c:pt idx="0">
                  <c:v>53.1</c:v>
                </c:pt>
                <c:pt idx="1">
                  <c:v>122</c:v>
                </c:pt>
                <c:pt idx="2">
                  <c:v>214</c:v>
                </c:pt>
                <c:pt idx="3">
                  <c:v>345</c:v>
                </c:pt>
                <c:pt idx="4">
                  <c:v>434</c:v>
                </c:pt>
                <c:pt idx="5">
                  <c:v>546</c:v>
                </c:pt>
                <c:pt idx="6">
                  <c:v>677</c:v>
                </c:pt>
                <c:pt idx="7">
                  <c:v>736</c:v>
                </c:pt>
                <c:pt idx="8">
                  <c:v>806</c:v>
                </c:pt>
                <c:pt idx="9">
                  <c:v>847</c:v>
                </c:pt>
                <c:pt idx="10">
                  <c:v>868</c:v>
                </c:pt>
              </c:numCache>
            </c:numRef>
          </c:yVal>
          <c:smooth val="1"/>
        </c:ser>
        <c:ser>
          <c:idx val="2"/>
          <c:order val="2"/>
          <c:tx>
            <c:strRef>
              <c:f>Sheet2!$G$5</c:f>
              <c:strCache>
                <c:ptCount val="1"/>
                <c:pt idx="0">
                  <c:v>(40ppm 3Mbit/s)</c:v>
                </c:pt>
              </c:strCache>
            </c:strRef>
          </c:tx>
          <c:xVal>
            <c:numRef>
              <c:f>Sheet2!$D$6:$D$16</c:f>
              <c:numCache>
                <c:formatCode>General</c:formatCode>
                <c:ptCount val="11"/>
                <c:pt idx="0">
                  <c:v>3.3333333333333335E-3</c:v>
                </c:pt>
                <c:pt idx="1">
                  <c:v>8.3333333333333332E-3</c:v>
                </c:pt>
                <c:pt idx="2">
                  <c:v>1.6666666666666666E-2</c:v>
                </c:pt>
                <c:pt idx="3">
                  <c:v>3.3333333333333333E-2</c:v>
                </c:pt>
                <c:pt idx="4">
                  <c:v>0.05</c:v>
                </c:pt>
                <c:pt idx="5">
                  <c:v>8.3333333333333329E-2</c:v>
                </c:pt>
                <c:pt idx="6">
                  <c:v>0.16666666666666666</c:v>
                </c:pt>
                <c:pt idx="7">
                  <c:v>0.25</c:v>
                </c:pt>
                <c:pt idx="8">
                  <c:v>0.5</c:v>
                </c:pt>
                <c:pt idx="9">
                  <c:v>1</c:v>
                </c:pt>
                <c:pt idx="10">
                  <c:v>2</c:v>
                </c:pt>
              </c:numCache>
            </c:numRef>
          </c:xVal>
          <c:yVal>
            <c:numRef>
              <c:f>Sheet2!$G$6:$G$16</c:f>
              <c:numCache>
                <c:formatCode>General</c:formatCode>
                <c:ptCount val="11"/>
                <c:pt idx="0">
                  <c:v>69.5</c:v>
                </c:pt>
                <c:pt idx="1">
                  <c:v>146</c:v>
                </c:pt>
                <c:pt idx="2">
                  <c:v>231</c:v>
                </c:pt>
                <c:pt idx="3">
                  <c:v>326</c:v>
                </c:pt>
                <c:pt idx="4">
                  <c:v>377</c:v>
                </c:pt>
                <c:pt idx="5">
                  <c:v>432</c:v>
                </c:pt>
                <c:pt idx="6">
                  <c:v>484</c:v>
                </c:pt>
                <c:pt idx="7">
                  <c:v>505</c:v>
                </c:pt>
                <c:pt idx="8">
                  <c:v>527</c:v>
                </c:pt>
                <c:pt idx="9">
                  <c:v>539</c:v>
                </c:pt>
                <c:pt idx="10">
                  <c:v>545</c:v>
                </c:pt>
              </c:numCache>
            </c:numRef>
          </c:yVal>
          <c:smooth val="1"/>
        </c:ser>
        <c:ser>
          <c:idx val="3"/>
          <c:order val="3"/>
          <c:tx>
            <c:strRef>
              <c:f>Sheet2!$H$5</c:f>
              <c:strCache>
                <c:ptCount val="1"/>
                <c:pt idx="0">
                  <c:v>(3.5ppm 3Mbit/s)</c:v>
                </c:pt>
              </c:strCache>
            </c:strRef>
          </c:tx>
          <c:xVal>
            <c:numRef>
              <c:f>Sheet2!$D$6:$D$16</c:f>
              <c:numCache>
                <c:formatCode>General</c:formatCode>
                <c:ptCount val="11"/>
                <c:pt idx="0">
                  <c:v>3.3333333333333335E-3</c:v>
                </c:pt>
                <c:pt idx="1">
                  <c:v>8.3333333333333332E-3</c:v>
                </c:pt>
                <c:pt idx="2">
                  <c:v>1.6666666666666666E-2</c:v>
                </c:pt>
                <c:pt idx="3">
                  <c:v>3.3333333333333333E-2</c:v>
                </c:pt>
                <c:pt idx="4">
                  <c:v>0.05</c:v>
                </c:pt>
                <c:pt idx="5">
                  <c:v>8.3333333333333329E-2</c:v>
                </c:pt>
                <c:pt idx="6">
                  <c:v>0.16666666666666666</c:v>
                </c:pt>
                <c:pt idx="7">
                  <c:v>0.25</c:v>
                </c:pt>
                <c:pt idx="8">
                  <c:v>0.5</c:v>
                </c:pt>
                <c:pt idx="9">
                  <c:v>1</c:v>
                </c:pt>
                <c:pt idx="10">
                  <c:v>2</c:v>
                </c:pt>
              </c:numCache>
            </c:numRef>
          </c:xVal>
          <c:yVal>
            <c:numRef>
              <c:f>Sheet2!$H$6:$H$16</c:f>
              <c:numCache>
                <c:formatCode>General</c:formatCode>
                <c:ptCount val="11"/>
                <c:pt idx="0">
                  <c:v>73</c:v>
                </c:pt>
                <c:pt idx="1">
                  <c:v>162</c:v>
                </c:pt>
                <c:pt idx="2">
                  <c:v>275</c:v>
                </c:pt>
                <c:pt idx="3">
                  <c:v>420</c:v>
                </c:pt>
                <c:pt idx="4">
                  <c:v>510</c:v>
                </c:pt>
                <c:pt idx="5">
                  <c:v>615</c:v>
                </c:pt>
                <c:pt idx="6">
                  <c:v>728</c:v>
                </c:pt>
                <c:pt idx="7">
                  <c:v>775</c:v>
                </c:pt>
                <c:pt idx="8">
                  <c:v>829</c:v>
                </c:pt>
                <c:pt idx="9">
                  <c:v>859</c:v>
                </c:pt>
                <c:pt idx="10">
                  <c:v>875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0451392"/>
        <c:axId val="62946624"/>
      </c:scatterChart>
      <c:valAx>
        <c:axId val="40451392"/>
        <c:scaling>
          <c:logBase val="10"/>
          <c:orientation val="minMax"/>
          <c:max val="1"/>
          <c:min val="1.0000000000000002E-3"/>
        </c:scaling>
        <c:delete val="0"/>
        <c:axPos val="b"/>
        <c:numFmt formatCode="General" sourceLinked="1"/>
        <c:majorTickMark val="out"/>
        <c:minorTickMark val="none"/>
        <c:tickLblPos val="nextTo"/>
        <c:crossAx val="62946624"/>
        <c:crosses val="autoZero"/>
        <c:crossBetween val="midCat"/>
      </c:valAx>
      <c:valAx>
        <c:axId val="62946624"/>
        <c:scaling>
          <c:orientation val="minMax"/>
          <c:max val="1000"/>
          <c:min val="0"/>
        </c:scaling>
        <c:delete val="0"/>
        <c:axPos val="l"/>
        <c:majorGridlines/>
        <c:minorGridlines/>
        <c:numFmt formatCode="General" sourceLinked="1"/>
        <c:majorTickMark val="out"/>
        <c:minorTickMark val="none"/>
        <c:tickLblPos val="nextTo"/>
        <c:crossAx val="40451392"/>
        <c:crossesAt val="1.0000000000000002E-3"/>
        <c:crossBetween val="midCat"/>
        <c:majorUnit val="365.25"/>
        <c:minorUnit val="100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18509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048896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16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6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10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12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13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Sept.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Shusaku Shimada Yokogawa Electric Co.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Shusaku Shimada Yokogawa Electric Co.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Sept. 2012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Sept.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Shusaku Shimada Yokogawa Electric Co.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Sept. 2012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Shusaku Shimada Yokogawa Electric Co.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Sept. 2012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Shusaku Shimada Yokogawa Electric Co.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Sept. 2012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Shusaku Shimada Yokogawa Electric Co.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Sept. 2012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Shusaku Shimada Yokogawa Electric Co.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Sept.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Shusaku Shimada Yokogawa Electric Co.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Sept.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Shusaku Shimada Yokogawa Electric Co.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Sept. 2012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Shusaku Shimada Yokogawa Electric Co.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802.11-12/1065r0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smtClean="0"/>
              <a:t>Sept. 2012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62804" y="6488385"/>
            <a:ext cx="3041644" cy="180975"/>
          </a:xfrm>
        </p:spPr>
        <p:txBody>
          <a:bodyPr/>
          <a:lstStyle/>
          <a:p>
            <a:r>
              <a:rPr lang="en-GB" dirty="0" smtClean="0"/>
              <a:t>Shusaku Shimada Yokogawa Electric Co.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11560" y="764704"/>
            <a:ext cx="7920880" cy="634752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kumimoji="1" lang="en-US" altLang="ja-JP" sz="2800" dirty="0" smtClean="0"/>
              <a:t>Estimated battery life improvement by TFM</a:t>
            </a:r>
            <a:r>
              <a:rPr kumimoji="1" lang="en-US" altLang="ja-JP" sz="2800" baseline="30000" dirty="0" smtClean="0"/>
              <a:t>2</a:t>
            </a:r>
            <a:r>
              <a:rPr kumimoji="1" lang="en-US" altLang="ja-JP" sz="2800" dirty="0" smtClean="0"/>
              <a:t>P  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288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2012-0</a:t>
            </a:r>
            <a:r>
              <a:rPr lang="en-US" altLang="ja-JP" sz="2000" b="0" dirty="0" smtClean="0"/>
              <a:t>9</a:t>
            </a:r>
            <a:r>
              <a:rPr lang="en-GB" sz="2000" b="0" dirty="0" smtClean="0"/>
              <a:t>-17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0447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2319312"/>
              </p:ext>
            </p:extLst>
          </p:nvPr>
        </p:nvGraphicFramePr>
        <p:xfrm>
          <a:off x="467544" y="2425725"/>
          <a:ext cx="8424936" cy="3657236"/>
        </p:xfrm>
        <a:graphic>
          <a:graphicData uri="http://schemas.openxmlformats.org/drawingml/2006/table">
            <a:tbl>
              <a:tblPr firstRow="1" bandRow="1">
                <a:effectLst/>
                <a:tableStyleId>{5940675A-B579-460E-94D1-54222C63F5DA}</a:tableStyleId>
              </a:tblPr>
              <a:tblGrid>
                <a:gridCol w="1512168"/>
                <a:gridCol w="1584176"/>
                <a:gridCol w="1584176"/>
                <a:gridCol w="1296144"/>
                <a:gridCol w="2448272"/>
              </a:tblGrid>
              <a:tr h="466682">
                <a:tc>
                  <a:txBody>
                    <a:bodyPr/>
                    <a:lstStyle/>
                    <a:p>
                      <a:r>
                        <a:rPr kumimoji="1" lang="en-US" altLang="ja-JP" b="1" dirty="0" smtClean="0"/>
                        <a:t>Name</a:t>
                      </a:r>
                      <a:endParaRPr kumimoji="1" lang="ja-JP" altLang="en-US" b="1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b="1" dirty="0" smtClean="0"/>
                        <a:t>Affiliations</a:t>
                      </a:r>
                      <a:endParaRPr kumimoji="1" lang="ja-JP" altLang="en-US" b="1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b="1" dirty="0" smtClean="0"/>
                        <a:t>Address</a:t>
                      </a:r>
                      <a:endParaRPr kumimoji="1" lang="ja-JP" altLang="en-US" b="1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b="1" dirty="0" smtClean="0"/>
                        <a:t>Phone</a:t>
                      </a:r>
                      <a:endParaRPr kumimoji="1" lang="ja-JP" altLang="en-US" b="1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b="1" dirty="0" smtClean="0"/>
                        <a:t>email</a:t>
                      </a:r>
                      <a:endParaRPr kumimoji="1" lang="ja-JP" altLang="en-US" b="1" dirty="0"/>
                    </a:p>
                  </a:txBody>
                  <a:tcPr anchor="ctr">
                    <a:noFill/>
                  </a:tcPr>
                </a:tc>
              </a:tr>
              <a:tr h="667278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Shusaku</a:t>
                      </a:r>
                      <a:r>
                        <a:rPr kumimoji="1" lang="ja-JP" altLang="en-US" sz="1400" dirty="0" smtClean="0"/>
                        <a:t> </a:t>
                      </a:r>
                      <a:r>
                        <a:rPr kumimoji="1" lang="en-US" altLang="ja-JP" sz="1400" dirty="0" smtClean="0"/>
                        <a:t>Shimada</a:t>
                      </a:r>
                      <a:endParaRPr kumimoji="1" lang="ja-JP" altLang="en-US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Yokogawa Electric</a:t>
                      </a:r>
                      <a:r>
                        <a:rPr kumimoji="1" lang="ja-JP" altLang="en-US" sz="1200" dirty="0" smtClean="0"/>
                        <a:t> </a:t>
                      </a:r>
                      <a:r>
                        <a:rPr kumimoji="1" lang="en-US" altLang="ja-JP" sz="1200" dirty="0" smtClean="0"/>
                        <a:t>Co.</a:t>
                      </a:r>
                      <a:endParaRPr kumimoji="1" lang="ja-JP" altLang="en-US" sz="12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2-9-32 </a:t>
                      </a:r>
                      <a:r>
                        <a:rPr kumimoji="1" lang="en-US" altLang="ja-JP" sz="1200" dirty="0" err="1" smtClean="0"/>
                        <a:t>Nakacho</a:t>
                      </a:r>
                      <a:r>
                        <a:rPr kumimoji="1" lang="en-US" altLang="ja-JP" sz="1200" dirty="0" smtClean="0"/>
                        <a:t> </a:t>
                      </a:r>
                      <a:r>
                        <a:rPr kumimoji="1" lang="en-US" altLang="ja-JP" sz="1200" dirty="0" err="1" smtClean="0"/>
                        <a:t>Musashinoshi</a:t>
                      </a:r>
                      <a:r>
                        <a:rPr kumimoji="1" lang="en-US" altLang="ja-JP" sz="1200" smtClean="0"/>
                        <a:t>,</a:t>
                      </a:r>
                      <a:r>
                        <a:rPr kumimoji="1" lang="en-US" altLang="ja-JP" sz="1200" baseline="0" smtClean="0"/>
                        <a:t> Tokyo </a:t>
                      </a:r>
                      <a:r>
                        <a:rPr kumimoji="1" lang="en-US" altLang="ja-JP" sz="1200" baseline="0" dirty="0" smtClean="0"/>
                        <a:t>180-8750 Japan</a:t>
                      </a:r>
                      <a:endParaRPr kumimoji="1" lang="ja-JP" altLang="en-US" sz="12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+81-422-52-5558</a:t>
                      </a:r>
                      <a:endParaRPr kumimoji="1" lang="ja-JP" altLang="en-US" sz="12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shusaku@ieee.org</a:t>
                      </a:r>
                      <a:endParaRPr kumimoji="1" lang="ja-JP" altLang="en-US" sz="1200" dirty="0"/>
                    </a:p>
                  </a:txBody>
                  <a:tcPr anchor="ctr">
                    <a:noFill/>
                  </a:tcPr>
                </a:tc>
              </a:tr>
              <a:tr h="667278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Kei  </a:t>
                      </a:r>
                      <a:r>
                        <a:rPr kumimoji="1" lang="en-US" altLang="ja-JP" sz="1400" dirty="0" err="1" smtClean="0"/>
                        <a:t>Sakaguchi</a:t>
                      </a:r>
                      <a:endParaRPr kumimoji="1" lang="ja-JP" altLang="en-US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Osaka University</a:t>
                      </a:r>
                      <a:endParaRPr kumimoji="1" lang="ja-JP" altLang="en-US" sz="12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2-1 Yamada-</a:t>
                      </a:r>
                      <a:r>
                        <a:rPr kumimoji="1" lang="en-US" altLang="ja-JP" sz="1200" dirty="0" err="1" smtClean="0"/>
                        <a:t>oka</a:t>
                      </a:r>
                      <a:r>
                        <a:rPr kumimoji="1" lang="en-US" altLang="ja-JP" sz="1200" baseline="0" dirty="0" smtClean="0"/>
                        <a:t> Suita-</a:t>
                      </a:r>
                      <a:r>
                        <a:rPr kumimoji="1" lang="en-US" altLang="ja-JP" sz="1200" baseline="0" dirty="0" err="1" smtClean="0"/>
                        <a:t>shi</a:t>
                      </a:r>
                      <a:r>
                        <a:rPr kumimoji="1" lang="en-US" altLang="ja-JP" sz="1200" baseline="0" dirty="0" smtClean="0"/>
                        <a:t> Osaka, 565-0871 Japan</a:t>
                      </a:r>
                      <a:endParaRPr kumimoji="1" lang="ja-JP" altLang="en-US" sz="12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+81-6-6879-7716</a:t>
                      </a:r>
                      <a:endParaRPr kumimoji="1" lang="ja-JP" altLang="en-US" sz="12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sakaguchi@comm.eng.osaka-u.ac.jp</a:t>
                      </a:r>
                      <a:endParaRPr kumimoji="1" lang="ja-JP" altLang="en-US" sz="1200" dirty="0"/>
                    </a:p>
                  </a:txBody>
                  <a:tcPr anchor="ctr">
                    <a:noFill/>
                  </a:tcPr>
                </a:tc>
              </a:tr>
              <a:tr h="857929">
                <a:tc>
                  <a:txBody>
                    <a:bodyPr/>
                    <a:lstStyle/>
                    <a:p>
                      <a:r>
                        <a:rPr kumimoji="1" lang="en-US" altLang="ja-JP" sz="1400" dirty="0" err="1" smtClean="0">
                          <a:solidFill>
                            <a:schemeClr val="tx1"/>
                          </a:solidFill>
                        </a:rPr>
                        <a:t>Fei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 Tong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CSR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200" dirty="0" smtClean="0">
                          <a:effectLst/>
                          <a:latin typeface="+mn-lt"/>
                        </a:rPr>
                        <a:t>4187346 Churchill House, Cambridge Business Park, Cowley Road, Cambridge, CB4 0WZ, United Kingdom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Fei.Tong@csr.com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</a:tr>
              <a:tr h="667278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Mitsuru </a:t>
                      </a:r>
                      <a:r>
                        <a:rPr kumimoji="1" lang="en-US" altLang="ja-JP" sz="1400" dirty="0" err="1" smtClean="0">
                          <a:solidFill>
                            <a:schemeClr val="tx1"/>
                          </a:solidFill>
                        </a:rPr>
                        <a:t>Iwaoka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Yokogawa Electric Co.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2-9-32 </a:t>
                      </a:r>
                      <a:r>
                        <a:rPr kumimoji="1" lang="en-US" altLang="ja-JP" sz="1200" dirty="0" err="1" smtClean="0">
                          <a:solidFill>
                            <a:schemeClr val="tx1"/>
                          </a:solidFill>
                        </a:rPr>
                        <a:t>Nakacho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1" lang="en-US" altLang="ja-JP" sz="1200" dirty="0" err="1" smtClean="0">
                          <a:solidFill>
                            <a:schemeClr val="tx1"/>
                          </a:solidFill>
                        </a:rPr>
                        <a:t>Musahinoshi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kumimoji="1" lang="en-US" altLang="ja-JP" sz="1200" baseline="0" dirty="0" smtClean="0">
                          <a:solidFill>
                            <a:schemeClr val="tx1"/>
                          </a:solidFill>
                        </a:rPr>
                        <a:t> Tokyo 180-8750 Japan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+81-422-52-5558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Mitsuru.Iwaoka@jp.yokogawa.com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Sept.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796136" y="6475413"/>
            <a:ext cx="2746202" cy="193947"/>
          </a:xfrm>
        </p:spPr>
        <p:txBody>
          <a:bodyPr/>
          <a:lstStyle/>
          <a:p>
            <a:r>
              <a:rPr lang="en-US" dirty="0" smtClean="0"/>
              <a:t>Shusaku Shimada Yokogawa Electric Co.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525344"/>
            <a:ext cx="528637" cy="332656"/>
          </a:xfrm>
        </p:spPr>
        <p:txBody>
          <a:bodyPr/>
          <a:lstStyle/>
          <a:p>
            <a:r>
              <a:rPr lang="en-GB" dirty="0"/>
              <a:t>Slide </a:t>
            </a:r>
            <a:fld id="{DC83D890-10BB-4905-98E9-EC5FFEC1B9BB}" type="slidenum">
              <a:rPr lang="en-GB"/>
              <a:pPr/>
              <a:t>10</a:t>
            </a:fld>
            <a:endParaRPr lang="en-GB" dirty="0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Frequency Measurement Mechanism</a:t>
            </a:r>
            <a:r>
              <a:rPr lang="ja-JP" altLang="en-US" dirty="0" smtClean="0"/>
              <a:t> 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918648" cy="4208463"/>
          </a:xfrm>
          <a:ln/>
        </p:spPr>
        <p:txBody>
          <a:bodyPr/>
          <a:lstStyle/>
          <a:p>
            <a:pPr marL="0" indent="0"/>
            <a:r>
              <a:rPr lang="en-US" dirty="0" smtClean="0"/>
              <a:t>Properly apart two time measurements can be used.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lvl="6">
              <a:buFont typeface="Arial" pitchFamily="34" charset="0"/>
              <a:buChar char="•"/>
            </a:pPr>
            <a:endParaRPr lang="en-US" altLang="ja-JP" b="0" dirty="0" smtClean="0"/>
          </a:p>
          <a:p>
            <a:pPr lvl="6">
              <a:buFont typeface="Arial" pitchFamily="34" charset="0"/>
              <a:buChar char="•"/>
            </a:pPr>
            <a:endParaRPr lang="en-US" altLang="ja-JP" b="0" dirty="0" smtClean="0"/>
          </a:p>
          <a:p>
            <a:pPr lvl="6">
              <a:buFont typeface="Arial" pitchFamily="34" charset="0"/>
              <a:buChar char="•"/>
            </a:pPr>
            <a:r>
              <a:rPr lang="en-US" altLang="ja-JP" b="0" dirty="0" smtClean="0"/>
              <a:t>dot11MgmtOptionFrequencyMsmtActivated (New)</a:t>
            </a:r>
            <a:endParaRPr lang="en-US" dirty="0"/>
          </a:p>
        </p:txBody>
      </p:sp>
      <p:cxnSp>
        <p:nvCxnSpPr>
          <p:cNvPr id="3" name="直線コネクタ 2"/>
          <p:cNvCxnSpPr/>
          <p:nvPr/>
        </p:nvCxnSpPr>
        <p:spPr bwMode="auto">
          <a:xfrm>
            <a:off x="1907704" y="2903458"/>
            <a:ext cx="0" cy="3168352"/>
          </a:xfrm>
          <a:prstGeom prst="line">
            <a:avLst/>
          </a:prstGeom>
          <a:solidFill>
            <a:srgbClr val="00B8FF"/>
          </a:solidFill>
          <a:ln w="0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直線コネクタ 11"/>
          <p:cNvCxnSpPr/>
          <p:nvPr/>
        </p:nvCxnSpPr>
        <p:spPr bwMode="auto">
          <a:xfrm>
            <a:off x="3275856" y="2903458"/>
            <a:ext cx="0" cy="3168352"/>
          </a:xfrm>
          <a:prstGeom prst="line">
            <a:avLst/>
          </a:prstGeom>
          <a:solidFill>
            <a:srgbClr val="00B8FF"/>
          </a:solidFill>
          <a:ln w="0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" name="テキスト ボックス 21"/>
          <p:cNvSpPr txBox="1"/>
          <p:nvPr/>
        </p:nvSpPr>
        <p:spPr>
          <a:xfrm>
            <a:off x="683568" y="3068960"/>
            <a:ext cx="12443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t1=</a:t>
            </a:r>
            <a:r>
              <a:rPr kumimoji="1" lang="en-US" altLang="ja-JP" sz="1600" dirty="0" err="1" smtClean="0">
                <a:solidFill>
                  <a:schemeClr val="tx1"/>
                </a:solidFill>
              </a:rPr>
              <a:t>ToD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(M1)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683568" y="3335506"/>
            <a:ext cx="13004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t4=</a:t>
            </a:r>
            <a:r>
              <a:rPr kumimoji="1" lang="en-US" altLang="ja-JP" sz="1600" dirty="0" err="1" smtClean="0">
                <a:solidFill>
                  <a:schemeClr val="tx1"/>
                </a:solidFill>
              </a:rPr>
              <a:t>ToA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(Ack)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663324" y="4919682"/>
            <a:ext cx="12443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t5=</a:t>
            </a:r>
            <a:r>
              <a:rPr kumimoji="1" lang="en-US" altLang="ja-JP" sz="1600" dirty="0" err="1" smtClean="0">
                <a:solidFill>
                  <a:schemeClr val="tx1"/>
                </a:solidFill>
              </a:rPr>
              <a:t>ToD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(M2)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663324" y="5157192"/>
            <a:ext cx="13004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t8=</a:t>
            </a:r>
            <a:r>
              <a:rPr kumimoji="1" lang="en-US" altLang="ja-JP" sz="1600" dirty="0" err="1" smtClean="0">
                <a:solidFill>
                  <a:schemeClr val="tx1"/>
                </a:solidFill>
              </a:rPr>
              <a:t>ToA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(Ack)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cxnSp>
        <p:nvCxnSpPr>
          <p:cNvPr id="18" name="直線矢印コネクタ 17"/>
          <p:cNvCxnSpPr>
            <a:stCxn id="22" idx="3"/>
          </p:cNvCxnSpPr>
          <p:nvPr/>
        </p:nvCxnSpPr>
        <p:spPr bwMode="auto">
          <a:xfrm>
            <a:off x="1927948" y="3238237"/>
            <a:ext cx="1347908" cy="8463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6" name="直線矢印コネクタ 25"/>
          <p:cNvCxnSpPr/>
          <p:nvPr/>
        </p:nvCxnSpPr>
        <p:spPr bwMode="auto">
          <a:xfrm flipH="1">
            <a:off x="1927948" y="3407514"/>
            <a:ext cx="1347908" cy="8463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2" name="直線矢印コネクタ 31"/>
          <p:cNvCxnSpPr/>
          <p:nvPr/>
        </p:nvCxnSpPr>
        <p:spPr bwMode="auto">
          <a:xfrm>
            <a:off x="1907704" y="3729662"/>
            <a:ext cx="1347908" cy="8463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3" name="直線矢印コネクタ 32"/>
          <p:cNvCxnSpPr/>
          <p:nvPr/>
        </p:nvCxnSpPr>
        <p:spPr bwMode="auto">
          <a:xfrm flipH="1">
            <a:off x="1907704" y="3898939"/>
            <a:ext cx="1347908" cy="8463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" name="直線矢印コネクタ 33"/>
          <p:cNvCxnSpPr/>
          <p:nvPr/>
        </p:nvCxnSpPr>
        <p:spPr bwMode="auto">
          <a:xfrm>
            <a:off x="1907704" y="5097814"/>
            <a:ext cx="1347908" cy="8463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5" name="直線矢印コネクタ 34"/>
          <p:cNvCxnSpPr/>
          <p:nvPr/>
        </p:nvCxnSpPr>
        <p:spPr bwMode="auto">
          <a:xfrm flipH="1">
            <a:off x="1907704" y="5267091"/>
            <a:ext cx="1347908" cy="8463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6" name="直線矢印コネクタ 35"/>
          <p:cNvCxnSpPr/>
          <p:nvPr/>
        </p:nvCxnSpPr>
        <p:spPr bwMode="auto">
          <a:xfrm>
            <a:off x="1907704" y="5529862"/>
            <a:ext cx="1347908" cy="8463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7" name="直線矢印コネクタ 36"/>
          <p:cNvCxnSpPr/>
          <p:nvPr/>
        </p:nvCxnSpPr>
        <p:spPr bwMode="auto">
          <a:xfrm flipH="1">
            <a:off x="1907704" y="5699139"/>
            <a:ext cx="1347908" cy="8463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8" name="テキスト ボックス 37"/>
          <p:cNvSpPr txBox="1"/>
          <p:nvPr/>
        </p:nvSpPr>
        <p:spPr>
          <a:xfrm>
            <a:off x="2404392" y="4941168"/>
            <a:ext cx="4700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M2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2339752" y="5157192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Ack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2404392" y="5445224"/>
            <a:ext cx="4700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M2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2339752" y="5661248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Ack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2404392" y="3068960"/>
            <a:ext cx="4700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M1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2339752" y="3284984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Ack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2404392" y="3573016"/>
            <a:ext cx="4700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M1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2339752" y="3789040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Ack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cxnSp>
        <p:nvCxnSpPr>
          <p:cNvPr id="51" name="直線コネクタ 50"/>
          <p:cNvCxnSpPr/>
          <p:nvPr/>
        </p:nvCxnSpPr>
        <p:spPr bwMode="auto">
          <a:xfrm flipV="1">
            <a:off x="1827312" y="4271610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直線コネクタ 51"/>
          <p:cNvCxnSpPr/>
          <p:nvPr/>
        </p:nvCxnSpPr>
        <p:spPr bwMode="auto">
          <a:xfrm flipV="1">
            <a:off x="1979712" y="4271610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直線コネクタ 52"/>
          <p:cNvCxnSpPr/>
          <p:nvPr/>
        </p:nvCxnSpPr>
        <p:spPr bwMode="auto">
          <a:xfrm flipH="1" flipV="1">
            <a:off x="1899320" y="4271610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直線コネクタ 53"/>
          <p:cNvCxnSpPr/>
          <p:nvPr/>
        </p:nvCxnSpPr>
        <p:spPr bwMode="auto">
          <a:xfrm flipV="1">
            <a:off x="1835696" y="4415626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直線コネクタ 54"/>
          <p:cNvCxnSpPr/>
          <p:nvPr/>
        </p:nvCxnSpPr>
        <p:spPr bwMode="auto">
          <a:xfrm flipV="1">
            <a:off x="1988096" y="4415626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直線コネクタ 55"/>
          <p:cNvCxnSpPr/>
          <p:nvPr/>
        </p:nvCxnSpPr>
        <p:spPr bwMode="auto">
          <a:xfrm flipH="1" flipV="1">
            <a:off x="1907704" y="4415626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7" name="直線コネクタ 56"/>
          <p:cNvCxnSpPr/>
          <p:nvPr/>
        </p:nvCxnSpPr>
        <p:spPr bwMode="auto">
          <a:xfrm flipV="1">
            <a:off x="3131840" y="4271610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直線コネクタ 57"/>
          <p:cNvCxnSpPr/>
          <p:nvPr/>
        </p:nvCxnSpPr>
        <p:spPr bwMode="auto">
          <a:xfrm flipV="1">
            <a:off x="3284240" y="4271610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直線コネクタ 58"/>
          <p:cNvCxnSpPr/>
          <p:nvPr/>
        </p:nvCxnSpPr>
        <p:spPr bwMode="auto">
          <a:xfrm flipH="1" flipV="1">
            <a:off x="3203848" y="4271610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直線コネクタ 59"/>
          <p:cNvCxnSpPr/>
          <p:nvPr/>
        </p:nvCxnSpPr>
        <p:spPr bwMode="auto">
          <a:xfrm flipV="1">
            <a:off x="3140224" y="4415626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直線コネクタ 60"/>
          <p:cNvCxnSpPr/>
          <p:nvPr/>
        </p:nvCxnSpPr>
        <p:spPr bwMode="auto">
          <a:xfrm flipV="1">
            <a:off x="3292624" y="4415626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2" name="直線コネクタ 61"/>
          <p:cNvCxnSpPr/>
          <p:nvPr/>
        </p:nvCxnSpPr>
        <p:spPr bwMode="auto">
          <a:xfrm flipH="1" flipV="1">
            <a:off x="3212232" y="4415626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3" name="テキスト ボックス 62"/>
          <p:cNvSpPr txBox="1"/>
          <p:nvPr/>
        </p:nvSpPr>
        <p:spPr>
          <a:xfrm>
            <a:off x="3255612" y="3140968"/>
            <a:ext cx="12443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t2=</a:t>
            </a:r>
            <a:r>
              <a:rPr kumimoji="1" lang="en-US" altLang="ja-JP" sz="1600" dirty="0" err="1" smtClean="0">
                <a:solidFill>
                  <a:schemeClr val="tx1"/>
                </a:solidFill>
              </a:rPr>
              <a:t>ToA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(M1)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3255612" y="3314020"/>
            <a:ext cx="12443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t3=</a:t>
            </a:r>
            <a:r>
              <a:rPr kumimoji="1" lang="en-US" altLang="ja-JP" sz="1600" dirty="0" err="1" smtClean="0">
                <a:solidFill>
                  <a:schemeClr val="tx1"/>
                </a:solidFill>
              </a:rPr>
              <a:t>ToD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(M1)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3275856" y="4941168"/>
            <a:ext cx="12443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t6=</a:t>
            </a:r>
            <a:r>
              <a:rPr kumimoji="1" lang="en-US" altLang="ja-JP" sz="1600" dirty="0" err="1" smtClean="0">
                <a:solidFill>
                  <a:schemeClr val="tx1"/>
                </a:solidFill>
              </a:rPr>
              <a:t>ToA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(M1)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3275856" y="5157192"/>
            <a:ext cx="12443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t7=</a:t>
            </a:r>
            <a:r>
              <a:rPr kumimoji="1" lang="en-US" altLang="ja-JP" sz="1600" dirty="0" err="1" smtClean="0">
                <a:solidFill>
                  <a:schemeClr val="tx1"/>
                </a:solidFill>
              </a:rPr>
              <a:t>ToD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(M1)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3275856" y="3695546"/>
            <a:ext cx="18341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t1and t4 are known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3275856" y="5445224"/>
            <a:ext cx="17652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t5and t8 are known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5220072" y="3695546"/>
            <a:ext cx="22904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offset1=[(t2-t1)-(t4-t3)]/2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5233829" y="5445224"/>
            <a:ext cx="22904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offset2=[(t6-t5)-(t8-t7)]/2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899592" y="2636912"/>
            <a:ext cx="15885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Sending STA(f1)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2676857" y="2636912"/>
            <a:ext cx="18001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Receiving STA(f2) 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5474148" y="4437112"/>
            <a:ext cx="1364476" cy="58477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f1= 1/k(t5-t1) </a:t>
            </a:r>
          </a:p>
          <a:p>
            <a:r>
              <a:rPr kumimoji="1" lang="en-US" altLang="ja-JP" sz="1600" dirty="0" smtClean="0">
                <a:solidFill>
                  <a:schemeClr val="tx1"/>
                </a:solidFill>
              </a:rPr>
              <a:t>f2= 1/k(t6-t2) 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74" name="テキスト ボックス 1"/>
          <p:cNvSpPr txBox="1"/>
          <p:nvPr/>
        </p:nvSpPr>
        <p:spPr>
          <a:xfrm>
            <a:off x="5148064" y="2734181"/>
            <a:ext cx="3312368" cy="338554"/>
          </a:xfrm>
          <a:prstGeom prst="rect">
            <a:avLst/>
          </a:prstGeom>
          <a:noFill/>
          <a:ln w="31750"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b="1" dirty="0" smtClean="0">
                <a:solidFill>
                  <a:schemeClr val="bg1">
                    <a:lumMod val="50000"/>
                  </a:schemeClr>
                </a:solidFill>
              </a:rPr>
              <a:t>PHY assisted time-stamp  may help.  </a:t>
            </a:r>
            <a:endParaRPr kumimoji="1" lang="ja-JP" altLang="en-US" sz="16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198378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Prerequisite for Procedure: </a:t>
            </a:r>
            <a:br>
              <a:rPr kumimoji="1" lang="en-US" altLang="ja-JP" dirty="0" smtClean="0"/>
            </a:br>
            <a:r>
              <a:rPr kumimoji="1" lang="en-US" altLang="ja-JP" dirty="0" smtClean="0"/>
              <a:t>An stability example of tuning fork crystal 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Shusaku Shimada Yokogawa Electric Co.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Sept. 2012</a:t>
            </a:r>
            <a:endParaRPr lang="en-GB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7679" y="2341600"/>
            <a:ext cx="4280545" cy="2527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テキスト ボックス 6"/>
          <p:cNvSpPr txBox="1"/>
          <p:nvPr/>
        </p:nvSpPr>
        <p:spPr>
          <a:xfrm>
            <a:off x="3635896" y="2105831"/>
            <a:ext cx="2111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b="1" dirty="0" smtClean="0">
                <a:solidFill>
                  <a:schemeClr val="tx1"/>
                </a:solidFill>
              </a:rPr>
              <a:t> ºC (</a:t>
            </a:r>
            <a:r>
              <a:rPr kumimoji="1" lang="en-US" altLang="ja-JP" sz="1400" b="1" dirty="0" smtClean="0">
                <a:solidFill>
                  <a:schemeClr val="tx1"/>
                </a:solidFill>
              </a:rPr>
              <a:t>Degree Centigrade ) 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412833" y="3257959"/>
            <a:ext cx="998927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400" b="1" dirty="0" smtClean="0">
                <a:solidFill>
                  <a:schemeClr val="tx1"/>
                </a:solidFill>
              </a:rPr>
              <a:t>Frequency</a:t>
            </a:r>
          </a:p>
          <a:p>
            <a:pPr algn="ctr"/>
            <a:r>
              <a:rPr lang="en-US" altLang="ja-JP" sz="1400" b="1" dirty="0" smtClean="0">
                <a:solidFill>
                  <a:schemeClr val="tx1"/>
                </a:solidFill>
              </a:rPr>
              <a:t>Deviation</a:t>
            </a:r>
          </a:p>
          <a:p>
            <a:pPr algn="ctr"/>
            <a:r>
              <a:rPr lang="en-US" altLang="ja-JP" sz="1400" b="1" dirty="0" smtClean="0">
                <a:solidFill>
                  <a:schemeClr val="tx1"/>
                </a:solidFill>
              </a:rPr>
              <a:t>(ppm)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27583" y="5088086"/>
            <a:ext cx="748883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arenBoth"/>
            </a:pPr>
            <a:r>
              <a:rPr lang="en-US" altLang="ja-JP" sz="1600" b="1" dirty="0" err="1" smtClean="0">
                <a:solidFill>
                  <a:schemeClr val="tx1"/>
                </a:solidFill>
              </a:rPr>
              <a:t>X’tal</a:t>
            </a:r>
            <a:r>
              <a:rPr lang="en-US" altLang="ja-JP" sz="1600" b="1" dirty="0" smtClean="0">
                <a:solidFill>
                  <a:schemeClr val="tx1"/>
                </a:solidFill>
              </a:rPr>
              <a:t>  frequency accuracy : ±20ppm</a:t>
            </a:r>
          </a:p>
          <a:p>
            <a:pPr marL="457200" indent="-457200">
              <a:buAutoNum type="arabicParenBoth"/>
            </a:pPr>
            <a:r>
              <a:rPr lang="en-US" altLang="ja-JP" sz="1600" b="1" dirty="0" smtClean="0">
                <a:solidFill>
                  <a:schemeClr val="tx1"/>
                </a:solidFill>
              </a:rPr>
              <a:t>Sensor node (TSF </a:t>
            </a:r>
            <a:r>
              <a:rPr lang="en-US" altLang="ja-JP" sz="1600" b="1" dirty="0">
                <a:solidFill>
                  <a:schemeClr val="tx1"/>
                </a:solidFill>
              </a:rPr>
              <a:t>Slave) :  3.5ppm @ </a:t>
            </a:r>
            <a:r>
              <a:rPr kumimoji="1" lang="en-US" altLang="ja-JP" sz="1600" b="1" dirty="0">
                <a:solidFill>
                  <a:schemeClr val="tx1"/>
                </a:solidFill>
              </a:rPr>
              <a:t>25±10 </a:t>
            </a:r>
            <a:r>
              <a:rPr lang="en-US" altLang="ja-JP" sz="1600" b="1" dirty="0">
                <a:solidFill>
                  <a:schemeClr val="tx1"/>
                </a:solidFill>
              </a:rPr>
              <a:t>ºC </a:t>
            </a:r>
            <a:br>
              <a:rPr lang="en-US" altLang="ja-JP" sz="1600" b="1" dirty="0">
                <a:solidFill>
                  <a:schemeClr val="tx1"/>
                </a:solidFill>
              </a:rPr>
            </a:br>
            <a:r>
              <a:rPr lang="en-US" altLang="ja-JP" sz="1600" b="1" dirty="0" smtClean="0">
                <a:solidFill>
                  <a:schemeClr val="tx1"/>
                </a:solidFill>
              </a:rPr>
              <a:t>                                             </a:t>
            </a:r>
            <a:r>
              <a:rPr lang="en-US" altLang="ja-JP" sz="1600" b="1" dirty="0">
                <a:solidFill>
                  <a:schemeClr val="tx1"/>
                </a:solidFill>
              </a:rPr>
              <a:t>-0.035 ppm / (change in ºC)</a:t>
            </a:r>
            <a:r>
              <a:rPr lang="en-US" altLang="ja-JP" sz="1600" b="1" baseline="30000" dirty="0">
                <a:solidFill>
                  <a:schemeClr val="tx1"/>
                </a:solidFill>
              </a:rPr>
              <a:t>2</a:t>
            </a:r>
            <a:r>
              <a:rPr lang="en-US" altLang="ja-JP" sz="1600" b="1" dirty="0">
                <a:solidFill>
                  <a:schemeClr val="tx1"/>
                </a:solidFill>
              </a:rPr>
              <a:t> max parabolic </a:t>
            </a:r>
            <a:r>
              <a:rPr lang="en-US" altLang="ja-JP" sz="1600" b="1" dirty="0" smtClean="0">
                <a:solidFill>
                  <a:schemeClr val="tx1"/>
                </a:solidFill>
              </a:rPr>
              <a:t>curve</a:t>
            </a:r>
          </a:p>
          <a:p>
            <a:pPr marL="457200" indent="-457200">
              <a:buAutoNum type="arabicParenBoth"/>
            </a:pPr>
            <a:r>
              <a:rPr lang="en-US" altLang="ja-JP" sz="1600" b="1" dirty="0" smtClean="0">
                <a:solidFill>
                  <a:schemeClr val="tx1"/>
                </a:solidFill>
              </a:rPr>
              <a:t>AP (</a:t>
            </a:r>
            <a:r>
              <a:rPr lang="en-US" altLang="ja-JP" sz="1600" b="1" dirty="0">
                <a:solidFill>
                  <a:schemeClr val="tx1"/>
                </a:solidFill>
              </a:rPr>
              <a:t>TSF Master): Temperature Compensated </a:t>
            </a:r>
            <a:r>
              <a:rPr lang="en-US" altLang="ja-JP" sz="1600" b="1" dirty="0" smtClean="0">
                <a:solidFill>
                  <a:schemeClr val="tx1"/>
                </a:solidFill>
              </a:rPr>
              <a:t>timer may be used</a:t>
            </a:r>
            <a:endParaRPr lang="en-US" altLang="ja-JP" sz="1600" b="1" dirty="0">
              <a:solidFill>
                <a:schemeClr val="tx1"/>
              </a:solidFill>
            </a:endParaRPr>
          </a:p>
          <a:p>
            <a:r>
              <a:rPr kumimoji="1" lang="en-US" altLang="ja-JP" sz="1600" b="1" dirty="0">
                <a:solidFill>
                  <a:schemeClr val="tx1"/>
                </a:solidFill>
              </a:rPr>
              <a:t>                                     </a:t>
            </a:r>
            <a:r>
              <a:rPr kumimoji="1" lang="en-US" altLang="ja-JP" sz="1600" b="1" dirty="0" smtClean="0">
                <a:solidFill>
                  <a:schemeClr val="tx1"/>
                </a:solidFill>
              </a:rPr>
              <a:t>                  </a:t>
            </a:r>
            <a:r>
              <a:rPr kumimoji="1" lang="en-US" altLang="ja-JP" sz="1600" b="1" dirty="0">
                <a:solidFill>
                  <a:schemeClr val="tx1"/>
                </a:solidFill>
              </a:rPr>
              <a:t>1.5</a:t>
            </a:r>
            <a:r>
              <a:rPr lang="en-US" altLang="ja-JP" sz="1600" b="1" dirty="0">
                <a:solidFill>
                  <a:schemeClr val="tx1"/>
                </a:solidFill>
              </a:rPr>
              <a:t>ppm for -10 ~ 60 </a:t>
            </a:r>
            <a:r>
              <a:rPr lang="en-US" altLang="ja-JP" sz="1600" b="1" dirty="0" smtClean="0">
                <a:solidFill>
                  <a:schemeClr val="tx1"/>
                </a:solidFill>
              </a:rPr>
              <a:t>ºC</a:t>
            </a:r>
            <a:endParaRPr kumimoji="1" lang="en-US" altLang="ja-JP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24389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Sept.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796136" y="6475413"/>
            <a:ext cx="2746202" cy="193947"/>
          </a:xfrm>
        </p:spPr>
        <p:txBody>
          <a:bodyPr/>
          <a:lstStyle/>
          <a:p>
            <a:r>
              <a:rPr lang="en-US" dirty="0" smtClean="0"/>
              <a:t>Shusaku Shimada Yokogawa Electric Co.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12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Open issue: Procedure (1)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278688" cy="4208463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AP may advertise possible highest tolerance of TFM</a:t>
            </a:r>
            <a:r>
              <a:rPr lang="en-US" baseline="30000" dirty="0" smtClean="0"/>
              <a:t>2</a:t>
            </a:r>
            <a:r>
              <a:rPr lang="en-US" dirty="0" smtClean="0"/>
              <a:t>P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PHY time stamp accuracy (11-12/0130r0; already in SFD) </a:t>
            </a:r>
          </a:p>
          <a:p>
            <a:pPr marL="457200" lvl="1" indent="0"/>
            <a:r>
              <a:rPr lang="en-US" dirty="0" smtClean="0"/>
              <a:t>and in addition,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Highest tolerance or </a:t>
            </a:r>
            <a:r>
              <a:rPr lang="en-US" altLang="ja-JP" dirty="0" smtClean="0"/>
              <a:t>TSF </a:t>
            </a:r>
            <a:r>
              <a:rPr lang="en-US" altLang="ja-JP" dirty="0"/>
              <a:t>timer stability </a:t>
            </a:r>
            <a:r>
              <a:rPr lang="en-US" dirty="0" smtClean="0"/>
              <a:t>(to be used for TFM</a:t>
            </a:r>
            <a:r>
              <a:rPr lang="en-US" baseline="30000" dirty="0" smtClean="0"/>
              <a:t>2</a:t>
            </a:r>
            <a:r>
              <a:rPr lang="en-US" dirty="0" smtClean="0"/>
              <a:t>P interval selection) as well.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STA may inform its own residual tolerance to AP after  compensation performed if requested.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Either STA or AP select appropriate TFM</a:t>
            </a:r>
            <a:r>
              <a:rPr lang="en-US" baseline="30000" dirty="0" smtClean="0"/>
              <a:t>2</a:t>
            </a:r>
            <a:r>
              <a:rPr lang="en-US" dirty="0" smtClean="0"/>
              <a:t>P scheme</a:t>
            </a:r>
            <a:r>
              <a:rPr lang="en-US" dirty="0"/>
              <a:t>;</a:t>
            </a:r>
            <a:r>
              <a:rPr lang="en-US" dirty="0" smtClean="0"/>
              <a:t>  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Initiates explicit TFM</a:t>
            </a:r>
            <a:r>
              <a:rPr lang="en-US" baseline="30000" dirty="0" smtClean="0"/>
              <a:t>2</a:t>
            </a:r>
            <a:r>
              <a:rPr lang="en-US" dirty="0" smtClean="0"/>
              <a:t>P handshake with specific interval between time measurement by STA if needed </a:t>
            </a:r>
          </a:p>
          <a:p>
            <a:pPr marL="457200" lvl="1" indent="0"/>
            <a:r>
              <a:rPr lang="en-US" dirty="0" smtClean="0"/>
              <a:t>as well as 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perform implicit TFM</a:t>
            </a:r>
            <a:r>
              <a:rPr lang="en-US" baseline="30000" dirty="0" smtClean="0"/>
              <a:t>2</a:t>
            </a:r>
            <a:r>
              <a:rPr lang="en-US" dirty="0" smtClean="0"/>
              <a:t>P at every wake-up</a:t>
            </a:r>
          </a:p>
        </p:txBody>
      </p:sp>
    </p:spTree>
    <p:extLst>
      <p:ext uri="{BB962C8B-B14F-4D97-AF65-F5344CB8AC3E}">
        <p14:creationId xmlns:p14="http://schemas.microsoft.com/office/powerpoint/2010/main" val="24896565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Sept.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796136" y="6475413"/>
            <a:ext cx="2746202" cy="193947"/>
          </a:xfrm>
        </p:spPr>
        <p:txBody>
          <a:bodyPr/>
          <a:lstStyle/>
          <a:p>
            <a:r>
              <a:rPr lang="en-US" dirty="0" smtClean="0"/>
              <a:t>Shusaku Shimada Yokogawa Electric Co.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13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Open issue: Procedure (2)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AP may collect information below; 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STA’s TSF frequency tolerance 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STA’s TSF timer stability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AP may broadcast information below to all STAs; 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TSF frequency tolerance of worst STA 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TSF timer stability of worst STA 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467517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Sept.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796136" y="6475413"/>
            <a:ext cx="2746202" cy="193947"/>
          </a:xfrm>
        </p:spPr>
        <p:txBody>
          <a:bodyPr/>
          <a:lstStyle/>
          <a:p>
            <a:r>
              <a:rPr lang="en-US" dirty="0" smtClean="0"/>
              <a:t>Shusaku Shimada Yokogawa Electric Co.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14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Straw Poll (1) 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414592" cy="4208463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Do you agree that the enhanced power saving mechanism of 11ah should provide any frequency measurement procedure of TSF timer to improve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the battery life?</a:t>
            </a:r>
          </a:p>
          <a:p>
            <a:pPr algn="just" latinLnBrk="0">
              <a:lnSpc>
                <a:spcPct val="90000"/>
              </a:lnSpc>
              <a:spcBef>
                <a:spcPct val="20000"/>
              </a:spcBef>
            </a:pPr>
            <a:r>
              <a:rPr lang="en-US" dirty="0" smtClean="0"/>
              <a:t> </a:t>
            </a:r>
            <a:endParaRPr kumimoji="1" lang="en-US" altLang="ja-JP" dirty="0">
              <a:solidFill>
                <a:schemeClr val="tx1"/>
              </a:solidFill>
            </a:endParaRPr>
          </a:p>
          <a:p>
            <a:pPr lvl="1" algn="just" latinLnBrk="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kumimoji="1" lang="en-US" altLang="ja-JP" sz="2800" dirty="0">
                <a:solidFill>
                  <a:schemeClr val="tx1"/>
                </a:solidFill>
              </a:rPr>
              <a:t>Yes</a:t>
            </a:r>
          </a:p>
          <a:p>
            <a:pPr lvl="1" algn="just" latinLnBrk="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kumimoji="1" lang="en-US" altLang="ja-JP" sz="2800" dirty="0">
                <a:solidFill>
                  <a:schemeClr val="tx1"/>
                </a:solidFill>
              </a:rPr>
              <a:t>No</a:t>
            </a:r>
          </a:p>
          <a:p>
            <a:pPr lvl="1" algn="just" latinLnBrk="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kumimoji="1" lang="en-US" altLang="ja-JP" sz="2800" dirty="0">
                <a:solidFill>
                  <a:schemeClr val="tx1"/>
                </a:solidFill>
              </a:rPr>
              <a:t>Abstain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664670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Sept.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796136" y="6475413"/>
            <a:ext cx="2746202" cy="193947"/>
          </a:xfrm>
        </p:spPr>
        <p:txBody>
          <a:bodyPr/>
          <a:lstStyle/>
          <a:p>
            <a:r>
              <a:rPr lang="en-US" dirty="0" smtClean="0"/>
              <a:t>Shusaku Shimada Yokogawa Electric Co.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15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Straw Poll (2) 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Do you agree to explore more on TFM</a:t>
            </a:r>
            <a:r>
              <a:rPr lang="en-US" baseline="30000" dirty="0" smtClean="0"/>
              <a:t>2</a:t>
            </a:r>
            <a:r>
              <a:rPr lang="en-US" dirty="0" smtClean="0"/>
              <a:t>P (</a:t>
            </a:r>
            <a:r>
              <a:rPr lang="en-US" altLang="ja-JP" dirty="0"/>
              <a:t>Time-Freq.</a:t>
            </a:r>
            <a:r>
              <a:rPr lang="ja-JP" altLang="en-US" dirty="0"/>
              <a:t> </a:t>
            </a:r>
            <a:r>
              <a:rPr lang="en-US" altLang="ja-JP" dirty="0"/>
              <a:t>Measurement Mechanism &amp; Procedure) </a:t>
            </a:r>
            <a:r>
              <a:rPr lang="en-US" altLang="ja-JP" dirty="0" smtClean="0"/>
              <a:t>in slide 10 </a:t>
            </a:r>
            <a:r>
              <a:rPr lang="en-US" dirty="0" smtClean="0"/>
              <a:t>to be included in SFD of 11ah?</a:t>
            </a:r>
          </a:p>
          <a:p>
            <a:pPr algn="just" latinLnBrk="0">
              <a:lnSpc>
                <a:spcPct val="90000"/>
              </a:lnSpc>
              <a:spcBef>
                <a:spcPct val="20000"/>
              </a:spcBef>
            </a:pPr>
            <a:r>
              <a:rPr lang="en-US" dirty="0" smtClean="0"/>
              <a:t> </a:t>
            </a:r>
            <a:endParaRPr kumimoji="1" lang="en-US" altLang="ja-JP" dirty="0">
              <a:solidFill>
                <a:schemeClr val="tx1"/>
              </a:solidFill>
            </a:endParaRPr>
          </a:p>
          <a:p>
            <a:pPr lvl="1" algn="just" latinLnBrk="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kumimoji="1" lang="en-US" altLang="ja-JP" sz="2800" dirty="0">
                <a:solidFill>
                  <a:schemeClr val="tx1"/>
                </a:solidFill>
              </a:rPr>
              <a:t>Yes</a:t>
            </a:r>
          </a:p>
          <a:p>
            <a:pPr lvl="1" algn="just" latinLnBrk="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kumimoji="1" lang="en-US" altLang="ja-JP" sz="2800" dirty="0">
                <a:solidFill>
                  <a:schemeClr val="tx1"/>
                </a:solidFill>
              </a:rPr>
              <a:t>No</a:t>
            </a:r>
          </a:p>
          <a:p>
            <a:pPr lvl="1" algn="just" latinLnBrk="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kumimoji="1" lang="en-US" altLang="ja-JP" sz="2800" dirty="0">
                <a:solidFill>
                  <a:schemeClr val="tx1"/>
                </a:solidFill>
              </a:rPr>
              <a:t>Abstain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8222288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Sept.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652120" y="6475413"/>
            <a:ext cx="2890218" cy="193947"/>
          </a:xfrm>
        </p:spPr>
        <p:txBody>
          <a:bodyPr/>
          <a:lstStyle/>
          <a:p>
            <a:r>
              <a:rPr lang="en-US" dirty="0" smtClean="0"/>
              <a:t>Shusaku Shimada Yokogawa Electric Co.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16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 smtClean="0"/>
              <a:t>[1] 11-12/130r0 “beacon reception of long sleeper”  </a:t>
            </a:r>
          </a:p>
          <a:p>
            <a:r>
              <a:rPr lang="en-US" dirty="0" smtClean="0"/>
              <a:t>[2]  IEEE802.11 -2012 </a:t>
            </a:r>
            <a:r>
              <a:rPr lang="en-US" altLang="ko-KR" dirty="0">
                <a:ea typeface="굴림" pitchFamily="34" charset="-127"/>
              </a:rPr>
              <a:t>Wireless LAN Medium Access Control (MAC) and Physical Layer (PHY) </a:t>
            </a:r>
            <a:r>
              <a:rPr lang="en-US" altLang="ko-KR" dirty="0" smtClean="0">
                <a:ea typeface="굴림" pitchFamily="34" charset="-127"/>
              </a:rPr>
              <a:t>Specifications</a:t>
            </a:r>
            <a:endParaRPr lang="en-US" dirty="0" smtClean="0"/>
          </a:p>
          <a:p>
            <a:r>
              <a:rPr lang="en-US" dirty="0" smtClean="0"/>
              <a:t>[3] 11-12/0872r1 “time frequency measurement  mechanism and procedure”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0" indent="0"/>
            <a:r>
              <a:rPr lang="en-US" altLang="ja-JP" dirty="0" smtClean="0"/>
              <a:t> Estimated battery life improvement by reduced wake-up timing margin using TFM</a:t>
            </a:r>
            <a:r>
              <a:rPr lang="en-US" altLang="ja-JP" baseline="30000" dirty="0" smtClean="0"/>
              <a:t>2</a:t>
            </a:r>
            <a:r>
              <a:rPr lang="en-US" altLang="ja-JP" dirty="0" smtClean="0"/>
              <a:t>P (Time-Freq.</a:t>
            </a:r>
            <a:r>
              <a:rPr lang="ja-JP" altLang="en-US" dirty="0" smtClean="0"/>
              <a:t> </a:t>
            </a:r>
            <a:r>
              <a:rPr lang="en-US" altLang="ja-JP" dirty="0" smtClean="0"/>
              <a:t>Measurement Mechanism &amp; Procedure</a:t>
            </a:r>
            <a:r>
              <a:rPr lang="en-US" altLang="ja-JP" dirty="0"/>
              <a:t>) </a:t>
            </a:r>
            <a:r>
              <a:rPr lang="en-US" altLang="ja-JP" dirty="0" smtClean="0"/>
              <a:t>is shown. </a:t>
            </a:r>
          </a:p>
          <a:p>
            <a:pPr marL="0" indent="0"/>
            <a:r>
              <a:rPr lang="en-US" altLang="ja-JP" dirty="0" smtClean="0"/>
              <a:t> For sensor scenarios with long communication interval,  an accurate wake-up timing control using TSF of which frequency is compensated by TFM</a:t>
            </a:r>
            <a:r>
              <a:rPr lang="en-US" altLang="ja-JP" baseline="30000" dirty="0" smtClean="0"/>
              <a:t>2</a:t>
            </a:r>
            <a:r>
              <a:rPr lang="en-US" altLang="ja-JP" dirty="0" smtClean="0"/>
              <a:t>P, may deserve. </a:t>
            </a:r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Shusaku Shimada Yokogawa Electric Co.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Sept. 2012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467544" y="685800"/>
            <a:ext cx="813690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dirty="0"/>
              <a:t>Previous submission &amp; Sensor usage </a:t>
            </a:r>
            <a:r>
              <a:rPr lang="en-US" altLang="ja-JP" dirty="0" smtClean="0"/>
              <a:t>scenario 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0813" cy="4400128"/>
          </a:xfrm>
          <a:ln/>
        </p:spPr>
        <p:txBody>
          <a:bodyPr/>
          <a:lstStyle/>
          <a:p>
            <a:pPr marL="0" indent="0"/>
            <a:r>
              <a:rPr lang="en-US" altLang="ko-KR" dirty="0" smtClean="0">
                <a:ea typeface="굴림" charset="-127"/>
              </a:rPr>
              <a:t> AP may </a:t>
            </a:r>
            <a:r>
              <a:rPr lang="en-US" altLang="ko-KR" dirty="0">
                <a:ea typeface="굴림" charset="-127"/>
              </a:rPr>
              <a:t>provide its TSF timer accuracy </a:t>
            </a:r>
            <a:r>
              <a:rPr lang="en-US" altLang="ko-KR" dirty="0" smtClean="0">
                <a:ea typeface="굴림" charset="-127"/>
              </a:rPr>
              <a:t>information (11-12/130r0 by </a:t>
            </a:r>
            <a:r>
              <a:rPr lang="en-US" altLang="ko-KR" dirty="0" err="1" smtClean="0">
                <a:ea typeface="굴림" charset="-127"/>
              </a:rPr>
              <a:t>Seunghee</a:t>
            </a:r>
            <a:r>
              <a:rPr lang="en-US" altLang="ko-KR" dirty="0" smtClean="0">
                <a:ea typeface="굴림" charset="-127"/>
              </a:rPr>
              <a:t> Han, et. Al., already in SFD).</a:t>
            </a:r>
            <a:r>
              <a:rPr lang="en-US" altLang="ja-JP" dirty="0" smtClean="0"/>
              <a:t> </a:t>
            </a:r>
          </a:p>
          <a:p>
            <a:pPr marL="0" indent="0"/>
            <a:endParaRPr lang="en-US" altLang="ja-JP" dirty="0" smtClean="0"/>
          </a:p>
          <a:p>
            <a:pPr marL="0" indent="0"/>
            <a:r>
              <a:rPr lang="en-US" altLang="ja-JP" dirty="0" smtClean="0"/>
              <a:t> Previous </a:t>
            </a:r>
            <a:r>
              <a:rPr lang="en-US" altLang="ja-JP" dirty="0"/>
              <a:t>submission (11-12/872r1) introduced TFM</a:t>
            </a:r>
            <a:r>
              <a:rPr lang="en-US" altLang="ja-JP" baseline="30000" dirty="0"/>
              <a:t>2</a:t>
            </a:r>
            <a:r>
              <a:rPr lang="en-US" altLang="ja-JP" dirty="0"/>
              <a:t>P,  which </a:t>
            </a:r>
            <a:r>
              <a:rPr lang="en-US" altLang="ja-JP" dirty="0" smtClean="0"/>
              <a:t>is imperative to minimize unnecessary wake-up time margin. </a:t>
            </a:r>
          </a:p>
          <a:p>
            <a:pPr marL="0" indent="0"/>
            <a:endParaRPr lang="en-US" altLang="ja-JP" dirty="0"/>
          </a:p>
          <a:p>
            <a:pPr marL="0" indent="0"/>
            <a:r>
              <a:rPr lang="en-US" altLang="ja-JP" dirty="0"/>
              <a:t> </a:t>
            </a:r>
            <a:r>
              <a:rPr lang="en-US" altLang="ja-JP" dirty="0" smtClean="0"/>
              <a:t>Use case 1 (sensors and meters) suggests various type of battery operated scenarios, where 11ah is going to provide quick communication with very long sleep/hibernating periods.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Shusaku Shimada Yokogawa Electric Co.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Sept. 2012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100943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83568" y="332656"/>
            <a:ext cx="2374889" cy="273050"/>
          </a:xfrm>
        </p:spPr>
        <p:txBody>
          <a:bodyPr/>
          <a:lstStyle/>
          <a:p>
            <a:r>
              <a:rPr lang="en-US" altLang="ja-JP" dirty="0" smtClean="0"/>
              <a:t>Sept.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652120" y="6475413"/>
            <a:ext cx="2890218" cy="193947"/>
          </a:xfrm>
        </p:spPr>
        <p:txBody>
          <a:bodyPr/>
          <a:lstStyle/>
          <a:p>
            <a:r>
              <a:rPr lang="en-US" dirty="0" smtClean="0"/>
              <a:t>Shusaku Shimada Yokogawa Electric Co.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11560" y="684213"/>
            <a:ext cx="792088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Principle tactics of battery life improvement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218" name="Rectangle 2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685800" y="1981200"/>
                <a:ext cx="8350696" cy="4472136"/>
              </a:xfrm>
              <a:ln/>
            </p:spPr>
            <p:txBody>
              <a:bodyPr/>
              <a:lstStyle/>
              <a:p>
                <a:pPr>
                  <a:buFont typeface="Times New Roman" pitchFamily="16" charset="0"/>
                  <a:buChar char="•"/>
                </a:pPr>
                <a:r>
                  <a:rPr lang="en-GB" dirty="0" smtClean="0"/>
                  <a:t>Wake-up (TSF) time of sensors to synchronize with AP </a:t>
                </a:r>
              </a:p>
              <a:p>
                <a:pPr>
                  <a:buFont typeface="Times New Roman" pitchFamily="16" charset="0"/>
                  <a:buChar char="•"/>
                </a:pPr>
                <a:r>
                  <a:rPr lang="en-GB" dirty="0" smtClean="0"/>
                  <a:t>Schedule for sensor nodes to wake-up </a:t>
                </a:r>
              </a:p>
              <a:p>
                <a:pPr>
                  <a:buFont typeface="Times New Roman" pitchFamily="16" charset="0"/>
                  <a:buChar char="•"/>
                </a:pPr>
                <a:r>
                  <a:rPr lang="en-GB" dirty="0" smtClean="0"/>
                  <a:t>Sleep as long as possible while data can be stored in sensors</a:t>
                </a:r>
              </a:p>
              <a:p>
                <a:pPr>
                  <a:buFont typeface="Times New Roman" pitchFamily="16" charset="0"/>
                  <a:buChar char="•"/>
                </a:pPr>
                <a:r>
                  <a:rPr lang="en-GB" dirty="0" smtClean="0"/>
                  <a:t>Awake as short as possible by communicating quickly  </a:t>
                </a:r>
              </a:p>
              <a:p>
                <a:pPr>
                  <a:buFont typeface="Times New Roman" pitchFamily="16" charset="0"/>
                  <a:buChar char="•"/>
                </a:pPr>
                <a:endParaRPr lang="en-GB" dirty="0" smtClean="0"/>
              </a:p>
              <a:p>
                <a:pPr>
                  <a:buFont typeface="Times New Roman" pitchFamily="16" charset="0"/>
                  <a:buChar char="•"/>
                </a:pPr>
                <a:r>
                  <a:rPr lang="en-GB" dirty="0" smtClean="0"/>
                  <a:t>Accuracy of TSF frequency measurement sets the duty ratio </a:t>
                </a:r>
                <a14:m>
                  <m:oMath xmlns:m="http://schemas.openxmlformats.org/officeDocument/2006/math">
                    <m:r>
                      <a:rPr lang="en-GB" altLang="ja-JP" i="1" dirty="0">
                        <a:latin typeface="Cambria Math"/>
                      </a:rPr>
                      <m:t>𝐷</m:t>
                    </m:r>
                  </m:oMath>
                </a14:m>
                <a:r>
                  <a:rPr lang="en-GB" dirty="0" smtClean="0"/>
                  <a:t> including wake-up margin </a:t>
                </a:r>
                <a14:m>
                  <m:oMath xmlns:m="http://schemas.openxmlformats.org/officeDocument/2006/math">
                    <m:r>
                      <a:rPr lang="en-US" altLang="ja-JP" i="1" dirty="0">
                        <a:latin typeface="Cambria Math"/>
                      </a:rPr>
                      <m:t>△</m:t>
                    </m:r>
                    <m:r>
                      <a:rPr lang="en-US" altLang="ja-JP" b="1" i="1" dirty="0" smtClean="0">
                        <a:latin typeface="Cambria Math"/>
                      </a:rPr>
                      <m:t>,</m:t>
                    </m:r>
                  </m:oMath>
                </a14:m>
                <a:r>
                  <a:rPr lang="en-GB" dirty="0" smtClean="0"/>
                  <a:t> which can be minimized by using TFM</a:t>
                </a:r>
                <a:r>
                  <a:rPr lang="en-GB" baseline="30000" dirty="0" smtClean="0"/>
                  <a:t>2</a:t>
                </a:r>
                <a:r>
                  <a:rPr lang="en-GB" dirty="0" smtClean="0"/>
                  <a:t>P. </a:t>
                </a:r>
              </a:p>
              <a:p>
                <a:pPr marL="0" indent="0"/>
                <a:r>
                  <a:rPr lang="en-GB" sz="2000" dirty="0" smtClean="0"/>
                  <a:t>        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/>
                      </a:rPr>
                      <m:t>𝐷</m:t>
                    </m:r>
                    <m:r>
                      <a:rPr lang="en-GB" sz="2000" i="1" dirty="0" smtClean="0">
                        <a:latin typeface="Cambria Math"/>
                      </a:rPr>
                      <m:t> ≈   </m:t>
                    </m:r>
                    <m:f>
                      <m:fPr>
                        <m:ctrlPr>
                          <a:rPr lang="en-GB" altLang="ja-JP" sz="200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GB" altLang="ja-JP" sz="2000" i="1" dirty="0">
                            <a:latin typeface="Cambria Math"/>
                          </a:rPr>
                          <m:t>𝑇</m:t>
                        </m:r>
                        <m:r>
                          <a:rPr lang="en-GB" altLang="ja-JP" sz="2000" i="1" baseline="-25000" dirty="0" err="1">
                            <a:latin typeface="Cambria Math"/>
                          </a:rPr>
                          <m:t>𝐴𝑤𝑎𝑘𝑒</m:t>
                        </m:r>
                        <m:r>
                          <a:rPr lang="en-US" altLang="ja-JP" sz="2000" b="1" i="1" baseline="-25000" dirty="0" smtClean="0">
                            <a:latin typeface="Cambria Math"/>
                          </a:rPr>
                          <m:t> </m:t>
                        </m:r>
                        <m:r>
                          <a:rPr lang="en-US" altLang="ja-JP" sz="2000" b="1" i="1" dirty="0" smtClean="0">
                            <a:latin typeface="Cambria Math"/>
                          </a:rPr>
                          <m:t> </m:t>
                        </m:r>
                      </m:num>
                      <m:den>
                        <m:r>
                          <a:rPr lang="en-GB" altLang="ja-JP" sz="2000" i="1" dirty="0" err="1">
                            <a:latin typeface="Cambria Math"/>
                          </a:rPr>
                          <m:t>𝑇</m:t>
                        </m:r>
                        <m:r>
                          <a:rPr lang="en-GB" altLang="ja-JP" sz="2000" i="1" baseline="-25000" dirty="0" err="1">
                            <a:latin typeface="Cambria Math"/>
                          </a:rPr>
                          <m:t>𝐷𝑜𝑧𝑒</m:t>
                        </m:r>
                        <m:r>
                          <a:rPr lang="en-GB" altLang="ja-JP" sz="2000" i="1" dirty="0">
                            <a:latin typeface="Cambria Math"/>
                          </a:rPr>
                          <m:t> </m:t>
                        </m:r>
                        <m:r>
                          <a:rPr lang="en-US" altLang="ja-JP" sz="2000" b="1" i="1" dirty="0" smtClean="0">
                            <a:latin typeface="Cambria Math"/>
                          </a:rPr>
                          <m:t> </m:t>
                        </m:r>
                      </m:den>
                    </m:f>
                    <m:r>
                      <a:rPr lang="en-US" altLang="ja-JP" sz="2000" b="1" i="1" dirty="0" smtClean="0">
                        <a:latin typeface="Cambria Math"/>
                      </a:rPr>
                      <m:t> + △</m:t>
                    </m:r>
                  </m:oMath>
                </a14:m>
                <a:r>
                  <a:rPr lang="ja-JP" altLang="en-US" sz="2000" dirty="0" smtClean="0"/>
                  <a:t>　</a:t>
                </a:r>
                <a:r>
                  <a:rPr lang="en-US" altLang="ja-JP" sz="2000" dirty="0" smtClean="0"/>
                  <a:t>; for small </a:t>
                </a:r>
                <a14:m>
                  <m:oMath xmlns:m="http://schemas.openxmlformats.org/officeDocument/2006/math">
                    <m:r>
                      <a:rPr lang="en-GB" altLang="ja-JP" sz="2000" i="1" dirty="0">
                        <a:latin typeface="Cambria Math"/>
                      </a:rPr>
                      <m:t>𝐷</m:t>
                    </m:r>
                    <m:r>
                      <a:rPr lang="en-GB" altLang="ja-JP" sz="2000" i="1" dirty="0">
                        <a:latin typeface="Cambria Math"/>
                      </a:rPr>
                      <m:t> </m:t>
                    </m:r>
                  </m:oMath>
                </a14:m>
                <a:r>
                  <a:rPr lang="en-US" altLang="ja-JP" sz="2000" dirty="0" smtClean="0"/>
                  <a:t> </a:t>
                </a:r>
              </a:p>
              <a:p>
                <a:pPr marL="0" indent="0"/>
                <a:r>
                  <a:rPr lang="en-US" altLang="ja-JP" sz="2000" dirty="0" smtClean="0"/>
                  <a:t>   c.f.  Wake-up timing margin </a:t>
                </a:r>
                <a:r>
                  <a:rPr lang="en-US" altLang="ja-JP" sz="2000" dirty="0" smtClean="0">
                    <a:latin typeface="Cambria Math"/>
                    <a:ea typeface="Cambria Math"/>
                  </a:rPr>
                  <a:t>△= 40ppm,  (20ppm </a:t>
                </a:r>
                <a:r>
                  <a:rPr lang="en-US" altLang="ja-JP" sz="2000" dirty="0" err="1" smtClean="0">
                    <a:latin typeface="Cambria Math"/>
                    <a:ea typeface="Cambria Math"/>
                  </a:rPr>
                  <a:t>X’tals</a:t>
                </a:r>
                <a:r>
                  <a:rPr lang="en-US" altLang="ja-JP" sz="2000" dirty="0" smtClean="0">
                    <a:latin typeface="Cambria Math"/>
                    <a:ea typeface="Cambria Math"/>
                  </a:rPr>
                  <a:t>  at each peer)</a:t>
                </a:r>
                <a:r>
                  <a:rPr lang="en-US" altLang="ja-JP" sz="2000" dirty="0"/>
                  <a:t> </a:t>
                </a:r>
                <a:endParaRPr lang="en-US" altLang="ja-JP" sz="2000" dirty="0" smtClean="0"/>
              </a:p>
            </p:txBody>
          </p:sp>
        </mc:Choice>
        <mc:Fallback xmlns="">
          <p:sp>
            <p:nvSpPr>
              <p:cNvPr id="9218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685800" y="1981200"/>
                <a:ext cx="8350696" cy="4472136"/>
              </a:xfrm>
              <a:blipFill rotWithShape="1">
                <a:blip r:embed="rId3"/>
                <a:stretch>
                  <a:fillRect l="-1023" t="-1090" r="-2045"/>
                </a:stretch>
              </a:blipFill>
              <a:ln/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83568" y="332656"/>
            <a:ext cx="2374889" cy="273050"/>
          </a:xfrm>
        </p:spPr>
        <p:txBody>
          <a:bodyPr/>
          <a:lstStyle/>
          <a:p>
            <a:r>
              <a:rPr lang="en-US" altLang="ja-JP" dirty="0" smtClean="0"/>
              <a:t>Sept.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796136" y="6475413"/>
            <a:ext cx="2746202" cy="193947"/>
          </a:xfrm>
        </p:spPr>
        <p:txBody>
          <a:bodyPr/>
          <a:lstStyle/>
          <a:p>
            <a:r>
              <a:rPr lang="en-US" dirty="0" smtClean="0"/>
              <a:t>Shusaku Shimada Yokogawa Electric Co.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395536" y="684213"/>
            <a:ext cx="8352928" cy="1160462"/>
          </a:xfrm>
          <a:ln/>
        </p:spPr>
        <p:txBody>
          <a:bodyPr lIns="90000" tIns="46800" rIns="90000" bIns="46800"/>
          <a:lstStyle/>
          <a:p>
            <a:r>
              <a:rPr lang="en-US" altLang="ja-JP" dirty="0" smtClean="0"/>
              <a:t>R</a:t>
            </a:r>
            <a:r>
              <a:rPr lang="en-US" dirty="0" smtClean="0"/>
              <a:t>eduction of wake-up timing margin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560" y="1988840"/>
            <a:ext cx="8208912" cy="4208463"/>
          </a:xfrm>
          <a:ln/>
        </p:spPr>
        <p:txBody>
          <a:bodyPr/>
          <a:lstStyle/>
          <a:p>
            <a:r>
              <a:rPr lang="en-US" dirty="0" smtClean="0"/>
              <a:t>Wake-up Scheduling and required timing margin;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/>
            <a:endParaRPr lang="en-US" altLang="ja-JP" dirty="0" smtClean="0">
              <a:latin typeface="Cambria Math"/>
              <a:ea typeface="Cambria Math"/>
            </a:endParaRPr>
          </a:p>
          <a:p>
            <a:pPr marL="457200" indent="-457200">
              <a:buAutoNum type="arabicParenBoth"/>
            </a:pPr>
            <a:r>
              <a:rPr lang="en-US" altLang="ja-JP" sz="2000" dirty="0" smtClean="0">
                <a:latin typeface="Cambria Math"/>
                <a:ea typeface="Cambria Math"/>
              </a:rPr>
              <a:t>△</a:t>
            </a:r>
            <a:r>
              <a:rPr lang="en-US" altLang="ja-JP" sz="2000" dirty="0">
                <a:latin typeface="Cambria Math"/>
                <a:ea typeface="Cambria Math"/>
              </a:rPr>
              <a:t>=±</a:t>
            </a:r>
            <a:r>
              <a:rPr lang="en-US" altLang="ja-JP" sz="2000" dirty="0" smtClean="0">
                <a:latin typeface="Cambria Math"/>
                <a:ea typeface="Cambria Math"/>
              </a:rPr>
              <a:t>20@AP ±20@STA=±40ppm; </a:t>
            </a:r>
          </a:p>
          <a:p>
            <a:pPr marL="0" indent="0"/>
            <a:r>
              <a:rPr lang="en-US" altLang="ja-JP" sz="2000" dirty="0" smtClean="0">
                <a:latin typeface="Cambria Math"/>
                <a:ea typeface="Cambria Math"/>
              </a:rPr>
              <a:t>      Wasting </a:t>
            </a:r>
            <a:r>
              <a:rPr lang="en-US" altLang="ja-JP" sz="2000" dirty="0">
                <a:latin typeface="Cambria Math"/>
                <a:ea typeface="Cambria Math"/>
              </a:rPr>
              <a:t>battery power </a:t>
            </a:r>
            <a:r>
              <a:rPr lang="en-US" altLang="ja-JP" sz="2000" dirty="0" smtClean="0">
                <a:latin typeface="Cambria Math"/>
                <a:ea typeface="Cambria Math"/>
              </a:rPr>
              <a:t>, P</a:t>
            </a:r>
            <a:r>
              <a:rPr lang="en-US" altLang="ja-JP" sz="2000" baseline="-25000" dirty="0" smtClean="0">
                <a:latin typeface="Cambria Math"/>
                <a:ea typeface="Cambria Math"/>
              </a:rPr>
              <a:t>W(average) </a:t>
            </a:r>
            <a:r>
              <a:rPr lang="en-US" altLang="ja-JP" sz="2000" dirty="0" smtClean="0">
                <a:latin typeface="Cambria Math"/>
                <a:ea typeface="Cambria Math"/>
              </a:rPr>
              <a:t>   ∝ △      ; for deployed  sensors</a:t>
            </a:r>
            <a:br>
              <a:rPr lang="en-US" altLang="ja-JP" sz="2000" dirty="0" smtClean="0">
                <a:latin typeface="Cambria Math"/>
                <a:ea typeface="Cambria Math"/>
              </a:rPr>
            </a:br>
            <a:r>
              <a:rPr lang="en-US" altLang="ja-JP" sz="2000" dirty="0" smtClean="0">
                <a:latin typeface="Cambria Math"/>
                <a:ea typeface="Cambria Math"/>
              </a:rPr>
              <a:t>                                                     P</a:t>
            </a:r>
            <a:r>
              <a:rPr lang="en-US" altLang="ja-JP" sz="2000" baseline="-25000" dirty="0" smtClean="0">
                <a:latin typeface="Cambria Math"/>
                <a:ea typeface="Cambria Math"/>
              </a:rPr>
              <a:t>W(worst case)</a:t>
            </a:r>
            <a:r>
              <a:rPr lang="en-US" altLang="ja-JP" sz="2000" dirty="0" smtClean="0">
                <a:latin typeface="Cambria Math"/>
                <a:ea typeface="Cambria Math"/>
              </a:rPr>
              <a:t> ∝ 2△   ; for  possible worst case </a:t>
            </a:r>
            <a:endParaRPr lang="en-US" sz="2000" dirty="0">
              <a:latin typeface="Cambria Math"/>
              <a:ea typeface="Cambria Math"/>
            </a:endParaRPr>
          </a:p>
          <a:p>
            <a:pPr marL="0" indent="0"/>
            <a:r>
              <a:rPr lang="en-US" sz="2000" dirty="0" smtClean="0">
                <a:latin typeface="Cambria Math"/>
                <a:ea typeface="Cambria Math"/>
              </a:rPr>
              <a:t>(2)  TFM</a:t>
            </a:r>
            <a:r>
              <a:rPr lang="en-US" sz="2000" baseline="30000" dirty="0" smtClean="0">
                <a:latin typeface="Cambria Math"/>
                <a:ea typeface="Cambria Math"/>
              </a:rPr>
              <a:t>2</a:t>
            </a:r>
            <a:r>
              <a:rPr lang="en-US" sz="2000" dirty="0" smtClean="0">
                <a:latin typeface="Cambria Math"/>
                <a:ea typeface="Cambria Math"/>
              </a:rPr>
              <a:t>P may improve above wake-up margin, approx. 1/10 reduction.</a:t>
            </a:r>
            <a:r>
              <a:rPr lang="en-US" altLang="ja-JP" sz="2000" dirty="0" smtClean="0">
                <a:latin typeface="Cambria Math"/>
                <a:ea typeface="Cambria Math"/>
              </a:rPr>
              <a:t> </a:t>
            </a:r>
            <a:endParaRPr lang="en-US" altLang="ja-JP" sz="2000" dirty="0">
              <a:latin typeface="Cambria Math"/>
              <a:ea typeface="Cambria Math"/>
            </a:endParaRPr>
          </a:p>
        </p:txBody>
      </p:sp>
      <p:cxnSp>
        <p:nvCxnSpPr>
          <p:cNvPr id="3" name="直線矢印コネクタ 2"/>
          <p:cNvCxnSpPr/>
          <p:nvPr/>
        </p:nvCxnSpPr>
        <p:spPr bwMode="auto">
          <a:xfrm>
            <a:off x="1763688" y="3234462"/>
            <a:ext cx="648072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" name="直線矢印コネクタ 8"/>
          <p:cNvCxnSpPr/>
          <p:nvPr/>
        </p:nvCxnSpPr>
        <p:spPr bwMode="auto">
          <a:xfrm>
            <a:off x="1763688" y="3954542"/>
            <a:ext cx="648072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" name="正方形/長方形 6"/>
          <p:cNvSpPr/>
          <p:nvPr/>
        </p:nvSpPr>
        <p:spPr bwMode="auto">
          <a:xfrm>
            <a:off x="2051720" y="2982434"/>
            <a:ext cx="108012" cy="25202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0" name="直線コネクタ 9"/>
          <p:cNvCxnSpPr/>
          <p:nvPr/>
        </p:nvCxnSpPr>
        <p:spPr bwMode="auto">
          <a:xfrm>
            <a:off x="2051720" y="2802414"/>
            <a:ext cx="8384" cy="64807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直線コネクタ 14"/>
          <p:cNvCxnSpPr/>
          <p:nvPr/>
        </p:nvCxnSpPr>
        <p:spPr bwMode="auto">
          <a:xfrm>
            <a:off x="2115344" y="3450486"/>
            <a:ext cx="8384" cy="64807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正方形/長方形 17"/>
          <p:cNvSpPr/>
          <p:nvPr/>
        </p:nvSpPr>
        <p:spPr bwMode="auto">
          <a:xfrm>
            <a:off x="6513685" y="3612504"/>
            <a:ext cx="866627" cy="34203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正方形/長方形 18"/>
          <p:cNvSpPr/>
          <p:nvPr/>
        </p:nvSpPr>
        <p:spPr bwMode="auto">
          <a:xfrm>
            <a:off x="2199928" y="3846530"/>
            <a:ext cx="4313757" cy="10801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正方形/長方形 19"/>
          <p:cNvSpPr/>
          <p:nvPr/>
        </p:nvSpPr>
        <p:spPr bwMode="auto">
          <a:xfrm>
            <a:off x="7388696" y="2960948"/>
            <a:ext cx="108012" cy="25202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1" name="直線コネクタ 20"/>
          <p:cNvCxnSpPr/>
          <p:nvPr/>
        </p:nvCxnSpPr>
        <p:spPr bwMode="auto">
          <a:xfrm>
            <a:off x="6956648" y="2802414"/>
            <a:ext cx="0" cy="79208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直線矢印コネクタ 22"/>
          <p:cNvCxnSpPr/>
          <p:nvPr/>
        </p:nvCxnSpPr>
        <p:spPr bwMode="auto">
          <a:xfrm>
            <a:off x="2051720" y="2874422"/>
            <a:ext cx="489235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med" len="med"/>
            <a:tailEnd type="stealth"/>
          </a:ln>
          <a:effectLst/>
        </p:spPr>
      </p:cxnSp>
      <p:cxnSp>
        <p:nvCxnSpPr>
          <p:cNvPr id="28" name="直線コネクタ 27"/>
          <p:cNvCxnSpPr/>
          <p:nvPr/>
        </p:nvCxnSpPr>
        <p:spPr bwMode="auto">
          <a:xfrm>
            <a:off x="6516216" y="3450486"/>
            <a:ext cx="8384" cy="64807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直線コネクタ 28"/>
          <p:cNvCxnSpPr/>
          <p:nvPr/>
        </p:nvCxnSpPr>
        <p:spPr bwMode="auto">
          <a:xfrm>
            <a:off x="7380312" y="3450486"/>
            <a:ext cx="8384" cy="64807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直線矢印コネクタ 29"/>
          <p:cNvCxnSpPr/>
          <p:nvPr/>
        </p:nvCxnSpPr>
        <p:spPr bwMode="auto">
          <a:xfrm>
            <a:off x="6513685" y="3501008"/>
            <a:ext cx="43038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med" len="med"/>
            <a:tailEnd type="stealth"/>
          </a:ln>
          <a:effectLst/>
        </p:spPr>
      </p:cxnSp>
      <p:sp>
        <p:nvSpPr>
          <p:cNvPr id="31" name="テキスト ボックス 30"/>
          <p:cNvSpPr txBox="1"/>
          <p:nvPr/>
        </p:nvSpPr>
        <p:spPr>
          <a:xfrm>
            <a:off x="3563888" y="3306470"/>
            <a:ext cx="29497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1600" dirty="0" smtClean="0">
                <a:solidFill>
                  <a:schemeClr val="tx1"/>
                </a:solidFill>
              </a:rPr>
              <a:t>wake-up timing margin </a:t>
            </a:r>
            <a:r>
              <a:rPr lang="en-US" altLang="ja-JP" sz="1600" dirty="0">
                <a:solidFill>
                  <a:schemeClr val="tx1"/>
                </a:solidFill>
                <a:latin typeface="Cambria Math"/>
                <a:ea typeface="Cambria Math"/>
              </a:rPr>
              <a:t>△</a:t>
            </a:r>
            <a:endParaRPr kumimoji="1" lang="en-US" altLang="ja-JP" sz="1600" dirty="0" smtClean="0">
              <a:solidFill>
                <a:schemeClr val="tx1"/>
              </a:solidFill>
            </a:endParaRPr>
          </a:p>
          <a:p>
            <a:pPr algn="r"/>
            <a:r>
              <a:rPr kumimoji="1" lang="en-US" altLang="ja-JP" sz="1600" dirty="0" smtClean="0">
                <a:solidFill>
                  <a:schemeClr val="tx1"/>
                </a:solidFill>
              </a:rPr>
              <a:t>due to timer freq. accuracy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789963" y="2874422"/>
            <a:ext cx="113845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TSF master</a:t>
            </a:r>
          </a:p>
          <a:p>
            <a:r>
              <a:rPr kumimoji="1" lang="en-US" altLang="ja-JP" sz="1600" dirty="0" smtClean="0">
                <a:solidFill>
                  <a:schemeClr val="tx1"/>
                </a:solidFill>
              </a:rPr>
              <a:t>    (AP) 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789963" y="3594502"/>
            <a:ext cx="10631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TSF slave </a:t>
            </a:r>
          </a:p>
          <a:p>
            <a:r>
              <a:rPr kumimoji="1" lang="en-US" altLang="ja-JP" sz="1600" dirty="0" smtClean="0">
                <a:solidFill>
                  <a:schemeClr val="tx1"/>
                </a:solidFill>
              </a:rPr>
              <a:t>   (STA)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6156176" y="4026550"/>
            <a:ext cx="89159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wake-up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7524328" y="3954542"/>
            <a:ext cx="110479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sleep again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4716016" y="2607876"/>
            <a:ext cx="21836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scheduled wake-up time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707904" y="3933056"/>
            <a:ext cx="18886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actual sleep duration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32" name="正方形/長方形 31"/>
          <p:cNvSpPr/>
          <p:nvPr/>
        </p:nvSpPr>
        <p:spPr bwMode="auto">
          <a:xfrm>
            <a:off x="7496708" y="3825044"/>
            <a:ext cx="603684" cy="10801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9" name="正方形/長方形 38"/>
          <p:cNvSpPr/>
          <p:nvPr/>
        </p:nvSpPr>
        <p:spPr bwMode="auto">
          <a:xfrm>
            <a:off x="6516216" y="2960948"/>
            <a:ext cx="108012" cy="25202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1" name="直線コネクタ 40"/>
          <p:cNvCxnSpPr>
            <a:stCxn id="20" idx="1"/>
            <a:endCxn id="39" idx="3"/>
          </p:cNvCxnSpPr>
          <p:nvPr/>
        </p:nvCxnSpPr>
        <p:spPr bwMode="auto">
          <a:xfrm flipH="1">
            <a:off x="6624228" y="3086962"/>
            <a:ext cx="764468" cy="0"/>
          </a:xfrm>
          <a:prstGeom prst="line">
            <a:avLst/>
          </a:prstGeom>
          <a:solidFill>
            <a:srgbClr val="00B8FF"/>
          </a:solidFill>
          <a:ln w="44450" cap="flat" cmpd="sng" algn="ctr">
            <a:solidFill>
              <a:srgbClr val="00B050"/>
            </a:solidFill>
            <a:prstDash val="sysDash"/>
            <a:round/>
            <a:headEnd type="stealth" w="med" len="med"/>
            <a:tailEnd type="stealth" w="med" len="med"/>
          </a:ln>
          <a:effectLst/>
        </p:spPr>
      </p:cxnSp>
      <p:sp>
        <p:nvSpPr>
          <p:cNvPr id="42" name="正方形/長方形 41"/>
          <p:cNvSpPr/>
          <p:nvPr/>
        </p:nvSpPr>
        <p:spPr bwMode="auto">
          <a:xfrm>
            <a:off x="7380312" y="3681028"/>
            <a:ext cx="108012" cy="25202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3" name="正方形/長方形 42"/>
          <p:cNvSpPr/>
          <p:nvPr/>
        </p:nvSpPr>
        <p:spPr bwMode="auto">
          <a:xfrm>
            <a:off x="6516216" y="3681028"/>
            <a:ext cx="108012" cy="25202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7" name="直線コネクタ 46"/>
          <p:cNvCxnSpPr/>
          <p:nvPr/>
        </p:nvCxnSpPr>
        <p:spPr bwMode="auto">
          <a:xfrm flipH="1">
            <a:off x="6615844" y="3789040"/>
            <a:ext cx="764468" cy="0"/>
          </a:xfrm>
          <a:prstGeom prst="line">
            <a:avLst/>
          </a:prstGeom>
          <a:solidFill>
            <a:srgbClr val="00B8FF"/>
          </a:solidFill>
          <a:ln w="44450" cap="flat" cmpd="sng" algn="ctr">
            <a:solidFill>
              <a:srgbClr val="00B050"/>
            </a:solidFill>
            <a:prstDash val="sysDash"/>
            <a:round/>
            <a:headEnd type="stealth" w="med" len="med"/>
            <a:tailEnd type="stealth" w="med" len="med"/>
          </a:ln>
          <a:effectLst/>
        </p:spPr>
      </p:cxnSp>
      <p:sp>
        <p:nvSpPr>
          <p:cNvPr id="48" name="正方形/長方形 47"/>
          <p:cNvSpPr/>
          <p:nvPr/>
        </p:nvSpPr>
        <p:spPr bwMode="auto">
          <a:xfrm>
            <a:off x="2123728" y="3681028"/>
            <a:ext cx="108012" cy="25202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9" name="直線矢印コネクタ 48"/>
          <p:cNvCxnSpPr/>
          <p:nvPr/>
        </p:nvCxnSpPr>
        <p:spPr bwMode="auto">
          <a:xfrm>
            <a:off x="2051720" y="3450486"/>
            <a:ext cx="108012" cy="32403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47638"/>
            <a:ext cx="2374889" cy="273050"/>
          </a:xfrm>
        </p:spPr>
        <p:txBody>
          <a:bodyPr/>
          <a:lstStyle/>
          <a:p>
            <a:r>
              <a:rPr lang="en-US" altLang="ja-JP" dirty="0" smtClean="0"/>
              <a:t>Sept.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796136" y="6475413"/>
            <a:ext cx="2746202" cy="193947"/>
          </a:xfrm>
        </p:spPr>
        <p:txBody>
          <a:bodyPr/>
          <a:lstStyle/>
          <a:p>
            <a:r>
              <a:rPr lang="en-US" dirty="0" smtClean="0"/>
              <a:t>Shusaku Shimada Yokogawa Electric Co.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6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altLang="ja-JP" dirty="0" smtClean="0"/>
              <a:t>Accurate w</a:t>
            </a:r>
            <a:r>
              <a:rPr lang="en-US" dirty="0" smtClean="0"/>
              <a:t>ake-up by TFM</a:t>
            </a:r>
            <a:r>
              <a:rPr lang="en-US" baseline="30000" dirty="0" smtClean="0"/>
              <a:t>2</a:t>
            </a:r>
            <a:r>
              <a:rPr lang="en-US" dirty="0" smtClean="0"/>
              <a:t>P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242" name="Rectangle 2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804592" y="2095370"/>
                <a:ext cx="8015880" cy="4208463"/>
              </a:xfrm>
              <a:ln/>
            </p:spPr>
            <p:txBody>
              <a:bodyPr/>
              <a:lstStyle/>
              <a:p>
                <a:r>
                  <a:rPr lang="en-US" dirty="0" smtClean="0"/>
                  <a:t>Calibrated TSF timer reduces required wake-up margin; </a:t>
                </a:r>
              </a:p>
              <a:p>
                <a:endParaRPr lang="en-US" dirty="0"/>
              </a:p>
              <a:p>
                <a:endParaRPr lang="en-US" dirty="0" smtClean="0"/>
              </a:p>
              <a:p>
                <a:endParaRPr lang="en-US" dirty="0"/>
              </a:p>
              <a:p>
                <a:endParaRPr lang="en-US" dirty="0" smtClean="0"/>
              </a:p>
              <a:p>
                <a:endParaRPr lang="en-US" dirty="0" smtClean="0"/>
              </a:p>
              <a:p>
                <a:pPr marL="457200" indent="-457200">
                  <a:buAutoNum type="arabicParenBoth"/>
                </a:pPr>
                <a:r>
                  <a:rPr lang="en-US" altLang="ja-JP" sz="2000" dirty="0" smtClean="0">
                    <a:latin typeface="Cambria Math"/>
                    <a:ea typeface="Cambria Math"/>
                  </a:rPr>
                  <a:t>△</a:t>
                </a:r>
                <a:r>
                  <a:rPr lang="en-US" altLang="ja-JP" sz="2000" baseline="-25000" dirty="0" smtClean="0">
                    <a:latin typeface="Cambria Math"/>
                    <a:ea typeface="Cambria Math"/>
                  </a:rPr>
                  <a:t>compensated </a:t>
                </a:r>
                <a:r>
                  <a:rPr lang="en-US" altLang="ja-JP" sz="2000" dirty="0" smtClean="0">
                    <a:latin typeface="Cambria Math"/>
                    <a:ea typeface="Cambria Math"/>
                  </a:rPr>
                  <a:t>= 3.5ppm, which is required for residual tolerance. </a:t>
                </a:r>
                <a:r>
                  <a:rPr lang="ja-JP" altLang="en-US" sz="2000" dirty="0">
                    <a:latin typeface="Cambria Math"/>
                  </a:rPr>
                  <a:t> </a:t>
                </a:r>
                <a:endParaRPr lang="en-US" sz="2000" dirty="0">
                  <a:latin typeface="Cambria Math"/>
                  <a:ea typeface="Cambria Math"/>
                </a:endParaRPr>
              </a:p>
              <a:p>
                <a:pPr marL="0" indent="0"/>
                <a:r>
                  <a:rPr lang="en-US" sz="2000" dirty="0" smtClean="0">
                    <a:latin typeface="Cambria Math"/>
                    <a:ea typeface="Cambria Math"/>
                  </a:rPr>
                  <a:t>(2)  </a:t>
                </a:r>
                <a:r>
                  <a:rPr lang="en-US" altLang="ja-JP" sz="2000" dirty="0" smtClean="0">
                    <a:latin typeface="Cambria Math"/>
                    <a:ea typeface="Cambria Math"/>
                  </a:rPr>
                  <a:t>For instance, △</a:t>
                </a:r>
                <a:r>
                  <a:rPr lang="en-US" altLang="ja-JP" sz="2000" baseline="-25000" dirty="0" smtClean="0">
                    <a:latin typeface="Cambria Math"/>
                    <a:ea typeface="Cambria Math"/>
                  </a:rPr>
                  <a:t>compensated </a:t>
                </a:r>
                <a:r>
                  <a:rPr lang="en-US" altLang="ja-JP" sz="2000" dirty="0">
                    <a:latin typeface="Cambria Math"/>
                    <a:ea typeface="Cambria Math"/>
                  </a:rPr>
                  <a:t>= </a:t>
                </a:r>
                <a:r>
                  <a:rPr lang="en-US" altLang="ja-JP" sz="2000" dirty="0" smtClean="0">
                    <a:latin typeface="Cambria Math"/>
                    <a:ea typeface="Cambria Math"/>
                  </a:rPr>
                  <a:t>±1.5ppm</a:t>
                </a:r>
                <a:r>
                  <a:rPr lang="en-US" altLang="ja-JP" sz="2000" dirty="0">
                    <a:latin typeface="Cambria Math"/>
                    <a:ea typeface="Cambria Math"/>
                  </a:rPr>
                  <a:t>@AP ± </a:t>
                </a:r>
                <a:r>
                  <a:rPr lang="en-US" altLang="ja-JP" sz="2000" dirty="0" smtClean="0">
                    <a:latin typeface="Cambria Math"/>
                    <a:ea typeface="Cambria Math"/>
                  </a:rPr>
                  <a:t>2ppm@STA</a:t>
                </a:r>
                <a14:m>
                  <m:oMath xmlns:m="http://schemas.openxmlformats.org/officeDocument/2006/math">
                    <m:r>
                      <a:rPr lang="en-GB" altLang="ja-JP" sz="2000" i="1" dirty="0">
                        <a:latin typeface="Cambria Math"/>
                      </a:rPr>
                      <m:t> </m:t>
                    </m:r>
                  </m:oMath>
                </a14:m>
                <a:r>
                  <a:rPr lang="en-US" altLang="ja-JP" sz="2000" dirty="0" smtClean="0">
                    <a:latin typeface="Cambria Math"/>
                    <a:ea typeface="Cambria Math"/>
                  </a:rPr>
                  <a:t>; </a:t>
                </a:r>
                <a:br>
                  <a:rPr lang="en-US" altLang="ja-JP" sz="2000" dirty="0" smtClean="0">
                    <a:latin typeface="Cambria Math"/>
                    <a:ea typeface="Cambria Math"/>
                  </a:rPr>
                </a:br>
                <a:r>
                  <a:rPr lang="en-US" altLang="ja-JP" sz="2000" dirty="0" smtClean="0">
                    <a:latin typeface="Cambria Math"/>
                    <a:ea typeface="Cambria Math"/>
                  </a:rPr>
                  <a:t>        Temperature stability  of TSF timer and residual </a:t>
                </a:r>
                <a:r>
                  <a:rPr lang="en-US" altLang="ja-JP" sz="2000" dirty="0">
                    <a:latin typeface="Cambria Math"/>
                    <a:ea typeface="Cambria Math"/>
                  </a:rPr>
                  <a:t>tolerance of TFM</a:t>
                </a:r>
                <a:r>
                  <a:rPr lang="en-US" altLang="ja-JP" sz="2000" baseline="30000" dirty="0">
                    <a:latin typeface="Cambria Math"/>
                    <a:ea typeface="Cambria Math"/>
                  </a:rPr>
                  <a:t>2</a:t>
                </a:r>
                <a:r>
                  <a:rPr lang="en-US" altLang="ja-JP" sz="2000" dirty="0">
                    <a:latin typeface="Cambria Math"/>
                    <a:ea typeface="Cambria Math"/>
                  </a:rPr>
                  <a:t>P</a:t>
                </a:r>
              </a:p>
              <a:p>
                <a:pPr marL="0" indent="0"/>
                <a:endParaRPr lang="en-US" dirty="0"/>
              </a:p>
            </p:txBody>
          </p:sp>
        </mc:Choice>
        <mc:Fallback xmlns="">
          <p:sp>
            <p:nvSpPr>
              <p:cNvPr id="10242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804592" y="2095370"/>
                <a:ext cx="8015880" cy="4208463"/>
              </a:xfrm>
              <a:blipFill rotWithShape="1">
                <a:blip r:embed="rId3"/>
                <a:stretch>
                  <a:fillRect l="-1141" t="-1159"/>
                </a:stretch>
              </a:blipFill>
              <a:ln/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直線矢印コネクタ 2"/>
          <p:cNvCxnSpPr/>
          <p:nvPr/>
        </p:nvCxnSpPr>
        <p:spPr bwMode="auto">
          <a:xfrm>
            <a:off x="1763688" y="3234462"/>
            <a:ext cx="648072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" name="直線矢印コネクタ 8"/>
          <p:cNvCxnSpPr/>
          <p:nvPr/>
        </p:nvCxnSpPr>
        <p:spPr bwMode="auto">
          <a:xfrm>
            <a:off x="1763688" y="3954542"/>
            <a:ext cx="648072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" name="正方形/長方形 6"/>
          <p:cNvSpPr/>
          <p:nvPr/>
        </p:nvSpPr>
        <p:spPr bwMode="auto">
          <a:xfrm>
            <a:off x="2051720" y="2982434"/>
            <a:ext cx="108012" cy="25202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0" name="直線コネクタ 9"/>
          <p:cNvCxnSpPr/>
          <p:nvPr/>
        </p:nvCxnSpPr>
        <p:spPr bwMode="auto">
          <a:xfrm>
            <a:off x="2051720" y="2802414"/>
            <a:ext cx="8384" cy="64807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直線コネクタ 14"/>
          <p:cNvCxnSpPr/>
          <p:nvPr/>
        </p:nvCxnSpPr>
        <p:spPr bwMode="auto">
          <a:xfrm>
            <a:off x="2123728" y="3450486"/>
            <a:ext cx="8384" cy="64807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正方形/長方形 17"/>
          <p:cNvSpPr/>
          <p:nvPr/>
        </p:nvSpPr>
        <p:spPr bwMode="auto">
          <a:xfrm>
            <a:off x="6804248" y="3591018"/>
            <a:ext cx="252028" cy="34203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正方形/長方形 18"/>
          <p:cNvSpPr/>
          <p:nvPr/>
        </p:nvSpPr>
        <p:spPr bwMode="auto">
          <a:xfrm>
            <a:off x="2123728" y="3846530"/>
            <a:ext cx="4676328" cy="10801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正方形/長方形 19"/>
          <p:cNvSpPr/>
          <p:nvPr/>
        </p:nvSpPr>
        <p:spPr bwMode="auto">
          <a:xfrm>
            <a:off x="6948264" y="2982434"/>
            <a:ext cx="108012" cy="25202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1" name="直線コネクタ 20"/>
          <p:cNvCxnSpPr/>
          <p:nvPr/>
        </p:nvCxnSpPr>
        <p:spPr bwMode="auto">
          <a:xfrm>
            <a:off x="6948264" y="2777153"/>
            <a:ext cx="0" cy="67333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直線矢印コネクタ 22"/>
          <p:cNvCxnSpPr/>
          <p:nvPr/>
        </p:nvCxnSpPr>
        <p:spPr bwMode="auto">
          <a:xfrm>
            <a:off x="2060104" y="2874422"/>
            <a:ext cx="487977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/>
          </a:ln>
          <a:effectLst/>
        </p:spPr>
      </p:cxnSp>
      <p:sp>
        <p:nvSpPr>
          <p:cNvPr id="25" name="テキスト ボックス 24"/>
          <p:cNvSpPr txBox="1"/>
          <p:nvPr/>
        </p:nvSpPr>
        <p:spPr>
          <a:xfrm>
            <a:off x="4716016" y="2607876"/>
            <a:ext cx="21836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scheduled wake-up time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cxnSp>
        <p:nvCxnSpPr>
          <p:cNvPr id="28" name="直線コネクタ 27"/>
          <p:cNvCxnSpPr/>
          <p:nvPr/>
        </p:nvCxnSpPr>
        <p:spPr bwMode="auto">
          <a:xfrm>
            <a:off x="6804248" y="3450486"/>
            <a:ext cx="8384" cy="64807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直線コネクタ 28"/>
          <p:cNvCxnSpPr/>
          <p:nvPr/>
        </p:nvCxnSpPr>
        <p:spPr bwMode="auto">
          <a:xfrm>
            <a:off x="6948264" y="3450486"/>
            <a:ext cx="8384" cy="64807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直線矢印コネクタ 29"/>
          <p:cNvCxnSpPr/>
          <p:nvPr/>
        </p:nvCxnSpPr>
        <p:spPr bwMode="auto">
          <a:xfrm>
            <a:off x="6768244" y="3501008"/>
            <a:ext cx="18002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med" len="med"/>
            <a:tailEnd type="stealth"/>
          </a:ln>
          <a:effectLst/>
        </p:spPr>
      </p:cxnSp>
      <p:sp>
        <p:nvSpPr>
          <p:cNvPr id="31" name="テキスト ボックス 30"/>
          <p:cNvSpPr txBox="1"/>
          <p:nvPr/>
        </p:nvSpPr>
        <p:spPr>
          <a:xfrm>
            <a:off x="2339114" y="3306470"/>
            <a:ext cx="439312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sz="1600" dirty="0" smtClean="0">
                <a:solidFill>
                  <a:schemeClr val="tx1"/>
                </a:solidFill>
              </a:rPr>
              <a:t>less wake-up margin using compensated TSF timer</a:t>
            </a:r>
          </a:p>
          <a:p>
            <a:pPr algn="r"/>
            <a:r>
              <a:rPr kumimoji="1" lang="en-US" altLang="ja-JP" sz="1600" dirty="0" smtClean="0">
                <a:solidFill>
                  <a:schemeClr val="tx1"/>
                </a:solidFill>
              </a:rPr>
              <a:t>only for residual tolerance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789963" y="2874422"/>
            <a:ext cx="11897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TSF master </a:t>
            </a:r>
          </a:p>
          <a:p>
            <a:r>
              <a:rPr kumimoji="1" lang="en-US" altLang="ja-JP" sz="1600" dirty="0" smtClean="0">
                <a:solidFill>
                  <a:schemeClr val="tx1"/>
                </a:solidFill>
              </a:rPr>
              <a:t>      (AP)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789963" y="3594502"/>
            <a:ext cx="10631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TSF slave </a:t>
            </a:r>
          </a:p>
          <a:p>
            <a:r>
              <a:rPr kumimoji="1" lang="en-US" altLang="ja-JP" sz="1600" dirty="0" smtClean="0">
                <a:solidFill>
                  <a:schemeClr val="tx1"/>
                </a:solidFill>
              </a:rPr>
              <a:t>     (STA)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6156176" y="4026550"/>
            <a:ext cx="9216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Wake-up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7056276" y="3882534"/>
            <a:ext cx="110479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sleep again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3779912" y="3882534"/>
            <a:ext cx="18886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actual sleep duration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37" name="正方形/長方形 36"/>
          <p:cNvSpPr/>
          <p:nvPr/>
        </p:nvSpPr>
        <p:spPr bwMode="auto">
          <a:xfrm>
            <a:off x="2123728" y="3681028"/>
            <a:ext cx="108012" cy="25202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8" name="直線矢印コネクタ 37"/>
          <p:cNvCxnSpPr/>
          <p:nvPr/>
        </p:nvCxnSpPr>
        <p:spPr bwMode="auto">
          <a:xfrm>
            <a:off x="2051720" y="3450486"/>
            <a:ext cx="108012" cy="32403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9" name="正方形/長方形 38"/>
          <p:cNvSpPr/>
          <p:nvPr/>
        </p:nvSpPr>
        <p:spPr bwMode="auto">
          <a:xfrm>
            <a:off x="6804248" y="3681028"/>
            <a:ext cx="126014" cy="25202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" name="正方形/長方形 39"/>
          <p:cNvSpPr/>
          <p:nvPr/>
        </p:nvSpPr>
        <p:spPr bwMode="auto">
          <a:xfrm>
            <a:off x="7056276" y="3681028"/>
            <a:ext cx="108012" cy="25202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" name="正方形/長方形 40"/>
          <p:cNvSpPr/>
          <p:nvPr/>
        </p:nvSpPr>
        <p:spPr bwMode="auto">
          <a:xfrm>
            <a:off x="7164288" y="3825044"/>
            <a:ext cx="360040" cy="10801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457264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685800"/>
            <a:ext cx="8280920" cy="1065213"/>
          </a:xfrm>
        </p:spPr>
        <p:txBody>
          <a:bodyPr/>
          <a:lstStyle/>
          <a:p>
            <a:r>
              <a:rPr kumimoji="1" lang="en-US" altLang="ja-JP" sz="2800" dirty="0" smtClean="0"/>
              <a:t>Estimated battery life improvement w/t TFM</a:t>
            </a:r>
            <a:r>
              <a:rPr kumimoji="1" lang="en-US" altLang="ja-JP" sz="2800" baseline="30000" dirty="0" smtClean="0"/>
              <a:t>2</a:t>
            </a:r>
            <a:r>
              <a:rPr kumimoji="1" lang="en-US" altLang="ja-JP" sz="2800" dirty="0" smtClean="0"/>
              <a:t>P  </a:t>
            </a:r>
            <a:br>
              <a:rPr kumimoji="1" lang="en-US" altLang="ja-JP" sz="2800" dirty="0" smtClean="0"/>
            </a:br>
            <a:r>
              <a:rPr kumimoji="1" lang="en-US" altLang="ja-JP" sz="2800" dirty="0" smtClean="0"/>
              <a:t>An example using Li Coin Cell*</a:t>
            </a:r>
            <a:endParaRPr kumimoji="1" lang="ja-JP" altLang="en-US" sz="28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Shusaku Shimada Yokogawa Electric Co.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Sept. 2012</a:t>
            </a:r>
            <a:endParaRPr lang="en-GB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883291" y="4705399"/>
            <a:ext cx="20569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b="1" dirty="0" smtClean="0">
                <a:solidFill>
                  <a:schemeClr val="tx1"/>
                </a:solidFill>
              </a:rPr>
              <a:t> Comm. interval  (hour</a:t>
            </a:r>
            <a:r>
              <a:rPr kumimoji="1" lang="en-US" altLang="ja-JP" sz="1400" b="1" dirty="0" smtClean="0">
                <a:solidFill>
                  <a:schemeClr val="tx1"/>
                </a:solidFill>
              </a:rPr>
              <a:t>) 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83568" y="5068341"/>
            <a:ext cx="806489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Both"/>
            </a:pPr>
            <a:r>
              <a:rPr lang="en-US" altLang="ja-JP" sz="1400" b="1" dirty="0" smtClean="0">
                <a:solidFill>
                  <a:schemeClr val="tx1"/>
                </a:solidFill>
              </a:rPr>
              <a:t>Battery condition:  Cell capacity ~90mAh,  Self discharge ~1% of full capacity/year</a:t>
            </a:r>
          </a:p>
          <a:p>
            <a:pPr marL="342900" indent="-342900">
              <a:buAutoNum type="arabicParenBoth"/>
            </a:pPr>
            <a:r>
              <a:rPr lang="en-US" altLang="ja-JP" sz="1400" b="1" dirty="0" smtClean="0">
                <a:solidFill>
                  <a:schemeClr val="tx1"/>
                </a:solidFill>
              </a:rPr>
              <a:t>Tx Power : 20mW</a:t>
            </a:r>
          </a:p>
          <a:p>
            <a:pPr marL="342900" indent="-342900">
              <a:buAutoNum type="arabicParenBoth"/>
            </a:pPr>
            <a:r>
              <a:rPr lang="en-US" altLang="ja-JP" sz="1400" b="1" dirty="0" smtClean="0">
                <a:solidFill>
                  <a:schemeClr val="tx1"/>
                </a:solidFill>
              </a:rPr>
              <a:t>Tx Data size: 463 octet @ 150kbit/s and 1500 octet @ 3Mbit/s  </a:t>
            </a:r>
          </a:p>
          <a:p>
            <a:pPr marL="342900" indent="-342900">
              <a:buAutoNum type="arabicParenBoth"/>
            </a:pPr>
            <a:r>
              <a:rPr lang="en-US" altLang="ja-JP" sz="1400" b="1" dirty="0" smtClean="0">
                <a:solidFill>
                  <a:schemeClr val="tx1"/>
                </a:solidFill>
              </a:rPr>
              <a:t>Data rate : 150kbit/s (MCS0 rep2) and</a:t>
            </a:r>
            <a:r>
              <a:rPr lang="ja-JP" altLang="en-US" sz="1400" b="1" dirty="0">
                <a:solidFill>
                  <a:schemeClr val="tx1"/>
                </a:solidFill>
              </a:rPr>
              <a:t> </a:t>
            </a:r>
            <a:r>
              <a:rPr lang="en-US" altLang="ja-JP" sz="1400" b="1" dirty="0" smtClean="0">
                <a:solidFill>
                  <a:schemeClr val="tx1"/>
                </a:solidFill>
              </a:rPr>
              <a:t>3Mbit/s (MCS9)</a:t>
            </a:r>
          </a:p>
          <a:p>
            <a:pPr marL="342900" indent="-342900">
              <a:buAutoNum type="arabicParenBoth"/>
            </a:pPr>
            <a:r>
              <a:rPr lang="en-US" altLang="ja-JP" sz="1400" b="1" dirty="0" smtClean="0">
                <a:solidFill>
                  <a:schemeClr val="tx1"/>
                </a:solidFill>
              </a:rPr>
              <a:t>TSF Timer Oscillator supply current : 1usec (continuous) </a:t>
            </a:r>
          </a:p>
          <a:p>
            <a:r>
              <a:rPr lang="en-US" altLang="ja-JP" sz="1400" b="1" dirty="0" smtClean="0">
                <a:solidFill>
                  <a:schemeClr val="tx1"/>
                </a:solidFill>
              </a:rPr>
              <a:t>                                                                                                       *note : e.g.  Panasonic Li coin cell CR2016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330101" y="1772816"/>
            <a:ext cx="1842299" cy="1015663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</a:rPr>
              <a:t>[ Use case 1a,1c,1d,1e/f ]</a:t>
            </a:r>
          </a:p>
          <a:p>
            <a:r>
              <a:rPr kumimoji="1" lang="en-US" altLang="ja-JP" sz="1200" dirty="0" smtClean="0">
                <a:solidFill>
                  <a:schemeClr val="tx1"/>
                </a:solidFill>
              </a:rPr>
              <a:t>Portable sensor </a:t>
            </a:r>
          </a:p>
          <a:p>
            <a:r>
              <a:rPr kumimoji="1" lang="en-US" altLang="ja-JP" sz="1200" dirty="0">
                <a:solidFill>
                  <a:schemeClr val="tx1"/>
                </a:solidFill>
              </a:rPr>
              <a:t> 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>   which dumps </a:t>
            </a:r>
          </a:p>
          <a:p>
            <a:r>
              <a:rPr kumimoji="1" lang="en-US" altLang="ja-JP" sz="1200" dirty="0">
                <a:solidFill>
                  <a:schemeClr val="tx1"/>
                </a:solidFill>
              </a:rPr>
              <a:t> 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>        queued data </a:t>
            </a:r>
          </a:p>
          <a:p>
            <a:r>
              <a:rPr kumimoji="1" lang="en-US" altLang="ja-JP" sz="1200" dirty="0" smtClean="0">
                <a:solidFill>
                  <a:schemeClr val="tx1"/>
                </a:solidFill>
              </a:rPr>
              <a:t>             a few times a day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3" name="テキスト ボックス 8"/>
          <p:cNvSpPr txBox="1"/>
          <p:nvPr/>
        </p:nvSpPr>
        <p:spPr>
          <a:xfrm>
            <a:off x="760385" y="2636912"/>
            <a:ext cx="822661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400" b="1" dirty="0" smtClean="0">
                <a:solidFill>
                  <a:schemeClr val="tx1"/>
                </a:solidFill>
              </a:rPr>
              <a:t>Battery </a:t>
            </a:r>
          </a:p>
          <a:p>
            <a:pPr algn="ctr"/>
            <a:r>
              <a:rPr lang="en-US" altLang="ja-JP" sz="1400" b="1" dirty="0" smtClean="0">
                <a:solidFill>
                  <a:schemeClr val="tx1"/>
                </a:solidFill>
              </a:rPr>
              <a:t>Life</a:t>
            </a:r>
          </a:p>
          <a:p>
            <a:pPr algn="ctr"/>
            <a:r>
              <a:rPr lang="en-US" altLang="ja-JP" sz="1400" b="1" dirty="0" smtClean="0">
                <a:solidFill>
                  <a:schemeClr val="tx1"/>
                </a:solidFill>
              </a:rPr>
              <a:t>(year)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graphicFrame>
        <p:nvGraphicFramePr>
          <p:cNvPr id="14" name="Chart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5730088"/>
              </p:ext>
            </p:extLst>
          </p:nvPr>
        </p:nvGraphicFramePr>
        <p:xfrm>
          <a:off x="1475656" y="1772816"/>
          <a:ext cx="6336705" cy="30277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上矢印 2"/>
          <p:cNvSpPr/>
          <p:nvPr/>
        </p:nvSpPr>
        <p:spPr bwMode="auto">
          <a:xfrm>
            <a:off x="5439575" y="2420888"/>
            <a:ext cx="180020" cy="576064"/>
          </a:xfrm>
          <a:prstGeom prst="upArrow">
            <a:avLst>
              <a:gd name="adj1" fmla="val 50000"/>
              <a:gd name="adj2" fmla="val 69240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795572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685800"/>
            <a:ext cx="8280920" cy="1065213"/>
          </a:xfrm>
        </p:spPr>
        <p:txBody>
          <a:bodyPr/>
          <a:lstStyle/>
          <a:p>
            <a:r>
              <a:rPr kumimoji="1" lang="en-US" altLang="ja-JP" sz="2800" dirty="0" smtClean="0"/>
              <a:t>Estimated battery life improvement w/t TFM</a:t>
            </a:r>
            <a:r>
              <a:rPr kumimoji="1" lang="en-US" altLang="ja-JP" sz="2800" baseline="30000" dirty="0" smtClean="0"/>
              <a:t>2</a:t>
            </a:r>
            <a:r>
              <a:rPr kumimoji="1" lang="en-US" altLang="ja-JP" sz="2800" dirty="0" smtClean="0"/>
              <a:t>P  </a:t>
            </a:r>
            <a:br>
              <a:rPr kumimoji="1" lang="en-US" altLang="ja-JP" sz="2800" dirty="0" smtClean="0"/>
            </a:br>
            <a:r>
              <a:rPr kumimoji="1" lang="en-US" altLang="ja-JP" sz="2800" dirty="0" smtClean="0"/>
              <a:t>An example using AAAA ZnMnO</a:t>
            </a:r>
            <a:r>
              <a:rPr kumimoji="1" lang="en-US" altLang="ja-JP" sz="2800" baseline="-25000" dirty="0" smtClean="0"/>
              <a:t>2</a:t>
            </a:r>
            <a:r>
              <a:rPr kumimoji="1" lang="en-US" altLang="ja-JP" sz="2800" dirty="0" smtClean="0"/>
              <a:t> Cell**</a:t>
            </a:r>
            <a:endParaRPr kumimoji="1" lang="ja-JP" altLang="en-US" sz="28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Shusaku Shimada Yokogawa Electric Co.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Sept. 2012</a:t>
            </a:r>
            <a:endParaRPr lang="en-GB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883291" y="4705399"/>
            <a:ext cx="20569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b="1" dirty="0" smtClean="0">
                <a:solidFill>
                  <a:schemeClr val="tx1"/>
                </a:solidFill>
              </a:rPr>
              <a:t> Comm. interval  (hour</a:t>
            </a:r>
            <a:r>
              <a:rPr kumimoji="1" lang="en-US" altLang="ja-JP" sz="1400" b="1" dirty="0" smtClean="0">
                <a:solidFill>
                  <a:schemeClr val="tx1"/>
                </a:solidFill>
              </a:rPr>
              <a:t>) 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83568" y="5068341"/>
            <a:ext cx="806489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Both"/>
            </a:pPr>
            <a:r>
              <a:rPr lang="en-US" altLang="ja-JP" sz="1400" b="1" dirty="0" smtClean="0">
                <a:solidFill>
                  <a:schemeClr val="tx1"/>
                </a:solidFill>
              </a:rPr>
              <a:t>Battery condition:  Cell capacity ~300mAh,  Self discharge ~4% of full capacity/year</a:t>
            </a:r>
          </a:p>
          <a:p>
            <a:pPr marL="342900" indent="-342900">
              <a:buAutoNum type="arabicParenBoth"/>
            </a:pPr>
            <a:r>
              <a:rPr lang="en-US" altLang="ja-JP" sz="1400" b="1" dirty="0" smtClean="0">
                <a:solidFill>
                  <a:schemeClr val="tx1"/>
                </a:solidFill>
              </a:rPr>
              <a:t>Tx Power : 250mW</a:t>
            </a:r>
          </a:p>
          <a:p>
            <a:pPr marL="342900" indent="-342900">
              <a:buAutoNum type="arabicParenBoth"/>
            </a:pPr>
            <a:r>
              <a:rPr lang="en-US" altLang="ja-JP" sz="1400" b="1" dirty="0" smtClean="0">
                <a:solidFill>
                  <a:schemeClr val="tx1"/>
                </a:solidFill>
              </a:rPr>
              <a:t>Tx Data size:@ 250 octet </a:t>
            </a:r>
          </a:p>
          <a:p>
            <a:pPr marL="342900" indent="-342900">
              <a:buFont typeface="Times New Roman" pitchFamily="16" charset="0"/>
              <a:buAutoNum type="arabicParenBoth"/>
            </a:pPr>
            <a:r>
              <a:rPr lang="en-US" altLang="ja-JP" sz="1400" b="1" dirty="0" smtClean="0">
                <a:solidFill>
                  <a:schemeClr val="tx1"/>
                </a:solidFill>
              </a:rPr>
              <a:t>Data rate : 150kbit/s (MCS0 rep2) </a:t>
            </a:r>
            <a:r>
              <a:rPr lang="en-US" altLang="ja-JP" sz="1400" b="1" dirty="0">
                <a:solidFill>
                  <a:schemeClr val="tx1"/>
                </a:solidFill>
              </a:rPr>
              <a:t>and</a:t>
            </a:r>
            <a:r>
              <a:rPr lang="ja-JP" altLang="en-US" sz="1400" b="1" dirty="0">
                <a:solidFill>
                  <a:schemeClr val="tx1"/>
                </a:solidFill>
              </a:rPr>
              <a:t> </a:t>
            </a:r>
            <a:r>
              <a:rPr lang="en-US" altLang="ja-JP" sz="1400" b="1" dirty="0">
                <a:solidFill>
                  <a:schemeClr val="tx1"/>
                </a:solidFill>
              </a:rPr>
              <a:t>3Mbit/s (MCS9</a:t>
            </a:r>
            <a:r>
              <a:rPr lang="en-US" altLang="ja-JP" sz="1400" b="1" dirty="0" smtClean="0">
                <a:solidFill>
                  <a:schemeClr val="tx1"/>
                </a:solidFill>
              </a:rPr>
              <a:t>)</a:t>
            </a:r>
          </a:p>
          <a:p>
            <a:pPr marL="342900" indent="-342900">
              <a:buAutoNum type="arabicParenBoth"/>
            </a:pPr>
            <a:r>
              <a:rPr lang="en-US" altLang="ja-JP" sz="1400" b="1" dirty="0" smtClean="0">
                <a:solidFill>
                  <a:schemeClr val="tx1"/>
                </a:solidFill>
              </a:rPr>
              <a:t>TSF Timer Oscillator supply current : 1usec (continuous) </a:t>
            </a:r>
          </a:p>
          <a:p>
            <a:r>
              <a:rPr lang="en-US" altLang="ja-JP" sz="1400" b="1" dirty="0" smtClean="0">
                <a:solidFill>
                  <a:schemeClr val="tx1"/>
                </a:solidFill>
              </a:rPr>
              <a:t>                                 **note : AAAA ZnMnO</a:t>
            </a:r>
            <a:r>
              <a:rPr lang="en-US" altLang="ja-JP" sz="1400" b="1" baseline="-25000" dirty="0" smtClean="0">
                <a:solidFill>
                  <a:schemeClr val="tx1"/>
                </a:solidFill>
              </a:rPr>
              <a:t>2</a:t>
            </a:r>
            <a:r>
              <a:rPr lang="en-US" altLang="ja-JP" sz="1400" b="1" dirty="0" smtClean="0">
                <a:solidFill>
                  <a:schemeClr val="tx1"/>
                </a:solidFill>
              </a:rPr>
              <a:t> Cell, of which capacity is depending on discharge current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321572" y="1772816"/>
            <a:ext cx="1778820" cy="1015663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</a:rPr>
              <a:t>[ Use case 1a,1c,1d,1h ]</a:t>
            </a:r>
          </a:p>
          <a:p>
            <a:r>
              <a:rPr kumimoji="1" lang="en-US" altLang="ja-JP" sz="1200" dirty="0" smtClean="0">
                <a:solidFill>
                  <a:schemeClr val="tx1"/>
                </a:solidFill>
              </a:rPr>
              <a:t>Fixed sensor deployed</a:t>
            </a:r>
          </a:p>
          <a:p>
            <a:r>
              <a:rPr kumimoji="1" lang="en-US" altLang="ja-JP" sz="1200" dirty="0">
                <a:solidFill>
                  <a:schemeClr val="tx1"/>
                </a:solidFill>
              </a:rPr>
              <a:t> 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>   in wide area or indoor </a:t>
            </a:r>
          </a:p>
          <a:p>
            <a:r>
              <a:rPr kumimoji="1" lang="en-US" altLang="ja-JP" sz="1200" dirty="0">
                <a:solidFill>
                  <a:schemeClr val="tx1"/>
                </a:solidFill>
              </a:rPr>
              <a:t> 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>        which dumps </a:t>
            </a:r>
          </a:p>
          <a:p>
            <a:r>
              <a:rPr kumimoji="1" lang="en-US" altLang="ja-JP" sz="1200" dirty="0">
                <a:solidFill>
                  <a:schemeClr val="tx1"/>
                </a:solidFill>
              </a:rPr>
              <a:t> 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>            set of data hourly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58787320"/>
              </p:ext>
            </p:extLst>
          </p:nvPr>
        </p:nvGraphicFramePr>
        <p:xfrm>
          <a:off x="1475656" y="1772816"/>
          <a:ext cx="6336704" cy="30277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テキスト ボックス 8"/>
          <p:cNvSpPr txBox="1"/>
          <p:nvPr/>
        </p:nvSpPr>
        <p:spPr>
          <a:xfrm>
            <a:off x="760385" y="2636912"/>
            <a:ext cx="822661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400" b="1" dirty="0" smtClean="0">
                <a:solidFill>
                  <a:schemeClr val="tx1"/>
                </a:solidFill>
              </a:rPr>
              <a:t>Battery </a:t>
            </a:r>
          </a:p>
          <a:p>
            <a:pPr algn="ctr"/>
            <a:r>
              <a:rPr lang="en-US" altLang="ja-JP" sz="1400" b="1" dirty="0" smtClean="0">
                <a:solidFill>
                  <a:schemeClr val="tx1"/>
                </a:solidFill>
              </a:rPr>
              <a:t>Life</a:t>
            </a:r>
          </a:p>
          <a:p>
            <a:pPr algn="ctr"/>
            <a:r>
              <a:rPr lang="en-US" altLang="ja-JP" sz="1400" b="1" dirty="0" smtClean="0">
                <a:solidFill>
                  <a:schemeClr val="tx1"/>
                </a:solidFill>
              </a:rPr>
              <a:t>(year)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sp>
        <p:nvSpPr>
          <p:cNvPr id="12" name="上矢印 12"/>
          <p:cNvSpPr/>
          <p:nvPr/>
        </p:nvSpPr>
        <p:spPr bwMode="auto">
          <a:xfrm>
            <a:off x="5727607" y="2276872"/>
            <a:ext cx="180020" cy="288032"/>
          </a:xfrm>
          <a:prstGeom prst="upArrow">
            <a:avLst>
              <a:gd name="adj1" fmla="val 50000"/>
              <a:gd name="adj2" fmla="val 69240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531230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685800"/>
            <a:ext cx="8280920" cy="1065213"/>
          </a:xfrm>
        </p:spPr>
        <p:txBody>
          <a:bodyPr/>
          <a:lstStyle/>
          <a:p>
            <a:r>
              <a:rPr kumimoji="1" lang="en-US" altLang="ja-JP" sz="2800" dirty="0" smtClean="0"/>
              <a:t>Estimated battery life improvement w/t TFM</a:t>
            </a:r>
            <a:r>
              <a:rPr kumimoji="1" lang="en-US" altLang="ja-JP" sz="2800" baseline="30000" dirty="0" smtClean="0"/>
              <a:t>2</a:t>
            </a:r>
            <a:r>
              <a:rPr kumimoji="1" lang="en-US" altLang="ja-JP" sz="2800" dirty="0" smtClean="0"/>
              <a:t>P  </a:t>
            </a:r>
            <a:br>
              <a:rPr kumimoji="1" lang="en-US" altLang="ja-JP" sz="2800" dirty="0" smtClean="0"/>
            </a:br>
            <a:r>
              <a:rPr kumimoji="1" lang="en-US" altLang="ja-JP" sz="2800" dirty="0" smtClean="0"/>
              <a:t>An example using Li Button Cell***</a:t>
            </a:r>
            <a:endParaRPr kumimoji="1" lang="ja-JP" altLang="en-US" sz="28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Shusaku Shimada Yokogawa Electric Co.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Sept. 2012</a:t>
            </a:r>
            <a:endParaRPr lang="en-GB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883999" y="4705399"/>
            <a:ext cx="20569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b="1" dirty="0" smtClean="0">
                <a:solidFill>
                  <a:schemeClr val="tx1"/>
                </a:solidFill>
              </a:rPr>
              <a:t> Comm. interval  (hour</a:t>
            </a:r>
            <a:r>
              <a:rPr kumimoji="1" lang="en-US" altLang="ja-JP" sz="1400" b="1" dirty="0" smtClean="0">
                <a:solidFill>
                  <a:schemeClr val="tx1"/>
                </a:solidFill>
              </a:rPr>
              <a:t>) 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55576" y="2636912"/>
            <a:ext cx="83227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400" b="1" dirty="0" smtClean="0">
                <a:solidFill>
                  <a:schemeClr val="tx1"/>
                </a:solidFill>
              </a:rPr>
              <a:t>Battery </a:t>
            </a:r>
          </a:p>
          <a:p>
            <a:pPr algn="ctr"/>
            <a:r>
              <a:rPr lang="en-US" altLang="ja-JP" sz="1400" b="1" dirty="0" smtClean="0">
                <a:solidFill>
                  <a:schemeClr val="tx1"/>
                </a:solidFill>
              </a:rPr>
              <a:t>Life</a:t>
            </a:r>
          </a:p>
          <a:p>
            <a:pPr algn="ctr"/>
            <a:r>
              <a:rPr lang="en-US" altLang="ja-JP" sz="1400" b="1" dirty="0" smtClean="0">
                <a:solidFill>
                  <a:schemeClr val="tx1"/>
                </a:solidFill>
              </a:rPr>
              <a:t>(day)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83568" y="5068341"/>
            <a:ext cx="806489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Both"/>
            </a:pPr>
            <a:r>
              <a:rPr lang="en-US" altLang="ja-JP" sz="1400" b="1" dirty="0" smtClean="0">
                <a:solidFill>
                  <a:schemeClr val="tx1"/>
                </a:solidFill>
              </a:rPr>
              <a:t>Battery condition:  Cell capacity ~35mAh,  Self discharge ~1% of full capacity/year</a:t>
            </a:r>
          </a:p>
          <a:p>
            <a:pPr marL="342900" indent="-342900">
              <a:buAutoNum type="arabicParenBoth"/>
            </a:pPr>
            <a:r>
              <a:rPr lang="en-US" altLang="ja-JP" sz="1400" b="1" dirty="0" smtClean="0">
                <a:solidFill>
                  <a:schemeClr val="tx1"/>
                </a:solidFill>
              </a:rPr>
              <a:t>Tx Power : 1mW</a:t>
            </a:r>
          </a:p>
          <a:p>
            <a:pPr marL="342900" indent="-342900">
              <a:buAutoNum type="arabicParenBoth"/>
            </a:pPr>
            <a:r>
              <a:rPr lang="en-US" altLang="ja-JP" sz="1400" b="1" dirty="0" smtClean="0">
                <a:solidFill>
                  <a:schemeClr val="tx1"/>
                </a:solidFill>
              </a:rPr>
              <a:t>Tx Data size:@ 16 octet </a:t>
            </a:r>
          </a:p>
          <a:p>
            <a:pPr marL="342900" indent="-342900">
              <a:buFont typeface="Times New Roman" pitchFamily="16" charset="0"/>
              <a:buAutoNum type="arabicParenBoth"/>
            </a:pPr>
            <a:r>
              <a:rPr lang="en-US" altLang="ja-JP" sz="1400" b="1" dirty="0" smtClean="0">
                <a:solidFill>
                  <a:schemeClr val="tx1"/>
                </a:solidFill>
              </a:rPr>
              <a:t>Data rate : 150kbit/s (MCS0 rep2) </a:t>
            </a:r>
            <a:r>
              <a:rPr lang="en-US" altLang="ja-JP" sz="1400" b="1" dirty="0">
                <a:solidFill>
                  <a:schemeClr val="tx1"/>
                </a:solidFill>
              </a:rPr>
              <a:t>and</a:t>
            </a:r>
            <a:r>
              <a:rPr lang="ja-JP" altLang="en-US" sz="1400" b="1" dirty="0">
                <a:solidFill>
                  <a:schemeClr val="tx1"/>
                </a:solidFill>
              </a:rPr>
              <a:t> </a:t>
            </a:r>
            <a:r>
              <a:rPr lang="en-US" altLang="ja-JP" sz="1400" b="1" dirty="0">
                <a:solidFill>
                  <a:schemeClr val="tx1"/>
                </a:solidFill>
              </a:rPr>
              <a:t>3Mbit/s (MCS9</a:t>
            </a:r>
            <a:r>
              <a:rPr lang="en-US" altLang="ja-JP" sz="1400" b="1" dirty="0" smtClean="0">
                <a:solidFill>
                  <a:schemeClr val="tx1"/>
                </a:solidFill>
              </a:rPr>
              <a:t>)</a:t>
            </a:r>
          </a:p>
          <a:p>
            <a:pPr marL="342900" indent="-342900">
              <a:buAutoNum type="arabicParenBoth"/>
            </a:pPr>
            <a:r>
              <a:rPr lang="en-US" altLang="ja-JP" sz="1400" b="1" dirty="0" smtClean="0">
                <a:solidFill>
                  <a:schemeClr val="tx1"/>
                </a:solidFill>
              </a:rPr>
              <a:t>TSF Timer Oscillator supply current : 1usec (continuous) </a:t>
            </a:r>
          </a:p>
          <a:p>
            <a:r>
              <a:rPr lang="en-US" altLang="ja-JP" sz="1400" b="1" dirty="0" smtClean="0">
                <a:solidFill>
                  <a:schemeClr val="tx1"/>
                </a:solidFill>
              </a:rPr>
              <a:t>                                                                                              ***note : e.g. Panasonic Li button Cell  BR1220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372200" y="1772816"/>
            <a:ext cx="2039341" cy="1015663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</a:rPr>
              <a:t>[ Use case 1c,1d,1e/f,</a:t>
            </a:r>
            <a:r>
              <a:rPr kumimoji="1" lang="ja-JP" altLang="en-US" sz="1200" dirty="0">
                <a:solidFill>
                  <a:schemeClr val="tx1"/>
                </a:solidFill>
              </a:rPr>
              <a:t> 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>1h ]</a:t>
            </a:r>
          </a:p>
          <a:p>
            <a:r>
              <a:rPr kumimoji="1" lang="en-US" altLang="ja-JP" sz="1200" dirty="0" smtClean="0">
                <a:solidFill>
                  <a:schemeClr val="tx1"/>
                </a:solidFill>
              </a:rPr>
              <a:t>Temporal sensor </a:t>
            </a:r>
          </a:p>
          <a:p>
            <a:r>
              <a:rPr kumimoji="1" lang="en-US" altLang="ja-JP" sz="1200" dirty="0">
                <a:solidFill>
                  <a:schemeClr val="tx1"/>
                </a:solidFill>
              </a:rPr>
              <a:t> 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>   which send out </a:t>
            </a:r>
          </a:p>
          <a:p>
            <a:r>
              <a:rPr kumimoji="1" lang="en-US" altLang="ja-JP" sz="1200" dirty="0">
                <a:solidFill>
                  <a:schemeClr val="tx1"/>
                </a:solidFill>
              </a:rPr>
              <a:t> 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>        a raw or stored data </a:t>
            </a:r>
          </a:p>
          <a:p>
            <a:r>
              <a:rPr kumimoji="1" lang="en-US" altLang="ja-JP" sz="1200" dirty="0" smtClean="0">
                <a:solidFill>
                  <a:schemeClr val="tx1"/>
                </a:solidFill>
              </a:rPr>
              <a:t>              several times an hour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0796084"/>
              </p:ext>
            </p:extLst>
          </p:nvPr>
        </p:nvGraphicFramePr>
        <p:xfrm>
          <a:off x="1259632" y="1772816"/>
          <a:ext cx="6552727" cy="30277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上矢印 13"/>
          <p:cNvSpPr/>
          <p:nvPr/>
        </p:nvSpPr>
        <p:spPr bwMode="auto">
          <a:xfrm>
            <a:off x="5940152" y="2492896"/>
            <a:ext cx="180020" cy="360040"/>
          </a:xfrm>
          <a:prstGeom prst="upArrow">
            <a:avLst>
              <a:gd name="adj1" fmla="val 50000"/>
              <a:gd name="adj2" fmla="val 69240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508045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5251</TotalTime>
  <Words>1428</Words>
  <Application>Microsoft Office PowerPoint</Application>
  <PresentationFormat>On-screen Show (4:3)</PresentationFormat>
  <Paragraphs>307</Paragraphs>
  <Slides>16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Estimated battery life improvement by TFM2P  </vt:lpstr>
      <vt:lpstr>Abstract</vt:lpstr>
      <vt:lpstr>Previous submission &amp; Sensor usage scenario </vt:lpstr>
      <vt:lpstr>Principle tactics of battery life improvement</vt:lpstr>
      <vt:lpstr>Reduction of wake-up timing margin</vt:lpstr>
      <vt:lpstr>Accurate wake-up by TFM2P</vt:lpstr>
      <vt:lpstr>Estimated battery life improvement w/t TFM2P   An example using Li Coin Cell*</vt:lpstr>
      <vt:lpstr>Estimated battery life improvement w/t TFM2P   An example using AAAA ZnMnO2 Cell**</vt:lpstr>
      <vt:lpstr>Estimated battery life improvement w/t TFM2P   An example using Li Button Cell***</vt:lpstr>
      <vt:lpstr>Frequency Measurement Mechanism </vt:lpstr>
      <vt:lpstr>Prerequisite for Procedure:  An stability example of tuning fork crystal </vt:lpstr>
      <vt:lpstr>Open issue: Procedure (1)</vt:lpstr>
      <vt:lpstr>Open issue: Procedure (2)</vt:lpstr>
      <vt:lpstr>Straw Poll (1) </vt:lpstr>
      <vt:lpstr>Straw Poll (2) 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Adrian Stephens</dc:creator>
  <cp:lastModifiedBy>SchubiquisT</cp:lastModifiedBy>
  <cp:revision>152</cp:revision>
  <cp:lastPrinted>1601-01-01T00:00:00Z</cp:lastPrinted>
  <dcterms:created xsi:type="dcterms:W3CDTF">2010-02-15T12:38:41Z</dcterms:created>
  <dcterms:modified xsi:type="dcterms:W3CDTF">2012-09-18T04:35:34Z</dcterms:modified>
</cp:coreProperties>
</file>