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67" r:id="rId5"/>
    <p:sldId id="271" r:id="rId6"/>
    <p:sldId id="263" r:id="rId7"/>
    <p:sldId id="270" r:id="rId8"/>
    <p:sldId id="269" r:id="rId9"/>
    <p:sldId id="268" r:id="rId10"/>
    <p:sldId id="264" r:id="rId11"/>
  </p:sldIdLst>
  <p:sldSz cx="9144000" cy="6858000" type="screen4x3"/>
  <p:notesSz cx="6735763" cy="986948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6600"/>
    <a:srgbClr val="FFFFCC"/>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90" y="-4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63"/>
        <p:guide pos="2098"/>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968"/>
          </a:xfrm>
          <a:prstGeom prst="rect">
            <a:avLst/>
          </a:prstGeom>
        </p:spPr>
        <p:txBody>
          <a:bodyPr vert="horz" lIns="91440" tIns="45720" rIns="91440" bIns="45720" rtlCol="0"/>
          <a:lstStyle>
            <a:lvl1pPr algn="l">
              <a:defRPr sz="1200"/>
            </a:lvl1pPr>
          </a:lstStyle>
          <a:p>
            <a:r>
              <a:rPr lang="en-US" smtClean="0"/>
              <a:t>doc.: IEEE 802.11-12/xxxxr0</a:t>
            </a:r>
            <a:endParaRPr lang="en-US"/>
          </a:p>
        </p:txBody>
      </p:sp>
      <p:sp>
        <p:nvSpPr>
          <p:cNvPr id="3" name="Date Placeholder 2"/>
          <p:cNvSpPr>
            <a:spLocks noGrp="1"/>
          </p:cNvSpPr>
          <p:nvPr>
            <p:ph type="dt" sz="quarter" idx="1"/>
          </p:nvPr>
        </p:nvSpPr>
        <p:spPr>
          <a:xfrm>
            <a:off x="3815082" y="0"/>
            <a:ext cx="2919140" cy="492968"/>
          </a:xfrm>
          <a:prstGeom prst="rect">
            <a:avLst/>
          </a:prstGeom>
        </p:spPr>
        <p:txBody>
          <a:bodyPr vert="horz" lIns="91440" tIns="45720" rIns="91440" bIns="45720" rtlCol="0"/>
          <a:lstStyle>
            <a:lvl1pPr algn="r">
              <a:defRPr sz="1200"/>
            </a:lvl1pPr>
          </a:lstStyle>
          <a:p>
            <a:r>
              <a:rPr lang="en-US" altLang="ja-JP" smtClean="0"/>
              <a:t>September 2012</a:t>
            </a:r>
            <a:endParaRPr lang="en-US"/>
          </a:p>
        </p:txBody>
      </p:sp>
      <p:sp>
        <p:nvSpPr>
          <p:cNvPr id="4" name="Footer Placeholder 3"/>
          <p:cNvSpPr>
            <a:spLocks noGrp="1"/>
          </p:cNvSpPr>
          <p:nvPr>
            <p:ph type="ftr" sz="quarter" idx="2"/>
          </p:nvPr>
        </p:nvSpPr>
        <p:spPr>
          <a:xfrm>
            <a:off x="0" y="9374832"/>
            <a:ext cx="2919140" cy="492968"/>
          </a:xfrm>
          <a:prstGeom prst="rect">
            <a:avLst/>
          </a:prstGeom>
        </p:spPr>
        <p:txBody>
          <a:bodyPr vert="horz" lIns="91440" tIns="45720" rIns="91440" bIns="45720" rtlCol="0" anchor="b"/>
          <a:lstStyle>
            <a:lvl1pPr algn="l">
              <a:defRPr sz="1200"/>
            </a:lvl1pPr>
          </a:lstStyle>
          <a:p>
            <a:r>
              <a:rPr lang="en-US" smtClean="0"/>
              <a:t>Yasuhiko Inoue (NTT), et. al.</a:t>
            </a:r>
            <a:endParaRPr lang="en-US"/>
          </a:p>
        </p:txBody>
      </p:sp>
      <p:sp>
        <p:nvSpPr>
          <p:cNvPr id="5" name="Slide Number Placeholder 4"/>
          <p:cNvSpPr>
            <a:spLocks noGrp="1"/>
          </p:cNvSpPr>
          <p:nvPr>
            <p:ph type="sldNum" sz="quarter" idx="3"/>
          </p:nvPr>
        </p:nvSpPr>
        <p:spPr>
          <a:xfrm>
            <a:off x="3815082" y="9374832"/>
            <a:ext cx="2919140" cy="492968"/>
          </a:xfrm>
          <a:prstGeom prst="rect">
            <a:avLst/>
          </a:prstGeom>
        </p:spPr>
        <p:txBody>
          <a:bodyPr vert="horz" lIns="91440" tIns="45720" rIns="91440" bIns="45720" rtlCol="0" anchor="b"/>
          <a:lstStyle>
            <a:lvl1pPr algn="r">
              <a:defRPr sz="1200"/>
            </a:lvl1pPr>
          </a:lstStyle>
          <a:p>
            <a:fld id="{29996500-462A-4966-9632-4197CBF31A04}" type="slidenum">
              <a:rPr lang="en-US" smtClean="0"/>
              <a:pPr/>
              <a:t>&lt;#&gt;</a:t>
            </a:fld>
            <a:endParaRPr lang="en-US"/>
          </a:p>
        </p:txBody>
      </p:sp>
    </p:spTree>
    <p:extLst>
      <p:ext uri="{BB962C8B-B14F-4D97-AF65-F5344CB8AC3E}">
        <p14:creationId xmlns="" xmlns:p14="http://schemas.microsoft.com/office/powerpoint/2010/main" val="283968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9488"/>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84"/>
            <a:ext cx="621454" cy="22453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802.11-12/xxxxr0</a:t>
            </a:r>
            <a:endParaRPr lang="en-US"/>
          </a:p>
        </p:txBody>
      </p:sp>
      <p:sp>
        <p:nvSpPr>
          <p:cNvPr id="2051" name="Rectangle 3"/>
          <p:cNvSpPr>
            <a:spLocks noGrp="1" noChangeArrowheads="1"/>
          </p:cNvSpPr>
          <p:nvPr>
            <p:ph type="dt"/>
          </p:nvPr>
        </p:nvSpPr>
        <p:spPr bwMode="auto">
          <a:xfrm>
            <a:off x="635333" y="102984"/>
            <a:ext cx="801877" cy="22453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September 2012</a:t>
            </a:r>
            <a:endParaRPr lang="en-US"/>
          </a:p>
        </p:txBody>
      </p:sp>
      <p:sp>
        <p:nvSpPr>
          <p:cNvPr id="2052" name="Rectangle 4"/>
          <p:cNvSpPr>
            <a:spLocks noGrp="1" noRot="1" noChangeAspect="1" noChangeArrowheads="1"/>
          </p:cNvSpPr>
          <p:nvPr>
            <p:ph type="sldImg"/>
          </p:nvPr>
        </p:nvSpPr>
        <p:spPr bwMode="auto">
          <a:xfrm>
            <a:off x="909638" y="746125"/>
            <a:ext cx="4914900" cy="3687763"/>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8261"/>
            <a:ext cx="4939252" cy="4440088"/>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5475"/>
            <a:ext cx="895942" cy="1924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Yasuhiko Inoue (NTT), et. al.</a:t>
            </a:r>
            <a:endParaRPr lang="en-US"/>
          </a:p>
        </p:txBody>
      </p:sp>
      <p:sp>
        <p:nvSpPr>
          <p:cNvPr id="2055" name="Rectangle 7"/>
          <p:cNvSpPr>
            <a:spLocks noGrp="1" noChangeArrowheads="1"/>
          </p:cNvSpPr>
          <p:nvPr>
            <p:ph type="sldNum"/>
          </p:nvPr>
        </p:nvSpPr>
        <p:spPr bwMode="auto">
          <a:xfrm>
            <a:off x="3130403" y="9555474"/>
            <a:ext cx="496547" cy="38660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&lt;#&gt;</a:t>
            </a:fld>
            <a:endParaRPr lang="en-US"/>
          </a:p>
        </p:txBody>
      </p:sp>
      <p:sp>
        <p:nvSpPr>
          <p:cNvPr id="2056" name="Rectangle 8"/>
          <p:cNvSpPr>
            <a:spLocks noChangeArrowheads="1"/>
          </p:cNvSpPr>
          <p:nvPr/>
        </p:nvSpPr>
        <p:spPr bwMode="auto">
          <a:xfrm>
            <a:off x="701643" y="9555475"/>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3787"/>
            <a:ext cx="5329395" cy="1688"/>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703"/>
            <a:ext cx="5477434" cy="1688"/>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84857013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6205"/>
            <a:ext cx="4493593" cy="3688819"/>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8261"/>
            <a:ext cx="4940793" cy="4541383"/>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21086" y="746205"/>
            <a:ext cx="4493593" cy="3688819"/>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897485" y="4688261"/>
            <a:ext cx="4940793" cy="4541383"/>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909638" y="746125"/>
            <a:ext cx="4916487" cy="36893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897485" y="4688261"/>
            <a:ext cx="4940793" cy="4541383"/>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909638" y="746125"/>
            <a:ext cx="4916487" cy="36893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897485" y="4688261"/>
            <a:ext cx="4940793" cy="4541383"/>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909638" y="746125"/>
            <a:ext cx="4916487" cy="36893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897485" y="4688261"/>
            <a:ext cx="4940793" cy="4541383"/>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smtClean="0"/>
              <a:t>September 2012</a:t>
            </a:r>
            <a:endParaRPr lang="en-GB"/>
          </a:p>
        </p:txBody>
      </p:sp>
      <p:sp>
        <p:nvSpPr>
          <p:cNvPr id="5" name="Footer Placeholder 4"/>
          <p:cNvSpPr>
            <a:spLocks noGrp="1"/>
          </p:cNvSpPr>
          <p:nvPr>
            <p:ph type="ftr" idx="11"/>
          </p:nvPr>
        </p:nvSpPr>
        <p:spPr/>
        <p:txBody>
          <a:bodyPr/>
          <a:lstStyle>
            <a:lvl1pPr>
              <a:defRPr/>
            </a:lvl1pPr>
          </a:lstStyle>
          <a:p>
            <a:r>
              <a:rPr lang="nb-NO" smtClean="0"/>
              <a:t>Yasuhiko Inoue (NTT)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&lt;#&gt;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&lt;#&gt;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b-NO" smtClean="0"/>
              <a:t>Yasuhiko Inoue (NTT)</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Date Placeholder 3"/>
          <p:cNvSpPr>
            <a:spLocks noGrp="1"/>
          </p:cNvSpPr>
          <p:nvPr>
            <p:ph type="dt" idx="10"/>
          </p:nvPr>
        </p:nvSpPr>
        <p:spPr/>
        <p:txBody>
          <a:bodyPr/>
          <a:lstStyle>
            <a:lvl1pPr>
              <a:defRPr/>
            </a:lvl1pPr>
          </a:lstStyle>
          <a:p>
            <a:r>
              <a:rPr lang="en-US" altLang="ja-JP" smtClean="0"/>
              <a:t>September 2012</a:t>
            </a:r>
            <a:endParaRPr lang="en-GB"/>
          </a:p>
        </p:txBody>
      </p:sp>
      <p:sp>
        <p:nvSpPr>
          <p:cNvPr id="5" name="Footer Placeholder 4"/>
          <p:cNvSpPr>
            <a:spLocks noGrp="1"/>
          </p:cNvSpPr>
          <p:nvPr>
            <p:ph type="ftr" idx="11"/>
          </p:nvPr>
        </p:nvSpPr>
        <p:spPr/>
        <p:txBody>
          <a:bodyPr/>
          <a:lstStyle>
            <a:lvl1pPr>
              <a:defRPr/>
            </a:lvl1pPr>
          </a:lstStyle>
          <a:p>
            <a:r>
              <a:rPr lang="nb-NO" smtClean="0"/>
              <a:t>Yasuhiko Inoue (NTT)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&lt;#&gt;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smtClean="0"/>
              <a:t>September 2012</a:t>
            </a:r>
            <a:endParaRPr lang="en-GB"/>
          </a:p>
        </p:txBody>
      </p:sp>
      <p:sp>
        <p:nvSpPr>
          <p:cNvPr id="6" name="Footer Placeholder 5"/>
          <p:cNvSpPr>
            <a:spLocks noGrp="1"/>
          </p:cNvSpPr>
          <p:nvPr>
            <p:ph type="ftr" idx="11"/>
          </p:nvPr>
        </p:nvSpPr>
        <p:spPr/>
        <p:txBody>
          <a:bodyPr/>
          <a:lstStyle>
            <a:lvl1pPr>
              <a:defRPr/>
            </a:lvl1pPr>
          </a:lstStyle>
          <a:p>
            <a:r>
              <a:rPr lang="nb-NO" smtClean="0"/>
              <a:t>Yasuhiko Inoue (NTT)</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&lt;#&gt;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smtClean="0"/>
              <a:t>September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b-NO" smtClean="0"/>
              <a:t>Yasuhiko Inoue (NTT)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&lt;#&gt;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smtClean="0"/>
              <a:t>September 2012</a:t>
            </a:r>
            <a:endParaRPr lang="en-GB"/>
          </a:p>
        </p:txBody>
      </p:sp>
      <p:sp>
        <p:nvSpPr>
          <p:cNvPr id="4" name="Footer Placeholder 3"/>
          <p:cNvSpPr>
            <a:spLocks noGrp="1"/>
          </p:cNvSpPr>
          <p:nvPr>
            <p:ph type="ftr" idx="11"/>
          </p:nvPr>
        </p:nvSpPr>
        <p:spPr/>
        <p:txBody>
          <a:bodyPr/>
          <a:lstStyle>
            <a:lvl1pPr>
              <a:defRPr/>
            </a:lvl1pPr>
          </a:lstStyle>
          <a:p>
            <a:r>
              <a:rPr lang="nb-NO" smtClean="0"/>
              <a:t>Yasuhiko Inoue (NTT)</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&lt;#&gt;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smtClean="0"/>
              <a:t>September 2012</a:t>
            </a:r>
            <a:endParaRPr lang="en-GB"/>
          </a:p>
        </p:txBody>
      </p:sp>
      <p:sp>
        <p:nvSpPr>
          <p:cNvPr id="3" name="Footer Placeholder 2"/>
          <p:cNvSpPr>
            <a:spLocks noGrp="1"/>
          </p:cNvSpPr>
          <p:nvPr>
            <p:ph type="ftr" idx="11"/>
          </p:nvPr>
        </p:nvSpPr>
        <p:spPr/>
        <p:txBody>
          <a:bodyPr/>
          <a:lstStyle>
            <a:lvl1pPr>
              <a:defRPr/>
            </a:lvl1pPr>
          </a:lstStyle>
          <a:p>
            <a:r>
              <a:rPr lang="nb-NO" smtClean="0"/>
              <a:t>Yasuhiko Inoue (NTT)</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&lt;#&gt;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September 2012</a:t>
            </a:r>
            <a:endParaRPr lang="en-GB"/>
          </a:p>
        </p:txBody>
      </p:sp>
      <p:sp>
        <p:nvSpPr>
          <p:cNvPr id="5" name="Footer Placeholder 4"/>
          <p:cNvSpPr>
            <a:spLocks noGrp="1"/>
          </p:cNvSpPr>
          <p:nvPr>
            <p:ph type="ftr" idx="11"/>
          </p:nvPr>
        </p:nvSpPr>
        <p:spPr/>
        <p:txBody>
          <a:bodyPr/>
          <a:lstStyle>
            <a:lvl1pPr>
              <a:defRPr/>
            </a:lvl1pPr>
          </a:lstStyle>
          <a:p>
            <a:r>
              <a:rPr lang="nb-NO" smtClean="0"/>
              <a:t>Yasuhiko Inoue (NTT)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&lt;#&gt;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September 2012</a:t>
            </a:r>
            <a:endParaRPr lang="en-GB"/>
          </a:p>
        </p:txBody>
      </p:sp>
      <p:sp>
        <p:nvSpPr>
          <p:cNvPr id="5" name="Footer Placeholder 4"/>
          <p:cNvSpPr>
            <a:spLocks noGrp="1"/>
          </p:cNvSpPr>
          <p:nvPr>
            <p:ph type="ftr" idx="11"/>
          </p:nvPr>
        </p:nvSpPr>
        <p:spPr/>
        <p:txBody>
          <a:bodyPr/>
          <a:lstStyle>
            <a:lvl1pPr>
              <a:defRPr/>
            </a:lvl1pPr>
          </a:lstStyle>
          <a:p>
            <a:r>
              <a:rPr lang="nb-NO" smtClean="0"/>
              <a:t>Yasuhiko Inoue (NTT)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&lt;#&gt;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b-NO" smtClean="0"/>
              <a:t>Yasuhiko Inoue (NTT)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&lt;#&gt;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802.11-12/1063r0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b-NO" smtClean="0"/>
              <a:t>Yasuhiko Inoue (NTT)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7524" y="685800"/>
            <a:ext cx="856895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Requirements on WLAN Cellular Offload</a:t>
            </a:r>
            <a:endParaRPr lang="en-GB" dirty="0"/>
          </a:p>
        </p:txBody>
      </p:sp>
      <p:sp>
        <p:nvSpPr>
          <p:cNvPr id="3074" name="Rectangle 2"/>
          <p:cNvSpPr>
            <a:spLocks noGrp="1" noChangeArrowheads="1"/>
          </p:cNvSpPr>
          <p:nvPr>
            <p:ph type="body" idx="1"/>
          </p:nvPr>
        </p:nvSpPr>
        <p:spPr>
          <a:xfrm>
            <a:off x="685800" y="1524000"/>
            <a:ext cx="7772400" cy="428836"/>
          </a:xfrm>
          <a:ln/>
        </p:spPr>
        <p:txBody>
          <a:bodyPr anchor="ct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Date:</a:t>
            </a:r>
            <a:r>
              <a:rPr lang="en-GB" sz="1800" b="0" dirty="0"/>
              <a:t> </a:t>
            </a:r>
            <a:r>
              <a:rPr lang="en-GB" sz="1800" b="0" dirty="0" smtClean="0"/>
              <a:t>2012-09-18</a:t>
            </a:r>
            <a:endParaRPr lang="en-GB" sz="1800" b="0"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925169526"/>
              </p:ext>
            </p:extLst>
          </p:nvPr>
        </p:nvGraphicFramePr>
        <p:xfrm>
          <a:off x="519113" y="2309813"/>
          <a:ext cx="7918450" cy="3581400"/>
        </p:xfrm>
        <a:graphic>
          <a:graphicData uri="http://schemas.openxmlformats.org/presentationml/2006/ole">
            <p:oleObj spid="_x0000_s3085" name="Document" r:id="rId4" imgW="8261155" imgH="373725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18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smtClean="0"/>
              <a:t>September 2012</a:t>
            </a:r>
            <a:endParaRPr lang="en-GB"/>
          </a:p>
        </p:txBody>
      </p:sp>
      <p:sp>
        <p:nvSpPr>
          <p:cNvPr id="5" name="Footer Placeholder 4"/>
          <p:cNvSpPr>
            <a:spLocks noGrp="1"/>
          </p:cNvSpPr>
          <p:nvPr>
            <p:ph type="ftr" idx="14"/>
          </p:nvPr>
        </p:nvSpPr>
        <p:spPr>
          <a:xfrm>
            <a:off x="6215074" y="6475413"/>
            <a:ext cx="2327264" cy="180975"/>
          </a:xfrm>
        </p:spPr>
        <p:txBody>
          <a:bodyPr/>
          <a:lstStyle/>
          <a:p>
            <a:r>
              <a:rPr lang="nb-NO" smtClean="0"/>
              <a:t>Yasuhiko Inoue (NTT)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251520" y="1592796"/>
            <a:ext cx="8640960" cy="4596867"/>
          </a:xfrm>
          <a:ln/>
        </p:spPr>
        <p:txBody>
          <a:bodyPr/>
          <a:lstStyle/>
          <a:p>
            <a:pPr>
              <a:buFont typeface="Arial" pitchFamily="34" charset="0"/>
              <a:buChar char="•"/>
            </a:pPr>
            <a:r>
              <a:rPr lang="en-US" altLang="ja-JP" sz="2000" dirty="0" smtClean="0"/>
              <a:t>802.11-11-1464-02-0wng-the-better-spectrum-utilization-for-the-future-wlan-standardization</a:t>
            </a:r>
          </a:p>
          <a:p>
            <a:pPr>
              <a:buFont typeface="Arial" pitchFamily="34" charset="0"/>
              <a:buChar char="•"/>
            </a:pPr>
            <a:r>
              <a:rPr lang="en-US" altLang="ja-JP" sz="2000" dirty="0" smtClean="0"/>
              <a:t>802.11-12-0068-00-0wng-discussion-on-resource-utilization</a:t>
            </a:r>
            <a:endParaRPr lang="en-US" altLang="ja-JP" sz="2000" dirty="0"/>
          </a:p>
          <a:p>
            <a:pPr>
              <a:buFont typeface="Arial" pitchFamily="34" charset="0"/>
              <a:buChar char="•"/>
            </a:pPr>
            <a:r>
              <a:rPr lang="en-US" altLang="ja-JP" sz="2000" dirty="0" smtClean="0"/>
              <a:t>802.11-12-0910-00-0wng-Carrier-Oriented-WiFi-Cellular-Offload</a:t>
            </a:r>
          </a:p>
          <a:p>
            <a:pPr>
              <a:buFont typeface="Arial" pitchFamily="34" charset="0"/>
              <a:buChar char="•"/>
            </a:pPr>
            <a:r>
              <a:rPr lang="en-US" sz="2000" dirty="0" smtClean="0"/>
              <a:t>802.11-12-0820-00-0wng-improved-spectrum-efficiency-for-the-next-generation-wlans</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3568" y="333375"/>
            <a:ext cx="2589203" cy="273050"/>
          </a:xfrm>
        </p:spPr>
        <p:txBody>
          <a:bodyPr/>
          <a:lstStyle/>
          <a:p>
            <a:r>
              <a:rPr lang="en-US" altLang="ja-JP" smtClean="0"/>
              <a:t>September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nb-NO" smtClean="0"/>
              <a:t>Yasuhiko Inoue (NTT)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We have proposed a new activity to improve system capacity to support important applications of WLAN such as cellular data offload.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gives some background information why we think capacity enhancement is necessary and summarizes the requirements for the WLAN cellular offload.</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3568" y="332656"/>
            <a:ext cx="2374889" cy="273050"/>
          </a:xfrm>
        </p:spPr>
        <p:txBody>
          <a:bodyPr/>
          <a:lstStyle/>
          <a:p>
            <a:r>
              <a:rPr lang="en-US" altLang="ja-JP" smtClean="0"/>
              <a:t>September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nb-NO" smtClean="0"/>
              <a:t>Yasuhiko Inoue (NTT)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764567"/>
          </a:xfrm>
          <a:ln/>
        </p:spPr>
        <p:txBody>
          <a:bodyPr lIns="90000" tIns="46800" rIns="90000" bIns="46800"/>
          <a:lstStyle/>
          <a:p>
            <a:r>
              <a:rPr lang="en-US" dirty="0" smtClean="0"/>
              <a:t>Introduction</a:t>
            </a:r>
            <a:endParaRPr lang="en-US" dirty="0"/>
          </a:p>
        </p:txBody>
      </p:sp>
      <p:sp>
        <p:nvSpPr>
          <p:cNvPr id="9218" name="Rectangle 2"/>
          <p:cNvSpPr>
            <a:spLocks noGrp="1" noChangeArrowheads="1"/>
          </p:cNvSpPr>
          <p:nvPr>
            <p:ph type="body" idx="1"/>
          </p:nvPr>
        </p:nvSpPr>
        <p:spPr>
          <a:xfrm>
            <a:off x="215516" y="1340768"/>
            <a:ext cx="8712968" cy="5148572"/>
          </a:xfrm>
          <a:ln/>
        </p:spPr>
        <p:txBody>
          <a:bodyPr/>
          <a:lstStyle/>
          <a:p>
            <a:pPr>
              <a:buFont typeface="Times New Roman" pitchFamily="16" charset="0"/>
              <a:buChar char="•"/>
            </a:pPr>
            <a:r>
              <a:rPr lang="en-GB" dirty="0" smtClean="0"/>
              <a:t>Mobile data traffic </a:t>
            </a:r>
          </a:p>
          <a:p>
            <a:pPr lvl="1">
              <a:buFont typeface="Times New Roman" pitchFamily="16" charset="0"/>
              <a:buChar char="•"/>
            </a:pPr>
            <a:r>
              <a:rPr lang="en-GB" dirty="0" smtClean="0"/>
              <a:t>Due to wide spread of smartphones, explosion of mobile data traffic has been recognized. </a:t>
            </a:r>
          </a:p>
          <a:p>
            <a:pPr lvl="1">
              <a:buFont typeface="Times New Roman" pitchFamily="16" charset="0"/>
              <a:buChar char="•"/>
            </a:pPr>
            <a:r>
              <a:rPr lang="en-GB" dirty="0" smtClean="0"/>
              <a:t>The amount of mobile data traffic is anticipated to increase of more than 10 times in the next several years.</a:t>
            </a:r>
          </a:p>
          <a:p>
            <a:pPr lvl="1">
              <a:buClr>
                <a:schemeClr val="accent2"/>
              </a:buClr>
              <a:buFont typeface="Wingdings"/>
              <a:buChar char="è"/>
            </a:pPr>
            <a:r>
              <a:rPr lang="en-GB" sz="1800" b="1" dirty="0" smtClean="0"/>
              <a:t> 	</a:t>
            </a:r>
            <a:r>
              <a:rPr lang="en-GB" sz="1800" b="1" dirty="0" smtClean="0">
                <a:solidFill>
                  <a:srgbClr val="FF0000"/>
                </a:solidFill>
              </a:rPr>
              <a:t>Cellular data offload</a:t>
            </a:r>
            <a:r>
              <a:rPr lang="en-GB" sz="1800" b="1" dirty="0" smtClean="0"/>
              <a:t> </a:t>
            </a:r>
            <a:r>
              <a:rPr lang="en-GB" sz="1800" dirty="0" smtClean="0"/>
              <a:t>will be more important for the WLANs in the	near future.</a:t>
            </a:r>
          </a:p>
          <a:p>
            <a:pPr>
              <a:buFont typeface="Times New Roman" pitchFamily="16" charset="0"/>
              <a:buChar char="•"/>
            </a:pPr>
            <a:r>
              <a:rPr lang="en-GB" dirty="0" smtClean="0"/>
              <a:t>Current situations</a:t>
            </a:r>
          </a:p>
          <a:p>
            <a:pPr lvl="1">
              <a:buFont typeface="Times New Roman" pitchFamily="16" charset="0"/>
              <a:buChar char="•"/>
            </a:pPr>
            <a:r>
              <a:rPr lang="en-GB" dirty="0" smtClean="0"/>
              <a:t>2.4 GHz band: Almost saturated in many places because</a:t>
            </a:r>
          </a:p>
          <a:p>
            <a:pPr marL="896938" lvl="2" indent="-182563">
              <a:buFont typeface="Times New Roman" pitchFamily="16" charset="0"/>
              <a:buChar char="•"/>
            </a:pPr>
            <a:r>
              <a:rPr lang="en-GB" dirty="0" smtClean="0"/>
              <a:t>only three non-overlapping channels are available</a:t>
            </a:r>
          </a:p>
          <a:p>
            <a:pPr marL="896938" lvl="2" indent="-182563">
              <a:buFont typeface="Times New Roman" pitchFamily="16" charset="0"/>
              <a:buChar char="•"/>
            </a:pPr>
            <a:r>
              <a:rPr lang="en-GB" dirty="0" smtClean="0"/>
              <a:t>huge amount of data exchanged by increased number of devices</a:t>
            </a:r>
          </a:p>
          <a:p>
            <a:pPr marL="896938" lvl="2" indent="-182563">
              <a:buFont typeface="Times New Roman" pitchFamily="16" charset="0"/>
              <a:buChar char="•"/>
            </a:pPr>
            <a:r>
              <a:rPr lang="en-GB" dirty="0" smtClean="0">
                <a:solidFill>
                  <a:schemeClr val="tx1"/>
                </a:solidFill>
              </a:rPr>
              <a:t>many operators deploy their hotspot APs, </a:t>
            </a:r>
            <a:r>
              <a:rPr lang="en-GB" altLang="ja-JP" dirty="0" smtClean="0">
                <a:solidFill>
                  <a:schemeClr val="tx1"/>
                </a:solidFill>
              </a:rPr>
              <a:t>especially </a:t>
            </a:r>
            <a:r>
              <a:rPr lang="en-GB" altLang="ja-JP" dirty="0" smtClean="0"/>
              <a:t>in the urban areas, that results </a:t>
            </a:r>
            <a:r>
              <a:rPr lang="en-GB" altLang="ja-JP" b="1" dirty="0" smtClean="0">
                <a:solidFill>
                  <a:srgbClr val="FF0000"/>
                </a:solidFill>
              </a:rPr>
              <a:t>v</a:t>
            </a:r>
            <a:r>
              <a:rPr lang="en-GB" b="1" dirty="0" smtClean="0">
                <a:solidFill>
                  <a:srgbClr val="FF0000"/>
                </a:solidFill>
              </a:rPr>
              <a:t>ery dense deployment of APs</a:t>
            </a:r>
            <a:endParaRPr lang="en-GB" dirty="0" smtClean="0"/>
          </a:p>
          <a:p>
            <a:pPr marL="1079500" lvl="3" indent="-182563">
              <a:buFont typeface="Times New Roman" pitchFamily="16" charset="0"/>
              <a:buChar char="•"/>
            </a:pPr>
            <a:r>
              <a:rPr lang="en-GB" dirty="0" smtClean="0"/>
              <a:t>11-1413-r3 </a:t>
            </a:r>
            <a:r>
              <a:rPr lang="en-US" dirty="0" smtClean="0"/>
              <a:t>shows that 25% of airtime is occupied by beacon, probe request or probe response frames. </a:t>
            </a:r>
            <a:endParaRPr lang="en-GB" dirty="0" smtClean="0"/>
          </a:p>
          <a:p>
            <a:pPr lvl="1">
              <a:buFont typeface="Times New Roman" pitchFamily="16" charset="0"/>
              <a:buChar char="•"/>
            </a:pPr>
            <a:r>
              <a:rPr lang="en-GB" dirty="0" smtClean="0"/>
              <a:t>5 GHz band: Not utilized so much.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762980"/>
          </a:xfrm>
        </p:spPr>
        <p:txBody>
          <a:bodyPr/>
          <a:lstStyle/>
          <a:p>
            <a:r>
              <a:rPr lang="en-US" altLang="ja-JP" dirty="0" smtClean="0"/>
              <a:t>Issues</a:t>
            </a:r>
            <a:endParaRPr kumimoji="1" lang="ja-JP" altLang="en-US" dirty="0"/>
          </a:p>
        </p:txBody>
      </p:sp>
      <p:sp>
        <p:nvSpPr>
          <p:cNvPr id="3" name="コンテンツ プレースホルダ 2"/>
          <p:cNvSpPr>
            <a:spLocks noGrp="1"/>
          </p:cNvSpPr>
          <p:nvPr>
            <p:ph idx="1"/>
          </p:nvPr>
        </p:nvSpPr>
        <p:spPr>
          <a:xfrm>
            <a:off x="213930" y="1628800"/>
            <a:ext cx="8714554" cy="3600400"/>
          </a:xfrm>
        </p:spPr>
        <p:txBody>
          <a:bodyPr/>
          <a:lstStyle/>
          <a:p>
            <a:pPr marL="266700" indent="-266700" eaLnBrk="0" hangingPunct="0">
              <a:spcBef>
                <a:spcPct val="0"/>
              </a:spcBef>
              <a:buFont typeface="Arial" pitchFamily="34" charset="0"/>
              <a:buChar char="•"/>
            </a:pPr>
            <a:r>
              <a:rPr lang="en-US" altLang="ja-JP" dirty="0" smtClean="0">
                <a:solidFill>
                  <a:schemeClr val="tx1"/>
                </a:solidFill>
              </a:rPr>
              <a:t>Significant interference observed in the 2.4 GHz band which results in </a:t>
            </a:r>
            <a:r>
              <a:rPr lang="en-US" altLang="ja-JP" dirty="0" smtClean="0">
                <a:solidFill>
                  <a:srgbClr val="FF0000"/>
                </a:solidFill>
              </a:rPr>
              <a:t>poor user experience</a:t>
            </a:r>
            <a:r>
              <a:rPr lang="en-US" altLang="ja-JP" dirty="0" smtClean="0">
                <a:solidFill>
                  <a:schemeClr val="tx1"/>
                </a:solidFill>
              </a:rPr>
              <a:t>.</a:t>
            </a:r>
            <a:endParaRPr lang="en-US" altLang="ja-JP" sz="1800" dirty="0" smtClean="0">
              <a:solidFill>
                <a:schemeClr val="tx1"/>
              </a:solidFill>
            </a:endParaRPr>
          </a:p>
          <a:p>
            <a:pPr marL="666750" lvl="1" indent="-266700" eaLnBrk="0" hangingPunct="0">
              <a:spcBef>
                <a:spcPct val="0"/>
              </a:spcBef>
              <a:buFont typeface="Arial" pitchFamily="34" charset="0"/>
              <a:buChar char="•"/>
            </a:pPr>
            <a:r>
              <a:rPr lang="en-US" altLang="ja-JP" sz="1800" dirty="0" smtClean="0">
                <a:solidFill>
                  <a:schemeClr val="tx1"/>
                </a:solidFill>
              </a:rPr>
              <a:t>It is sometimes very difficult just to connect to an AP in Tokyo area.</a:t>
            </a:r>
          </a:p>
          <a:p>
            <a:pPr marL="666750" lvl="1" indent="-266700" eaLnBrk="0" hangingPunct="0">
              <a:spcBef>
                <a:spcPct val="0"/>
              </a:spcBef>
              <a:buFont typeface="Arial" pitchFamily="34" charset="0"/>
              <a:buChar char="•"/>
            </a:pPr>
            <a:endParaRPr lang="en-US" altLang="ja-JP" sz="1800" dirty="0" smtClean="0">
              <a:solidFill>
                <a:schemeClr val="tx1"/>
              </a:solidFill>
            </a:endParaRPr>
          </a:p>
          <a:p>
            <a:pPr marL="266700" indent="-266700" eaLnBrk="0" hangingPunct="0">
              <a:spcBef>
                <a:spcPct val="0"/>
              </a:spcBef>
              <a:buFont typeface="Arial" pitchFamily="34" charset="0"/>
              <a:buChar char="•"/>
            </a:pPr>
            <a:r>
              <a:rPr lang="en-US" altLang="ja-JP" dirty="0" smtClean="0">
                <a:solidFill>
                  <a:schemeClr val="tx1"/>
                </a:solidFill>
              </a:rPr>
              <a:t>The 5 GHz band will also be very crowded in near future.</a:t>
            </a:r>
          </a:p>
          <a:p>
            <a:pPr marL="666750" lvl="1" indent="-266700" eaLnBrk="0" hangingPunct="0">
              <a:spcBef>
                <a:spcPct val="0"/>
              </a:spcBef>
              <a:buFont typeface="Arial" pitchFamily="34" charset="0"/>
              <a:buChar char="•"/>
            </a:pPr>
            <a:r>
              <a:rPr kumimoji="0" lang="en-US" altLang="ja-JP" sz="1800" dirty="0" smtClean="0">
                <a:solidFill>
                  <a:schemeClr val="tx1"/>
                </a:solidFill>
                <a:latin typeface="Times New Roman" pitchFamily="16" charset="0"/>
                <a:ea typeface="MS Gothic" charset="-128"/>
              </a:rPr>
              <a:t>Recent smartphones, tablets and </a:t>
            </a:r>
            <a:r>
              <a:rPr kumimoji="0" lang="en-US" altLang="ja-JP" sz="1800" dirty="0" err="1" smtClean="0">
                <a:solidFill>
                  <a:schemeClr val="tx1"/>
                </a:solidFill>
                <a:latin typeface="Times New Roman" pitchFamily="16" charset="0"/>
                <a:ea typeface="MS Gothic" charset="-128"/>
              </a:rPr>
              <a:t>Ultrabooks</a:t>
            </a:r>
            <a:r>
              <a:rPr kumimoji="0" lang="en-US" altLang="ja-JP" sz="1800" dirty="0" smtClean="0">
                <a:solidFill>
                  <a:schemeClr val="tx1"/>
                </a:solidFill>
                <a:latin typeface="Times New Roman" pitchFamily="16" charset="0"/>
                <a:ea typeface="MS Gothic" charset="-128"/>
              </a:rPr>
              <a:t> start to support the 5 GHz band.</a:t>
            </a:r>
          </a:p>
          <a:p>
            <a:pPr marL="666750" lvl="1" indent="-266700" eaLnBrk="0" hangingPunct="0">
              <a:spcBef>
                <a:spcPct val="0"/>
              </a:spcBef>
              <a:buFont typeface="Arial" pitchFamily="34" charset="0"/>
              <a:buChar char="•"/>
            </a:pPr>
            <a:r>
              <a:rPr lang="en-US" altLang="ja-JP" sz="1800" dirty="0" smtClean="0"/>
              <a:t>802.11ac will extend the bandwidth/channel and there may be less number of non-overlapping channels.</a:t>
            </a:r>
          </a:p>
          <a:p>
            <a:pPr marL="666750" lvl="1" indent="-266700" eaLnBrk="0" hangingPunct="0">
              <a:spcBef>
                <a:spcPct val="0"/>
              </a:spcBef>
              <a:buFont typeface="Arial" pitchFamily="34" charset="0"/>
              <a:buChar char="•"/>
            </a:pPr>
            <a:r>
              <a:rPr kumimoji="0" lang="en-US" altLang="ja-JP" sz="1800" dirty="0" smtClean="0">
                <a:solidFill>
                  <a:schemeClr val="tx1"/>
                </a:solidFill>
                <a:latin typeface="Times New Roman" pitchFamily="16" charset="0"/>
                <a:ea typeface="MS Gothic" charset="-128"/>
              </a:rPr>
              <a:t>In many countries, not all of the channels in 5 GHz band are always available due to the DFS Requirements and limitation of the indoor use.</a:t>
            </a:r>
          </a:p>
          <a:p>
            <a:pPr marL="666750" lvl="1" indent="-266700" eaLnBrk="0" hangingPunct="0">
              <a:spcBef>
                <a:spcPct val="0"/>
              </a:spcBef>
              <a:buFont typeface="Arial" pitchFamily="34" charset="0"/>
              <a:buChar char="•"/>
            </a:pPr>
            <a:r>
              <a:rPr kumimoji="0" lang="en-US" altLang="ja-JP" sz="1800" dirty="0" smtClean="0">
                <a:solidFill>
                  <a:schemeClr val="tx1"/>
                </a:solidFill>
                <a:latin typeface="Times New Roman" pitchFamily="16" charset="0"/>
                <a:ea typeface="MS Gothic" charset="-128"/>
              </a:rPr>
              <a:t>As a result, many BSSs in the 5 GHz band may be using the same channel.</a:t>
            </a:r>
            <a:endParaRPr kumimoji="0" lang="ja-JP" altLang="en-US" sz="1400" dirty="0" smtClean="0">
              <a:solidFill>
                <a:schemeClr val="tx1"/>
              </a:solidFill>
              <a:latin typeface="Times New Roman" pitchFamily="16" charset="0"/>
              <a:ea typeface="MS Gothic" charset="-128"/>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 4"/>
          <p:cNvSpPr>
            <a:spLocks noGrp="1"/>
          </p:cNvSpPr>
          <p:nvPr>
            <p:ph type="ftr" idx="14"/>
          </p:nvPr>
        </p:nvSpPr>
        <p:spPr/>
        <p:txBody>
          <a:bodyPr/>
          <a:lstStyle/>
          <a:p>
            <a:r>
              <a:rPr lang="nb-NO" smtClean="0"/>
              <a:t>Yasuhiko Inoue (NTT)</a:t>
            </a:r>
            <a:endParaRPr lang="en-GB" dirty="0"/>
          </a:p>
        </p:txBody>
      </p:sp>
      <p:sp>
        <p:nvSpPr>
          <p:cNvPr id="6" name="日付プレースホルダ 5"/>
          <p:cNvSpPr>
            <a:spLocks noGrp="1"/>
          </p:cNvSpPr>
          <p:nvPr>
            <p:ph type="dt" idx="15"/>
          </p:nvPr>
        </p:nvSpPr>
        <p:spPr/>
        <p:txBody>
          <a:bodyPr/>
          <a:lstStyle/>
          <a:p>
            <a:r>
              <a:rPr lang="en-US" altLang="ja-JP" smtClean="0"/>
              <a:t>September 2012</a:t>
            </a:r>
            <a:endParaRPr lang="en-GB" dirty="0"/>
          </a:p>
        </p:txBody>
      </p:sp>
      <p:sp>
        <p:nvSpPr>
          <p:cNvPr id="8" name="角丸四角形 7"/>
          <p:cNvSpPr/>
          <p:nvPr/>
        </p:nvSpPr>
        <p:spPr bwMode="auto">
          <a:xfrm>
            <a:off x="431540" y="5877272"/>
            <a:ext cx="8280920" cy="468052"/>
          </a:xfrm>
          <a:prstGeom prst="roundRect">
            <a:avLst>
              <a:gd name="adj" fmla="val 50000"/>
            </a:avLst>
          </a:prstGeom>
          <a:solidFill>
            <a:srgbClr val="FFFFCC"/>
          </a:solidFill>
          <a:ln w="9525" cap="flat" cmpd="sng" algn="ctr">
            <a:solidFill>
              <a:srgbClr val="FF66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1" i="0" u="none" strike="noStrike" cap="none" normalizeH="0" baseline="0" dirty="0" smtClean="0">
                <a:ln>
                  <a:noFill/>
                </a:ln>
                <a:solidFill>
                  <a:srgbClr val="FF0000"/>
                </a:solidFill>
                <a:effectLst/>
                <a:latin typeface="Times New Roman" pitchFamily="16" charset="0"/>
                <a:ea typeface="MS Gothic" charset="-128"/>
              </a:rPr>
              <a:t>As an operator, we</a:t>
            </a:r>
            <a:r>
              <a:rPr kumimoji="0" lang="en-US" altLang="ja-JP" sz="2000" b="1" i="0" u="none" strike="noStrike" cap="none" normalizeH="0" dirty="0" smtClean="0">
                <a:ln>
                  <a:noFill/>
                </a:ln>
                <a:solidFill>
                  <a:srgbClr val="FF0000"/>
                </a:solidFill>
                <a:effectLst/>
                <a:latin typeface="Times New Roman" pitchFamily="16" charset="0"/>
                <a:ea typeface="MS Gothic" charset="-128"/>
              </a:rPr>
              <a:t> need to improve user experience of our customers </a:t>
            </a:r>
            <a:endParaRPr kumimoji="0" lang="ja-JP" altLang="en-US" sz="2000" b="1" i="0" u="none" strike="noStrike" cap="none" normalizeH="0" baseline="0" dirty="0" smtClean="0">
              <a:ln>
                <a:noFill/>
              </a:ln>
              <a:solidFill>
                <a:srgbClr val="FF0000"/>
              </a:solidFill>
              <a:effectLst/>
              <a:latin typeface="Times New Roman" pitchFamily="16" charset="0"/>
              <a:ea typeface="MS Gothic" charset="-128"/>
            </a:endParaRPr>
          </a:p>
        </p:txBody>
      </p:sp>
      <p:sp>
        <p:nvSpPr>
          <p:cNvPr id="9" name="下矢印 8"/>
          <p:cNvSpPr/>
          <p:nvPr/>
        </p:nvSpPr>
        <p:spPr bwMode="auto">
          <a:xfrm>
            <a:off x="3851920" y="5229200"/>
            <a:ext cx="1440160" cy="504056"/>
          </a:xfrm>
          <a:prstGeom prst="downArrow">
            <a:avLst/>
          </a:prstGeom>
          <a:solidFill>
            <a:srgbClr val="00B050"/>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762980"/>
          </a:xfrm>
        </p:spPr>
        <p:txBody>
          <a:bodyPr/>
          <a:lstStyle/>
          <a:p>
            <a:r>
              <a:rPr lang="en-US" altLang="ja-JP" dirty="0" smtClean="0"/>
              <a:t>Requirements for the cellular data offload</a:t>
            </a:r>
            <a:endParaRPr kumimoji="1" lang="ja-JP" altLang="en-US" dirty="0"/>
          </a:p>
        </p:txBody>
      </p:sp>
      <p:sp>
        <p:nvSpPr>
          <p:cNvPr id="3" name="コンテンツ プレースホルダ 2"/>
          <p:cNvSpPr>
            <a:spLocks noGrp="1"/>
          </p:cNvSpPr>
          <p:nvPr>
            <p:ph idx="1"/>
          </p:nvPr>
        </p:nvSpPr>
        <p:spPr>
          <a:xfrm>
            <a:off x="213929" y="1628800"/>
            <a:ext cx="8714556" cy="4752528"/>
          </a:xfrm>
        </p:spPr>
        <p:txBody>
          <a:bodyPr/>
          <a:lstStyle/>
          <a:p>
            <a:pPr>
              <a:buFont typeface="Arial" pitchFamily="34" charset="0"/>
              <a:buChar char="•"/>
            </a:pPr>
            <a:r>
              <a:rPr lang="en-US" altLang="ja-JP" dirty="0" smtClean="0"/>
              <a:t>WLANs need to provide better user experience compared to the cellular systems in terms of data rate, cost effectiveness, etc.</a:t>
            </a:r>
          </a:p>
          <a:p>
            <a:pPr marL="800100" lvl="2" indent="0"/>
            <a:endParaRPr lang="en-US" altLang="ja-JP" dirty="0" smtClean="0"/>
          </a:p>
          <a:p>
            <a:pPr>
              <a:buFont typeface="Arial" pitchFamily="34" charset="0"/>
              <a:buChar char="•"/>
            </a:pPr>
            <a:r>
              <a:rPr lang="en-US" altLang="ja-JP" dirty="0" smtClean="0"/>
              <a:t>Requirements in 12/910r0 Carrier Oriented Wi-Fi for Cellular Offload by Laurent (ORANGE) contains many of  the requirements.</a:t>
            </a:r>
          </a:p>
          <a:p>
            <a:pPr lvl="2">
              <a:buFont typeface="Arial" pitchFamily="34" charset="0"/>
              <a:buChar char="•"/>
            </a:pPr>
            <a:endParaRPr lang="en-US" altLang="ja-JP" dirty="0" smtClean="0"/>
          </a:p>
          <a:p>
            <a:pPr>
              <a:buFont typeface="Arial" pitchFamily="34" charset="0"/>
              <a:buChar char="•"/>
            </a:pPr>
            <a:r>
              <a:rPr lang="en-US" altLang="ja-JP" dirty="0"/>
              <a:t>W</a:t>
            </a:r>
            <a:r>
              <a:rPr lang="en-US" altLang="ja-JP" dirty="0" smtClean="0"/>
              <a:t>e also think it very important to enhance the system capacity to support huge amount of data traffic. Hopefully, the system capacity shall be increased in proportional to the number of APs where densely deployed.</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 4"/>
          <p:cNvSpPr>
            <a:spLocks noGrp="1"/>
          </p:cNvSpPr>
          <p:nvPr>
            <p:ph type="ftr" idx="14"/>
          </p:nvPr>
        </p:nvSpPr>
        <p:spPr/>
        <p:txBody>
          <a:bodyPr/>
          <a:lstStyle/>
          <a:p>
            <a:r>
              <a:rPr lang="nb-NO" smtClean="0"/>
              <a:t>Yasuhiko Inoue (NTT)</a:t>
            </a:r>
            <a:endParaRPr lang="en-GB" dirty="0"/>
          </a:p>
        </p:txBody>
      </p:sp>
      <p:sp>
        <p:nvSpPr>
          <p:cNvPr id="6" name="日付プレースホルダ 5"/>
          <p:cNvSpPr>
            <a:spLocks noGrp="1"/>
          </p:cNvSpPr>
          <p:nvPr>
            <p:ph type="dt" idx="15"/>
          </p:nvPr>
        </p:nvSpPr>
        <p:spPr/>
        <p:txBody>
          <a:bodyPr/>
          <a:lstStyle/>
          <a:p>
            <a:r>
              <a:rPr lang="en-US" altLang="ja-JP" smtClean="0"/>
              <a:t>September 2012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3568" y="332656"/>
            <a:ext cx="2374889" cy="273050"/>
          </a:xfrm>
        </p:spPr>
        <p:txBody>
          <a:bodyPr/>
          <a:lstStyle/>
          <a:p>
            <a:r>
              <a:rPr lang="en-US" altLang="ja-JP" smtClean="0"/>
              <a:t>September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nb-NO" smtClean="0"/>
              <a:t>Yasuhiko Inoue (NTT)</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251520" y="684213"/>
            <a:ext cx="8640960" cy="764567"/>
          </a:xfrm>
          <a:ln/>
        </p:spPr>
        <p:txBody>
          <a:bodyPr lIns="90000" tIns="46800" rIns="90000" bIns="46800"/>
          <a:lstStyle/>
          <a:p>
            <a:r>
              <a:rPr lang="en-US" altLang="ja-JP" dirty="0" smtClean="0"/>
              <a:t>Recent a</a:t>
            </a:r>
            <a:r>
              <a:rPr lang="en-US" dirty="0" smtClean="0"/>
              <a:t>ctivities</a:t>
            </a:r>
            <a:endParaRPr lang="en-US" dirty="0"/>
          </a:p>
        </p:txBody>
      </p:sp>
      <p:sp>
        <p:nvSpPr>
          <p:cNvPr id="10242" name="Rectangle 2"/>
          <p:cNvSpPr>
            <a:spLocks noGrp="1" noChangeArrowheads="1"/>
          </p:cNvSpPr>
          <p:nvPr>
            <p:ph type="body" idx="1"/>
          </p:nvPr>
        </p:nvSpPr>
        <p:spPr>
          <a:xfrm>
            <a:off x="323528" y="1628800"/>
            <a:ext cx="8496944" cy="4716524"/>
          </a:xfrm>
          <a:ln/>
        </p:spPr>
        <p:txBody>
          <a:bodyPr/>
          <a:lstStyle/>
          <a:p>
            <a:pPr marL="457200" indent="-457200">
              <a:buFont typeface="Arial" pitchFamily="34" charset="0"/>
              <a:buChar char="•"/>
            </a:pPr>
            <a:r>
              <a:rPr lang="en-US" dirty="0" smtClean="0"/>
              <a:t>Promote the use of 5 GHz band - on going activities:</a:t>
            </a:r>
          </a:p>
          <a:p>
            <a:pPr marL="627063" lvl="1" indent="-271463">
              <a:buFont typeface="Arial" pitchFamily="34" charset="0"/>
              <a:buChar char="•"/>
            </a:pPr>
            <a:r>
              <a:rPr lang="en-US" dirty="0" smtClean="0"/>
              <a:t>The 802.11ac will accelerate the use of 5 GHz band.</a:t>
            </a:r>
          </a:p>
          <a:p>
            <a:pPr marL="627063" lvl="1" indent="-271463">
              <a:buFont typeface="Arial" pitchFamily="34" charset="0"/>
              <a:buChar char="•"/>
            </a:pPr>
            <a:r>
              <a:rPr lang="en-US" dirty="0" smtClean="0"/>
              <a:t>Operators extensively deploying their hotspot APs supporting the 5 GHz band in places where available.</a:t>
            </a:r>
          </a:p>
          <a:p>
            <a:pPr marL="627063" lvl="1" indent="-271463">
              <a:buFont typeface="Arial" pitchFamily="34" charset="0"/>
              <a:buChar char="•"/>
            </a:pPr>
            <a:r>
              <a:rPr lang="en-US" dirty="0" smtClean="0"/>
              <a:t>Some mechanisms for this purpose such as fast session handover between 2.4 GHz and 5 GHz bands have been discussed outside the IEEE 802.11.</a:t>
            </a:r>
          </a:p>
          <a:p>
            <a:pPr marL="627063" lvl="1" indent="-271463"/>
            <a:endParaRPr lang="en-US" dirty="0" smtClean="0"/>
          </a:p>
          <a:p>
            <a:pPr marL="227013" indent="-271463">
              <a:buFont typeface="Arial" pitchFamily="34" charset="0"/>
              <a:buChar char="•"/>
            </a:pPr>
            <a:r>
              <a:rPr lang="en-US" dirty="0" smtClean="0">
                <a:sym typeface="Wingdings" pitchFamily="2" charset="2"/>
              </a:rPr>
              <a:t>Observation</a:t>
            </a:r>
          </a:p>
          <a:p>
            <a:pPr marL="627063" lvl="1" indent="-271463">
              <a:buFont typeface="Arial" pitchFamily="34" charset="0"/>
              <a:buChar char="•"/>
            </a:pPr>
            <a:r>
              <a:rPr lang="en-US" dirty="0" smtClean="0">
                <a:sym typeface="Wingdings" pitchFamily="2" charset="2"/>
              </a:rPr>
              <a:t>The above activities will provide </a:t>
            </a:r>
            <a:r>
              <a:rPr lang="en-US" b="1" dirty="0" smtClean="0">
                <a:solidFill>
                  <a:srgbClr val="FF0000"/>
                </a:solidFill>
                <a:sym typeface="Wingdings" pitchFamily="2" charset="2"/>
              </a:rPr>
              <a:t>near term solutions </a:t>
            </a:r>
            <a:r>
              <a:rPr lang="en-US" dirty="0" smtClean="0">
                <a:sym typeface="Wingdings" pitchFamily="2" charset="2"/>
              </a:rPr>
              <a:t>to improve user experiences of cellular offload.</a:t>
            </a:r>
            <a:endParaRPr lang="en-US" dirty="0" smtClean="0"/>
          </a:p>
          <a:p>
            <a:pPr marL="627063" lvl="1" indent="-265113">
              <a:buFont typeface="Arial" pitchFamily="34" charset="0"/>
              <a:buChar char="•"/>
            </a:pPr>
            <a:r>
              <a:rPr lang="en-US" dirty="0" smtClean="0"/>
              <a:t>However, there are still remaining issues that should be resolved in IEEE 802.11 community.</a:t>
            </a:r>
          </a:p>
        </p:txBody>
      </p:sp>
      <p:sp>
        <p:nvSpPr>
          <p:cNvPr id="7" name="テキスト ボックス 6"/>
          <p:cNvSpPr txBox="1"/>
          <p:nvPr/>
        </p:nvSpPr>
        <p:spPr>
          <a:xfrm>
            <a:off x="827584" y="4437112"/>
            <a:ext cx="261610" cy="461665"/>
          </a:xfrm>
          <a:prstGeom prst="rect">
            <a:avLst/>
          </a:prstGeom>
          <a:noFill/>
        </p:spPr>
        <p:txBody>
          <a:bodyPr wrap="none" rtlCol="0">
            <a:spAutoFit/>
          </a:bodyPr>
          <a:lstStyle/>
          <a:p>
            <a:r>
              <a:rPr kumimoji="1" lang="en-US" altLang="ja-JP" b="1" dirty="0" smtClean="0">
                <a:solidFill>
                  <a:schemeClr val="tx1"/>
                </a:solidFill>
              </a:rPr>
              <a:t> </a:t>
            </a:r>
            <a:endParaRPr kumimoji="1" lang="ja-JP" altLang="en-US"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943000"/>
          </a:xfrm>
        </p:spPr>
        <p:txBody>
          <a:bodyPr/>
          <a:lstStyle/>
          <a:p>
            <a:r>
              <a:rPr lang="en-US" altLang="ja-JP" dirty="0" smtClean="0"/>
              <a:t>Topics for IEEE 802.11 Standardization</a:t>
            </a:r>
            <a:endParaRPr kumimoji="1" lang="ja-JP" altLang="en-US" dirty="0"/>
          </a:p>
        </p:txBody>
      </p:sp>
      <p:sp>
        <p:nvSpPr>
          <p:cNvPr id="3" name="コンテンツ プレースホルダー 2"/>
          <p:cNvSpPr>
            <a:spLocks noGrp="1"/>
          </p:cNvSpPr>
          <p:nvPr>
            <p:ph idx="1"/>
          </p:nvPr>
        </p:nvSpPr>
        <p:spPr>
          <a:xfrm>
            <a:off x="213929" y="1592796"/>
            <a:ext cx="8714556" cy="4752528"/>
          </a:xfrm>
        </p:spPr>
        <p:txBody>
          <a:bodyPr/>
          <a:lstStyle/>
          <a:p>
            <a:pPr marL="0" indent="0"/>
            <a:r>
              <a:rPr lang="en-US" altLang="ja-JP" i="1" u="sng" dirty="0" smtClean="0"/>
              <a:t>Proposed standardization activity</a:t>
            </a:r>
          </a:p>
          <a:p>
            <a:pPr>
              <a:buFont typeface="Arial" pitchFamily="34" charset="0"/>
              <a:buChar char="•"/>
            </a:pPr>
            <a:r>
              <a:rPr lang="en-US" altLang="ja-JP" dirty="0" smtClean="0"/>
              <a:t>Interference Management/Alignment/Coordination</a:t>
            </a:r>
            <a:endParaRPr lang="en-US" altLang="ja-JP" dirty="0"/>
          </a:p>
          <a:p>
            <a:pPr marL="0" indent="0"/>
            <a:r>
              <a:rPr lang="en-US" altLang="ja-JP" dirty="0" smtClean="0"/>
              <a:t>		to enhance the system capacity, and</a:t>
            </a:r>
          </a:p>
          <a:p>
            <a:pPr marL="0" indent="0"/>
            <a:r>
              <a:rPr lang="en-US" altLang="ja-JP" dirty="0"/>
              <a:t>	</a:t>
            </a:r>
            <a:r>
              <a:rPr lang="en-US" altLang="ja-JP" dirty="0" smtClean="0"/>
              <a:t>	to improve the flexibility for WLAN area configuration</a:t>
            </a:r>
          </a:p>
          <a:p>
            <a:pPr>
              <a:buFont typeface="Arial" pitchFamily="34" charset="0"/>
              <a:buChar char="•"/>
            </a:pPr>
            <a:endParaRPr lang="en-US" altLang="ja-JP" dirty="0" smtClean="0"/>
          </a:p>
          <a:p>
            <a:pPr lvl="1">
              <a:buFont typeface="Arial" pitchFamily="34" charset="0"/>
              <a:buChar char="•"/>
            </a:pPr>
            <a:r>
              <a:rPr lang="en-US" altLang="ja-JP" dirty="0" smtClean="0"/>
              <a:t>Benefits of having the interference management/coordination:</a:t>
            </a:r>
          </a:p>
          <a:p>
            <a:pPr lvl="2">
              <a:buFont typeface="Arial" pitchFamily="34" charset="0"/>
              <a:buChar char="•"/>
            </a:pPr>
            <a:r>
              <a:rPr lang="en-US" altLang="ja-JP" dirty="0" smtClean="0"/>
              <a:t>By mitigating the effect of interference, communication quality will also be improved</a:t>
            </a:r>
            <a:endParaRPr lang="en-US" altLang="ja-JP" dirty="0"/>
          </a:p>
          <a:p>
            <a:pPr lvl="2">
              <a:buFont typeface="Arial" pitchFamily="34" charset="0"/>
              <a:buChar char="•"/>
            </a:pPr>
            <a:r>
              <a:rPr kumimoji="1" lang="en-US" altLang="ja-JP" dirty="0" smtClean="0"/>
              <a:t>Although the concept of TXOP defined in 802.11e provides </a:t>
            </a:r>
            <a:r>
              <a:rPr lang="en-US" altLang="ja-JP" dirty="0" smtClean="0"/>
              <a:t>a kind of fairness, w</a:t>
            </a:r>
            <a:r>
              <a:rPr kumimoji="1" lang="en-US" altLang="ja-JP" dirty="0" smtClean="0"/>
              <a:t>e can discuss additional consideration for it.</a:t>
            </a:r>
          </a:p>
          <a:p>
            <a:pPr lvl="1">
              <a:buFont typeface="Arial" pitchFamily="34" charset="0"/>
              <a:buChar char="•"/>
            </a:pPr>
            <a:r>
              <a:rPr lang="en-US" altLang="ja-JP" dirty="0" smtClean="0"/>
              <a:t>Drawback</a:t>
            </a:r>
          </a:p>
          <a:p>
            <a:pPr lvl="2">
              <a:buFont typeface="Arial" pitchFamily="34" charset="0"/>
              <a:buChar char="•"/>
            </a:pPr>
            <a:r>
              <a:rPr kumimoji="1" lang="en-US" altLang="ja-JP" dirty="0" smtClean="0"/>
              <a:t>Additional complexity is expected.</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nb-NO" smtClean="0"/>
              <a:t>Yasuhiko Inoue (NTT)</a:t>
            </a:r>
            <a:endParaRPr lang="en-GB" dirty="0"/>
          </a:p>
        </p:txBody>
      </p:sp>
      <p:sp>
        <p:nvSpPr>
          <p:cNvPr id="6" name="日付プレースホルダー 5"/>
          <p:cNvSpPr>
            <a:spLocks noGrp="1"/>
          </p:cNvSpPr>
          <p:nvPr>
            <p:ph type="dt" idx="15"/>
          </p:nvPr>
        </p:nvSpPr>
        <p:spPr/>
        <p:txBody>
          <a:bodyPr/>
          <a:lstStyle/>
          <a:p>
            <a:r>
              <a:rPr lang="en-US" altLang="ja-JP" smtClean="0"/>
              <a:t>September 2012</a:t>
            </a:r>
            <a:endParaRPr lang="en-GB" dirty="0"/>
          </a:p>
        </p:txBody>
      </p:sp>
    </p:spTree>
    <p:extLst>
      <p:ext uri="{BB962C8B-B14F-4D97-AF65-F5344CB8AC3E}">
        <p14:creationId xmlns="" xmlns:p14="http://schemas.microsoft.com/office/powerpoint/2010/main" val="3889688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82960"/>
          </a:xfrm>
        </p:spPr>
        <p:txBody>
          <a:bodyPr/>
          <a:lstStyle/>
          <a:p>
            <a:r>
              <a:rPr kumimoji="1" lang="en-US" altLang="ja-JP" dirty="0" smtClean="0"/>
              <a:t>Proposed Goals</a:t>
            </a:r>
            <a:endParaRPr kumimoji="1" lang="ja-JP" altLang="en-US" dirty="0"/>
          </a:p>
        </p:txBody>
      </p:sp>
      <p:sp>
        <p:nvSpPr>
          <p:cNvPr id="3" name="コンテンツ プレースホルダ 2"/>
          <p:cNvSpPr>
            <a:spLocks noGrp="1"/>
          </p:cNvSpPr>
          <p:nvPr>
            <p:ph idx="1"/>
          </p:nvPr>
        </p:nvSpPr>
        <p:spPr>
          <a:xfrm>
            <a:off x="249933" y="1448781"/>
            <a:ext cx="8642548" cy="3672407"/>
          </a:xfrm>
        </p:spPr>
        <p:txBody>
          <a:bodyPr/>
          <a:lstStyle/>
          <a:p>
            <a:pPr>
              <a:buFont typeface="Arial" pitchFamily="34" charset="0"/>
              <a:buChar char="•"/>
            </a:pPr>
            <a:r>
              <a:rPr lang="en-US" altLang="ja-JP" dirty="0" smtClean="0"/>
              <a:t>Reduced Interference:</a:t>
            </a:r>
          </a:p>
          <a:p>
            <a:pPr lvl="1">
              <a:buFont typeface="Arial" pitchFamily="34" charset="0"/>
              <a:buChar char="•"/>
            </a:pPr>
            <a:r>
              <a:rPr lang="en-US" altLang="ja-JP" dirty="0" smtClean="0"/>
              <a:t>This is something we would like to have. It might, however, be difficult to explain quantitatively.</a:t>
            </a:r>
          </a:p>
          <a:p>
            <a:pPr lvl="1">
              <a:buFont typeface="Arial" pitchFamily="34" charset="0"/>
              <a:buChar char="•"/>
            </a:pPr>
            <a:r>
              <a:rPr lang="en-US" altLang="ja-JP" dirty="0" smtClean="0"/>
              <a:t>We need clear performance criteria that can be measured easily.</a:t>
            </a:r>
          </a:p>
          <a:p>
            <a:pPr>
              <a:buFont typeface="Arial" pitchFamily="34" charset="0"/>
              <a:buChar char="•"/>
            </a:pPr>
            <a:r>
              <a:rPr kumimoji="1" lang="en-US" altLang="ja-JP" dirty="0" smtClean="0"/>
              <a:t>Examples of performance criterion:</a:t>
            </a:r>
          </a:p>
          <a:p>
            <a:pPr lvl="1">
              <a:buFont typeface="Arial" pitchFamily="34" charset="0"/>
              <a:buChar char="•"/>
            </a:pPr>
            <a:r>
              <a:rPr lang="en-US" altLang="ja-JP" dirty="0" smtClean="0"/>
              <a:t>Stability, Fairness:</a:t>
            </a:r>
          </a:p>
          <a:p>
            <a:pPr lvl="2">
              <a:buFont typeface="Arial" pitchFamily="34" charset="0"/>
              <a:buChar char="•"/>
            </a:pPr>
            <a:r>
              <a:rPr lang="en-US" altLang="ja-JP" dirty="0" smtClean="0">
                <a:sym typeface="Wingdings" pitchFamily="2" charset="2"/>
              </a:rPr>
              <a:t>These are very important features. But it will be difficult to set a goal that everybody agree.</a:t>
            </a:r>
            <a:endParaRPr lang="en-US" altLang="ja-JP" dirty="0" smtClean="0"/>
          </a:p>
          <a:p>
            <a:pPr lvl="1">
              <a:buFont typeface="Arial" pitchFamily="34" charset="0"/>
              <a:buChar char="•"/>
            </a:pPr>
            <a:r>
              <a:rPr lang="en-US" altLang="ja-JP" dirty="0" smtClean="0"/>
              <a:t>Throughput, System Capacity:</a:t>
            </a:r>
          </a:p>
          <a:p>
            <a:pPr lvl="2">
              <a:buFont typeface="Arial" pitchFamily="34" charset="0"/>
              <a:buChar char="•"/>
            </a:pPr>
            <a:r>
              <a:rPr lang="en-US" altLang="ja-JP" dirty="0" smtClean="0"/>
              <a:t>Criterion that can be understood easily.</a:t>
            </a:r>
            <a:endParaRPr kumimoji="1"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 4"/>
          <p:cNvSpPr>
            <a:spLocks noGrp="1"/>
          </p:cNvSpPr>
          <p:nvPr>
            <p:ph type="ftr" idx="14"/>
          </p:nvPr>
        </p:nvSpPr>
        <p:spPr/>
        <p:txBody>
          <a:bodyPr/>
          <a:lstStyle/>
          <a:p>
            <a:r>
              <a:rPr lang="nb-NO" smtClean="0"/>
              <a:t>Yasuhiko Inoue (NTT)</a:t>
            </a:r>
            <a:endParaRPr lang="en-GB" dirty="0"/>
          </a:p>
        </p:txBody>
      </p:sp>
      <p:sp>
        <p:nvSpPr>
          <p:cNvPr id="6" name="日付プレースホルダ 5"/>
          <p:cNvSpPr>
            <a:spLocks noGrp="1"/>
          </p:cNvSpPr>
          <p:nvPr>
            <p:ph type="dt" idx="15"/>
          </p:nvPr>
        </p:nvSpPr>
        <p:spPr/>
        <p:txBody>
          <a:bodyPr/>
          <a:lstStyle/>
          <a:p>
            <a:r>
              <a:rPr lang="en-US" altLang="ja-JP" smtClean="0"/>
              <a:t>September 2012</a:t>
            </a:r>
            <a:endParaRPr lang="en-GB" dirty="0"/>
          </a:p>
        </p:txBody>
      </p:sp>
      <p:sp>
        <p:nvSpPr>
          <p:cNvPr id="7" name="テキスト ボックス 6"/>
          <p:cNvSpPr txBox="1"/>
          <p:nvPr/>
        </p:nvSpPr>
        <p:spPr>
          <a:xfrm>
            <a:off x="359532" y="5409220"/>
            <a:ext cx="8460940" cy="919401"/>
          </a:xfrm>
          <a:prstGeom prst="roundRect">
            <a:avLst/>
          </a:prstGeom>
          <a:solidFill>
            <a:srgbClr val="FFFFCC"/>
          </a:solidFill>
          <a:ln w="28575">
            <a:solidFill>
              <a:srgbClr val="FF6600"/>
            </a:solidFill>
          </a:ln>
        </p:spPr>
        <p:txBody>
          <a:bodyPr wrap="square" rtlCol="0">
            <a:spAutoFit/>
          </a:bodyPr>
          <a:lstStyle/>
          <a:p>
            <a:pPr algn="ctr"/>
            <a:r>
              <a:rPr kumimoji="1" lang="en-US" altLang="ja-JP" b="1" dirty="0" smtClean="0">
                <a:solidFill>
                  <a:srgbClr val="FF0000"/>
                </a:solidFill>
              </a:rPr>
              <a:t>10 G bit/s of system capacity </a:t>
            </a:r>
            <a:r>
              <a:rPr kumimoji="1" lang="en-US" altLang="ja-JP" dirty="0" smtClean="0">
                <a:solidFill>
                  <a:schemeClr val="tx1"/>
                </a:solidFill>
              </a:rPr>
              <a:t>will be more understandable and acceptable for many people</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82960"/>
          </a:xfrm>
        </p:spPr>
        <p:txBody>
          <a:bodyPr/>
          <a:lstStyle/>
          <a:p>
            <a:r>
              <a:rPr lang="en-US" altLang="ja-JP" dirty="0" smtClean="0"/>
              <a:t>Summary</a:t>
            </a:r>
            <a:endParaRPr kumimoji="1" lang="ja-JP" altLang="en-US" dirty="0"/>
          </a:p>
        </p:txBody>
      </p:sp>
      <p:sp>
        <p:nvSpPr>
          <p:cNvPr id="3" name="コンテンツ プレースホルダ 2"/>
          <p:cNvSpPr>
            <a:spLocks noGrp="1"/>
          </p:cNvSpPr>
          <p:nvPr>
            <p:ph idx="1"/>
          </p:nvPr>
        </p:nvSpPr>
        <p:spPr>
          <a:xfrm>
            <a:off x="249933" y="1448780"/>
            <a:ext cx="8642548" cy="3312367"/>
          </a:xfrm>
        </p:spPr>
        <p:txBody>
          <a:bodyPr/>
          <a:lstStyle/>
          <a:p>
            <a:pPr>
              <a:buFont typeface="Arial" pitchFamily="34" charset="0"/>
              <a:buChar char="•"/>
            </a:pPr>
            <a:r>
              <a:rPr kumimoji="1" lang="en-US" altLang="ja-JP" dirty="0" smtClean="0"/>
              <a:t>In order to support the use case of cellular offload,</a:t>
            </a:r>
            <a:endParaRPr lang="en-US" altLang="ja-JP" dirty="0" smtClean="0"/>
          </a:p>
          <a:p>
            <a:pPr lvl="1">
              <a:buFont typeface="Arial" pitchFamily="34" charset="0"/>
              <a:buChar char="•"/>
            </a:pPr>
            <a:r>
              <a:rPr lang="en-US" altLang="ja-JP" dirty="0" smtClean="0"/>
              <a:t>Near term solution</a:t>
            </a:r>
          </a:p>
          <a:p>
            <a:pPr lvl="2">
              <a:buFont typeface="Arial" pitchFamily="34" charset="0"/>
              <a:buChar char="•"/>
            </a:pPr>
            <a:r>
              <a:rPr lang="en-US" altLang="ja-JP" dirty="0" smtClean="0">
                <a:sym typeface="Wingdings" pitchFamily="2" charset="2"/>
              </a:rPr>
              <a:t>Promote the use of 5 GHz band</a:t>
            </a:r>
          </a:p>
          <a:p>
            <a:pPr lvl="2">
              <a:buFont typeface="Arial" pitchFamily="34" charset="0"/>
              <a:buChar char="•"/>
            </a:pPr>
            <a:r>
              <a:rPr lang="en-US" altLang="ja-JP" dirty="0" smtClean="0">
                <a:sym typeface="Wingdings" pitchFamily="2" charset="2"/>
              </a:rPr>
              <a:t>Some on-gong activities outside the IEEE 802</a:t>
            </a:r>
          </a:p>
          <a:p>
            <a:pPr lvl="1">
              <a:buFont typeface="Arial" pitchFamily="34" charset="0"/>
              <a:buChar char="•"/>
            </a:pPr>
            <a:r>
              <a:rPr kumimoji="1" lang="en-US" altLang="ja-JP" dirty="0" smtClean="0"/>
              <a:t>Appropriate topics for the IEEE 802.11 community</a:t>
            </a:r>
            <a:endParaRPr lang="en-US" altLang="ja-JP" dirty="0" smtClean="0">
              <a:sym typeface="Wingdings" pitchFamily="2" charset="2"/>
            </a:endParaRPr>
          </a:p>
          <a:p>
            <a:pPr lvl="2">
              <a:buFont typeface="Arial" pitchFamily="34" charset="0"/>
              <a:buChar char="•"/>
            </a:pPr>
            <a:r>
              <a:rPr lang="en-US" altLang="ja-JP" dirty="0" smtClean="0"/>
              <a:t>Capacity enhancement by interference management</a:t>
            </a:r>
            <a:endParaRPr kumimoji="1" lang="en-US" altLang="ja-JP" dirty="0" smtClean="0"/>
          </a:p>
          <a:p>
            <a:pPr lvl="2">
              <a:buFont typeface="Arial" pitchFamily="34" charset="0"/>
              <a:buChar char="•"/>
            </a:pPr>
            <a:r>
              <a:rPr lang="en-US" altLang="ja-JP" dirty="0" smtClean="0"/>
              <a:t>Proposed goal: to achieve 10 G bit/s of system capacity</a:t>
            </a:r>
            <a:endParaRPr kumimoji="1" lang="en-US" altLang="ja-JP"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 4"/>
          <p:cNvSpPr>
            <a:spLocks noGrp="1"/>
          </p:cNvSpPr>
          <p:nvPr>
            <p:ph type="ftr" idx="14"/>
          </p:nvPr>
        </p:nvSpPr>
        <p:spPr/>
        <p:txBody>
          <a:bodyPr/>
          <a:lstStyle/>
          <a:p>
            <a:r>
              <a:rPr lang="nb-NO" smtClean="0"/>
              <a:t>Yasuhiko Inoue (NTT)</a:t>
            </a:r>
            <a:endParaRPr lang="en-GB" dirty="0"/>
          </a:p>
        </p:txBody>
      </p:sp>
      <p:sp>
        <p:nvSpPr>
          <p:cNvPr id="6" name="日付プレースホルダ 5"/>
          <p:cNvSpPr>
            <a:spLocks noGrp="1"/>
          </p:cNvSpPr>
          <p:nvPr>
            <p:ph type="dt" idx="15"/>
          </p:nvPr>
        </p:nvSpPr>
        <p:spPr/>
        <p:txBody>
          <a:bodyPr/>
          <a:lstStyle/>
          <a:p>
            <a:r>
              <a:rPr lang="en-US" altLang="ja-JP" smtClean="0"/>
              <a:t>September 2012</a:t>
            </a:r>
            <a:endParaRPr lang="en-GB" dirty="0"/>
          </a:p>
        </p:txBody>
      </p:sp>
      <p:sp>
        <p:nvSpPr>
          <p:cNvPr id="7" name="テキスト ボックス 6"/>
          <p:cNvSpPr txBox="1"/>
          <p:nvPr/>
        </p:nvSpPr>
        <p:spPr>
          <a:xfrm>
            <a:off x="1373022" y="4977172"/>
            <a:ext cx="6403334" cy="646331"/>
          </a:xfrm>
          <a:prstGeom prst="rect">
            <a:avLst/>
          </a:prstGeom>
          <a:noFill/>
        </p:spPr>
        <p:txBody>
          <a:bodyPr wrap="square" rtlCol="0">
            <a:spAutoFit/>
          </a:bodyPr>
          <a:lstStyle/>
          <a:p>
            <a:pPr algn="ctr"/>
            <a:r>
              <a:rPr kumimoji="1" lang="en-US" altLang="ja-JP" sz="3600" b="1" dirty="0" smtClean="0">
                <a:solidFill>
                  <a:schemeClr val="accent6"/>
                </a:solidFill>
              </a:rPr>
              <a:t>Thank you very much!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7350</TotalTime>
  <Words>755</Words>
  <Application>Microsoft Office PowerPoint</Application>
  <PresentationFormat>画面に合わせる (4:3)</PresentationFormat>
  <Paragraphs>130</Paragraphs>
  <Slides>10</Slides>
  <Notes>5</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802-11-Submission</vt:lpstr>
      <vt:lpstr>Microsoft Office Word 97-2003 文書</vt:lpstr>
      <vt:lpstr>Requirements on WLAN Cellular Offload</vt:lpstr>
      <vt:lpstr>Abstract</vt:lpstr>
      <vt:lpstr>Introduction</vt:lpstr>
      <vt:lpstr>Issues</vt:lpstr>
      <vt:lpstr>Requirements for the cellular data offload</vt:lpstr>
      <vt:lpstr>Recent activities</vt:lpstr>
      <vt:lpstr>Topics for IEEE 802.11 Standardization</vt:lpstr>
      <vt:lpstr>Proposed Goals</vt:lpstr>
      <vt:lpstr>Summary</vt:lpstr>
      <vt:lpstr>References</vt:lpstr>
    </vt:vector>
  </TitlesOfParts>
  <Company>NTT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Wi-Fi Cellular Offload</dc:title>
  <dc:creator>Ｙａｓｕｈｉｋｏ　Ｉnoue</dc:creator>
  <cp:lastModifiedBy>inoue</cp:lastModifiedBy>
  <cp:revision>61</cp:revision>
  <cp:lastPrinted>1601-01-01T00:00:00Z</cp:lastPrinted>
  <dcterms:created xsi:type="dcterms:W3CDTF">2012-08-22T01:16:39Z</dcterms:created>
  <dcterms:modified xsi:type="dcterms:W3CDTF">2012-09-11T03:55:28Z</dcterms:modified>
</cp:coreProperties>
</file>