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57" r:id="rId3"/>
    <p:sldId id="292" r:id="rId4"/>
    <p:sldId id="337" r:id="rId5"/>
    <p:sldId id="331" r:id="rId6"/>
    <p:sldId id="319" r:id="rId7"/>
    <p:sldId id="341" r:id="rId8"/>
    <p:sldId id="332" r:id="rId9"/>
    <p:sldId id="344" r:id="rId10"/>
    <p:sldId id="350" r:id="rId11"/>
    <p:sldId id="346" r:id="rId12"/>
    <p:sldId id="333" r:id="rId13"/>
    <p:sldId id="286" r:id="rId14"/>
    <p:sldId id="298" r:id="rId15"/>
    <p:sldId id="351" r:id="rId16"/>
    <p:sldId id="339" r:id="rId17"/>
    <p:sldId id="343" r:id="rId18"/>
    <p:sldId id="340" r:id="rId19"/>
    <p:sldId id="348" r:id="rId20"/>
    <p:sldId id="34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ew Myles (amyles)" initials="AM(" lastIdx="14" clrIdx="0"/>
  <p:cmAuthor id="1" name="Cisco Systems" initials="C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89" autoAdjust="0"/>
    <p:restoredTop sz="94638" autoAdjust="0"/>
  </p:normalViewPr>
  <p:slideViewPr>
    <p:cSldViewPr>
      <p:cViewPr varScale="1">
        <p:scale>
          <a:sx n="86" d="100"/>
          <a:sy n="86" d="100"/>
        </p:scale>
        <p:origin x="-184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78" d="100"/>
          <a:sy n="78" d="100"/>
        </p:scale>
        <p:origin x="-2040" y="-108"/>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802.11-12/1054r0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Santosh Pandey (Cisco)</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97640F8-96AC-44C1-8286-F4196CB4C75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0170425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802.11-12/1054r0</a:t>
            </a:r>
            <a:endParaRPr lang="en-US" dirty="0"/>
          </a:p>
        </p:txBody>
      </p:sp>
      <p:sp>
        <p:nvSpPr>
          <p:cNvPr id="2051" name="Rectangle 3"/>
          <p:cNvSpPr>
            <a:spLocks noGrp="1" noChangeArrowheads="1"/>
          </p:cNvSpPr>
          <p:nvPr>
            <p:ph type="dt" idx="1"/>
          </p:nvPr>
        </p:nvSpPr>
        <p:spPr bwMode="auto">
          <a:xfrm>
            <a:off x="654050" y="95706"/>
            <a:ext cx="81753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dirty="0" smtClean="0"/>
              <a:t>Sep.   2012</a:t>
            </a:r>
            <a:endParaRPr lang="en-US"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Santosh Pandey (Cisco)</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AB6D9D46-FD8C-44D7-9BBE-86788FBEA43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93561067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802.11-12/1054r0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smtClean="0"/>
              <a:t>Santosh Pandey (Cisco)</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13661810-3081-43C6-981F-BBBC01A0961C}"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802.11-12/1054r0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smtClean="0"/>
              <a:t>Santosh Pandey (Cisco)</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F8512970-70E0-469C-97F8-194F660DFD17}"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802.11-12/1054r0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smtClean="0"/>
              <a:t>Santosh Pandey (Cisco)</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F8512970-70E0-469C-97F8-194F660DFD17}"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3568" y="332656"/>
            <a:ext cx="993862" cy="276999"/>
          </a:xfrm>
        </p:spPr>
        <p:txBody>
          <a:bodyPr/>
          <a:lstStyle>
            <a:lvl1pPr>
              <a:defRPr/>
            </a:lvl1pPr>
          </a:lstStyle>
          <a:p>
            <a:r>
              <a:rPr lang="en-US" dirty="0" smtClean="0"/>
              <a:t>Sep.  2012</a:t>
            </a:r>
            <a:endParaRPr lang="en-US" dirty="0"/>
          </a:p>
        </p:txBody>
      </p:sp>
      <p:sp>
        <p:nvSpPr>
          <p:cNvPr id="5" name="Footer Placeholder 4"/>
          <p:cNvSpPr>
            <a:spLocks noGrp="1"/>
          </p:cNvSpPr>
          <p:nvPr>
            <p:ph type="ftr" sz="quarter" idx="11"/>
          </p:nvPr>
        </p:nvSpPr>
        <p:spPr>
          <a:xfrm>
            <a:off x="7072368" y="6475413"/>
            <a:ext cx="1471557" cy="184666"/>
          </a:xfrm>
        </p:spPr>
        <p:txBody>
          <a:bodyPr/>
          <a:lstStyle>
            <a:lvl1pPr>
              <a:defRPr/>
            </a:lvl1pPr>
          </a:lstStyle>
          <a:p>
            <a:r>
              <a:rPr lang="en-US" dirty="0" smtClean="0"/>
              <a:t>Santosh Pandey (Cisco)</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B8FD21D4-2BC5-4B20-BFB4-B9AD87709C34}"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0945144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Santosh Pandey (Cisco)</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083B7D0-0CDF-4B21-87C6-6F28CC25B5D9}" type="slidenum">
              <a:rPr lang="en-US"/>
              <a:pPr/>
              <a:t>‹#›</a:t>
            </a:fld>
            <a:endParaRPr lang="en-US"/>
          </a:p>
        </p:txBody>
      </p:sp>
    </p:spTree>
    <p:extLst>
      <p:ext uri="{BB962C8B-B14F-4D97-AF65-F5344CB8AC3E}">
        <p14:creationId xmlns:p14="http://schemas.microsoft.com/office/powerpoint/2010/main" val="335560817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Santosh Pandey (Cisco)</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43272D0-8C17-46B7-8B14-BE54831DF18A}" type="slidenum">
              <a:rPr lang="en-US"/>
              <a:pPr/>
              <a:t>‹#›</a:t>
            </a:fld>
            <a:endParaRPr lang="en-US"/>
          </a:p>
        </p:txBody>
      </p:sp>
    </p:spTree>
    <p:extLst>
      <p:ext uri="{BB962C8B-B14F-4D97-AF65-F5344CB8AC3E}">
        <p14:creationId xmlns:p14="http://schemas.microsoft.com/office/powerpoint/2010/main" val="15745901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696913" y="332601"/>
            <a:ext cx="993862" cy="276999"/>
          </a:xfrm>
        </p:spPr>
        <p:txBody>
          <a:bodyPr/>
          <a:lstStyle/>
          <a:p>
            <a:r>
              <a:rPr lang="en-US" dirty="0" smtClean="0"/>
              <a:t>Sep.  2012</a:t>
            </a:r>
            <a:endParaRPr lang="en-US" dirty="0"/>
          </a:p>
        </p:txBody>
      </p:sp>
      <p:sp>
        <p:nvSpPr>
          <p:cNvPr id="8" name="Footer Placeholder 7"/>
          <p:cNvSpPr>
            <a:spLocks noGrp="1"/>
          </p:cNvSpPr>
          <p:nvPr>
            <p:ph type="ftr" sz="quarter" idx="11"/>
          </p:nvPr>
        </p:nvSpPr>
        <p:spPr>
          <a:xfrm>
            <a:off x="7029087" y="6475413"/>
            <a:ext cx="1514838" cy="184666"/>
          </a:xfrm>
        </p:spPr>
        <p:txBody>
          <a:bodyPr/>
          <a:lstStyle/>
          <a:p>
            <a:r>
              <a:rPr lang="en-US" dirty="0" smtClean="0"/>
              <a:t>Santosh Pandey (Cisco)</a:t>
            </a:r>
            <a:endParaRPr lang="en-US" dirty="0"/>
          </a:p>
        </p:txBody>
      </p:sp>
      <p:sp>
        <p:nvSpPr>
          <p:cNvPr id="9" name="Slide Number Placeholder 8"/>
          <p:cNvSpPr>
            <a:spLocks noGrp="1"/>
          </p:cNvSpPr>
          <p:nvPr>
            <p:ph type="sldNum" sz="quarter" idx="12"/>
          </p:nvPr>
        </p:nvSpPr>
        <p:spPr/>
        <p:txBody>
          <a:bodyPr/>
          <a:lstStyle/>
          <a:p>
            <a:r>
              <a:rPr lang="en-US" smtClean="0"/>
              <a:t>Slide </a:t>
            </a:r>
            <a:fld id="{1555E099-16F6-413B-A159-CD656C8430EC}" type="slidenum">
              <a:rPr lang="en-US" smtClean="0"/>
              <a:pPr/>
              <a:t>‹#›</a:t>
            </a:fld>
            <a:endParaRPr lang="en-US"/>
          </a:p>
        </p:txBody>
      </p:sp>
    </p:spTree>
    <p:extLst>
      <p:ext uri="{BB962C8B-B14F-4D97-AF65-F5344CB8AC3E}">
        <p14:creationId xmlns:p14="http://schemas.microsoft.com/office/powerpoint/2010/main" val="24330895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Santosh Pandey (Cisco)</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B7AA595-764E-4A46-B326-B3632829CD48}" type="slidenum">
              <a:rPr lang="en-US"/>
              <a:pPr/>
              <a:t>‹#›</a:t>
            </a:fld>
            <a:endParaRPr lang="en-US"/>
          </a:p>
        </p:txBody>
      </p:sp>
    </p:spTree>
    <p:extLst>
      <p:ext uri="{BB962C8B-B14F-4D97-AF65-F5344CB8AC3E}">
        <p14:creationId xmlns:p14="http://schemas.microsoft.com/office/powerpoint/2010/main" val="30190655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Santosh Pandey (Cisco)</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2BAAA85A-6B74-44C3-AD15-4C4690601840}" type="slidenum">
              <a:rPr lang="en-US"/>
              <a:pPr/>
              <a:t>‹#›</a:t>
            </a:fld>
            <a:endParaRPr lang="en-US"/>
          </a:p>
        </p:txBody>
      </p:sp>
    </p:spTree>
    <p:extLst>
      <p:ext uri="{BB962C8B-B14F-4D97-AF65-F5344CB8AC3E}">
        <p14:creationId xmlns:p14="http://schemas.microsoft.com/office/powerpoint/2010/main" val="3936275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Santosh Pandey (Cisco)</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05A3672B-8111-48B4-A976-844A74CDD57F}" type="slidenum">
              <a:rPr lang="en-US"/>
              <a:pPr/>
              <a:t>‹#›</a:t>
            </a:fld>
            <a:endParaRPr lang="en-US"/>
          </a:p>
        </p:txBody>
      </p:sp>
    </p:spTree>
    <p:extLst>
      <p:ext uri="{BB962C8B-B14F-4D97-AF65-F5344CB8AC3E}">
        <p14:creationId xmlns:p14="http://schemas.microsoft.com/office/powerpoint/2010/main" val="33925034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4" name="Footer Placeholder 3"/>
          <p:cNvSpPr>
            <a:spLocks noGrp="1"/>
          </p:cNvSpPr>
          <p:nvPr>
            <p:ph type="ftr" sz="quarter" idx="11"/>
          </p:nvPr>
        </p:nvSpPr>
        <p:spPr>
          <a:xfrm>
            <a:off x="7072368" y="6475413"/>
            <a:ext cx="1471557" cy="184666"/>
          </a:xfrm>
        </p:spPr>
        <p:txBody>
          <a:bodyPr/>
          <a:lstStyle>
            <a:lvl1pPr>
              <a:defRPr/>
            </a:lvl1pPr>
          </a:lstStyle>
          <a:p>
            <a:r>
              <a:rPr lang="en-US" dirty="0" smtClean="0"/>
              <a:t>Santosh Pandey (Cisco)</a:t>
            </a:r>
          </a:p>
        </p:txBody>
      </p:sp>
      <p:sp>
        <p:nvSpPr>
          <p:cNvPr id="5" name="Slide Number Placeholder 4"/>
          <p:cNvSpPr>
            <a:spLocks noGrp="1"/>
          </p:cNvSpPr>
          <p:nvPr>
            <p:ph type="sldNum" sz="quarter" idx="12"/>
          </p:nvPr>
        </p:nvSpPr>
        <p:spPr/>
        <p:txBody>
          <a:bodyPr/>
          <a:lstStyle>
            <a:lvl1pPr>
              <a:defRPr/>
            </a:lvl1pPr>
          </a:lstStyle>
          <a:p>
            <a:r>
              <a:rPr lang="en-US"/>
              <a:t>Slide </a:t>
            </a:r>
            <a:fld id="{44416AF8-54DF-4ABD-BE0A-EBAB318CD856}" type="slidenum">
              <a:rPr lang="en-US"/>
              <a:pPr/>
              <a:t>‹#›</a:t>
            </a:fld>
            <a:endParaRPr lang="en-US"/>
          </a:p>
        </p:txBody>
      </p:sp>
    </p:spTree>
    <p:extLst>
      <p:ext uri="{BB962C8B-B14F-4D97-AF65-F5344CB8AC3E}">
        <p14:creationId xmlns:p14="http://schemas.microsoft.com/office/powerpoint/2010/main" val="12042590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a:xfrm>
            <a:off x="696913" y="332601"/>
            <a:ext cx="993862" cy="276999"/>
          </a:xfrm>
        </p:spPr>
        <p:txBody>
          <a:bodyPr/>
          <a:lstStyle/>
          <a:p>
            <a:r>
              <a:rPr lang="en-US" dirty="0" smtClean="0"/>
              <a:t>Sep.  2012</a:t>
            </a:r>
            <a:endParaRPr lang="en-US" dirty="0"/>
          </a:p>
        </p:txBody>
      </p:sp>
      <p:sp>
        <p:nvSpPr>
          <p:cNvPr id="9" name="Slide Number Placeholder 8"/>
          <p:cNvSpPr>
            <a:spLocks noGrp="1"/>
          </p:cNvSpPr>
          <p:nvPr>
            <p:ph type="sldNum" sz="quarter" idx="11"/>
          </p:nvPr>
        </p:nvSpPr>
        <p:spPr/>
        <p:txBody>
          <a:bodyPr/>
          <a:lstStyle/>
          <a:p>
            <a:r>
              <a:rPr lang="en-US" smtClean="0"/>
              <a:t>Slide </a:t>
            </a:r>
            <a:fld id="{1555E099-16F6-413B-A159-CD656C8430EC}" type="slidenum">
              <a:rPr lang="en-US" smtClean="0"/>
              <a:pPr/>
              <a:t>‹#›</a:t>
            </a:fld>
            <a:endParaRPr lang="en-US"/>
          </a:p>
        </p:txBody>
      </p:sp>
      <p:sp>
        <p:nvSpPr>
          <p:cNvPr id="10" name="Footer Placeholder 9"/>
          <p:cNvSpPr>
            <a:spLocks noGrp="1"/>
          </p:cNvSpPr>
          <p:nvPr>
            <p:ph type="ftr" sz="quarter" idx="12"/>
          </p:nvPr>
        </p:nvSpPr>
        <p:spPr/>
        <p:txBody>
          <a:bodyPr/>
          <a:lstStyle/>
          <a:p>
            <a:r>
              <a:rPr lang="en-US" dirty="0" smtClean="0"/>
              <a:t>Santosh Pandey (Cisco)</a:t>
            </a:r>
            <a:endParaRPr lang="en-US" dirty="0"/>
          </a:p>
        </p:txBody>
      </p:sp>
    </p:spTree>
    <p:extLst>
      <p:ext uri="{BB962C8B-B14F-4D97-AF65-F5344CB8AC3E}">
        <p14:creationId xmlns:p14="http://schemas.microsoft.com/office/powerpoint/2010/main" val="288071307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Santosh Pandey (Cisco)</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FF1B8078-FDA2-41F8-AAB9-4790A2E98CF3}" type="slidenum">
              <a:rPr lang="en-US"/>
              <a:pPr/>
              <a:t>‹#›</a:t>
            </a:fld>
            <a:endParaRPr lang="en-US"/>
          </a:p>
        </p:txBody>
      </p:sp>
    </p:spTree>
    <p:extLst>
      <p:ext uri="{BB962C8B-B14F-4D97-AF65-F5344CB8AC3E}">
        <p14:creationId xmlns:p14="http://schemas.microsoft.com/office/powerpoint/2010/main" val="34850152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Santosh Pandey (Cisco)</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AC4A0C28-BF42-4474-81B5-7AF2470AB71F}" type="slidenum">
              <a:rPr lang="en-US"/>
              <a:pPr/>
              <a:t>‹#›</a:t>
            </a:fld>
            <a:endParaRPr lang="en-US"/>
          </a:p>
        </p:txBody>
      </p:sp>
    </p:spTree>
    <p:extLst>
      <p:ext uri="{BB962C8B-B14F-4D97-AF65-F5344CB8AC3E}">
        <p14:creationId xmlns:p14="http://schemas.microsoft.com/office/powerpoint/2010/main" val="265026412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9386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dirty="0" smtClean="0"/>
              <a:t>Sep.  2012</a:t>
            </a:r>
            <a:endParaRPr lang="en-US" dirty="0"/>
          </a:p>
        </p:txBody>
      </p:sp>
      <p:sp>
        <p:nvSpPr>
          <p:cNvPr id="1029" name="Rectangle 5"/>
          <p:cNvSpPr>
            <a:spLocks noGrp="1" noChangeArrowheads="1"/>
          </p:cNvSpPr>
          <p:nvPr>
            <p:ph type="ftr" sz="quarter" idx="3"/>
          </p:nvPr>
        </p:nvSpPr>
        <p:spPr bwMode="auto">
          <a:xfrm>
            <a:off x="7029087" y="6475413"/>
            <a:ext cx="151483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dirty="0" smtClean="0"/>
              <a:t>Santosh Pandey (Cisco)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555E099-16F6-413B-A159-CD656C8430EC}"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802.11-12/1054r2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7" name="Footer Placeholder 4"/>
          <p:cNvSpPr>
            <a:spLocks noGrp="1"/>
          </p:cNvSpPr>
          <p:nvPr>
            <p:ph type="ftr" sz="quarter" idx="11"/>
          </p:nvPr>
        </p:nvSpPr>
        <p:spPr>
          <a:xfrm>
            <a:off x="7072368" y="6475413"/>
            <a:ext cx="1471557" cy="184666"/>
          </a:xfrm>
        </p:spPr>
        <p:txBody>
          <a:bodyPr/>
          <a:lstStyle/>
          <a:p>
            <a:r>
              <a:rPr lang="en-US" dirty="0"/>
              <a:t>Santosh Pandey (Cisco)</a:t>
            </a:r>
          </a:p>
        </p:txBody>
      </p:sp>
      <p:sp>
        <p:nvSpPr>
          <p:cNvPr id="8" name="Slide Number Placeholder 5"/>
          <p:cNvSpPr>
            <a:spLocks noGrp="1"/>
          </p:cNvSpPr>
          <p:nvPr>
            <p:ph type="sldNum" sz="quarter" idx="12"/>
          </p:nvPr>
        </p:nvSpPr>
        <p:spPr>
          <a:xfrm>
            <a:off x="4344988" y="6475413"/>
            <a:ext cx="530225" cy="182562"/>
          </a:xfrm>
        </p:spPr>
        <p:txBody>
          <a:bodyPr/>
          <a:lstStyle/>
          <a:p>
            <a:r>
              <a:rPr lang="en-US" dirty="0" smtClean="0"/>
              <a:t>Slide </a:t>
            </a:r>
            <a:fld id="{47BEF44D-91E2-4E92-9477-86D6CA1B5FB7}" type="slidenum">
              <a:rPr lang="en-US" smtClean="0"/>
              <a:pPr/>
              <a:t>1</a:t>
            </a:fld>
            <a:endParaRPr lang="en-US" dirty="0"/>
          </a:p>
        </p:txBody>
      </p:sp>
      <p:sp>
        <p:nvSpPr>
          <p:cNvPr id="30722" name="Rectangle 2"/>
          <p:cNvSpPr>
            <a:spLocks noGrp="1" noChangeArrowheads="1"/>
          </p:cNvSpPr>
          <p:nvPr>
            <p:ph type="title"/>
          </p:nvPr>
        </p:nvSpPr>
        <p:spPr>
          <a:noFill/>
          <a:ln/>
        </p:spPr>
        <p:txBody>
          <a:bodyPr/>
          <a:lstStyle/>
          <a:p>
            <a:r>
              <a:rPr lang="en-US" dirty="0" smtClean="0"/>
              <a:t>FILS Reduced Neighbor Report</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smtClean="0"/>
              <a:t>Date:</a:t>
            </a:r>
            <a:r>
              <a:rPr lang="en-US" sz="2000" b="0" dirty="0" smtClean="0"/>
              <a:t> 2012-09-11</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652111498"/>
              </p:ext>
            </p:extLst>
          </p:nvPr>
        </p:nvGraphicFramePr>
        <p:xfrm>
          <a:off x="522288" y="2351088"/>
          <a:ext cx="7778750" cy="2992437"/>
        </p:xfrm>
        <a:graphic>
          <a:graphicData uri="http://schemas.openxmlformats.org/presentationml/2006/ole">
            <mc:AlternateContent xmlns:mc="http://schemas.openxmlformats.org/markup-compatibility/2006">
              <mc:Choice xmlns:v="urn:schemas-microsoft-com:vml" Requires="v">
                <p:oleObj spid="_x0000_s30843" name="Document" r:id="rId4" imgW="8783532" imgH="3397504" progId="Word.Document.8">
                  <p:embed/>
                </p:oleObj>
              </mc:Choice>
              <mc:Fallback>
                <p:oleObj name="Document" r:id="rId4" imgW="8783532" imgH="3397504" progId="Word.Document.8">
                  <p:embed/>
                  <p:pic>
                    <p:nvPicPr>
                      <p:cNvPr id="0" name="Picture 25"/>
                      <p:cNvPicPr>
                        <a:picLocks noChangeAspect="1" noChangeArrowheads="1"/>
                      </p:cNvPicPr>
                      <p:nvPr/>
                    </p:nvPicPr>
                    <p:blipFill>
                      <a:blip r:embed="rId5"/>
                      <a:srcRect/>
                      <a:stretch>
                        <a:fillRect/>
                      </a:stretch>
                    </p:blipFill>
                    <p:spPr bwMode="auto">
                      <a:xfrm>
                        <a:off x="522288" y="2351088"/>
                        <a:ext cx="7778750" cy="2992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TBTT Information Header subfield</a:t>
            </a:r>
            <a:endParaRPr lang="en-US" dirty="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10</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1858332371"/>
              </p:ext>
            </p:extLst>
          </p:nvPr>
        </p:nvGraphicFramePr>
        <p:xfrm>
          <a:off x="1043608" y="1700808"/>
          <a:ext cx="6798700" cy="858512"/>
        </p:xfrm>
        <a:graphic>
          <a:graphicData uri="http://schemas.openxmlformats.org/drawingml/2006/table">
            <a:tbl>
              <a:tblPr>
                <a:tableStyleId>{8799B23B-EC83-4686-B30A-512413B5E67A}</a:tableStyleId>
              </a:tblPr>
              <a:tblGrid>
                <a:gridCol w="1152128"/>
                <a:gridCol w="1080120"/>
                <a:gridCol w="504056"/>
                <a:gridCol w="1440160"/>
                <a:gridCol w="2622236"/>
              </a:tblGrid>
              <a:tr h="92283">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a:ea typeface="MS Mincho"/>
                      </a:endParaRPr>
                    </a:p>
                  </a:txBody>
                  <a:tcPr marL="9100" marR="9100" marT="9100" marB="0"/>
                </a:tc>
                <a:tc gridSpan="3">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a:ea typeface="MS Mincho"/>
                      </a:endParaRPr>
                    </a:p>
                  </a:txBody>
                  <a:tcPr marL="0" marR="0" marT="0" marB="0">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a:ea typeface="MS Mincho"/>
                      </a:endParaRPr>
                    </a:p>
                  </a:txBody>
                  <a:tcPr marL="9100" marR="9100" marT="9100" marB="0">
                    <a:lnB w="12700" cap="flat" cmpd="sng" algn="ctr">
                      <a:solidFill>
                        <a:schemeClr val="tx1"/>
                      </a:solidFill>
                      <a:prstDash val="solid"/>
                      <a:round/>
                      <a:headEnd type="none" w="med" len="med"/>
                      <a:tailEnd type="none" w="med" len="med"/>
                    </a:lnB>
                  </a:tcPr>
                </a:tc>
              </a:tr>
              <a:tr h="361345">
                <a:tc>
                  <a:txBody>
                    <a:bodyPr/>
                    <a:lstStyle/>
                    <a:p>
                      <a:endParaRPr lang="en-US" sz="1000">
                        <a:effectLst/>
                        <a:latin typeface="Times New Roman"/>
                      </a:endParaRPr>
                    </a:p>
                  </a:txBody>
                  <a:tcPr marL="9100" marR="9100" marT="9100" marB="0">
                    <a:lnR w="12700" cap="flat" cmpd="sng" algn="ctr">
                      <a:solidFill>
                        <a:schemeClr val="tx1"/>
                      </a:solidFill>
                      <a:prstDash val="solid"/>
                      <a:round/>
                      <a:headEnd type="none" w="med" len="med"/>
                      <a:tailEnd type="none" w="med" len="med"/>
                    </a:lnR>
                  </a:tcPr>
                </a:tc>
                <a:tc>
                  <a:txBody>
                    <a:bodyPr/>
                    <a:lstStyle/>
                    <a:p>
                      <a:pPr marL="0" marR="0"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TBTT Information Field Type</a:t>
                      </a:r>
                      <a:endParaRPr lang="en-US" sz="1000">
                        <a:solidFill>
                          <a:srgbClr val="000000"/>
                        </a:solidFill>
                        <a:effectLst/>
                        <a:latin typeface="Times New Roman"/>
                        <a:ea typeface="MS Mincho"/>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smtClean="0">
                          <a:solidFill>
                            <a:schemeClr val="tx1"/>
                          </a:solidFill>
                          <a:effectLst/>
                          <a:latin typeface="+mn-lt"/>
                          <a:ea typeface="+mn-ea"/>
                        </a:rPr>
                        <a:t>Reserved</a:t>
                      </a:r>
                      <a:endParaRPr lang="en-US" sz="1000" dirty="0">
                        <a:solidFill>
                          <a:srgbClr val="000000"/>
                        </a:solidFill>
                        <a:effectLst/>
                        <a:latin typeface="Times New Roman"/>
                        <a:ea typeface="MS Mincho"/>
                      </a:endParaRPr>
                    </a:p>
                  </a:txBody>
                  <a:tcPr marL="0" marR="0" marT="0" marB="0">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TBTT Information Count </a:t>
                      </a:r>
                      <a:endParaRPr lang="en-US" sz="1000" dirty="0">
                        <a:solidFill>
                          <a:srgbClr val="000000"/>
                        </a:solidFill>
                        <a:effectLst/>
                        <a:latin typeface="Times New Roman"/>
                        <a:ea typeface="MS Mincho"/>
                      </a:endParaRPr>
                    </a:p>
                  </a:txBody>
                  <a:tcPr marL="0" marR="0" marT="0" marB="0">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TBTT Information Length </a:t>
                      </a:r>
                      <a:endParaRPr lang="en-US" sz="1000" dirty="0">
                        <a:solidFill>
                          <a:srgbClr val="000000"/>
                        </a:solidFill>
                        <a:effectLst/>
                        <a:latin typeface="Times New Roman"/>
                        <a:ea typeface="MS Mincho"/>
                      </a:endParaRPr>
                    </a:p>
                  </a:txBody>
                  <a:tcPr marL="9100" marR="9100" marT="91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4167">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Bits:</a:t>
                      </a:r>
                      <a:endParaRPr lang="en-US" sz="1000">
                        <a:solidFill>
                          <a:srgbClr val="000000"/>
                        </a:solidFill>
                        <a:effectLst/>
                        <a:latin typeface="Times New Roman"/>
                        <a:ea typeface="MS Mincho"/>
                      </a:endParaRPr>
                    </a:p>
                  </a:txBody>
                  <a:tcPr marL="9100" marR="9100" marT="9100" marB="0"/>
                </a:tc>
                <a:tc gridSpan="3">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B0            </a:t>
                      </a:r>
                      <a:r>
                        <a:rPr lang="en-US" sz="1000" dirty="0" smtClean="0">
                          <a:effectLst/>
                        </a:rPr>
                        <a:t>           </a:t>
                      </a:r>
                      <a:r>
                        <a:rPr lang="en-US" sz="1000" dirty="0">
                          <a:effectLst/>
                        </a:rPr>
                        <a:t>B1   B2   B3    </a:t>
                      </a:r>
                      <a:r>
                        <a:rPr lang="en-US" sz="1000" dirty="0" smtClean="0">
                          <a:effectLst/>
                        </a:rPr>
                        <a:t>B4                                </a:t>
                      </a:r>
                      <a:r>
                        <a:rPr lang="en-US" sz="1000" dirty="0">
                          <a:effectLst/>
                        </a:rPr>
                        <a:t>B7</a:t>
                      </a:r>
                      <a:endParaRPr lang="en-US" sz="1000" dirty="0">
                        <a:solidFill>
                          <a:srgbClr val="000000"/>
                        </a:solidFill>
                        <a:effectLst/>
                        <a:latin typeface="Times New Roman"/>
                        <a:ea typeface="MS Mincho"/>
                      </a:endParaRPr>
                    </a:p>
                  </a:txBody>
                  <a:tcPr marL="0" marR="0" marT="0" marB="0">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B8                                                       B15</a:t>
                      </a:r>
                      <a:endParaRPr lang="en-US" sz="1000" dirty="0">
                        <a:solidFill>
                          <a:srgbClr val="000000"/>
                        </a:solidFill>
                        <a:effectLst/>
                        <a:latin typeface="Times New Roman"/>
                        <a:ea typeface="MS Mincho"/>
                      </a:endParaRPr>
                    </a:p>
                  </a:txBody>
                  <a:tcPr marL="0" marR="0" marT="0" marB="0">
                    <a:lnT w="12700" cap="flat" cmpd="sng" algn="ctr">
                      <a:solidFill>
                        <a:schemeClr val="tx1"/>
                      </a:solidFill>
                      <a:prstDash val="solid"/>
                      <a:round/>
                      <a:headEnd type="none" w="med" len="med"/>
                      <a:tailEnd type="none" w="med" len="med"/>
                    </a:lnT>
                  </a:tcPr>
                </a:tc>
              </a:tr>
              <a:tr h="92283">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a:ea typeface="MS Mincho"/>
                      </a:endParaRPr>
                    </a:p>
                  </a:txBody>
                  <a:tcPr marL="9100" marR="9100" marT="9100" marB="0"/>
                </a:tc>
                <a:tc gridSpan="4">
                  <a:txBody>
                    <a:bodyPr/>
                    <a:lstStyle/>
                    <a:p>
                      <a:pPr marL="0" marR="0"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a:ea typeface="MS Mincho"/>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11" name="TextBox 10"/>
          <p:cNvSpPr txBox="1"/>
          <p:nvPr/>
        </p:nvSpPr>
        <p:spPr>
          <a:xfrm>
            <a:off x="3419872" y="2498412"/>
            <a:ext cx="2363596" cy="276999"/>
          </a:xfrm>
          <a:prstGeom prst="rect">
            <a:avLst/>
          </a:prstGeom>
          <a:noFill/>
        </p:spPr>
        <p:txBody>
          <a:bodyPr wrap="none" rtlCol="0">
            <a:spAutoFit/>
          </a:bodyPr>
          <a:lstStyle/>
          <a:p>
            <a:r>
              <a:rPr lang="en-US" dirty="0"/>
              <a:t>TBTT Information Header </a:t>
            </a:r>
            <a:r>
              <a:rPr lang="en-US" dirty="0" smtClean="0"/>
              <a:t>subfield</a:t>
            </a:r>
            <a:endParaRPr lang="en-US" dirty="0">
              <a:solidFill>
                <a:srgbClr val="000000"/>
              </a:solidFill>
              <a:latin typeface="Times New Roman"/>
              <a:ea typeface="MS Mincho"/>
            </a:endParaRPr>
          </a:p>
        </p:txBody>
      </p:sp>
      <p:sp>
        <p:nvSpPr>
          <p:cNvPr id="12" name="Content Placeholder 2"/>
          <p:cNvSpPr txBox="1">
            <a:spLocks/>
          </p:cNvSpPr>
          <p:nvPr/>
        </p:nvSpPr>
        <p:spPr bwMode="auto">
          <a:xfrm>
            <a:off x="715470" y="2996952"/>
            <a:ext cx="7772400" cy="356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fontScale="85000" lnSpcReduction="20000"/>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a:t>The TBTT Information Field Type subfield </a:t>
            </a:r>
            <a:r>
              <a:rPr lang="en-US" dirty="0" smtClean="0"/>
              <a:t>defines </a:t>
            </a:r>
            <a:r>
              <a:rPr lang="en-US" dirty="0"/>
              <a:t>the structure of the TBTT Information field. Its value is 0. Values 1, 2, and 3 are reserved. </a:t>
            </a:r>
          </a:p>
          <a:p>
            <a:endParaRPr lang="en-US" dirty="0" smtClean="0"/>
          </a:p>
          <a:p>
            <a:r>
              <a:rPr lang="en-US" dirty="0" smtClean="0"/>
              <a:t>The </a:t>
            </a:r>
            <a:r>
              <a:rPr lang="en-US" dirty="0"/>
              <a:t>TBTT Information Count subfield is 4 bits in length and contains the number of TBTT Information fields that are included in the Neighbor AP Information field, minus one. A value of 0 indicates one TBTT Information field is present.</a:t>
            </a:r>
          </a:p>
          <a:p>
            <a:endParaRPr lang="en-US" dirty="0" smtClean="0"/>
          </a:p>
          <a:p>
            <a:r>
              <a:rPr lang="en-US" dirty="0" smtClean="0"/>
              <a:t>The </a:t>
            </a:r>
            <a:r>
              <a:rPr lang="en-US" dirty="0"/>
              <a:t>TBTT Information Length subfield is 1 octet in length and contains the length in octets of the TBTT Information field that is included in the Neighbor AP Information </a:t>
            </a:r>
            <a:r>
              <a:rPr lang="en-US" dirty="0" smtClean="0"/>
              <a:t>field </a:t>
            </a:r>
            <a:endParaRPr lang="en-US" dirty="0"/>
          </a:p>
        </p:txBody>
      </p:sp>
    </p:spTree>
    <p:extLst>
      <p:ext uri="{BB962C8B-B14F-4D97-AF65-F5344CB8AC3E}">
        <p14:creationId xmlns:p14="http://schemas.microsoft.com/office/powerpoint/2010/main" val="2049898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TBTT Information field</a:t>
            </a:r>
            <a:endParaRPr lang="en-US" dirty="0"/>
          </a:p>
        </p:txBody>
      </p:sp>
      <p:sp>
        <p:nvSpPr>
          <p:cNvPr id="3" name="Content Placeholder 2"/>
          <p:cNvSpPr>
            <a:spLocks noGrp="1"/>
          </p:cNvSpPr>
          <p:nvPr>
            <p:ph idx="1"/>
          </p:nvPr>
        </p:nvSpPr>
        <p:spPr>
          <a:xfrm>
            <a:off x="685800" y="3140968"/>
            <a:ext cx="7772400" cy="3168352"/>
          </a:xfrm>
        </p:spPr>
        <p:txBody>
          <a:bodyPr>
            <a:normAutofit fontScale="85000" lnSpcReduction="20000"/>
          </a:bodyPr>
          <a:lstStyle/>
          <a:p>
            <a:endParaRPr lang="en-US" dirty="0" smtClean="0"/>
          </a:p>
          <a:p>
            <a:r>
              <a:rPr lang="en-GB" dirty="0"/>
              <a:t>The </a:t>
            </a:r>
            <a:r>
              <a:rPr lang="en-GB" dirty="0" smtClean="0"/>
              <a:t>TBTT Offset in </a:t>
            </a:r>
            <a:r>
              <a:rPr lang="en-GB" dirty="0"/>
              <a:t>TUs subfield is one octet in length and indicates the offset in TUs, rounded down to nearest TU, to the next TBTT of an AP from the immediately prior TBTT of the AP that transmits this element. </a:t>
            </a:r>
            <a:endParaRPr lang="en-GB" dirty="0" smtClean="0"/>
          </a:p>
          <a:p>
            <a:pPr lvl="1"/>
            <a:r>
              <a:rPr lang="en-GB" dirty="0" smtClean="0"/>
              <a:t>The </a:t>
            </a:r>
            <a:r>
              <a:rPr lang="en-GB" dirty="0"/>
              <a:t>value 254 is used to indicate an offset of 254 TUs or higher. </a:t>
            </a:r>
            <a:endParaRPr lang="en-GB" dirty="0" smtClean="0"/>
          </a:p>
          <a:p>
            <a:pPr lvl="1"/>
            <a:r>
              <a:rPr lang="en-GB" dirty="0" smtClean="0"/>
              <a:t>The </a:t>
            </a:r>
            <a:r>
              <a:rPr lang="en-GB" dirty="0"/>
              <a:t>value 255 is used to indicate an unknown offset value</a:t>
            </a:r>
            <a:r>
              <a:rPr lang="en-GB" dirty="0" smtClean="0"/>
              <a:t>.</a:t>
            </a:r>
          </a:p>
          <a:p>
            <a:r>
              <a:rPr lang="en-US" dirty="0" smtClean="0"/>
              <a:t>Optional </a:t>
            </a:r>
            <a:r>
              <a:rPr lang="en-US" dirty="0" err="1" smtClean="0"/>
              <a:t>subelements</a:t>
            </a:r>
            <a:r>
              <a:rPr lang="en-US" dirty="0" smtClean="0"/>
              <a:t> (incomplete list – TBD – not included in normative text)</a:t>
            </a:r>
          </a:p>
          <a:p>
            <a:pPr lvl="1"/>
            <a:r>
              <a:rPr lang="en-US" dirty="0" smtClean="0"/>
              <a:t>Beacon interval  (8.4.1.3) –2 octets field </a:t>
            </a:r>
          </a:p>
          <a:p>
            <a:pPr lvl="2"/>
            <a:r>
              <a:rPr lang="en-US" dirty="0" smtClean="0"/>
              <a:t>The Beacon interval may be used by STAs to wait for the next Beacon transmissions if it cannot receive the immediate Beacon </a:t>
            </a:r>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11</a:t>
            </a:fld>
            <a:endParaRPr lang="en-US"/>
          </a:p>
        </p:txBody>
      </p:sp>
      <p:graphicFrame>
        <p:nvGraphicFramePr>
          <p:cNvPr id="8" name="Group 34"/>
          <p:cNvGraphicFramePr>
            <a:graphicFrameLocks noGrp="1"/>
          </p:cNvGraphicFramePr>
          <p:nvPr>
            <p:extLst>
              <p:ext uri="{D42A27DB-BD31-4B8C-83A1-F6EECF244321}">
                <p14:modId xmlns:p14="http://schemas.microsoft.com/office/powerpoint/2010/main" val="1609716898"/>
              </p:ext>
            </p:extLst>
          </p:nvPr>
        </p:nvGraphicFramePr>
        <p:xfrm>
          <a:off x="3059832" y="1645557"/>
          <a:ext cx="2568730" cy="1129854"/>
        </p:xfrm>
        <a:graphic>
          <a:graphicData uri="http://schemas.openxmlformats.org/drawingml/2006/table">
            <a:tbl>
              <a:tblPr/>
              <a:tblGrid>
                <a:gridCol w="692033"/>
                <a:gridCol w="938350"/>
                <a:gridCol w="938347"/>
              </a:tblGrid>
              <a:tr h="144016">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11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w="12700" cap="flat" cmpd="sng" algn="ctr">
                      <a:noFill/>
                      <a:prstDash val="solid"/>
                      <a:round/>
                      <a:headEnd type="none" w="med" len="med"/>
                      <a:tailEnd type="none" w="med" len="med"/>
                    </a:lnR>
                    <a:lnT>
                      <a:noFill/>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ys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8083">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TBTT Offset in </a:t>
                      </a: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TUs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err="1" smtClean="0">
                          <a:ln>
                            <a:noFill/>
                          </a:ln>
                          <a:solidFill>
                            <a:schemeClr val="tx1"/>
                          </a:solidFill>
                          <a:effectLst/>
                          <a:latin typeface="Arial" pitchFamily="34" charset="0"/>
                          <a:ea typeface="ＭＳ Ｐゴシック" pitchFamily="34" charset="-128"/>
                          <a:cs typeface="Arial" pitchFamily="34" charset="0"/>
                        </a:rPr>
                        <a:t>Subelements</a:t>
                      </a: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 (optional)</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7755">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1" i="0" u="none" strike="noStrike" cap="none" normalizeH="0" baseline="0" dirty="0" smtClean="0">
                          <a:ln>
                            <a:noFill/>
                          </a:ln>
                          <a:solidFill>
                            <a:schemeClr val="tx1"/>
                          </a:solidFill>
                          <a:effectLst/>
                          <a:latin typeface="Arial" pitchFamily="34" charset="0"/>
                          <a:ea typeface="ＭＳ Ｐゴシック" pitchFamily="34" charset="-128"/>
                          <a:cs typeface="Times New Roman" pitchFamily="18" charset="0"/>
                        </a:rPr>
                        <a:t>Octets:</a:t>
                      </a:r>
                      <a:endParaRPr kumimoji="0" lang="en-US" sz="11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76200" marR="0" lvl="0" indent="0" algn="ctr"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1</a:t>
                      </a:r>
                    </a:p>
                    <a:p>
                      <a:pPr marL="76200" marR="0" lvl="0" indent="0" algn="ctr"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10" name="TextBox 9"/>
          <p:cNvSpPr txBox="1"/>
          <p:nvPr/>
        </p:nvSpPr>
        <p:spPr>
          <a:xfrm>
            <a:off x="3851920" y="2636912"/>
            <a:ext cx="1666290" cy="276999"/>
          </a:xfrm>
          <a:prstGeom prst="rect">
            <a:avLst/>
          </a:prstGeom>
          <a:noFill/>
        </p:spPr>
        <p:txBody>
          <a:bodyPr wrap="none" rtlCol="0">
            <a:spAutoFit/>
          </a:bodyPr>
          <a:lstStyle/>
          <a:p>
            <a:r>
              <a:rPr lang="en-US" dirty="0" smtClean="0"/>
              <a:t>TBTT </a:t>
            </a:r>
            <a:r>
              <a:rPr lang="en-US" dirty="0"/>
              <a:t>I</a:t>
            </a:r>
            <a:r>
              <a:rPr lang="en-US" dirty="0" smtClean="0"/>
              <a:t>nformation field</a:t>
            </a:r>
            <a:endParaRPr lang="en-US" dirty="0"/>
          </a:p>
        </p:txBody>
      </p:sp>
    </p:spTree>
    <p:extLst>
      <p:ext uri="{BB962C8B-B14F-4D97-AF65-F5344CB8AC3E}">
        <p14:creationId xmlns:p14="http://schemas.microsoft.com/office/powerpoint/2010/main" val="3121781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MLME changes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FILS AP Beacon and Probe Response frame may optionally include the FILS RNR IE</a:t>
            </a:r>
          </a:p>
          <a:p>
            <a:pPr marL="457200" lvl="1" indent="0">
              <a:buNone/>
            </a:pPr>
            <a:r>
              <a:rPr lang="en-US" dirty="0" smtClean="0"/>
              <a:t>  </a:t>
            </a:r>
          </a:p>
          <a:p>
            <a:r>
              <a:rPr lang="en-US" dirty="0"/>
              <a:t>A Reduced neighbor report may not be exhaustive either by choice, or due to the fact that there may be neighbor APs not known to the AP</a:t>
            </a:r>
            <a:r>
              <a:rPr lang="en-US" dirty="0" smtClean="0"/>
              <a:t>.</a:t>
            </a:r>
          </a:p>
          <a:p>
            <a:endParaRPr lang="en-US" dirty="0"/>
          </a:p>
          <a:p>
            <a:r>
              <a:rPr lang="en-US" dirty="0"/>
              <a:t>The contents of the reduced neighbor report may be configured or obtained by other means beyond the scope of this standard. </a:t>
            </a:r>
            <a:endParaRPr lang="en-US" dirty="0" smtClean="0"/>
          </a:p>
          <a:p>
            <a:endParaRPr lang="en-US" dirty="0"/>
          </a:p>
          <a:p>
            <a:r>
              <a:rPr lang="en-US" dirty="0"/>
              <a:t>A STA receiving a Reduced Neighbor Report may use the report to schedule passive scanning for faster AP discovery.</a:t>
            </a:r>
            <a:endParaRPr lang="en-US" dirty="0" smtClean="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12</a:t>
            </a:fld>
            <a:endParaRPr lang="en-US"/>
          </a:p>
        </p:txBody>
      </p:sp>
    </p:spTree>
    <p:extLst>
      <p:ext uri="{BB962C8B-B14F-4D97-AF65-F5344CB8AC3E}">
        <p14:creationId xmlns:p14="http://schemas.microsoft.com/office/powerpoint/2010/main" val="1252566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13</a:t>
            </a:fld>
            <a:endParaRPr lang="en-US"/>
          </a:p>
        </p:txBody>
      </p:sp>
      <p:sp>
        <p:nvSpPr>
          <p:cNvPr id="32770" name="Rectangle 2"/>
          <p:cNvSpPr>
            <a:spLocks noGrp="1" noChangeArrowheads="1"/>
          </p:cNvSpPr>
          <p:nvPr>
            <p:ph type="title"/>
          </p:nvPr>
        </p:nvSpPr>
        <p:spPr>
          <a:xfrm>
            <a:off x="685800" y="685800"/>
            <a:ext cx="7772400" cy="654968"/>
          </a:xfrm>
        </p:spPr>
        <p:txBody>
          <a:bodyPr/>
          <a:lstStyle/>
          <a:p>
            <a:r>
              <a:rPr lang="en-GB" dirty="0" smtClean="0"/>
              <a:t>Motion</a:t>
            </a:r>
            <a:endParaRPr lang="en-GB" dirty="0"/>
          </a:p>
        </p:txBody>
      </p:sp>
      <p:sp>
        <p:nvSpPr>
          <p:cNvPr id="32771" name="Rectangle 3"/>
          <p:cNvSpPr>
            <a:spLocks noGrp="1" noChangeArrowheads="1"/>
          </p:cNvSpPr>
          <p:nvPr>
            <p:ph type="body" idx="1"/>
          </p:nvPr>
        </p:nvSpPr>
        <p:spPr>
          <a:xfrm>
            <a:off x="685800" y="1556792"/>
            <a:ext cx="7772400" cy="4539208"/>
          </a:xfrm>
        </p:spPr>
        <p:txBody>
          <a:bodyPr/>
          <a:lstStyle/>
          <a:p>
            <a:pPr marL="0">
              <a:spcBef>
                <a:spcPts val="0"/>
              </a:spcBef>
              <a:buNone/>
            </a:pPr>
            <a:r>
              <a:rPr lang="en-GB" sz="1800" dirty="0" smtClean="0"/>
              <a:t>Authorize </a:t>
            </a:r>
            <a:r>
              <a:rPr lang="en-GB" sz="1800" dirty="0"/>
              <a:t>the Editor to incorporate the text changes proposed in contribution </a:t>
            </a:r>
            <a:r>
              <a:rPr lang="en-GB" sz="1800" i="1" dirty="0" smtClean="0"/>
              <a:t>11-12-1098-02-00ai-FILS-Reduced-Neighbor-Report-Normative-Text</a:t>
            </a:r>
            <a:r>
              <a:rPr lang="en-GB" sz="1800" dirty="0" smtClean="0"/>
              <a:t> </a:t>
            </a:r>
            <a:r>
              <a:rPr lang="en-GB" sz="1800" dirty="0" smtClean="0"/>
              <a:t>to </a:t>
            </a:r>
            <a:r>
              <a:rPr lang="en-GB" sz="1800" dirty="0"/>
              <a:t>the draft </a:t>
            </a:r>
            <a:r>
              <a:rPr lang="en-GB" sz="1800" dirty="0" err="1"/>
              <a:t>TGai</a:t>
            </a:r>
            <a:r>
              <a:rPr lang="en-GB" sz="1800" dirty="0"/>
              <a:t> Draft Specification Document (D0.0</a:t>
            </a:r>
            <a:r>
              <a:rPr lang="en-GB" sz="1800" dirty="0" smtClean="0"/>
              <a:t>)</a:t>
            </a:r>
          </a:p>
          <a:p>
            <a:pPr marL="0">
              <a:spcBef>
                <a:spcPts val="0"/>
              </a:spcBef>
              <a:buNone/>
            </a:pPr>
            <a:endParaRPr lang="en-GB" sz="1800" dirty="0"/>
          </a:p>
          <a:p>
            <a:pPr marL="0">
              <a:spcBef>
                <a:spcPts val="0"/>
              </a:spcBef>
              <a:buNone/>
            </a:pPr>
            <a:r>
              <a:rPr lang="en-GB" sz="1800" dirty="0" smtClean="0"/>
              <a:t>Moved:</a:t>
            </a:r>
          </a:p>
          <a:p>
            <a:pPr marL="0">
              <a:spcBef>
                <a:spcPts val="0"/>
              </a:spcBef>
              <a:buNone/>
            </a:pPr>
            <a:r>
              <a:rPr lang="en-GB" sz="1800" dirty="0" smtClean="0"/>
              <a:t>Second:</a:t>
            </a:r>
          </a:p>
          <a:p>
            <a:pPr marL="0">
              <a:spcBef>
                <a:spcPts val="0"/>
              </a:spcBef>
              <a:buNone/>
            </a:pPr>
            <a:endParaRPr lang="en-GB" sz="1800" dirty="0"/>
          </a:p>
          <a:p>
            <a:pPr marL="0">
              <a:spcBef>
                <a:spcPts val="0"/>
              </a:spcBef>
              <a:buNone/>
            </a:pPr>
            <a:r>
              <a:rPr lang="en-GB" sz="1800" dirty="0" smtClean="0"/>
              <a:t>Result (yes/no/abstain):  </a:t>
            </a:r>
            <a:endParaRPr lang="en-US" sz="1800" dirty="0"/>
          </a:p>
        </p:txBody>
      </p:sp>
      <p:sp>
        <p:nvSpPr>
          <p:cNvPr id="7" name="Footer Placeholder 4"/>
          <p:cNvSpPr>
            <a:spLocks noGrp="1"/>
          </p:cNvSpPr>
          <p:nvPr>
            <p:ph type="ftr" sz="quarter" idx="11"/>
          </p:nvPr>
        </p:nvSpPr>
        <p:spPr>
          <a:xfrm>
            <a:off x="7029087" y="6475413"/>
            <a:ext cx="1514838" cy="184666"/>
          </a:xfrm>
        </p:spPr>
        <p:txBody>
          <a:bodyPr/>
          <a:lstStyle/>
          <a:p>
            <a:r>
              <a:rPr lang="en-US" dirty="0" smtClean="0"/>
              <a:t>Santosh Pandey (Cisco)</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14</a:t>
            </a:fld>
            <a:endParaRPr lang="en-US"/>
          </a:p>
        </p:txBody>
      </p:sp>
      <p:sp>
        <p:nvSpPr>
          <p:cNvPr id="32770" name="Rectangle 2"/>
          <p:cNvSpPr>
            <a:spLocks noGrp="1" noChangeArrowheads="1"/>
          </p:cNvSpPr>
          <p:nvPr>
            <p:ph type="title"/>
          </p:nvPr>
        </p:nvSpPr>
        <p:spPr/>
        <p:txBody>
          <a:bodyPr/>
          <a:lstStyle/>
          <a:p>
            <a:r>
              <a:rPr lang="en-GB" dirty="0" smtClean="0"/>
              <a:t>Backup</a:t>
            </a:r>
            <a:endParaRPr lang="en-GB" dirty="0"/>
          </a:p>
        </p:txBody>
      </p:sp>
      <p:sp>
        <p:nvSpPr>
          <p:cNvPr id="8" name="Footer Placeholder 4"/>
          <p:cNvSpPr>
            <a:spLocks noGrp="1"/>
          </p:cNvSpPr>
          <p:nvPr>
            <p:ph type="ftr" sz="quarter" idx="11"/>
          </p:nvPr>
        </p:nvSpPr>
        <p:spPr>
          <a:xfrm>
            <a:off x="7029087" y="6475413"/>
            <a:ext cx="1514838" cy="184666"/>
          </a:xfrm>
        </p:spPr>
        <p:txBody>
          <a:bodyPr/>
          <a:lstStyle/>
          <a:p>
            <a:r>
              <a:rPr lang="en-US" dirty="0" smtClean="0"/>
              <a:t>Santosh Pandey (Cisco)</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15</a:t>
            </a:fld>
            <a:endParaRPr lang="en-US"/>
          </a:p>
        </p:txBody>
      </p:sp>
      <p:sp>
        <p:nvSpPr>
          <p:cNvPr id="32770" name="Rectangle 2"/>
          <p:cNvSpPr>
            <a:spLocks noGrp="1" noChangeArrowheads="1"/>
          </p:cNvSpPr>
          <p:nvPr>
            <p:ph type="title"/>
          </p:nvPr>
        </p:nvSpPr>
        <p:spPr>
          <a:xfrm>
            <a:off x="685800" y="685800"/>
            <a:ext cx="7772400" cy="654968"/>
          </a:xfrm>
        </p:spPr>
        <p:txBody>
          <a:bodyPr/>
          <a:lstStyle/>
          <a:p>
            <a:r>
              <a:rPr lang="en-GB" dirty="0" smtClean="0"/>
              <a:t>Straw poll </a:t>
            </a:r>
            <a:endParaRPr lang="en-GB" dirty="0"/>
          </a:p>
        </p:txBody>
      </p:sp>
      <p:sp>
        <p:nvSpPr>
          <p:cNvPr id="32771" name="Rectangle 3"/>
          <p:cNvSpPr>
            <a:spLocks noGrp="1" noChangeArrowheads="1"/>
          </p:cNvSpPr>
          <p:nvPr>
            <p:ph type="body" idx="1"/>
          </p:nvPr>
        </p:nvSpPr>
        <p:spPr>
          <a:xfrm>
            <a:off x="685800" y="1556792"/>
            <a:ext cx="7772400" cy="4539208"/>
          </a:xfrm>
        </p:spPr>
        <p:txBody>
          <a:bodyPr/>
          <a:lstStyle/>
          <a:p>
            <a:pPr marL="0">
              <a:spcBef>
                <a:spcPts val="0"/>
              </a:spcBef>
              <a:buNone/>
            </a:pPr>
            <a:r>
              <a:rPr lang="en-GB" sz="1800" dirty="0" smtClean="0"/>
              <a:t>Do you support to authorize </a:t>
            </a:r>
            <a:r>
              <a:rPr lang="en-GB" sz="1800" dirty="0"/>
              <a:t>the Editor to incorporate the text changes proposed in contribution </a:t>
            </a:r>
            <a:r>
              <a:rPr lang="en-GB" sz="1800" i="1" dirty="0" smtClean="0"/>
              <a:t>11-12-1098-01-00ai-FILS-Reduced-Neighbor-Report-Normative-Text</a:t>
            </a:r>
            <a:r>
              <a:rPr lang="en-GB" sz="1800" dirty="0" smtClean="0"/>
              <a:t> to </a:t>
            </a:r>
            <a:r>
              <a:rPr lang="en-GB" sz="1800" dirty="0"/>
              <a:t>the draft </a:t>
            </a:r>
            <a:r>
              <a:rPr lang="en-GB" sz="1800" dirty="0" err="1"/>
              <a:t>TGai</a:t>
            </a:r>
            <a:r>
              <a:rPr lang="en-GB" sz="1800" dirty="0"/>
              <a:t> Draft Specification Document (D0.0</a:t>
            </a:r>
            <a:r>
              <a:rPr lang="en-GB" sz="1800" dirty="0" smtClean="0"/>
              <a:t>)</a:t>
            </a:r>
          </a:p>
          <a:p>
            <a:pPr marL="0">
              <a:spcBef>
                <a:spcPts val="0"/>
              </a:spcBef>
              <a:buNone/>
            </a:pPr>
            <a:endParaRPr lang="en-GB" sz="1800" dirty="0" smtClean="0"/>
          </a:p>
          <a:p>
            <a:pPr marL="0">
              <a:spcBef>
                <a:spcPts val="0"/>
              </a:spcBef>
              <a:buNone/>
            </a:pPr>
            <a:r>
              <a:rPr lang="en-GB" sz="1800" dirty="0" smtClean="0"/>
              <a:t>Regulatory </a:t>
            </a:r>
          </a:p>
          <a:p>
            <a:pPr marL="0">
              <a:spcBef>
                <a:spcPts val="0"/>
              </a:spcBef>
              <a:buNone/>
            </a:pPr>
            <a:r>
              <a:rPr lang="en-GB" sz="1800" dirty="0" smtClean="0"/>
              <a:t>1.5 </a:t>
            </a:r>
            <a:r>
              <a:rPr lang="en-GB" sz="1800" dirty="0" err="1" smtClean="0"/>
              <a:t>Tus</a:t>
            </a:r>
            <a:r>
              <a:rPr lang="en-GB" sz="1800" dirty="0" smtClean="0"/>
              <a:t> </a:t>
            </a:r>
          </a:p>
          <a:p>
            <a:pPr marL="0">
              <a:spcBef>
                <a:spcPts val="0"/>
              </a:spcBef>
              <a:buNone/>
            </a:pPr>
            <a:r>
              <a:rPr lang="en-GB" sz="1800" dirty="0" smtClean="0"/>
              <a:t>Physically collocated </a:t>
            </a:r>
          </a:p>
          <a:p>
            <a:pPr marL="0">
              <a:spcBef>
                <a:spcPts val="0"/>
              </a:spcBef>
              <a:buNone/>
            </a:pPr>
            <a:endParaRPr lang="en-GB" sz="1800" dirty="0" smtClean="0"/>
          </a:p>
          <a:p>
            <a:pPr marL="0">
              <a:spcBef>
                <a:spcPts val="0"/>
              </a:spcBef>
              <a:buNone/>
            </a:pPr>
            <a:r>
              <a:rPr lang="en-GB" sz="1800" dirty="0" smtClean="0"/>
              <a:t>And submission accepted </a:t>
            </a:r>
          </a:p>
          <a:p>
            <a:pPr marL="0">
              <a:spcBef>
                <a:spcPts val="0"/>
              </a:spcBef>
              <a:buNone/>
            </a:pPr>
            <a:endParaRPr lang="en-GB" sz="1800" dirty="0"/>
          </a:p>
          <a:p>
            <a:pPr marL="0">
              <a:spcBef>
                <a:spcPts val="0"/>
              </a:spcBef>
              <a:buNone/>
            </a:pPr>
            <a:r>
              <a:rPr lang="en-GB" sz="1800" dirty="0" smtClean="0"/>
              <a:t>Result (yes/no/abstain):  </a:t>
            </a:r>
            <a:r>
              <a:rPr lang="en-GB" sz="1800" dirty="0" smtClean="0"/>
              <a:t>3/0/many</a:t>
            </a:r>
            <a:endParaRPr lang="en-US" sz="1800" dirty="0"/>
          </a:p>
        </p:txBody>
      </p:sp>
      <p:sp>
        <p:nvSpPr>
          <p:cNvPr id="7" name="Footer Placeholder 4"/>
          <p:cNvSpPr>
            <a:spLocks noGrp="1"/>
          </p:cNvSpPr>
          <p:nvPr>
            <p:ph type="ftr" sz="quarter" idx="11"/>
          </p:nvPr>
        </p:nvSpPr>
        <p:spPr>
          <a:xfrm>
            <a:off x="7029087" y="6475413"/>
            <a:ext cx="1514838" cy="184666"/>
          </a:xfrm>
        </p:spPr>
        <p:txBody>
          <a:bodyPr/>
          <a:lstStyle/>
          <a:p>
            <a:r>
              <a:rPr lang="en-US" dirty="0" smtClean="0"/>
              <a:t>Santosh Pandey (Cisco)</a:t>
            </a:r>
            <a:endParaRPr lang="en-US" dirty="0"/>
          </a:p>
        </p:txBody>
      </p:sp>
    </p:spTree>
    <p:extLst>
      <p:ext uri="{BB962C8B-B14F-4D97-AF65-F5344CB8AC3E}">
        <p14:creationId xmlns:p14="http://schemas.microsoft.com/office/powerpoint/2010/main" val="22625433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Current 802.11 Neighbor </a:t>
            </a:r>
            <a:r>
              <a:rPr lang="en-US" dirty="0"/>
              <a:t>R</a:t>
            </a:r>
            <a:r>
              <a:rPr lang="en-US" dirty="0" smtClean="0"/>
              <a:t>eport details</a:t>
            </a:r>
            <a:endParaRPr lang="en-US" dirty="0"/>
          </a:p>
        </p:txBody>
      </p:sp>
      <p:sp>
        <p:nvSpPr>
          <p:cNvPr id="3" name="Content Placeholder 2"/>
          <p:cNvSpPr>
            <a:spLocks noGrp="1"/>
          </p:cNvSpPr>
          <p:nvPr>
            <p:ph idx="1"/>
          </p:nvPr>
        </p:nvSpPr>
        <p:spPr>
          <a:xfrm>
            <a:off x="685800" y="1412776"/>
            <a:ext cx="7772400" cy="1296144"/>
          </a:xfrm>
        </p:spPr>
        <p:txBody>
          <a:bodyPr>
            <a:normAutofit fontScale="92500" lnSpcReduction="20000"/>
          </a:bodyPr>
          <a:lstStyle/>
          <a:p>
            <a:r>
              <a:rPr lang="en-US" sz="2000" dirty="0" smtClean="0"/>
              <a:t>Current 802.11 neighbor report may be used to communicate the other channels that the AP is operating on</a:t>
            </a:r>
          </a:p>
          <a:p>
            <a:pPr lvl="1"/>
            <a:r>
              <a:rPr lang="en-US" sz="1600" dirty="0" smtClean="0"/>
              <a:t>A measurement Request/Response format  </a:t>
            </a:r>
          </a:p>
          <a:p>
            <a:pPr lvl="1"/>
            <a:r>
              <a:rPr lang="en-US" sz="1600" dirty="0" smtClean="0"/>
              <a:t>Includes mandatory fields that are not be essential for passive scanning, e.g. BSSID</a:t>
            </a:r>
            <a:r>
              <a:rPr lang="en-US" sz="1600" dirty="0"/>
              <a:t/>
            </a:r>
            <a:br>
              <a:rPr lang="en-US" sz="1600" dirty="0"/>
            </a:br>
            <a:endParaRPr lang="en-US" sz="1600"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16</a:t>
            </a:fld>
            <a:endParaRPr lang="en-US" dirty="0"/>
          </a:p>
        </p:txBody>
      </p:sp>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2780928"/>
            <a:ext cx="6768752" cy="1318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028" y="4287888"/>
            <a:ext cx="5184576" cy="1153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4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21238" y="4267234"/>
            <a:ext cx="3722762" cy="1994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 name="Footer Placeholder 4"/>
          <p:cNvSpPr>
            <a:spLocks noGrp="1"/>
          </p:cNvSpPr>
          <p:nvPr>
            <p:ph type="ftr" sz="quarter" idx="11"/>
          </p:nvPr>
        </p:nvSpPr>
        <p:spPr>
          <a:xfrm>
            <a:off x="7072368" y="6475413"/>
            <a:ext cx="1471557" cy="184666"/>
          </a:xfrm>
        </p:spPr>
        <p:txBody>
          <a:bodyPr/>
          <a:lstStyle/>
          <a:p>
            <a:r>
              <a:rPr lang="en-US" dirty="0"/>
              <a:t>Santosh Pandey (Cisco)</a:t>
            </a:r>
          </a:p>
        </p:txBody>
      </p:sp>
      <p:pic>
        <p:nvPicPr>
          <p:cNvPr id="3277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9341" y="5441839"/>
            <a:ext cx="4781897" cy="870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10037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Beacon Report</a:t>
            </a:r>
            <a:endParaRPr lang="en-US" dirty="0"/>
          </a:p>
        </p:txBody>
      </p:sp>
      <p:sp>
        <p:nvSpPr>
          <p:cNvPr id="3" name="Content Placeholder 2"/>
          <p:cNvSpPr>
            <a:spLocks noGrp="1"/>
          </p:cNvSpPr>
          <p:nvPr>
            <p:ph idx="1"/>
          </p:nvPr>
        </p:nvSpPr>
        <p:spPr>
          <a:xfrm>
            <a:off x="685800" y="1981200"/>
            <a:ext cx="7772400" cy="943744"/>
          </a:xfrm>
        </p:spPr>
        <p:txBody>
          <a:bodyPr>
            <a:normAutofit fontScale="77500" lnSpcReduction="20000"/>
          </a:bodyPr>
          <a:lstStyle/>
          <a:p>
            <a:r>
              <a:rPr lang="en-US" sz="2000" dirty="0"/>
              <a:t>A Beacon Report may also be used to report the  neighboring Beacons (8.4.2.24.7) </a:t>
            </a:r>
          </a:p>
          <a:p>
            <a:pPr lvl="1"/>
            <a:r>
              <a:rPr lang="en-US" sz="1600" dirty="0"/>
              <a:t>Part of Measurement Request/Report</a:t>
            </a:r>
          </a:p>
          <a:p>
            <a:pPr lvl="1"/>
            <a:r>
              <a:rPr lang="en-US" sz="1600" dirty="0"/>
              <a:t>Includes mandatory fields that are not be essential for passive scanning, e.g. Measurement Start Time, Measurement Token, </a:t>
            </a:r>
            <a:r>
              <a:rPr lang="en-US" sz="1600" dirty="0" err="1"/>
              <a:t>etc</a:t>
            </a:r>
            <a:endParaRPr lang="en-US" sz="1600" dirty="0"/>
          </a:p>
          <a:p>
            <a:endParaRPr lang="en-US" dirty="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17</a:t>
            </a:fld>
            <a:endParaRPr lang="en-US"/>
          </a:p>
        </p:txBody>
      </p:sp>
      <p:pic>
        <p:nvPicPr>
          <p:cNvPr id="337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3064381"/>
            <a:ext cx="5926435" cy="1302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7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323" y="4581128"/>
            <a:ext cx="5059090" cy="1181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7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05392" y="4797152"/>
            <a:ext cx="3538608" cy="1529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193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neighbor report</a:t>
            </a:r>
            <a:endParaRPr lang="en-US" dirty="0"/>
          </a:p>
        </p:txBody>
      </p:sp>
      <p:sp>
        <p:nvSpPr>
          <p:cNvPr id="3" name="Content Placeholder 2"/>
          <p:cNvSpPr>
            <a:spLocks noGrp="1"/>
          </p:cNvSpPr>
          <p:nvPr>
            <p:ph idx="1"/>
          </p:nvPr>
        </p:nvSpPr>
        <p:spPr>
          <a:xfrm>
            <a:off x="685800" y="1981200"/>
            <a:ext cx="7772400" cy="1375792"/>
          </a:xfrm>
        </p:spPr>
        <p:txBody>
          <a:bodyPr/>
          <a:lstStyle/>
          <a:p>
            <a:r>
              <a:rPr lang="en-US" sz="2000" dirty="0"/>
              <a:t>AP Channel Report may be used to indicate the channels on which neighboring APs are present (8.4.2.38)</a:t>
            </a:r>
          </a:p>
          <a:p>
            <a:pPr lvl="1"/>
            <a:r>
              <a:rPr lang="en-US" sz="1600" dirty="0"/>
              <a:t>May be optionally included in the Beacon </a:t>
            </a:r>
          </a:p>
          <a:p>
            <a:pPr lvl="1"/>
            <a:r>
              <a:rPr lang="en-US" sz="1600" dirty="0"/>
              <a:t>No TSF time included and no indication of master element</a:t>
            </a:r>
            <a:endParaRPr lang="en-US" dirty="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18</a:t>
            </a:fld>
            <a:endParaRPr lang="en-US"/>
          </a:p>
        </p:txBody>
      </p:sp>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288" y="4077072"/>
            <a:ext cx="7591425"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0331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Beacon Timing element</a:t>
            </a:r>
            <a:endParaRPr lang="en-US" dirty="0"/>
          </a:p>
        </p:txBody>
      </p:sp>
      <p:sp>
        <p:nvSpPr>
          <p:cNvPr id="3" name="Content Placeholder 2"/>
          <p:cNvSpPr>
            <a:spLocks noGrp="1"/>
          </p:cNvSpPr>
          <p:nvPr>
            <p:ph idx="1"/>
          </p:nvPr>
        </p:nvSpPr>
        <p:spPr>
          <a:xfrm>
            <a:off x="685800" y="1981200"/>
            <a:ext cx="7772400" cy="1375792"/>
          </a:xfrm>
        </p:spPr>
        <p:txBody>
          <a:bodyPr/>
          <a:lstStyle/>
          <a:p>
            <a:r>
              <a:rPr lang="en-US" sz="2000" dirty="0" smtClean="0"/>
              <a:t>Beacon Timing element may </a:t>
            </a:r>
            <a:r>
              <a:rPr lang="en-US" sz="2000" dirty="0"/>
              <a:t>be used to indicate the </a:t>
            </a:r>
            <a:r>
              <a:rPr lang="en-US" sz="2000" dirty="0" smtClean="0"/>
              <a:t>neighboring </a:t>
            </a:r>
            <a:r>
              <a:rPr lang="en-US" sz="2000" dirty="0"/>
              <a:t>APs </a:t>
            </a:r>
            <a:r>
              <a:rPr lang="en-US" sz="2000" dirty="0" smtClean="0"/>
              <a:t>TBTT (8.4.2.107)</a:t>
            </a:r>
            <a:endParaRPr lang="en-US" sz="2000" dirty="0"/>
          </a:p>
          <a:p>
            <a:pPr lvl="1"/>
            <a:r>
              <a:rPr lang="en-US" sz="1600" dirty="0"/>
              <a:t>May be optionally included in the Beacon </a:t>
            </a:r>
            <a:r>
              <a:rPr lang="en-US" sz="1600" dirty="0" smtClean="0"/>
              <a:t>for Mesh STAs</a:t>
            </a:r>
            <a:endParaRPr lang="en-US" sz="1600" dirty="0"/>
          </a:p>
          <a:p>
            <a:pPr lvl="1"/>
            <a:r>
              <a:rPr lang="en-US" sz="1600" dirty="0"/>
              <a:t>No </a:t>
            </a:r>
            <a:r>
              <a:rPr lang="en-US" sz="1600" dirty="0" smtClean="0"/>
              <a:t>channel information included </a:t>
            </a:r>
            <a:r>
              <a:rPr lang="en-US" sz="1600" dirty="0"/>
              <a:t>and no indication of </a:t>
            </a:r>
            <a:r>
              <a:rPr lang="en-US" sz="1600" dirty="0" smtClean="0"/>
              <a:t>physically collocated AP</a:t>
            </a:r>
            <a:endParaRPr lang="en-US" dirty="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19</a:t>
            </a:fld>
            <a:endParaRPr lang="en-US"/>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3429000"/>
            <a:ext cx="8572500" cy="170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5139474"/>
            <a:ext cx="4440585" cy="1179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8350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072368" y="6475413"/>
            <a:ext cx="1471557" cy="184666"/>
          </a:xfrm>
        </p:spPr>
        <p:txBody>
          <a:bodyPr/>
          <a:lstStyle/>
          <a:p>
            <a:r>
              <a:rPr lang="en-US" dirty="0"/>
              <a:t>Santosh Pandey (Cisco)</a:t>
            </a:r>
          </a:p>
        </p:txBody>
      </p:sp>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559DF1DC-0217-43CA-AA8E-D337C722AAC0}" type="slidenum">
              <a:rPr lang="en-US"/>
              <a:pPr/>
              <a:t>2</a:t>
            </a:fld>
            <a:endParaRPr lang="en-US" dirty="0"/>
          </a:p>
        </p:txBody>
      </p:sp>
      <p:sp>
        <p:nvSpPr>
          <p:cNvPr id="5122" name="Rectangle 2"/>
          <p:cNvSpPr>
            <a:spLocks noGrp="1" noChangeArrowheads="1"/>
          </p:cNvSpPr>
          <p:nvPr>
            <p:ph type="title"/>
          </p:nvPr>
        </p:nvSpPr>
        <p:spPr>
          <a:xfrm>
            <a:off x="685800" y="685800"/>
            <a:ext cx="7772400" cy="726976"/>
          </a:xfrm>
          <a:noFill/>
          <a:ln/>
        </p:spPr>
        <p:txBody>
          <a:bodyPr/>
          <a:lstStyle/>
          <a:p>
            <a:r>
              <a:rPr lang="en-US" dirty="0"/>
              <a:t>Abstract</a:t>
            </a:r>
          </a:p>
        </p:txBody>
      </p:sp>
      <p:sp>
        <p:nvSpPr>
          <p:cNvPr id="5123" name="Rectangle 3"/>
          <p:cNvSpPr>
            <a:spLocks noGrp="1" noChangeArrowheads="1"/>
          </p:cNvSpPr>
          <p:nvPr>
            <p:ph type="body" idx="1"/>
          </p:nvPr>
        </p:nvSpPr>
        <p:spPr>
          <a:xfrm>
            <a:off x="685800" y="1628800"/>
            <a:ext cx="7772400" cy="4467200"/>
          </a:xfrm>
          <a:noFill/>
          <a:ln/>
        </p:spPr>
        <p:txBody>
          <a:bodyPr/>
          <a:lstStyle/>
          <a:p>
            <a:pPr marL="0" indent="0">
              <a:buFontTx/>
              <a:buNone/>
            </a:pPr>
            <a:r>
              <a:rPr lang="en-US" dirty="0" smtClean="0"/>
              <a:t>The presentation proposes a modified neighbor report for FILS</a:t>
            </a:r>
          </a:p>
          <a:p>
            <a:pPr marL="0" indent="0">
              <a:buFontTx/>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FILS Reduced Neighbor Request</a:t>
            </a:r>
            <a:endParaRPr lang="en-US" dirty="0"/>
          </a:p>
        </p:txBody>
      </p:sp>
      <p:sp>
        <p:nvSpPr>
          <p:cNvPr id="3" name="Content Placeholder 2"/>
          <p:cNvSpPr>
            <a:spLocks noGrp="1"/>
          </p:cNvSpPr>
          <p:nvPr>
            <p:ph idx="1"/>
          </p:nvPr>
        </p:nvSpPr>
        <p:spPr>
          <a:xfrm>
            <a:off x="611560" y="3789040"/>
            <a:ext cx="7772400" cy="1728192"/>
          </a:xfrm>
        </p:spPr>
        <p:txBody>
          <a:bodyPr>
            <a:normAutofit fontScale="85000" lnSpcReduction="20000"/>
          </a:bodyPr>
          <a:lstStyle/>
          <a:p>
            <a:r>
              <a:rPr lang="en-US" dirty="0" smtClean="0"/>
              <a:t>The FILS Reduced Neighbor Request may be included in a Probe Request. Non-AP STAs may indicate the APs they are interested in by including the FILS Reduced Neighbor Request </a:t>
            </a:r>
          </a:p>
          <a:p>
            <a:r>
              <a:rPr lang="en-US" dirty="0" smtClean="0"/>
              <a:t>SSID List element (8.4.2.75) </a:t>
            </a:r>
          </a:p>
          <a:p>
            <a:r>
              <a:rPr lang="en-US" dirty="0" smtClean="0"/>
              <a:t>Optional </a:t>
            </a:r>
            <a:r>
              <a:rPr lang="en-US" dirty="0" err="1" smtClean="0"/>
              <a:t>subelements</a:t>
            </a:r>
            <a:endParaRPr lang="en-US" dirty="0" smtClean="0"/>
          </a:p>
          <a:p>
            <a:pPr lvl="1"/>
            <a:r>
              <a:rPr lang="en-US" dirty="0" smtClean="0"/>
              <a:t>HESSID ?  </a:t>
            </a:r>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dirty="0"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20</a:t>
            </a:fld>
            <a:endParaRPr lang="en-US"/>
          </a:p>
        </p:txBody>
      </p:sp>
      <p:graphicFrame>
        <p:nvGraphicFramePr>
          <p:cNvPr id="7" name="Group 34"/>
          <p:cNvGraphicFramePr>
            <a:graphicFrameLocks noGrp="1"/>
          </p:cNvGraphicFramePr>
          <p:nvPr>
            <p:extLst>
              <p:ext uri="{D42A27DB-BD31-4B8C-83A1-F6EECF244321}">
                <p14:modId xmlns:p14="http://schemas.microsoft.com/office/powerpoint/2010/main" val="2709010135"/>
              </p:ext>
            </p:extLst>
          </p:nvPr>
        </p:nvGraphicFramePr>
        <p:xfrm>
          <a:off x="1763688" y="2003426"/>
          <a:ext cx="3290212" cy="985838"/>
        </p:xfrm>
        <a:graphic>
          <a:graphicData uri="http://schemas.openxmlformats.org/drawingml/2006/table">
            <a:tbl>
              <a:tblPr/>
              <a:tblGrid>
                <a:gridCol w="539230"/>
                <a:gridCol w="612345"/>
                <a:gridCol w="676321"/>
                <a:gridCol w="731158"/>
                <a:gridCol w="731158"/>
              </a:tblGrid>
              <a:tr h="578083">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Element ID</a:t>
                      </a:r>
                      <a:b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b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(Type)</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Length</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SSID List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Optional </a:t>
                      </a:r>
                      <a:r>
                        <a:rPr kumimoji="0" lang="en-US" sz="900" b="0" i="0" u="none" strike="noStrike" cap="none" normalizeH="0" baseline="0" dirty="0" err="1" smtClean="0">
                          <a:ln>
                            <a:noFill/>
                          </a:ln>
                          <a:solidFill>
                            <a:schemeClr val="tx1"/>
                          </a:solidFill>
                          <a:effectLst/>
                          <a:latin typeface="Arial" pitchFamily="34" charset="0"/>
                          <a:ea typeface="ＭＳ Ｐゴシック" pitchFamily="34" charset="-128"/>
                          <a:cs typeface="Arial" pitchFamily="34" charset="0"/>
                        </a:rPr>
                        <a:t>subelements</a:t>
                      </a: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 / subfields </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7755">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1" i="0" u="none" strike="noStrike" cap="none" normalizeH="0" baseline="0" smtClean="0">
                          <a:ln>
                            <a:noFill/>
                          </a:ln>
                          <a:solidFill>
                            <a:schemeClr val="tx1"/>
                          </a:solidFill>
                          <a:effectLst/>
                          <a:latin typeface="Arial" pitchFamily="34" charset="0"/>
                          <a:ea typeface="ＭＳ Ｐゴシック" pitchFamily="34" charset="-128"/>
                          <a:cs typeface="Times New Roman" pitchFamily="18" charset="0"/>
                        </a:rPr>
                        <a:t>Octets:</a:t>
                      </a:r>
                      <a:endParaRPr kumimoji="0" lang="en-US" sz="1100" b="0"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1</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1</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9" name="TextBox 8"/>
          <p:cNvSpPr txBox="1"/>
          <p:nvPr/>
        </p:nvSpPr>
        <p:spPr>
          <a:xfrm>
            <a:off x="3065984" y="2963091"/>
            <a:ext cx="2234907" cy="276999"/>
          </a:xfrm>
          <a:prstGeom prst="rect">
            <a:avLst/>
          </a:prstGeom>
          <a:noFill/>
        </p:spPr>
        <p:txBody>
          <a:bodyPr wrap="none" rtlCol="0">
            <a:spAutoFit/>
          </a:bodyPr>
          <a:lstStyle/>
          <a:p>
            <a:r>
              <a:rPr lang="en-US" dirty="0" smtClean="0"/>
              <a:t>FILS Reduced Neighbor Request</a:t>
            </a:r>
            <a:endParaRPr lang="en-US" dirty="0"/>
          </a:p>
        </p:txBody>
      </p:sp>
    </p:spTree>
    <p:extLst>
      <p:ext uri="{BB962C8B-B14F-4D97-AF65-F5344CB8AC3E}">
        <p14:creationId xmlns:p14="http://schemas.microsoft.com/office/powerpoint/2010/main" val="376914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072368" y="6475413"/>
            <a:ext cx="1471557" cy="184666"/>
          </a:xfrm>
        </p:spPr>
        <p:txBody>
          <a:bodyPr/>
          <a:lstStyle/>
          <a:p>
            <a:r>
              <a:rPr lang="en-US" dirty="0"/>
              <a:t>Santosh Pandey (Cisco)</a:t>
            </a:r>
          </a:p>
        </p:txBody>
      </p:sp>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559DF1DC-0217-43CA-AA8E-D337C722AAC0}" type="slidenum">
              <a:rPr lang="en-US"/>
              <a:pPr/>
              <a:t>3</a:t>
            </a:fld>
            <a:endParaRPr lang="en-US" dirty="0"/>
          </a:p>
        </p:txBody>
      </p:sp>
      <p:sp>
        <p:nvSpPr>
          <p:cNvPr id="11" name="Titel 1"/>
          <p:cNvSpPr txBox="1">
            <a:spLocks/>
          </p:cNvSpPr>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Conformance w/ TGai PAR &amp; 5C </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12" name="Tabelle 6"/>
          <p:cNvGraphicFramePr>
            <a:graphicFrameLocks noGrp="1"/>
          </p:cNvGraphicFramePr>
          <p:nvPr>
            <p:extLst>
              <p:ext uri="{D42A27DB-BD31-4B8C-83A1-F6EECF244321}">
                <p14:modId xmlns:p14="http://schemas.microsoft.com/office/powerpoint/2010/main" val="3251219837"/>
              </p:ext>
            </p:extLst>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22040"/>
            <a:ext cx="8784976" cy="1066800"/>
          </a:xfrm>
        </p:spPr>
        <p:txBody>
          <a:bodyPr/>
          <a:lstStyle/>
          <a:p>
            <a:r>
              <a:rPr lang="en-US" dirty="0"/>
              <a:t>Faster scanning cannot be achieved  by a 2.4GHz AP authorizing operation in a 5GHz channel </a:t>
            </a:r>
            <a:br>
              <a:rPr lang="en-US" dirty="0"/>
            </a:br>
            <a:endParaRPr lang="en-US" dirty="0"/>
          </a:p>
        </p:txBody>
      </p:sp>
      <p:sp>
        <p:nvSpPr>
          <p:cNvPr id="3" name="Content Placeholder 2"/>
          <p:cNvSpPr>
            <a:spLocks noGrp="1"/>
          </p:cNvSpPr>
          <p:nvPr>
            <p:ph idx="1"/>
          </p:nvPr>
        </p:nvSpPr>
        <p:spPr>
          <a:xfrm>
            <a:off x="685800" y="2132856"/>
            <a:ext cx="7772400" cy="4248472"/>
          </a:xfrm>
        </p:spPr>
        <p:txBody>
          <a:bodyPr>
            <a:normAutofit fontScale="85000" lnSpcReduction="20000"/>
          </a:bodyPr>
          <a:lstStyle/>
          <a:p>
            <a:r>
              <a:rPr lang="en-US" dirty="0" err="1"/>
              <a:t>TGai</a:t>
            </a:r>
            <a:r>
              <a:rPr lang="en-US" dirty="0"/>
              <a:t> discussed a mechanism in July that reduces scanning time by allowing a </a:t>
            </a:r>
            <a:r>
              <a:rPr lang="en-US" dirty="0" smtClean="0"/>
              <a:t>2.4GHz BSS with </a:t>
            </a:r>
            <a:r>
              <a:rPr lang="en-US" dirty="0"/>
              <a:t>a </a:t>
            </a:r>
            <a:r>
              <a:rPr lang="en-US" dirty="0" smtClean="0"/>
              <a:t>physically collocated 5GHz BSS to </a:t>
            </a:r>
            <a:r>
              <a:rPr lang="en-US" dirty="0"/>
              <a:t>indicate to a STA that it may </a:t>
            </a:r>
            <a:r>
              <a:rPr lang="en-US" dirty="0" smtClean="0"/>
              <a:t>transmit in </a:t>
            </a:r>
            <a:r>
              <a:rPr lang="en-US" dirty="0"/>
              <a:t>the operating channel of 5GHz </a:t>
            </a:r>
            <a:r>
              <a:rPr lang="en-US" dirty="0" smtClean="0"/>
              <a:t>BSS without </a:t>
            </a:r>
            <a:r>
              <a:rPr lang="en-US" dirty="0"/>
              <a:t>first hearing a Beacon from the 5GHz AP</a:t>
            </a:r>
          </a:p>
          <a:p>
            <a:pPr lvl="1"/>
            <a:r>
              <a:rPr lang="en-US" dirty="0"/>
              <a:t>There is considerable delay in AP discovery as are many channels to scan</a:t>
            </a:r>
          </a:p>
          <a:p>
            <a:pPr lvl="2"/>
            <a:r>
              <a:rPr lang="en-US" dirty="0"/>
              <a:t>3 non overlapping channels in 2.4 GHz but there are about 20 such channels in 5 GHz </a:t>
            </a:r>
          </a:p>
          <a:p>
            <a:pPr lvl="1"/>
            <a:r>
              <a:rPr lang="en-US" dirty="0"/>
              <a:t>Usually APs are dual band APs, i.e. operate on 2.4 GHz and 5 GHz</a:t>
            </a:r>
          </a:p>
          <a:p>
            <a:pPr lvl="2"/>
            <a:r>
              <a:rPr lang="en-US" dirty="0"/>
              <a:t>Moving forward there may be more than 2 bands (60 GHz, TV bands)</a:t>
            </a:r>
          </a:p>
          <a:p>
            <a:pPr lvl="1"/>
            <a:endParaRPr lang="en-US" dirty="0"/>
          </a:p>
          <a:p>
            <a:endParaRPr lang="en-US" dirty="0"/>
          </a:p>
          <a:p>
            <a:r>
              <a:rPr lang="en-US" dirty="0" smtClean="0"/>
              <a:t>Regulations </a:t>
            </a:r>
            <a:r>
              <a:rPr lang="en-US" dirty="0"/>
              <a:t>do not appear to allow enablement of 5GHz </a:t>
            </a:r>
            <a:r>
              <a:rPr lang="en-US" dirty="0" smtClean="0"/>
              <a:t>DFS operation </a:t>
            </a:r>
            <a:r>
              <a:rPr lang="en-US" dirty="0"/>
              <a:t>from the 2.4Ghz band</a:t>
            </a:r>
          </a:p>
          <a:p>
            <a:endParaRPr lang="en-US" dirty="0"/>
          </a:p>
          <a:p>
            <a:r>
              <a:rPr lang="en-US" dirty="0" smtClean="0"/>
              <a:t>An </a:t>
            </a:r>
            <a:r>
              <a:rPr lang="en-US" dirty="0"/>
              <a:t>alternative mechanism needs to be found to reduce </a:t>
            </a:r>
            <a:r>
              <a:rPr lang="en-US" dirty="0" smtClean="0"/>
              <a:t>scanning time </a:t>
            </a:r>
            <a:r>
              <a:rPr lang="en-US" dirty="0"/>
              <a:t>in </a:t>
            </a:r>
            <a:r>
              <a:rPr lang="en-US" dirty="0" smtClean="0"/>
              <a:t>the </a:t>
            </a:r>
            <a:r>
              <a:rPr lang="en-US" dirty="0"/>
              <a:t>5Ghz bands</a:t>
            </a:r>
          </a:p>
          <a:p>
            <a:endParaRPr lang="en-US" dirty="0" smtClean="0"/>
          </a:p>
          <a:p>
            <a:pPr lvl="1"/>
            <a:endParaRPr lang="en-US" dirty="0"/>
          </a:p>
          <a:p>
            <a:pPr marL="857250" lvl="2" indent="0">
              <a:buNone/>
            </a:pPr>
            <a:endParaRPr lang="en-US" dirty="0" smtClean="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4</a:t>
            </a:fld>
            <a:endParaRPr lang="en-US"/>
          </a:p>
        </p:txBody>
      </p:sp>
    </p:spTree>
    <p:extLst>
      <p:ext uri="{BB962C8B-B14F-4D97-AF65-F5344CB8AC3E}">
        <p14:creationId xmlns:p14="http://schemas.microsoft.com/office/powerpoint/2010/main" val="31432785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FILS scanning goals and requirements</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5</a:t>
            </a:fld>
            <a:endParaRPr lang="en-US" dirty="0"/>
          </a:p>
        </p:txBody>
      </p:sp>
      <p:sp>
        <p:nvSpPr>
          <p:cNvPr id="60" name="Footer Placeholder 4"/>
          <p:cNvSpPr>
            <a:spLocks noGrp="1"/>
          </p:cNvSpPr>
          <p:nvPr>
            <p:ph type="ftr" sz="quarter" idx="11"/>
          </p:nvPr>
        </p:nvSpPr>
        <p:spPr>
          <a:xfrm>
            <a:off x="7072368" y="6475413"/>
            <a:ext cx="1471557" cy="184666"/>
          </a:xfrm>
        </p:spPr>
        <p:txBody>
          <a:bodyPr/>
          <a:lstStyle/>
          <a:p>
            <a:r>
              <a:rPr lang="en-US" dirty="0"/>
              <a:t>Santosh Pandey (Cisco)</a:t>
            </a:r>
          </a:p>
        </p:txBody>
      </p:sp>
      <p:sp>
        <p:nvSpPr>
          <p:cNvPr id="7" name="Content Placeholder 6"/>
          <p:cNvSpPr>
            <a:spLocks noGrp="1"/>
          </p:cNvSpPr>
          <p:nvPr>
            <p:ph idx="1"/>
          </p:nvPr>
        </p:nvSpPr>
        <p:spPr>
          <a:xfrm>
            <a:off x="1115616" y="1556792"/>
            <a:ext cx="7126560" cy="4896544"/>
          </a:xfrm>
        </p:spPr>
        <p:txBody>
          <a:bodyPr>
            <a:normAutofit lnSpcReduction="10000"/>
          </a:bodyPr>
          <a:lstStyle/>
          <a:p>
            <a:r>
              <a:rPr lang="en-US" dirty="0" smtClean="0"/>
              <a:t>Goal</a:t>
            </a:r>
            <a:r>
              <a:rPr lang="en-US" dirty="0"/>
              <a:t>: </a:t>
            </a:r>
            <a:r>
              <a:rPr lang="en-US" dirty="0" smtClean="0"/>
              <a:t>Enable faster AP discovery while not wasting medium time</a:t>
            </a:r>
          </a:p>
          <a:p>
            <a:endParaRPr lang="en-US" dirty="0"/>
          </a:p>
          <a:p>
            <a:r>
              <a:rPr lang="en-US" dirty="0" smtClean="0"/>
              <a:t>Requirements: </a:t>
            </a:r>
          </a:p>
          <a:p>
            <a:pPr lvl="1"/>
            <a:r>
              <a:rPr lang="en-US" dirty="0" smtClean="0"/>
              <a:t>Mechanism </a:t>
            </a:r>
            <a:r>
              <a:rPr lang="en-US" dirty="0"/>
              <a:t>must be very </a:t>
            </a:r>
            <a:r>
              <a:rPr lang="en-US" u="sng" dirty="0"/>
              <a:t>efficient</a:t>
            </a:r>
            <a:r>
              <a:rPr lang="en-US" dirty="0"/>
              <a:t> </a:t>
            </a:r>
            <a:r>
              <a:rPr lang="en-US" dirty="0" smtClean="0"/>
              <a:t>if it </a:t>
            </a:r>
            <a:r>
              <a:rPr lang="en-US" dirty="0"/>
              <a:t>is </a:t>
            </a:r>
            <a:r>
              <a:rPr lang="en-US" dirty="0" smtClean="0"/>
              <a:t>used in Beacons </a:t>
            </a:r>
            <a:r>
              <a:rPr lang="en-US" dirty="0"/>
              <a:t>(or FILS Discovery Frame (</a:t>
            </a:r>
            <a:r>
              <a:rPr lang="en-US" dirty="0" smtClean="0"/>
              <a:t>FDF) ) </a:t>
            </a:r>
            <a:r>
              <a:rPr lang="en-US" dirty="0"/>
              <a:t>to carry the </a:t>
            </a:r>
            <a:r>
              <a:rPr lang="en-US" dirty="0" smtClean="0"/>
              <a:t>necessary </a:t>
            </a:r>
            <a:r>
              <a:rPr lang="en-US" dirty="0"/>
              <a:t>information </a:t>
            </a:r>
            <a:endParaRPr lang="en-US" dirty="0" smtClean="0"/>
          </a:p>
          <a:p>
            <a:pPr lvl="1"/>
            <a:r>
              <a:rPr lang="en-US" dirty="0" smtClean="0"/>
              <a:t>Mechanism must be </a:t>
            </a:r>
            <a:r>
              <a:rPr lang="en-US" u="sng" dirty="0" smtClean="0"/>
              <a:t>extensible</a:t>
            </a:r>
            <a:r>
              <a:rPr lang="en-US" dirty="0" smtClean="0"/>
              <a:t>, such that optional additional information may be added based on deployment requirements</a:t>
            </a:r>
          </a:p>
          <a:p>
            <a:pPr lvl="1"/>
            <a:r>
              <a:rPr lang="en-US" dirty="0" smtClean="0"/>
              <a:t>Mechanism must </a:t>
            </a:r>
            <a:r>
              <a:rPr lang="en-US" u="sng" dirty="0" smtClean="0"/>
              <a:t>reduce the number </a:t>
            </a:r>
            <a:r>
              <a:rPr lang="en-US" dirty="0" smtClean="0"/>
              <a:t>of Probe Responses generated due to a Probe Request  </a:t>
            </a:r>
          </a:p>
          <a:p>
            <a:endParaRPr lang="en-US" dirty="0" smtClean="0"/>
          </a:p>
          <a:p>
            <a:r>
              <a:rPr lang="en-US" dirty="0" smtClean="0"/>
              <a:t>A FILS reduced neighbor report is required </a:t>
            </a:r>
            <a:endParaRPr lang="en-US" dirty="0"/>
          </a:p>
          <a:p>
            <a:endParaRPr lang="en-US" dirty="0" smtClean="0"/>
          </a:p>
        </p:txBody>
      </p:sp>
    </p:spTree>
    <p:extLst>
      <p:ext uri="{BB962C8B-B14F-4D97-AF65-F5344CB8AC3E}">
        <p14:creationId xmlns:p14="http://schemas.microsoft.com/office/powerpoint/2010/main" val="2617212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836712"/>
            <a:ext cx="8712968" cy="582960"/>
          </a:xfrm>
        </p:spPr>
        <p:txBody>
          <a:bodyPr/>
          <a:lstStyle/>
          <a:p>
            <a:r>
              <a:rPr lang="en-US" dirty="0"/>
              <a:t>Existing mechanisms to not fulfill </a:t>
            </a:r>
            <a:r>
              <a:rPr lang="en-US" dirty="0" smtClean="0"/>
              <a:t>FILS reduced neighbor </a:t>
            </a:r>
            <a:r>
              <a:rPr lang="en-US" dirty="0"/>
              <a:t>report </a:t>
            </a:r>
            <a:r>
              <a:rPr lang="en-US" dirty="0" smtClean="0"/>
              <a:t>requirements</a:t>
            </a:r>
            <a:endParaRPr lang="en-US" dirty="0"/>
          </a:p>
        </p:txBody>
      </p:sp>
      <p:sp>
        <p:nvSpPr>
          <p:cNvPr id="3" name="Content Placeholder 2"/>
          <p:cNvSpPr>
            <a:spLocks noGrp="1"/>
          </p:cNvSpPr>
          <p:nvPr>
            <p:ph idx="1"/>
          </p:nvPr>
        </p:nvSpPr>
        <p:spPr>
          <a:xfrm>
            <a:off x="685800" y="5949280"/>
            <a:ext cx="7772400" cy="576064"/>
          </a:xfrm>
        </p:spPr>
        <p:txBody>
          <a:bodyPr>
            <a:normAutofit fontScale="92500"/>
          </a:bodyPr>
          <a:lstStyle/>
          <a:p>
            <a:r>
              <a:rPr lang="en-US" sz="2100" dirty="0" smtClean="0"/>
              <a:t>No solution fits well in the FILS reduced neighbor report requirement </a:t>
            </a:r>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6</a:t>
            </a:fld>
            <a:endParaRPr lang="en-US" dirty="0"/>
          </a:p>
        </p:txBody>
      </p:sp>
      <p:sp>
        <p:nvSpPr>
          <p:cNvPr id="60" name="Footer Placeholder 4"/>
          <p:cNvSpPr>
            <a:spLocks noGrp="1"/>
          </p:cNvSpPr>
          <p:nvPr>
            <p:ph type="ftr" sz="quarter" idx="11"/>
          </p:nvPr>
        </p:nvSpPr>
        <p:spPr>
          <a:xfrm>
            <a:off x="7072368" y="6475413"/>
            <a:ext cx="1471557" cy="184666"/>
          </a:xfrm>
        </p:spPr>
        <p:txBody>
          <a:bodyPr/>
          <a:lstStyle/>
          <a:p>
            <a:r>
              <a:rPr lang="en-US" dirty="0"/>
              <a:t>Santosh Pandey (Cisco)</a:t>
            </a:r>
          </a:p>
        </p:txBody>
      </p:sp>
      <p:graphicFrame>
        <p:nvGraphicFramePr>
          <p:cNvPr id="5" name="Table 4"/>
          <p:cNvGraphicFramePr>
            <a:graphicFrameLocks noGrp="1"/>
          </p:cNvGraphicFramePr>
          <p:nvPr>
            <p:extLst>
              <p:ext uri="{D42A27DB-BD31-4B8C-83A1-F6EECF244321}">
                <p14:modId xmlns:p14="http://schemas.microsoft.com/office/powerpoint/2010/main" val="1431201562"/>
              </p:ext>
            </p:extLst>
          </p:nvPr>
        </p:nvGraphicFramePr>
        <p:xfrm>
          <a:off x="179511" y="1907116"/>
          <a:ext cx="8856986" cy="3682125"/>
        </p:xfrm>
        <a:graphic>
          <a:graphicData uri="http://schemas.openxmlformats.org/drawingml/2006/table">
            <a:tbl>
              <a:tblPr firstRow="1" bandRow="1">
                <a:tableStyleId>{5C22544A-7EE6-4342-B048-85BDC9FD1C3A}</a:tableStyleId>
              </a:tblPr>
              <a:tblGrid>
                <a:gridCol w="1786283"/>
                <a:gridCol w="2009568"/>
                <a:gridCol w="3836998"/>
                <a:gridCol w="1224137"/>
              </a:tblGrid>
              <a:tr h="310362">
                <a:tc>
                  <a:txBody>
                    <a:bodyPr/>
                    <a:lstStyle/>
                    <a:p>
                      <a:r>
                        <a:rPr lang="en-US" sz="1200" dirty="0" smtClean="0"/>
                        <a:t>Name</a:t>
                      </a:r>
                      <a:endParaRPr lang="en-US" sz="1200" dirty="0"/>
                    </a:p>
                  </a:txBody>
                  <a:tcPr/>
                </a:tc>
                <a:tc>
                  <a:txBody>
                    <a:bodyPr/>
                    <a:lstStyle/>
                    <a:p>
                      <a:r>
                        <a:rPr lang="en-US" sz="1200" dirty="0" smtClean="0"/>
                        <a:t>Description</a:t>
                      </a:r>
                      <a:endParaRPr lang="en-US" sz="1200" dirty="0"/>
                    </a:p>
                  </a:txBody>
                  <a:tcPr/>
                </a:tc>
                <a:tc>
                  <a:txBody>
                    <a:bodyPr/>
                    <a:lstStyle/>
                    <a:p>
                      <a:r>
                        <a:rPr lang="en-US" sz="1200" dirty="0" smtClean="0"/>
                        <a:t>Evaluation</a:t>
                      </a:r>
                      <a:endParaRPr lang="en-US" sz="1200" dirty="0"/>
                    </a:p>
                  </a:txBody>
                  <a:tcPr/>
                </a:tc>
                <a:tc>
                  <a:txBody>
                    <a:bodyPr/>
                    <a:lstStyle/>
                    <a:p>
                      <a:r>
                        <a:rPr lang="en-US" sz="1200" dirty="0" smtClean="0"/>
                        <a:t>Summary</a:t>
                      </a:r>
                      <a:endParaRPr lang="en-US" sz="1200" dirty="0"/>
                    </a:p>
                  </a:txBody>
                  <a:tcPr/>
                </a:tc>
              </a:tr>
              <a:tr h="5267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Neighbor Report (8.4.2.39)</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Part of Measurement Request/Response</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Includes mandatory fields that are not essential for passive scanning, e.g. BSSID</a:t>
                      </a:r>
                    </a:p>
                  </a:txBody>
                  <a:tcPr/>
                </a:tc>
                <a:tc>
                  <a:txBody>
                    <a:bodyPr/>
                    <a:lstStyle/>
                    <a:p>
                      <a:endParaRPr lang="en-US" sz="1200" dirty="0"/>
                    </a:p>
                  </a:txBody>
                  <a:tcPr/>
                </a:tc>
              </a:tr>
              <a:tr h="7241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Beacon Report (8.4.2.24.7) </a:t>
                      </a:r>
                    </a:p>
                    <a:p>
                      <a:endParaRPr lang="en-US" sz="12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Part of Measurement Request/Response</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Includes mandatory fields that are not essential for passive scanning, e.g. Measurement Start Time, Measurement Token, </a:t>
                      </a:r>
                      <a:r>
                        <a:rPr lang="en-US" sz="1100" dirty="0" err="1" smtClean="0"/>
                        <a:t>etc</a:t>
                      </a:r>
                      <a:endParaRPr lang="en-US" sz="1100" dirty="0" smtClean="0"/>
                    </a:p>
                  </a:txBody>
                  <a:tcPr/>
                </a:tc>
                <a:tc>
                  <a:txBody>
                    <a:bodyPr/>
                    <a:lstStyle/>
                    <a:p>
                      <a:endParaRPr lang="en-US" sz="1200" dirty="0"/>
                    </a:p>
                  </a:txBody>
                  <a:tcPr/>
                </a:tc>
              </a:tr>
              <a:tr h="7241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AP Channel Report (8.4.2.38)</a:t>
                      </a:r>
                    </a:p>
                    <a:p>
                      <a:endParaRPr lang="en-US" sz="12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May be optionally included in the Beacon </a:t>
                      </a: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Additional </a:t>
                      </a:r>
                      <a:r>
                        <a:rPr lang="en-US" sz="1100" dirty="0" err="1" smtClean="0"/>
                        <a:t>subelements</a:t>
                      </a:r>
                      <a:r>
                        <a:rPr lang="en-US" sz="1100" dirty="0" smtClean="0"/>
                        <a:t> may be added to existing AP Channel Report, however modifying the channel list may lead to legacy issues and/or suboptimal field arrangements</a:t>
                      </a:r>
                    </a:p>
                  </a:txBody>
                  <a:tcPr/>
                </a:tc>
                <a:tc>
                  <a:txBody>
                    <a:bodyPr/>
                    <a:lstStyle/>
                    <a:p>
                      <a:endParaRPr lang="en-US" sz="1200" dirty="0"/>
                    </a:p>
                  </a:txBody>
                  <a:tcPr/>
                </a:tc>
              </a:tr>
              <a:tr h="672452">
                <a:tc>
                  <a:txBody>
                    <a:bodyPr/>
                    <a:lstStyle/>
                    <a:p>
                      <a:r>
                        <a:rPr lang="en-US" sz="1200" dirty="0" smtClean="0"/>
                        <a:t>Beacon Timing element</a:t>
                      </a:r>
                      <a:r>
                        <a:rPr lang="en-US" sz="1200" baseline="0" dirty="0" smtClean="0"/>
                        <a:t> (8.4.2.107)</a:t>
                      </a:r>
                      <a:endParaRPr lang="en-US" sz="12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May be optionally included in the Beacon from</a:t>
                      </a:r>
                      <a:r>
                        <a:rPr lang="en-US" sz="1100" baseline="0" dirty="0" smtClean="0"/>
                        <a:t> mesh STA</a:t>
                      </a:r>
                      <a:endParaRPr lang="en-US" sz="1100" dirty="0" smtClean="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Mesh</a:t>
                      </a:r>
                      <a:r>
                        <a:rPr lang="en-US" sz="1100" baseline="0" dirty="0" smtClean="0"/>
                        <a:t> solution and n</a:t>
                      </a:r>
                      <a:r>
                        <a:rPr lang="en-US" sz="1100" dirty="0" smtClean="0"/>
                        <a:t>o channel information included</a:t>
                      </a:r>
                    </a:p>
                  </a:txBody>
                  <a:tcPr/>
                </a:tc>
                <a:tc>
                  <a:txBody>
                    <a:bodyPr/>
                    <a:lstStyle/>
                    <a:p>
                      <a:endParaRPr lang="en-US" sz="1200" dirty="0"/>
                    </a:p>
                  </a:txBody>
                  <a:tcPr/>
                </a:tc>
              </a:tr>
              <a:tr h="724179">
                <a:tc>
                  <a:txBody>
                    <a:bodyPr/>
                    <a:lstStyle/>
                    <a:p>
                      <a:r>
                        <a:rPr lang="en-US" sz="1200" dirty="0" smtClean="0"/>
                        <a:t>Multi-band element (8.4.2.140 – 802.11ad D9.0)</a:t>
                      </a:r>
                      <a:endParaRPr lang="en-US" sz="12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Part</a:t>
                      </a:r>
                      <a:r>
                        <a:rPr lang="en-US" sz="1100" baseline="0" dirty="0" smtClean="0"/>
                        <a:t> of 11ad to indicate that the AP is multi-band AP</a:t>
                      </a:r>
                      <a:endParaRPr lang="en-US" sz="1100" dirty="0" smtClean="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smtClean="0"/>
                        <a:t>Includes</a:t>
                      </a:r>
                      <a:r>
                        <a:rPr lang="en-US" sz="1100" baseline="0" dirty="0" smtClean="0"/>
                        <a:t> mandatory fields that are not essential for passive scanning, e.g. Multi-band control, BSSID, </a:t>
                      </a:r>
                      <a:r>
                        <a:rPr lang="en-US" sz="1100" baseline="0" dirty="0" err="1" smtClean="0"/>
                        <a:t>etc</a:t>
                      </a:r>
                      <a:endParaRPr lang="en-US" sz="1100" dirty="0" smtClean="0"/>
                    </a:p>
                  </a:txBody>
                  <a:tcPr/>
                </a:tc>
                <a:tc>
                  <a:txBody>
                    <a:bodyPr/>
                    <a:lstStyle/>
                    <a:p>
                      <a:endParaRPr lang="en-US" sz="1200" dirty="0"/>
                    </a:p>
                  </a:txBody>
                  <a:tcPr/>
                </a:tc>
              </a:tr>
            </a:tbl>
          </a:graphicData>
        </a:graphic>
      </p:graphicFrame>
      <p:sp>
        <p:nvSpPr>
          <p:cNvPr id="7" name="Multiply 6"/>
          <p:cNvSpPr/>
          <p:nvPr/>
        </p:nvSpPr>
        <p:spPr bwMode="auto">
          <a:xfrm>
            <a:off x="8220858" y="2348880"/>
            <a:ext cx="266328" cy="313184"/>
          </a:xfrm>
          <a:prstGeom prst="mathMultiply">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Multiply 12"/>
          <p:cNvSpPr/>
          <p:nvPr/>
        </p:nvSpPr>
        <p:spPr bwMode="auto">
          <a:xfrm>
            <a:off x="8262056" y="2962950"/>
            <a:ext cx="266328" cy="313184"/>
          </a:xfrm>
          <a:prstGeom prst="mathMultiply">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Multiply 13"/>
          <p:cNvSpPr/>
          <p:nvPr/>
        </p:nvSpPr>
        <p:spPr bwMode="auto">
          <a:xfrm>
            <a:off x="8281292" y="3717032"/>
            <a:ext cx="266328" cy="313184"/>
          </a:xfrm>
          <a:prstGeom prst="mathMultiply">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Multiply 14"/>
          <p:cNvSpPr/>
          <p:nvPr/>
        </p:nvSpPr>
        <p:spPr bwMode="auto">
          <a:xfrm>
            <a:off x="8306267" y="4365104"/>
            <a:ext cx="266328" cy="313184"/>
          </a:xfrm>
          <a:prstGeom prst="mathMultiply">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Multiply 15"/>
          <p:cNvSpPr/>
          <p:nvPr/>
        </p:nvSpPr>
        <p:spPr bwMode="auto">
          <a:xfrm>
            <a:off x="8306267" y="5085184"/>
            <a:ext cx="266328" cy="313184"/>
          </a:xfrm>
          <a:prstGeom prst="mathMultiply">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412085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92696"/>
            <a:ext cx="7772400" cy="1066800"/>
          </a:xfrm>
        </p:spPr>
        <p:txBody>
          <a:bodyPr/>
          <a:lstStyle/>
          <a:p>
            <a:r>
              <a:rPr lang="en-US" dirty="0" smtClean="0"/>
              <a:t>Proposed solution </a:t>
            </a:r>
            <a:endParaRPr lang="en-US" dirty="0"/>
          </a:p>
        </p:txBody>
      </p:sp>
      <p:sp>
        <p:nvSpPr>
          <p:cNvPr id="3" name="Content Placeholder 2"/>
          <p:cNvSpPr>
            <a:spLocks noGrp="1"/>
          </p:cNvSpPr>
          <p:nvPr>
            <p:ph idx="1"/>
          </p:nvPr>
        </p:nvSpPr>
        <p:spPr/>
        <p:txBody>
          <a:bodyPr>
            <a:normAutofit/>
          </a:bodyPr>
          <a:lstStyle/>
          <a:p>
            <a:r>
              <a:rPr lang="en-US" dirty="0" smtClean="0"/>
              <a:t>Introduce a new information element called FILS Reduced Neighbor Report (RNR) IE to report neighboring APs</a:t>
            </a:r>
          </a:p>
          <a:p>
            <a:pPr lvl="1"/>
            <a:endParaRPr lang="en-US" dirty="0" smtClean="0"/>
          </a:p>
          <a:p>
            <a:r>
              <a:rPr lang="en-US" dirty="0" smtClean="0"/>
              <a:t>Define the IE with limited mandatory fields that are essential for AP discovery via passive scanning, i.e. channel and TBTT offset </a:t>
            </a:r>
            <a:endParaRPr lang="en-US" dirty="0" smtClean="0">
              <a:solidFill>
                <a:schemeClr val="bg2">
                  <a:lumMod val="75000"/>
                </a:schemeClr>
              </a:solidFill>
            </a:endParaRPr>
          </a:p>
          <a:p>
            <a:r>
              <a:rPr lang="en-US" dirty="0" smtClean="0"/>
              <a:t>Include optional </a:t>
            </a:r>
            <a:r>
              <a:rPr lang="en-US" dirty="0" err="1" smtClean="0"/>
              <a:t>subelements</a:t>
            </a:r>
            <a:r>
              <a:rPr lang="en-US" dirty="0" smtClean="0"/>
              <a:t> for any additional information to enhance AP discovery</a:t>
            </a:r>
            <a:endParaRPr lang="en-US" dirty="0">
              <a:solidFill>
                <a:schemeClr val="bg2">
                  <a:lumMod val="75000"/>
                </a:schemeClr>
              </a:solidFill>
            </a:endParaRPr>
          </a:p>
          <a:p>
            <a:endParaRPr lang="en-US" dirty="0" smtClean="0"/>
          </a:p>
          <a:p>
            <a:pPr marL="0" indent="0">
              <a:buNone/>
            </a:pPr>
            <a:endParaRPr lang="en-US" dirty="0"/>
          </a:p>
          <a:p>
            <a:endParaRPr lang="en-US" dirty="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7</a:t>
            </a:fld>
            <a:endParaRPr lang="en-US"/>
          </a:p>
        </p:txBody>
      </p:sp>
    </p:spTree>
    <p:extLst>
      <p:ext uri="{BB962C8B-B14F-4D97-AF65-F5344CB8AC3E}">
        <p14:creationId xmlns:p14="http://schemas.microsoft.com/office/powerpoint/2010/main" val="39090740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FILS Reduced Neighbor Report IE</a:t>
            </a:r>
            <a:endParaRPr lang="en-US" dirty="0"/>
          </a:p>
        </p:txBody>
      </p:sp>
      <p:sp>
        <p:nvSpPr>
          <p:cNvPr id="3" name="Content Placeholder 2"/>
          <p:cNvSpPr>
            <a:spLocks noGrp="1"/>
          </p:cNvSpPr>
          <p:nvPr>
            <p:ph idx="1"/>
          </p:nvPr>
        </p:nvSpPr>
        <p:spPr>
          <a:xfrm>
            <a:off x="685800" y="3284984"/>
            <a:ext cx="7772400" cy="3024336"/>
          </a:xfrm>
        </p:spPr>
        <p:txBody>
          <a:bodyPr>
            <a:normAutofit/>
          </a:bodyPr>
          <a:lstStyle/>
          <a:p>
            <a:pPr>
              <a:defRPr/>
            </a:pPr>
            <a:endParaRPr lang="en-US" dirty="0"/>
          </a:p>
          <a:p>
            <a:pPr>
              <a:defRPr/>
            </a:pPr>
            <a:r>
              <a:rPr lang="en-US" dirty="0" smtClean="0"/>
              <a:t>List </a:t>
            </a:r>
            <a:r>
              <a:rPr lang="en-US" dirty="0"/>
              <a:t>of Neighbor AP Information </a:t>
            </a:r>
            <a:r>
              <a:rPr lang="en-US" dirty="0" smtClean="0"/>
              <a:t>fields </a:t>
            </a:r>
            <a:r>
              <a:rPr lang="en-US" dirty="0"/>
              <a:t>contains one or more Neighbor AP Information </a:t>
            </a:r>
            <a:r>
              <a:rPr lang="en-US" dirty="0" smtClean="0"/>
              <a:t>fields </a:t>
            </a:r>
          </a:p>
          <a:p>
            <a:pPr>
              <a:defRPr/>
            </a:pPr>
            <a:endParaRPr lang="en-US" dirty="0"/>
          </a:p>
          <a:p>
            <a:pPr>
              <a:defRPr/>
            </a:pPr>
            <a:r>
              <a:rPr lang="en-US" dirty="0" err="1" smtClean="0"/>
              <a:t>TGai</a:t>
            </a:r>
            <a:r>
              <a:rPr lang="en-US" dirty="0" smtClean="0"/>
              <a:t> STAs may optionally include this IE in the Beacon or Probe Response Frames</a:t>
            </a:r>
            <a:endParaRPr lang="en-US" dirty="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8</a:t>
            </a:fld>
            <a:endParaRPr lang="en-US"/>
          </a:p>
        </p:txBody>
      </p:sp>
      <p:graphicFrame>
        <p:nvGraphicFramePr>
          <p:cNvPr id="7" name="Group 34"/>
          <p:cNvGraphicFramePr>
            <a:graphicFrameLocks noGrp="1"/>
          </p:cNvGraphicFramePr>
          <p:nvPr>
            <p:extLst>
              <p:ext uri="{D42A27DB-BD31-4B8C-83A1-F6EECF244321}">
                <p14:modId xmlns:p14="http://schemas.microsoft.com/office/powerpoint/2010/main" val="141142245"/>
              </p:ext>
            </p:extLst>
          </p:nvPr>
        </p:nvGraphicFramePr>
        <p:xfrm>
          <a:off x="1475656" y="2046972"/>
          <a:ext cx="5621954" cy="985838"/>
        </p:xfrm>
        <a:graphic>
          <a:graphicData uri="http://schemas.openxmlformats.org/drawingml/2006/table">
            <a:tbl>
              <a:tblPr/>
              <a:tblGrid>
                <a:gridCol w="637876"/>
                <a:gridCol w="724367"/>
                <a:gridCol w="800047"/>
                <a:gridCol w="864916"/>
                <a:gridCol w="864916"/>
                <a:gridCol w="864916"/>
                <a:gridCol w="864916"/>
              </a:tblGrid>
              <a:tr h="578083">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Element ID</a:t>
                      </a:r>
                      <a:b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b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Length</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Neighbor AP Information field #1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Neighbor AP Information field #2 (optional)</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Neighbor AP Information field #n (optional)</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7755">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1" i="0" u="none" strike="noStrike" cap="none" normalizeH="0" baseline="0" smtClean="0">
                          <a:ln>
                            <a:noFill/>
                          </a:ln>
                          <a:solidFill>
                            <a:schemeClr val="tx1"/>
                          </a:solidFill>
                          <a:effectLst/>
                          <a:latin typeface="Arial" pitchFamily="34" charset="0"/>
                          <a:ea typeface="ＭＳ Ｐゴシック" pitchFamily="34" charset="-128"/>
                          <a:cs typeface="Times New Roman" pitchFamily="18" charset="0"/>
                        </a:rPr>
                        <a:t>Octets:</a:t>
                      </a:r>
                      <a:endParaRPr kumimoji="0" lang="en-US" sz="1100" b="0" i="0" u="none" strike="noStrike" cap="none" normalizeH="0" baseline="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1</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1</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variable</a:t>
                      </a:r>
                    </a:p>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9" name="TextBox 8"/>
          <p:cNvSpPr txBox="1"/>
          <p:nvPr/>
        </p:nvSpPr>
        <p:spPr>
          <a:xfrm>
            <a:off x="3306332" y="2889144"/>
            <a:ext cx="2157963" cy="276999"/>
          </a:xfrm>
          <a:prstGeom prst="rect">
            <a:avLst/>
          </a:prstGeom>
          <a:noFill/>
        </p:spPr>
        <p:txBody>
          <a:bodyPr wrap="none" rtlCol="0">
            <a:spAutoFit/>
          </a:bodyPr>
          <a:lstStyle/>
          <a:p>
            <a:r>
              <a:rPr lang="en-US" dirty="0" smtClean="0"/>
              <a:t>FILS Reduced Neighbor Report</a:t>
            </a:r>
            <a:endParaRPr lang="en-US" dirty="0"/>
          </a:p>
        </p:txBody>
      </p:sp>
    </p:spTree>
    <p:extLst>
      <p:ext uri="{BB962C8B-B14F-4D97-AF65-F5344CB8AC3E}">
        <p14:creationId xmlns:p14="http://schemas.microsoft.com/office/powerpoint/2010/main" val="827457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 AP Information field</a:t>
            </a:r>
            <a:endParaRPr lang="en-US" dirty="0"/>
          </a:p>
        </p:txBody>
      </p:sp>
      <p:sp>
        <p:nvSpPr>
          <p:cNvPr id="3" name="Content Placeholder 2"/>
          <p:cNvSpPr>
            <a:spLocks noGrp="1"/>
          </p:cNvSpPr>
          <p:nvPr>
            <p:ph idx="1"/>
          </p:nvPr>
        </p:nvSpPr>
        <p:spPr>
          <a:xfrm>
            <a:off x="683568" y="3212976"/>
            <a:ext cx="7772400" cy="3024336"/>
          </a:xfrm>
        </p:spPr>
        <p:txBody>
          <a:bodyPr>
            <a:normAutofit fontScale="62500" lnSpcReduction="20000"/>
          </a:bodyPr>
          <a:lstStyle/>
          <a:p>
            <a:r>
              <a:rPr lang="en-US" dirty="0" smtClean="0"/>
              <a:t>The Neighbor AP Information field indicates the neighbor APs TBTT operating on a channel</a:t>
            </a:r>
          </a:p>
          <a:p>
            <a:r>
              <a:rPr lang="en-US" dirty="0" smtClean="0"/>
              <a:t>TBTT Information Header field is defined in next slide and has information such as count and length of the TBTT Information field</a:t>
            </a:r>
          </a:p>
          <a:p>
            <a:endParaRPr lang="en-US" dirty="0"/>
          </a:p>
          <a:p>
            <a:r>
              <a:rPr lang="en-US" dirty="0"/>
              <a:t>Operating Class is 1 octet in length and indicates the band and bandwidth of the channel of the APs in this Neighbor AP Information field. Valid values of Operating Class are shown in Annex E.</a:t>
            </a:r>
          </a:p>
          <a:p>
            <a:r>
              <a:rPr lang="en-US" dirty="0"/>
              <a:t>Channel Number is 1 octet in length and indicates the last known primary channel of the APs in this Neighbor AP Information field. Channel Number is defined within an Operating Class as shown in Annex E. </a:t>
            </a:r>
            <a:endParaRPr lang="en-US" dirty="0" smtClean="0"/>
          </a:p>
          <a:p>
            <a:endParaRPr lang="en-US" dirty="0"/>
          </a:p>
          <a:p>
            <a:r>
              <a:rPr lang="en-US" dirty="0" smtClean="0"/>
              <a:t>TBTT Information field is defined in later slides </a:t>
            </a:r>
            <a:endParaRPr lang="en-US" dirty="0"/>
          </a:p>
          <a:p>
            <a:endParaRPr lang="en-US" dirty="0" smtClean="0"/>
          </a:p>
        </p:txBody>
      </p:sp>
      <p:sp>
        <p:nvSpPr>
          <p:cNvPr id="4" name="Date Placeholder 3"/>
          <p:cNvSpPr>
            <a:spLocks noGrp="1"/>
          </p:cNvSpPr>
          <p:nvPr>
            <p:ph type="dt" sz="half" idx="10"/>
          </p:nvPr>
        </p:nvSpPr>
        <p:spPr/>
        <p:txBody>
          <a:bodyPr/>
          <a:lstStyle/>
          <a:p>
            <a:r>
              <a:rPr lang="en-US" smtClean="0"/>
              <a:t>Sep.  2012</a:t>
            </a:r>
            <a:endParaRPr lang="en-US" dirty="0"/>
          </a:p>
        </p:txBody>
      </p:sp>
      <p:sp>
        <p:nvSpPr>
          <p:cNvPr id="5" name="Footer Placeholder 4"/>
          <p:cNvSpPr>
            <a:spLocks noGrp="1"/>
          </p:cNvSpPr>
          <p:nvPr>
            <p:ph type="ftr" sz="quarter" idx="11"/>
          </p:nvPr>
        </p:nvSpPr>
        <p:spPr/>
        <p:txBody>
          <a:bodyPr/>
          <a:lstStyle/>
          <a:p>
            <a:r>
              <a:rPr lang="en-US" smtClean="0"/>
              <a:t>Santosh Pandey (Cisco)</a:t>
            </a:r>
            <a:endParaRPr lang="en-US" dirty="0"/>
          </a:p>
        </p:txBody>
      </p:sp>
      <p:sp>
        <p:nvSpPr>
          <p:cNvPr id="6" name="Slide Number Placeholder 5"/>
          <p:cNvSpPr>
            <a:spLocks noGrp="1"/>
          </p:cNvSpPr>
          <p:nvPr>
            <p:ph type="sldNum" sz="quarter" idx="12"/>
          </p:nvPr>
        </p:nvSpPr>
        <p:spPr/>
        <p:txBody>
          <a:bodyPr/>
          <a:lstStyle/>
          <a:p>
            <a:r>
              <a:rPr lang="en-US" smtClean="0"/>
              <a:t>Slide </a:t>
            </a:r>
            <a:fld id="{1555E099-16F6-413B-A159-CD656C8430EC}" type="slidenum">
              <a:rPr lang="en-US" smtClean="0"/>
              <a:pPr/>
              <a:t>9</a:t>
            </a:fld>
            <a:endParaRPr lang="en-US"/>
          </a:p>
        </p:txBody>
      </p:sp>
      <p:graphicFrame>
        <p:nvGraphicFramePr>
          <p:cNvPr id="8" name="Group 34"/>
          <p:cNvGraphicFramePr>
            <a:graphicFrameLocks noGrp="1"/>
          </p:cNvGraphicFramePr>
          <p:nvPr>
            <p:extLst>
              <p:ext uri="{D42A27DB-BD31-4B8C-83A1-F6EECF244321}">
                <p14:modId xmlns:p14="http://schemas.microsoft.com/office/powerpoint/2010/main" val="190609584"/>
              </p:ext>
            </p:extLst>
          </p:nvPr>
        </p:nvGraphicFramePr>
        <p:xfrm>
          <a:off x="899592" y="1527395"/>
          <a:ext cx="7014148" cy="1129854"/>
        </p:xfrm>
        <a:graphic>
          <a:graphicData uri="http://schemas.openxmlformats.org/drawingml/2006/table">
            <a:tbl>
              <a:tblPr/>
              <a:tblGrid>
                <a:gridCol w="692033"/>
                <a:gridCol w="785867"/>
                <a:gridCol w="891430"/>
                <a:gridCol w="891430"/>
                <a:gridCol w="938347"/>
                <a:gridCol w="938347"/>
                <a:gridCol w="938347"/>
                <a:gridCol w="938347"/>
              </a:tblGrid>
              <a:tr h="144016">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11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w="12700" cap="flat" cmpd="sng" algn="ctr">
                      <a:noFill/>
                      <a:prstDash val="solid"/>
                      <a:round/>
                      <a:headEnd type="none" w="med" len="med"/>
                      <a:tailEnd type="none" w="med" len="med"/>
                    </a:lnR>
                    <a:lnT>
                      <a:noFill/>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76200" marR="0" lvl="0" indent="0" algn="ctr"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76200" marR="0" lvl="0" indent="0" algn="ctr"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8083">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TBTT Information Header</a:t>
                      </a:r>
                      <a:b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b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Operating Class</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Channel Number</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TBTT Information field #1 </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TBTT Information field #2 (optional)</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TBTT Information field #n  (optional)</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7755">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1" i="0" u="none" strike="noStrike" cap="none" normalizeH="0" baseline="0" dirty="0" smtClean="0">
                          <a:ln>
                            <a:noFill/>
                          </a:ln>
                          <a:solidFill>
                            <a:schemeClr val="tx1"/>
                          </a:solidFill>
                          <a:effectLst/>
                          <a:latin typeface="Arial" pitchFamily="34" charset="0"/>
                          <a:ea typeface="ＭＳ Ｐゴシック" pitchFamily="34" charset="-128"/>
                          <a:cs typeface="Times New Roman" pitchFamily="18" charset="0"/>
                        </a:rPr>
                        <a:t>Octets:</a:t>
                      </a:r>
                      <a:endParaRPr kumimoji="0" lang="en-US" sz="1100" b="0" i="0" u="none" strike="noStrike" cap="none" normalizeH="0" baseline="0" dirty="0" smtClean="0">
                        <a:ln>
                          <a:noFill/>
                        </a:ln>
                        <a:solidFill>
                          <a:schemeClr val="tx1"/>
                        </a:solidFill>
                        <a:effectLst/>
                        <a:latin typeface="Times New Roman" pitchFamily="18" charset="0"/>
                        <a:ea typeface="ＭＳ Ｐゴシック" pitchFamily="34" charset="-128"/>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76200" marR="0" lvl="0" indent="0" algn="ctr"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2</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ctr"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1</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ctr"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1</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76200" marR="0" lvl="0" indent="0" algn="l" defTabSz="914400" rtl="0" eaLnBrk="1" fontAlgn="base" latinLnBrk="0" hangingPunct="1">
                        <a:lnSpc>
                          <a:spcPts val="1000"/>
                        </a:lnSpc>
                        <a:spcBef>
                          <a:spcPts val="475"/>
                        </a:spcBef>
                        <a:spcAft>
                          <a:spcPts val="325"/>
                        </a:spcAft>
                        <a:buClrTx/>
                        <a:buSzTx/>
                        <a:buFontTx/>
                        <a:buNone/>
                        <a:tabLst/>
                      </a:pPr>
                      <a:r>
                        <a:rPr kumimoji="0" lang="en-US" sz="9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variable</a:t>
                      </a:r>
                    </a:p>
                  </a:txBody>
                  <a:tcPr marL="0" marR="0"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10" name="TextBox 9"/>
          <p:cNvSpPr txBox="1"/>
          <p:nvPr/>
        </p:nvSpPr>
        <p:spPr>
          <a:xfrm>
            <a:off x="3419872" y="2503929"/>
            <a:ext cx="2135777" cy="276999"/>
          </a:xfrm>
          <a:prstGeom prst="rect">
            <a:avLst/>
          </a:prstGeom>
          <a:noFill/>
        </p:spPr>
        <p:txBody>
          <a:bodyPr wrap="none" rtlCol="0">
            <a:spAutoFit/>
          </a:bodyPr>
          <a:lstStyle/>
          <a:p>
            <a:r>
              <a:rPr lang="en-US" dirty="0" smtClean="0"/>
              <a:t>Neighbor AP information field</a:t>
            </a:r>
            <a:endParaRPr lang="en-US" dirty="0"/>
          </a:p>
        </p:txBody>
      </p:sp>
    </p:spTree>
    <p:extLst>
      <p:ext uri="{BB962C8B-B14F-4D97-AF65-F5344CB8AC3E}">
        <p14:creationId xmlns:p14="http://schemas.microsoft.com/office/powerpoint/2010/main" val="132012721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60906</TotalTime>
  <Words>1744</Words>
  <Application>Microsoft Office PowerPoint</Application>
  <PresentationFormat>On-screen Show (4:3)</PresentationFormat>
  <Paragraphs>272</Paragraphs>
  <Slides>20</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Microsoft Word 97 - 2003 Document</vt:lpstr>
      <vt:lpstr>FILS Reduced Neighbor Report</vt:lpstr>
      <vt:lpstr>Abstract</vt:lpstr>
      <vt:lpstr>PowerPoint Presentation</vt:lpstr>
      <vt:lpstr>Faster scanning cannot be achieved  by a 2.4GHz AP authorizing operation in a 5GHz channel  </vt:lpstr>
      <vt:lpstr>FILS scanning goals and requirements</vt:lpstr>
      <vt:lpstr>Existing mechanisms to not fulfill FILS reduced neighbor report requirements</vt:lpstr>
      <vt:lpstr>Proposed solution </vt:lpstr>
      <vt:lpstr>FILS Reduced Neighbor Report IE</vt:lpstr>
      <vt:lpstr>Neighbor AP Information field</vt:lpstr>
      <vt:lpstr>TBTT Information Header subfield</vt:lpstr>
      <vt:lpstr>TBTT Information field</vt:lpstr>
      <vt:lpstr>MLME changes</vt:lpstr>
      <vt:lpstr>Motion</vt:lpstr>
      <vt:lpstr>Backup</vt:lpstr>
      <vt:lpstr>Straw poll </vt:lpstr>
      <vt:lpstr>Current 802.11 Neighbor Report details</vt:lpstr>
      <vt:lpstr>Current Beacon Report</vt:lpstr>
      <vt:lpstr>AP neighbor report</vt:lpstr>
      <vt:lpstr>Beacon Timing element</vt:lpstr>
      <vt:lpstr>FILS Reduced Neighbor Request</vt:lpstr>
    </vt:vector>
  </TitlesOfParts>
  <Company>Intel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FILS Reduced Neighbor Report</dc:title>
  <dc:creator>Santosh Pandey</dc:creator>
  <cp:lastModifiedBy>Cisco Systems</cp:lastModifiedBy>
  <cp:revision>238</cp:revision>
  <cp:lastPrinted>1998-02-10T13:28:06Z</cp:lastPrinted>
  <dcterms:created xsi:type="dcterms:W3CDTF">2012-01-15T20:46:20Z</dcterms:created>
  <dcterms:modified xsi:type="dcterms:W3CDTF">2012-09-18T21:18:26Z</dcterms:modified>
</cp:coreProperties>
</file>