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57" r:id="rId3"/>
    <p:sldId id="292" r:id="rId4"/>
    <p:sldId id="337" r:id="rId5"/>
    <p:sldId id="331" r:id="rId6"/>
    <p:sldId id="319" r:id="rId7"/>
    <p:sldId id="341" r:id="rId8"/>
    <p:sldId id="332" r:id="rId9"/>
    <p:sldId id="344" r:id="rId10"/>
    <p:sldId id="346" r:id="rId11"/>
    <p:sldId id="333" r:id="rId12"/>
    <p:sldId id="286" r:id="rId13"/>
    <p:sldId id="298" r:id="rId14"/>
    <p:sldId id="339" r:id="rId15"/>
    <p:sldId id="343" r:id="rId16"/>
    <p:sldId id="340" r:id="rId17"/>
    <p:sldId id="348" r:id="rId18"/>
    <p:sldId id="347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w Myles (amyles)" initials="AM(" lastIdx="14" clrIdx="0"/>
  <p:cmAuthor id="1" name="Cisco Systems" initials="C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8189" autoAdjust="0"/>
    <p:restoredTop sz="94638" autoAdjust="0"/>
  </p:normalViewPr>
  <p:slideViewPr>
    <p:cSldViewPr>
      <p:cViewPr varScale="1">
        <p:scale>
          <a:sx n="129" d="100"/>
          <a:sy n="129" d="100"/>
        </p:scale>
        <p:origin x="-61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040" y="-108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802.11-12/1054r0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Santosh Pandey (Cisco)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97640F8-96AC-44C1-8286-F4196CB4C7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70425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802.11-12/1054r0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81753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Santosh Pandey (Cisco)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B6D9D46-FD8C-44D7-9BBE-86788FBEA4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561067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802.11-12/1054r0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Santosh Pandey (Cisco)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13661810-3081-43C6-981F-BBBC01A0961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802.11-12/1054r0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Santosh Pandey (Cisco)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F8512970-70E0-469C-97F8-194F660DFD17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802.11-12/1054r0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Santosh Pandey (Cisco)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F8512970-70E0-469C-97F8-194F660DFD17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568" y="332656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2368" y="6475413"/>
            <a:ext cx="147155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Santosh Pandey (Cisco)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8FD21D4-2BC5-4B20-BFB4-B9AD87709C3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4514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Santosh Pandey (Cisco)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083B7D0-0CDF-4B21-87C6-6F28CC25B5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608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Santosh Pandey (Cisco)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43272D0-8C17-46B7-8B14-BE54831DF1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90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029087" y="6475413"/>
            <a:ext cx="1514838" cy="184666"/>
          </a:xfrm>
        </p:spPr>
        <p:txBody>
          <a:bodyPr/>
          <a:lstStyle/>
          <a:p>
            <a:r>
              <a:rPr lang="en-US" dirty="0" smtClean="0"/>
              <a:t>Santosh Pandey (Cisco)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089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Santosh Pandey (Cisco)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7AA595-764E-4A46-B326-B3632829CD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65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Santosh Pandey (Cisco)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BAAA85A-6B74-44C3-AD15-4C46906018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275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Santosh Pandey (Cisco)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5A3672B-8111-48B4-A976-844A74CDD5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03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72368" y="6475413"/>
            <a:ext cx="147155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Santosh Pandey (Cisco)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4416AF8-54DF-4ABD-BE0A-EBAB318CD8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259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Santosh Pandey (Cisco)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713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Santosh Pandey (Cisco)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F1B8078-FDA2-41F8-AAB9-4790A2E98C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015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Santosh Pandey (Cisco)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4A0C28-BF42-4474-81B5-7AF2470AB7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264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Sep. 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29087" y="6475413"/>
            <a:ext cx="151483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Santosh Pandey (Cisco)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1555E099-16F6-413B-A159-CD656C8430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802.11-12/1054r0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2368" y="6475413"/>
            <a:ext cx="1471557" cy="184666"/>
          </a:xfrm>
        </p:spPr>
        <p:txBody>
          <a:bodyPr/>
          <a:lstStyle/>
          <a:p>
            <a:r>
              <a:rPr lang="en-US" dirty="0"/>
              <a:t>Santosh Pandey (Cisco)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47BEF44D-91E2-4E92-9477-86D6CA1B5FB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FILS Reduced </a:t>
            </a:r>
            <a:r>
              <a:rPr lang="en-US" dirty="0" smtClean="0"/>
              <a:t>Neighbor Report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2012-09-07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3102968"/>
              </p:ext>
            </p:extLst>
          </p:nvPr>
        </p:nvGraphicFramePr>
        <p:xfrm>
          <a:off x="525636" y="2348880"/>
          <a:ext cx="7783513" cy="299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7" name="Document" r:id="rId4" imgW="8796420" imgH="3387058" progId="Word.Document.8">
                  <p:embed/>
                </p:oleObj>
              </mc:Choice>
              <mc:Fallback>
                <p:oleObj name="Document" r:id="rId4" imgW="8796420" imgH="3387058" progId="Word.Document.8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636" y="2348880"/>
                        <a:ext cx="7783513" cy="299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TBTT Information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140968"/>
            <a:ext cx="7772400" cy="3168352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err="1" smtClean="0"/>
              <a:t>Subelement</a:t>
            </a:r>
            <a:r>
              <a:rPr lang="en-US" dirty="0" smtClean="0"/>
              <a:t> bit (S) is set if there are </a:t>
            </a:r>
            <a:r>
              <a:rPr lang="en-US" dirty="0" err="1" smtClean="0"/>
              <a:t>subelements</a:t>
            </a:r>
            <a:r>
              <a:rPr lang="en-US" dirty="0" smtClean="0"/>
              <a:t> included in this TBTT Information field   </a:t>
            </a:r>
          </a:p>
          <a:p>
            <a:r>
              <a:rPr lang="en-US" dirty="0" smtClean="0"/>
              <a:t>The TBTT in TUs subfield is 7 bits in length and indicates the offset in TUs to their next TBTT from the time specified in timestamp field of the Beacon or Probe Response frame containing this IE</a:t>
            </a:r>
          </a:p>
          <a:p>
            <a:pPr lvl="1"/>
            <a:r>
              <a:rPr lang="en-US" dirty="0" smtClean="0"/>
              <a:t>The value 1111111 (127) is reserved and is used to indicate unknown TBTT value</a:t>
            </a:r>
          </a:p>
          <a:p>
            <a:r>
              <a:rPr lang="en-US" dirty="0" smtClean="0"/>
              <a:t>Optional </a:t>
            </a:r>
            <a:r>
              <a:rPr lang="en-US" dirty="0" err="1" smtClean="0"/>
              <a:t>subelements</a:t>
            </a:r>
            <a:r>
              <a:rPr lang="en-US" dirty="0" smtClean="0"/>
              <a:t> (incomplete list - TBD)</a:t>
            </a:r>
          </a:p>
          <a:p>
            <a:pPr lvl="1"/>
            <a:r>
              <a:rPr lang="en-US" dirty="0" smtClean="0"/>
              <a:t>Beacon interval  (8.4.1.3) –2 octets field </a:t>
            </a:r>
          </a:p>
          <a:p>
            <a:pPr lvl="2"/>
            <a:r>
              <a:rPr lang="en-US" dirty="0" smtClean="0"/>
              <a:t>The Beacon interval may be used by STAs to wait for the next Beacon transmissions if it cannot receive the immediate Beacon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Santosh Pandey (Cisco)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8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801458"/>
              </p:ext>
            </p:extLst>
          </p:nvPr>
        </p:nvGraphicFramePr>
        <p:xfrm>
          <a:off x="3059832" y="1645557"/>
          <a:ext cx="2568730" cy="1129854"/>
        </p:xfrm>
        <a:graphic>
          <a:graphicData uri="http://schemas.openxmlformats.org/drawingml/2006/table">
            <a:tbl>
              <a:tblPr/>
              <a:tblGrid>
                <a:gridCol w="692033"/>
                <a:gridCol w="202043"/>
                <a:gridCol w="736307"/>
                <a:gridCol w="938347"/>
              </a:tblGrid>
              <a:tr h="144016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Bits: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B0  B1           B7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083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TBTT in TUs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Subelements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(optional)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755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Octets: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51920" y="2636912"/>
            <a:ext cx="1666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TBTT </a:t>
            </a:r>
            <a:r>
              <a:rPr lang="en-US" dirty="0"/>
              <a:t>I</a:t>
            </a:r>
            <a:r>
              <a:rPr lang="en-US" dirty="0" smtClean="0"/>
              <a:t>nformation field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781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MLME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FILS AP Beacon may optionally include the FILS RNR IE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 FILS STA shall indicate that it is FILS capable </a:t>
            </a:r>
          </a:p>
          <a:p>
            <a:pPr marL="457200" lvl="1" indent="0">
              <a:buNone/>
            </a:pPr>
            <a:r>
              <a:rPr lang="en-US" dirty="0" smtClean="0"/>
              <a:t>  </a:t>
            </a:r>
          </a:p>
          <a:p>
            <a:r>
              <a:rPr lang="en-US" dirty="0" smtClean="0"/>
              <a:t>FILS AP Probe Response</a:t>
            </a:r>
          </a:p>
          <a:p>
            <a:pPr lvl="1"/>
            <a:r>
              <a:rPr lang="en-US" dirty="0" smtClean="0"/>
              <a:t>A FILS AP receiving a Probe Request frame from a FILS non-AP STA may respond with a Probe Response frame. It may include the FILS RNR IE in the Probe Response frame.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Santosh Pandey (Cisco)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66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12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GB" dirty="0" smtClean="0"/>
              <a:t>Motion</a:t>
            </a:r>
            <a:endParaRPr lang="en-GB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pPr marL="0">
              <a:spcBef>
                <a:spcPts val="0"/>
              </a:spcBef>
              <a:buNone/>
            </a:pPr>
            <a:r>
              <a:rPr lang="en-US" sz="1800" dirty="0" smtClean="0"/>
              <a:t>TBD</a:t>
            </a:r>
            <a:endParaRPr lang="en-US" sz="180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29087" y="6475413"/>
            <a:ext cx="1514838" cy="184666"/>
          </a:xfrm>
        </p:spPr>
        <p:txBody>
          <a:bodyPr/>
          <a:lstStyle/>
          <a:p>
            <a:r>
              <a:rPr lang="en-US" dirty="0" smtClean="0"/>
              <a:t>Santosh Pandey (Cisco)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13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Backup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29087" y="6475413"/>
            <a:ext cx="1514838" cy="184666"/>
          </a:xfrm>
        </p:spPr>
        <p:txBody>
          <a:bodyPr/>
          <a:lstStyle/>
          <a:p>
            <a:r>
              <a:rPr lang="en-US" dirty="0" smtClean="0"/>
              <a:t>Santosh Pandey (Cisco)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Current 802.11 Neighbor </a:t>
            </a:r>
            <a:r>
              <a:rPr lang="en-US" dirty="0"/>
              <a:t>R</a:t>
            </a:r>
            <a:r>
              <a:rPr lang="en-US" dirty="0" smtClean="0"/>
              <a:t>eport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1296144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Current 802.11 neighbor report may be used to communicate the other channels that the AP is operating on</a:t>
            </a:r>
          </a:p>
          <a:p>
            <a:pPr lvl="1"/>
            <a:r>
              <a:rPr lang="en-US" sz="1600" dirty="0" smtClean="0"/>
              <a:t>A measurement Request/Response format  </a:t>
            </a:r>
          </a:p>
          <a:p>
            <a:pPr lvl="1"/>
            <a:r>
              <a:rPr lang="en-US" sz="1600" dirty="0" smtClean="0"/>
              <a:t>Includes mandatory fields that are not be essential for passive scanning, e.g. BSSID</a:t>
            </a:r>
            <a:r>
              <a:rPr lang="en-US" sz="1600" dirty="0"/>
              <a:t/>
            </a:r>
            <a:br>
              <a:rPr lang="en-US" sz="1600" dirty="0"/>
            </a:b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22406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EDE002D1-28E4-4BD7-9C1F-AB6CE69A2774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780928"/>
            <a:ext cx="6768752" cy="1318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28" y="4287888"/>
            <a:ext cx="5184576" cy="1153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238" y="4267234"/>
            <a:ext cx="3722762" cy="1994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2368" y="6475413"/>
            <a:ext cx="1471557" cy="184666"/>
          </a:xfrm>
        </p:spPr>
        <p:txBody>
          <a:bodyPr/>
          <a:lstStyle/>
          <a:p>
            <a:r>
              <a:rPr lang="en-US" dirty="0"/>
              <a:t>Santosh Pandey (Cisco)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41" y="5441839"/>
            <a:ext cx="4781897" cy="870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100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Beacon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943744"/>
          </a:xfrm>
        </p:spPr>
        <p:txBody>
          <a:bodyPr>
            <a:normAutofit fontScale="77500" lnSpcReduction="20000"/>
          </a:bodyPr>
          <a:lstStyle/>
          <a:p>
            <a:r>
              <a:rPr lang="en-US" sz="2000" dirty="0"/>
              <a:t>A Beacon Report may also be used to report the  neighboring Beacons (8.4.2.24.7) </a:t>
            </a:r>
          </a:p>
          <a:p>
            <a:pPr lvl="1"/>
            <a:r>
              <a:rPr lang="en-US" sz="1600" dirty="0"/>
              <a:t>Part of Measurement Request/Report</a:t>
            </a:r>
          </a:p>
          <a:p>
            <a:pPr lvl="1"/>
            <a:r>
              <a:rPr lang="en-US" sz="1600" dirty="0"/>
              <a:t>Includes mandatory fields that are not be essential for passive scanning, e.g. Measurement Start Time, Measurement Token, </a:t>
            </a:r>
            <a:r>
              <a:rPr lang="en-US" sz="1600" dirty="0" err="1"/>
              <a:t>etc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Santosh Pandey (Cisco)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064381"/>
            <a:ext cx="5926435" cy="1302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23" y="4581128"/>
            <a:ext cx="5059090" cy="1181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392" y="4797152"/>
            <a:ext cx="3538608" cy="1529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1938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neighbor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375792"/>
          </a:xfrm>
        </p:spPr>
        <p:txBody>
          <a:bodyPr/>
          <a:lstStyle/>
          <a:p>
            <a:r>
              <a:rPr lang="en-US" sz="2000" dirty="0"/>
              <a:t>AP Channel Report may be used to indicate the channels on which neighboring APs are present (8.4.2.38)</a:t>
            </a:r>
          </a:p>
          <a:p>
            <a:pPr lvl="1"/>
            <a:r>
              <a:rPr lang="en-US" sz="1600" dirty="0"/>
              <a:t>May be optionally included in the Beacon </a:t>
            </a:r>
          </a:p>
          <a:p>
            <a:pPr lvl="1"/>
            <a:r>
              <a:rPr lang="en-US" sz="1600" dirty="0"/>
              <a:t>No TSF time included and no indication of master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Santosh Pandey (Cisco)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4077072"/>
            <a:ext cx="759142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0331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Beacon Timing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375792"/>
          </a:xfrm>
        </p:spPr>
        <p:txBody>
          <a:bodyPr/>
          <a:lstStyle/>
          <a:p>
            <a:r>
              <a:rPr lang="en-US" sz="2000" dirty="0"/>
              <a:t>AP Channel Report may be used to indicate the channels on which neighboring APs are present (</a:t>
            </a:r>
            <a:r>
              <a:rPr lang="en-US" sz="2000" dirty="0" smtClean="0"/>
              <a:t>8.4.2.107)</a:t>
            </a:r>
            <a:endParaRPr lang="en-US" sz="2000" dirty="0"/>
          </a:p>
          <a:p>
            <a:pPr lvl="1"/>
            <a:r>
              <a:rPr lang="en-US" sz="1600" dirty="0"/>
              <a:t>May be optionally included in the Beacon </a:t>
            </a:r>
            <a:r>
              <a:rPr lang="en-US" sz="1600" dirty="0" smtClean="0"/>
              <a:t>for Mesh STAs</a:t>
            </a:r>
            <a:endParaRPr lang="en-US" sz="1600" dirty="0"/>
          </a:p>
          <a:p>
            <a:pPr lvl="1"/>
            <a:r>
              <a:rPr lang="en-US" sz="1600" dirty="0"/>
              <a:t>No TSF time </a:t>
            </a:r>
            <a:r>
              <a:rPr lang="en-US" sz="1600" dirty="0" smtClean="0"/>
              <a:t>included, no channel information included </a:t>
            </a:r>
            <a:r>
              <a:rPr lang="en-US" sz="1600" dirty="0"/>
              <a:t>and no indication of master </a:t>
            </a:r>
            <a:r>
              <a:rPr lang="en-US" sz="1600" dirty="0" smtClean="0"/>
              <a:t>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Santosh Pandey (Cisco)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3429000"/>
            <a:ext cx="8572500" cy="170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5139474"/>
            <a:ext cx="4440585" cy="1179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8350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FILS Reduced Neighbor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3789040"/>
            <a:ext cx="7772400" cy="172819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FILS Reduced Neighbor Request may be included in a Probe Request. Non-AP STAs may indicate the APs they are interested in by including the FILS Reduced Neighbor Request </a:t>
            </a:r>
          </a:p>
          <a:p>
            <a:r>
              <a:rPr lang="en-US" dirty="0" smtClean="0"/>
              <a:t>SSID List element (8.4.2.75) </a:t>
            </a:r>
          </a:p>
          <a:p>
            <a:r>
              <a:rPr lang="en-US" dirty="0" smtClean="0"/>
              <a:t>Optional </a:t>
            </a:r>
            <a:r>
              <a:rPr lang="en-US" dirty="0" err="1" smtClean="0"/>
              <a:t>subelements</a:t>
            </a:r>
            <a:endParaRPr lang="en-US" dirty="0" smtClean="0"/>
          </a:p>
          <a:p>
            <a:pPr lvl="1"/>
            <a:r>
              <a:rPr lang="en-US" dirty="0" smtClean="0"/>
              <a:t>HESSID ?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Santosh Pandey (Cisco)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7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010135"/>
              </p:ext>
            </p:extLst>
          </p:nvPr>
        </p:nvGraphicFramePr>
        <p:xfrm>
          <a:off x="1763688" y="2003426"/>
          <a:ext cx="3290212" cy="985838"/>
        </p:xfrm>
        <a:graphic>
          <a:graphicData uri="http://schemas.openxmlformats.org/drawingml/2006/table">
            <a:tbl>
              <a:tblPr/>
              <a:tblGrid>
                <a:gridCol w="539230"/>
                <a:gridCol w="612345"/>
                <a:gridCol w="676321"/>
                <a:gridCol w="731158"/>
                <a:gridCol w="731158"/>
              </a:tblGrid>
              <a:tr h="578083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Element ID</a:t>
                      </a:r>
                      <a:b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</a:b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(Type)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Length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SSID List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Optional </a:t>
                      </a: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subelements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/ subfields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755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Octets: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65984" y="2963091"/>
            <a:ext cx="22349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FILS Reduced Neighbor Request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147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2368" y="6475413"/>
            <a:ext cx="1471557" cy="184666"/>
          </a:xfrm>
        </p:spPr>
        <p:txBody>
          <a:bodyPr/>
          <a:lstStyle/>
          <a:p>
            <a:r>
              <a:rPr lang="en-US" dirty="0"/>
              <a:t>Santosh Pandey (Cisco)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559DF1DC-0217-43CA-AA8E-D337C722AAC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noFill/>
          <a:ln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467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The presentation proposes a modified neighbor report for FILS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2368" y="6475413"/>
            <a:ext cx="1471557" cy="184666"/>
          </a:xfrm>
        </p:spPr>
        <p:txBody>
          <a:bodyPr/>
          <a:lstStyle/>
          <a:p>
            <a:r>
              <a:rPr lang="en-US" dirty="0"/>
              <a:t>Santosh Pandey (Cisco)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559DF1DC-0217-43CA-AA8E-D337C722AAC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1" name="Titel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TGai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219837"/>
              </p:ext>
            </p:extLst>
          </p:nvPr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22040"/>
            <a:ext cx="8784976" cy="1066800"/>
          </a:xfrm>
        </p:spPr>
        <p:txBody>
          <a:bodyPr/>
          <a:lstStyle/>
          <a:p>
            <a:r>
              <a:rPr lang="en-US" dirty="0"/>
              <a:t>Faster scanning cannot be achieved  by a 2.4GHz AP authorizing operation in a 5GHz channel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2856"/>
            <a:ext cx="7772400" cy="4248472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TGai</a:t>
            </a:r>
            <a:r>
              <a:rPr lang="en-US" dirty="0"/>
              <a:t> discussed a mechanism in July that reduces scanning time by allowing a </a:t>
            </a:r>
            <a:r>
              <a:rPr lang="en-US" dirty="0" smtClean="0"/>
              <a:t>2.4GHz BSS with </a:t>
            </a:r>
            <a:r>
              <a:rPr lang="en-US" dirty="0"/>
              <a:t>a </a:t>
            </a:r>
            <a:r>
              <a:rPr lang="en-US" dirty="0" smtClean="0"/>
              <a:t>physically collocated 5GHz BSS to </a:t>
            </a:r>
            <a:r>
              <a:rPr lang="en-US" dirty="0"/>
              <a:t>indicate to a STA that it may </a:t>
            </a:r>
            <a:r>
              <a:rPr lang="en-US" dirty="0" smtClean="0"/>
              <a:t>transmit in </a:t>
            </a:r>
            <a:r>
              <a:rPr lang="en-US" dirty="0"/>
              <a:t>the operating channel of 5GHz </a:t>
            </a:r>
            <a:r>
              <a:rPr lang="en-US" dirty="0" smtClean="0"/>
              <a:t>BSS without </a:t>
            </a:r>
            <a:r>
              <a:rPr lang="en-US" dirty="0"/>
              <a:t>first hearing a Beacon from the 5GHz AP</a:t>
            </a:r>
          </a:p>
          <a:p>
            <a:pPr lvl="1"/>
            <a:r>
              <a:rPr lang="en-US" dirty="0"/>
              <a:t>There is considerable delay in AP discovery as are many channels to scan</a:t>
            </a:r>
          </a:p>
          <a:p>
            <a:pPr lvl="2"/>
            <a:r>
              <a:rPr lang="en-US" dirty="0"/>
              <a:t>3 non overlapping channels in 2.4 GHz but there are about 20 such channels in 5 GHz </a:t>
            </a:r>
          </a:p>
          <a:p>
            <a:pPr lvl="1"/>
            <a:r>
              <a:rPr lang="en-US" dirty="0"/>
              <a:t>Usually APs are dual band APs, i.e. operate on 2.4 GHz and 5 GHz</a:t>
            </a:r>
          </a:p>
          <a:p>
            <a:pPr lvl="2"/>
            <a:r>
              <a:rPr lang="en-US" dirty="0"/>
              <a:t>Moving forward there may be more than 2 bands (60 GHz, TV bands)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 smtClean="0"/>
              <a:t>Regulations </a:t>
            </a:r>
            <a:r>
              <a:rPr lang="en-US" dirty="0"/>
              <a:t>do not appear to allow enablement of 5GHz </a:t>
            </a:r>
            <a:r>
              <a:rPr lang="en-US" dirty="0" smtClean="0"/>
              <a:t>DFS operation </a:t>
            </a:r>
            <a:r>
              <a:rPr lang="en-US" dirty="0"/>
              <a:t>from the 2.4Ghz band</a:t>
            </a:r>
          </a:p>
          <a:p>
            <a:endParaRPr lang="en-US" dirty="0"/>
          </a:p>
          <a:p>
            <a:r>
              <a:rPr lang="en-US" dirty="0" smtClean="0"/>
              <a:t>An </a:t>
            </a:r>
            <a:r>
              <a:rPr lang="en-US" dirty="0"/>
              <a:t>alternative mechanism needs to be found to reduce </a:t>
            </a:r>
            <a:r>
              <a:rPr lang="en-US" dirty="0" smtClean="0"/>
              <a:t>scanning time </a:t>
            </a:r>
            <a:r>
              <a:rPr lang="en-US" dirty="0"/>
              <a:t>in </a:t>
            </a:r>
            <a:r>
              <a:rPr lang="en-US" dirty="0" smtClean="0"/>
              <a:t>the </a:t>
            </a:r>
            <a:r>
              <a:rPr lang="en-US" dirty="0"/>
              <a:t>5Ghz bands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pPr marL="857250" lvl="2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Santosh Pandey (Cisco)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78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FILS scanning goals and requirements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22406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EDE002D1-28E4-4BD7-9C1F-AB6CE69A277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2368" y="6475413"/>
            <a:ext cx="1471557" cy="184666"/>
          </a:xfrm>
        </p:spPr>
        <p:txBody>
          <a:bodyPr/>
          <a:lstStyle/>
          <a:p>
            <a:r>
              <a:rPr lang="en-US" dirty="0"/>
              <a:t>Santosh Pandey (Cisco)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115616" y="1556792"/>
            <a:ext cx="7126560" cy="489654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Goal</a:t>
            </a:r>
            <a:r>
              <a:rPr lang="en-US" dirty="0"/>
              <a:t>: </a:t>
            </a:r>
            <a:r>
              <a:rPr lang="en-US" dirty="0" smtClean="0"/>
              <a:t>Enable faster AP discovery while not wasting medium time</a:t>
            </a:r>
          </a:p>
          <a:p>
            <a:endParaRPr lang="en-US" dirty="0"/>
          </a:p>
          <a:p>
            <a:r>
              <a:rPr lang="en-US" dirty="0" smtClean="0"/>
              <a:t>Requirements: </a:t>
            </a:r>
          </a:p>
          <a:p>
            <a:pPr lvl="1"/>
            <a:r>
              <a:rPr lang="en-US" dirty="0" smtClean="0"/>
              <a:t>Mechanism </a:t>
            </a:r>
            <a:r>
              <a:rPr lang="en-US" dirty="0"/>
              <a:t>must be very </a:t>
            </a:r>
            <a:r>
              <a:rPr lang="en-US" u="sng" dirty="0"/>
              <a:t>efficient</a:t>
            </a:r>
            <a:r>
              <a:rPr lang="en-US" dirty="0"/>
              <a:t> </a:t>
            </a:r>
            <a:r>
              <a:rPr lang="en-US" dirty="0" smtClean="0"/>
              <a:t>if it </a:t>
            </a:r>
            <a:r>
              <a:rPr lang="en-US" dirty="0"/>
              <a:t>is </a:t>
            </a:r>
            <a:r>
              <a:rPr lang="en-US" dirty="0" smtClean="0"/>
              <a:t>used in Beacons </a:t>
            </a:r>
            <a:r>
              <a:rPr lang="en-US" dirty="0"/>
              <a:t>(or FILS Discovery Frame (</a:t>
            </a:r>
            <a:r>
              <a:rPr lang="en-US" dirty="0" smtClean="0"/>
              <a:t>FDF) ) </a:t>
            </a:r>
            <a:r>
              <a:rPr lang="en-US" dirty="0"/>
              <a:t>to carry the </a:t>
            </a:r>
            <a:r>
              <a:rPr lang="en-US" dirty="0" smtClean="0"/>
              <a:t>necessary </a:t>
            </a:r>
            <a:r>
              <a:rPr lang="en-US" dirty="0"/>
              <a:t>information </a:t>
            </a:r>
            <a:endParaRPr lang="en-US" dirty="0" smtClean="0"/>
          </a:p>
          <a:p>
            <a:pPr lvl="1"/>
            <a:r>
              <a:rPr lang="en-US" dirty="0" smtClean="0"/>
              <a:t>Mechanism must be </a:t>
            </a:r>
            <a:r>
              <a:rPr lang="en-US" u="sng" dirty="0" smtClean="0"/>
              <a:t>extensible</a:t>
            </a:r>
            <a:r>
              <a:rPr lang="en-US" dirty="0" smtClean="0"/>
              <a:t>, such that optional additional information may be added based on deployment requirements</a:t>
            </a:r>
          </a:p>
          <a:p>
            <a:pPr lvl="1"/>
            <a:r>
              <a:rPr lang="en-US" dirty="0" smtClean="0"/>
              <a:t>Mechanism must </a:t>
            </a:r>
            <a:r>
              <a:rPr lang="en-US" u="sng" dirty="0" smtClean="0"/>
              <a:t>reduce the number </a:t>
            </a:r>
            <a:r>
              <a:rPr lang="en-US" dirty="0" smtClean="0"/>
              <a:t>of Probe Responses generated due to a Probe Request  </a:t>
            </a:r>
          </a:p>
          <a:p>
            <a:endParaRPr lang="en-US" dirty="0" smtClean="0"/>
          </a:p>
          <a:p>
            <a:r>
              <a:rPr lang="en-US" dirty="0" smtClean="0"/>
              <a:t>A FILS reduced neighbor report is required 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721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712968" cy="582960"/>
          </a:xfrm>
        </p:spPr>
        <p:txBody>
          <a:bodyPr/>
          <a:lstStyle/>
          <a:p>
            <a:r>
              <a:rPr lang="en-US" dirty="0"/>
              <a:t>Existing mechanisms to not fulfill </a:t>
            </a:r>
            <a:r>
              <a:rPr lang="en-US" dirty="0" smtClean="0"/>
              <a:t>FILS reduced neighbor </a:t>
            </a:r>
            <a:r>
              <a:rPr lang="en-US" dirty="0"/>
              <a:t>report </a:t>
            </a:r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949280"/>
            <a:ext cx="7772400" cy="576064"/>
          </a:xfrm>
        </p:spPr>
        <p:txBody>
          <a:bodyPr>
            <a:normAutofit fontScale="92500"/>
          </a:bodyPr>
          <a:lstStyle/>
          <a:p>
            <a:r>
              <a:rPr lang="en-US" sz="2100" dirty="0" smtClean="0"/>
              <a:t>No solution fits well in the FILS reduced neighbor report requirement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 smtClean="0"/>
              <a:t>Sep.  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22406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EDE002D1-28E4-4BD7-9C1F-AB6CE69A277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2368" y="6475413"/>
            <a:ext cx="1471557" cy="184666"/>
          </a:xfrm>
        </p:spPr>
        <p:txBody>
          <a:bodyPr/>
          <a:lstStyle/>
          <a:p>
            <a:r>
              <a:rPr lang="en-US" dirty="0"/>
              <a:t>Santosh Pandey (Cisco)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699570"/>
              </p:ext>
            </p:extLst>
          </p:nvPr>
        </p:nvGraphicFramePr>
        <p:xfrm>
          <a:off x="179511" y="1907116"/>
          <a:ext cx="8856986" cy="3767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283"/>
                <a:gridCol w="2009568"/>
                <a:gridCol w="3836998"/>
                <a:gridCol w="1224137"/>
              </a:tblGrid>
              <a:tr h="3045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Evaluation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Summary</a:t>
                      </a:r>
                      <a:endParaRPr lang="en-US" sz="1600" dirty="0"/>
                    </a:p>
                  </a:txBody>
                  <a:tcPr/>
                </a:tc>
              </a:tr>
              <a:tr h="5878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Neighbor Report (8.4.2.39)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Part of Measurement Request/Response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Includes mandatory fields that are not be essential for passive scanning, e.g. BSSID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7348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Beacon Report (8.4.2.24.7) 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Part of Measurement Request/Response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Includes mandatory fields that are not be essential for passive scanning, e.g. Measurement Start Time, Measurement Token, </a:t>
                      </a:r>
                      <a:r>
                        <a:rPr lang="en-US" sz="1400" dirty="0" err="1" smtClean="0"/>
                        <a:t>etc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902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AP Channel Report (8.4.2.38)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May be optionally included in the Beacon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Additional </a:t>
                      </a:r>
                      <a:r>
                        <a:rPr lang="en-US" sz="1400" dirty="0" err="1" smtClean="0"/>
                        <a:t>subelements</a:t>
                      </a:r>
                      <a:r>
                        <a:rPr lang="en-US" sz="1400" dirty="0" smtClean="0"/>
                        <a:t> may be added to existing AP Channel Report, however modifying the channel list may lead to legacy issues and/or suboptimal field arrangements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9027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Beacon Timing element</a:t>
                      </a:r>
                      <a:r>
                        <a:rPr lang="en-US" sz="1600" baseline="0" dirty="0" smtClean="0"/>
                        <a:t> (8.4.2.107)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May be optionally included in the Beacon from</a:t>
                      </a:r>
                      <a:r>
                        <a:rPr lang="en-US" sz="1400" baseline="0" dirty="0" smtClean="0"/>
                        <a:t> mesh STA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Mesh</a:t>
                      </a:r>
                      <a:r>
                        <a:rPr lang="en-US" sz="1400" baseline="0" dirty="0" smtClean="0"/>
                        <a:t> solution. </a:t>
                      </a:r>
                      <a:r>
                        <a:rPr lang="en-US" sz="1400" dirty="0" smtClean="0"/>
                        <a:t>No TSF time included and no channel information included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 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Multiply 6"/>
          <p:cNvSpPr/>
          <p:nvPr/>
        </p:nvSpPr>
        <p:spPr bwMode="auto">
          <a:xfrm>
            <a:off x="8028384" y="2179712"/>
            <a:ext cx="914400" cy="914400"/>
          </a:xfrm>
          <a:prstGeom prst="mathMultiply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Multiply 8"/>
          <p:cNvSpPr/>
          <p:nvPr/>
        </p:nvSpPr>
        <p:spPr bwMode="auto">
          <a:xfrm>
            <a:off x="7997119" y="2976209"/>
            <a:ext cx="914400" cy="914400"/>
          </a:xfrm>
          <a:prstGeom prst="mathMultiply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Multiply 9"/>
          <p:cNvSpPr/>
          <p:nvPr/>
        </p:nvSpPr>
        <p:spPr bwMode="auto">
          <a:xfrm>
            <a:off x="7997119" y="3861048"/>
            <a:ext cx="914400" cy="914400"/>
          </a:xfrm>
          <a:prstGeom prst="mathMultiply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Multiply 10"/>
          <p:cNvSpPr/>
          <p:nvPr/>
        </p:nvSpPr>
        <p:spPr bwMode="auto">
          <a:xfrm>
            <a:off x="8029986" y="4797152"/>
            <a:ext cx="914400" cy="914400"/>
          </a:xfrm>
          <a:prstGeom prst="mathMultiply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08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7772400" cy="1066800"/>
          </a:xfrm>
        </p:spPr>
        <p:txBody>
          <a:bodyPr/>
          <a:lstStyle/>
          <a:p>
            <a:r>
              <a:rPr lang="en-US" dirty="0" smtClean="0"/>
              <a:t>Proposed solution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Introduce a new information element called FILS Reduced Neighbor Report (RNR) IE to report neighboring APs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Define the IE with limited mandatory fields that are essential for AP discovery via passive scanning</a:t>
            </a:r>
            <a:endParaRPr lang="en-US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US" dirty="0" smtClean="0"/>
              <a:t>Include optional </a:t>
            </a:r>
            <a:r>
              <a:rPr lang="en-US" dirty="0" err="1" smtClean="0"/>
              <a:t>subelements</a:t>
            </a:r>
            <a:r>
              <a:rPr lang="en-US" dirty="0" smtClean="0"/>
              <a:t> for any additional information to enhance AP discovery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Santosh Pandey (Cisco)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74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FILS Reduced Neighbor Report 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284984"/>
            <a:ext cx="7772400" cy="3024336"/>
          </a:xfrm>
        </p:spPr>
        <p:txBody>
          <a:bodyPr>
            <a:normAutofit/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List </a:t>
            </a:r>
            <a:r>
              <a:rPr lang="en-US" dirty="0"/>
              <a:t>of Neighbor AP Information </a:t>
            </a:r>
            <a:r>
              <a:rPr lang="en-US" dirty="0" smtClean="0"/>
              <a:t>fields </a:t>
            </a:r>
            <a:r>
              <a:rPr lang="en-US" dirty="0"/>
              <a:t>contains one or more Neighbor AP Information </a:t>
            </a:r>
            <a:r>
              <a:rPr lang="en-US" dirty="0" smtClean="0"/>
              <a:t>fields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err="1" smtClean="0"/>
              <a:t>TGai</a:t>
            </a:r>
            <a:r>
              <a:rPr lang="en-US" dirty="0" smtClean="0"/>
              <a:t> STAs may optionally include this IE in the Beacon or Probe Response Frames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Santosh Pandey (Cisco)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7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42245"/>
              </p:ext>
            </p:extLst>
          </p:nvPr>
        </p:nvGraphicFramePr>
        <p:xfrm>
          <a:off x="1475656" y="2046972"/>
          <a:ext cx="5621954" cy="985838"/>
        </p:xfrm>
        <a:graphic>
          <a:graphicData uri="http://schemas.openxmlformats.org/drawingml/2006/table">
            <a:tbl>
              <a:tblPr/>
              <a:tblGrid>
                <a:gridCol w="637876"/>
                <a:gridCol w="724367"/>
                <a:gridCol w="800047"/>
                <a:gridCol w="864916"/>
                <a:gridCol w="864916"/>
                <a:gridCol w="864916"/>
                <a:gridCol w="864916"/>
              </a:tblGrid>
              <a:tr h="578083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Element ID</a:t>
                      </a:r>
                      <a:b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</a:b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Length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Neighbor AP Information field #1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Neighbor AP Information field #2 (optional)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Neighbor AP Information field #n (optional)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755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Octets: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306332" y="2889144"/>
            <a:ext cx="21579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FILS Reduced Neighbor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457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Neighbor AP Information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140968"/>
            <a:ext cx="7772400" cy="345638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Neighbor AP Information field indicates the neighbor APs TBTT operating on a channel</a:t>
            </a:r>
          </a:p>
          <a:p>
            <a:r>
              <a:rPr lang="en-US" dirty="0" smtClean="0"/>
              <a:t>The Operating Class subfield is 1 octet in length as defined in 8.4.1.36. It specifies the operating class for the channel in Channel Number subfield.</a:t>
            </a:r>
          </a:p>
          <a:p>
            <a:r>
              <a:rPr lang="en-US" dirty="0" smtClean="0"/>
              <a:t>The Channel Number is 1 octet in length as </a:t>
            </a:r>
            <a:r>
              <a:rPr lang="en-US" dirty="0"/>
              <a:t>defined in </a:t>
            </a:r>
            <a:r>
              <a:rPr lang="en-US" dirty="0" smtClean="0"/>
              <a:t>18.3.8.4.3. It reports the operating channel of the neighbor APs included in this IE</a:t>
            </a:r>
          </a:p>
          <a:p>
            <a:r>
              <a:rPr lang="en-US" dirty="0" smtClean="0"/>
              <a:t>The TBTT Control subfield is 4 bits in length. </a:t>
            </a:r>
          </a:p>
          <a:p>
            <a:pPr lvl="1"/>
            <a:r>
              <a:rPr lang="en-US" dirty="0" smtClean="0"/>
              <a:t>The bit B3 in this subfield is set if the BSSs whose TBTTs reported  in this IE are from physically collocated BSSs</a:t>
            </a:r>
          </a:p>
          <a:p>
            <a:pPr lvl="1"/>
            <a:r>
              <a:rPr lang="en-US" dirty="0" smtClean="0"/>
              <a:t>Bits B0-B2 are reserved</a:t>
            </a:r>
          </a:p>
          <a:p>
            <a:r>
              <a:rPr lang="en-US" dirty="0" smtClean="0"/>
              <a:t>The TBTT Information Count field is 4 bits in length and indicates the number of TBTT Information fields included in the IE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Sep.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Santosh Pandey (Cisco)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8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711501"/>
              </p:ext>
            </p:extLst>
          </p:nvPr>
        </p:nvGraphicFramePr>
        <p:xfrm>
          <a:off x="77524" y="1645557"/>
          <a:ext cx="8820471" cy="1186771"/>
        </p:xfrm>
        <a:graphic>
          <a:graphicData uri="http://schemas.openxmlformats.org/drawingml/2006/table">
            <a:tbl>
              <a:tblPr/>
              <a:tblGrid>
                <a:gridCol w="692033"/>
                <a:gridCol w="785867"/>
                <a:gridCol w="867973"/>
                <a:gridCol w="891430"/>
                <a:gridCol w="891430"/>
                <a:gridCol w="469175"/>
                <a:gridCol w="469175"/>
                <a:gridCol w="938347"/>
                <a:gridCol w="938347"/>
                <a:gridCol w="938347"/>
                <a:gridCol w="938347"/>
              </a:tblGrid>
              <a:tr h="144016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Bits: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B0             B7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B0             B7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B0             B7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B0             B7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B0  B3   B4    B7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083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Element ID</a:t>
                      </a:r>
                      <a:b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</a:b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Length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Operating Class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Channel Number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TBTT Control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TBTT Information Count field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TBTT Information field #1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TBTT Information field #2 (optional)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TBTT Information field #n  (optional)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755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Octets: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419872" y="2636912"/>
            <a:ext cx="2135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Neighbor AP information field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12721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51147</TotalTime>
  <Words>1495</Words>
  <Application>Microsoft Office PowerPoint</Application>
  <PresentationFormat>On-screen Show (4:3)</PresentationFormat>
  <Paragraphs>248</Paragraphs>
  <Slides>18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802-11-Submission</vt:lpstr>
      <vt:lpstr>Microsoft Word 97 - 2003 Document</vt:lpstr>
      <vt:lpstr>FILS Reduced Neighbor Report</vt:lpstr>
      <vt:lpstr>Abstract</vt:lpstr>
      <vt:lpstr>PowerPoint Presentation</vt:lpstr>
      <vt:lpstr>Faster scanning cannot be achieved  by a 2.4GHz AP authorizing operation in a 5GHz channel  </vt:lpstr>
      <vt:lpstr>FILS scanning goals and requirements</vt:lpstr>
      <vt:lpstr>Existing mechanisms to not fulfill FILS reduced neighbor report requirements</vt:lpstr>
      <vt:lpstr>Proposed solution </vt:lpstr>
      <vt:lpstr>FILS Reduced Neighbor Report IE</vt:lpstr>
      <vt:lpstr>Neighbor AP Information field</vt:lpstr>
      <vt:lpstr>TBTT Information field</vt:lpstr>
      <vt:lpstr>MLME changes</vt:lpstr>
      <vt:lpstr>Motion</vt:lpstr>
      <vt:lpstr>Backup</vt:lpstr>
      <vt:lpstr>Current 802.11 Neighbor Report details</vt:lpstr>
      <vt:lpstr>Current Beacon Report</vt:lpstr>
      <vt:lpstr>AP neighbor report</vt:lpstr>
      <vt:lpstr>Beacon Timing element</vt:lpstr>
      <vt:lpstr>FILS Reduced Neighbor Request</vt:lpstr>
    </vt:vector>
  </TitlesOfParts>
  <Company>Intel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FILS Reduced Neighbor Report</dc:title>
  <dc:creator>Santosh Pandey</dc:creator>
  <cp:lastModifiedBy>Cisco Systems</cp:lastModifiedBy>
  <cp:revision>218</cp:revision>
  <cp:lastPrinted>1998-02-10T13:28:06Z</cp:lastPrinted>
  <dcterms:created xsi:type="dcterms:W3CDTF">2012-01-15T20:46:20Z</dcterms:created>
  <dcterms:modified xsi:type="dcterms:W3CDTF">2012-09-07T22:56:42Z</dcterms:modified>
</cp:coreProperties>
</file>