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0"/>
  </p:notesMasterIdLst>
  <p:handoutMasterIdLst>
    <p:handoutMasterId r:id="rId21"/>
  </p:handoutMasterIdLst>
  <p:sldIdLst>
    <p:sldId id="269" r:id="rId2"/>
    <p:sldId id="281" r:id="rId3"/>
    <p:sldId id="271" r:id="rId4"/>
    <p:sldId id="317" r:id="rId5"/>
    <p:sldId id="337" r:id="rId6"/>
    <p:sldId id="338" r:id="rId7"/>
    <p:sldId id="340" r:id="rId8"/>
    <p:sldId id="339" r:id="rId9"/>
    <p:sldId id="341" r:id="rId10"/>
    <p:sldId id="299" r:id="rId11"/>
    <p:sldId id="300" r:id="rId12"/>
    <p:sldId id="331" r:id="rId13"/>
    <p:sldId id="305" r:id="rId14"/>
    <p:sldId id="332" r:id="rId15"/>
    <p:sldId id="315" r:id="rId16"/>
    <p:sldId id="336" r:id="rId17"/>
    <p:sldId id="325" r:id="rId18"/>
    <p:sldId id="295" r:id="rId1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65"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65"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65"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65"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Times New Roman" pitchFamily="-65" charset="0"/>
        <a:ea typeface="+mn-ea"/>
        <a:cs typeface="+mn-cs"/>
      </a:defRPr>
    </a:lvl6pPr>
    <a:lvl7pPr marL="2743200" algn="l" defTabSz="914400" rtl="0" eaLnBrk="1" latinLnBrk="0" hangingPunct="1">
      <a:defRPr sz="1200" kern="1200">
        <a:solidFill>
          <a:schemeClr val="tx1"/>
        </a:solidFill>
        <a:latin typeface="Times New Roman" pitchFamily="-65" charset="0"/>
        <a:ea typeface="+mn-ea"/>
        <a:cs typeface="+mn-cs"/>
      </a:defRPr>
    </a:lvl7pPr>
    <a:lvl8pPr marL="3200400" algn="l" defTabSz="914400" rtl="0" eaLnBrk="1" latinLnBrk="0" hangingPunct="1">
      <a:defRPr sz="1200" kern="1200">
        <a:solidFill>
          <a:schemeClr val="tx1"/>
        </a:solidFill>
        <a:latin typeface="Times New Roman" pitchFamily="-65" charset="0"/>
        <a:ea typeface="+mn-ea"/>
        <a:cs typeface="+mn-cs"/>
      </a:defRPr>
    </a:lvl8pPr>
    <a:lvl9pPr marL="3657600" algn="l" defTabSz="914400" rtl="0" eaLnBrk="1" latinLnBrk="0" hangingPunct="1">
      <a:defRPr sz="1200" kern="1200">
        <a:solidFill>
          <a:schemeClr val="tx1"/>
        </a:solidFill>
        <a:latin typeface="Times New Roman" pitchFamily="-65"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ang Yunsong 73640" initials="YY7"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99663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varScale="1">
        <p:scale>
          <a:sx n="68" d="100"/>
          <a:sy n="68" d="100"/>
        </p:scale>
        <p:origin x="-1200" y="-77"/>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2" d="100"/>
          <a:sy n="82" d="100"/>
        </p:scale>
        <p:origin x="-3246" y="-102"/>
      </p:cViewPr>
      <p:guideLst>
        <p:guide orient="horz" pos="2923"/>
        <p:guide pos="2184"/>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zh-CN"/>
              <a:t>Page </a:t>
            </a:r>
            <a:fld id="{5AB8E037-1A75-4EC4-AE6D-300D331DA7A8}" type="slidenum">
              <a:rPr lang="en-US" altLang="zh-CN"/>
              <a:pPr/>
              <a:t>‹#›</a:t>
            </a:fld>
            <a:endParaRPr lang="en-US" altLang="zh-CN"/>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r>
              <a:rPr lang="en-US" altLang="zh-CN"/>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 xmlns:p14="http://schemas.microsoft.com/office/powerpoint/2010/main" val="19159469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altLang="zh-CN"/>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ltLang="zh-CN"/>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ltLang="zh-CN"/>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zh-CN"/>
              <a:t>Page </a:t>
            </a:r>
            <a:fld id="{4FAE7BC6-ACA7-4F00-A4FE-85277DE77CFD}" type="slidenum">
              <a:rPr lang="en-US" altLang="zh-CN"/>
              <a:pPr/>
              <a:t>‹#›</a:t>
            </a:fld>
            <a:endParaRPr lang="en-US" altLang="zh-CN"/>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r>
              <a:rPr lang="en-US" altLang="zh-CN"/>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 xmlns:p14="http://schemas.microsoft.com/office/powerpoint/2010/main" val="261178996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65"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dirty="0"/>
              <a:t>doc.: IEEE 802.11-yy/xxxxr0</a:t>
            </a:r>
          </a:p>
        </p:txBody>
      </p:sp>
      <p:sp>
        <p:nvSpPr>
          <p:cNvPr id="5" name="Rectangle 3"/>
          <p:cNvSpPr>
            <a:spLocks noGrp="1" noChangeArrowheads="1"/>
          </p:cNvSpPr>
          <p:nvPr>
            <p:ph type="dt" idx="1"/>
          </p:nvPr>
        </p:nvSpPr>
        <p:spPr>
          <a:ln/>
        </p:spPr>
        <p:txBody>
          <a:bodyPr/>
          <a:lstStyle/>
          <a:p>
            <a:r>
              <a:rPr lang="en-US" altLang="zh-CN" dirty="0"/>
              <a:t>Month Year</a:t>
            </a:r>
          </a:p>
        </p:txBody>
      </p:sp>
      <p:sp>
        <p:nvSpPr>
          <p:cNvPr id="6" name="Rectangle 6"/>
          <p:cNvSpPr>
            <a:spLocks noGrp="1" noChangeArrowheads="1"/>
          </p:cNvSpPr>
          <p:nvPr>
            <p:ph type="ftr" sz="quarter" idx="4"/>
          </p:nvPr>
        </p:nvSpPr>
        <p:spPr>
          <a:ln/>
        </p:spPr>
        <p:txBody>
          <a:bodyPr/>
          <a:lstStyle/>
          <a:p>
            <a:pPr lvl="4"/>
            <a:r>
              <a:rPr lang="en-US" altLang="zh-CN" dirty="0"/>
              <a:t>John Doe, Some Company</a:t>
            </a:r>
          </a:p>
        </p:txBody>
      </p:sp>
      <p:sp>
        <p:nvSpPr>
          <p:cNvPr id="7" name="Rectangle 7"/>
          <p:cNvSpPr>
            <a:spLocks noGrp="1" noChangeArrowheads="1"/>
          </p:cNvSpPr>
          <p:nvPr>
            <p:ph type="sldNum" sz="quarter" idx="5"/>
          </p:nvPr>
        </p:nvSpPr>
        <p:spPr>
          <a:ln/>
        </p:spPr>
        <p:txBody>
          <a:bodyPr/>
          <a:lstStyle/>
          <a:p>
            <a:r>
              <a:rPr lang="en-US" altLang="zh-CN" dirty="0"/>
              <a:t>Page </a:t>
            </a:r>
            <a:fld id="{56AA3176-F1EA-4D66-82F2-CE1FC2834A64}" type="slidenum">
              <a:rPr lang="en-US" altLang="zh-CN"/>
              <a:pPr/>
              <a:t>1</a:t>
            </a:fld>
            <a:endParaRPr lang="en-US" altLang="zh-CN" dirty="0"/>
          </a:p>
        </p:txBody>
      </p:sp>
      <p:sp>
        <p:nvSpPr>
          <p:cNvPr id="31746" name="Rectangle 2"/>
          <p:cNvSpPr>
            <a:spLocks noGrp="1" noRot="1" noChangeAspect="1" noChangeArrowheads="1" noTextEdit="1"/>
          </p:cNvSpPr>
          <p:nvPr>
            <p:ph type="sldImg"/>
          </p:nvPr>
        </p:nvSpPr>
        <p:spPr>
          <a:xfrm>
            <a:off x="1154113" y="701675"/>
            <a:ext cx="4625975" cy="3468688"/>
          </a:xfrm>
          <a:ln/>
        </p:spPr>
      </p:sp>
      <p:sp>
        <p:nvSpPr>
          <p:cNvPr id="317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dirty="0"/>
              <a:t>doc.: IEEE 802.11-yy/xxxxr0</a:t>
            </a:r>
          </a:p>
        </p:txBody>
      </p:sp>
      <p:sp>
        <p:nvSpPr>
          <p:cNvPr id="5" name="Rectangle 3"/>
          <p:cNvSpPr>
            <a:spLocks noGrp="1" noChangeArrowheads="1"/>
          </p:cNvSpPr>
          <p:nvPr>
            <p:ph type="dt" idx="1"/>
          </p:nvPr>
        </p:nvSpPr>
        <p:spPr>
          <a:ln/>
        </p:spPr>
        <p:txBody>
          <a:bodyPr/>
          <a:lstStyle/>
          <a:p>
            <a:r>
              <a:rPr lang="en-US" altLang="zh-CN" dirty="0"/>
              <a:t>Month Year</a:t>
            </a:r>
          </a:p>
        </p:txBody>
      </p:sp>
      <p:sp>
        <p:nvSpPr>
          <p:cNvPr id="6" name="Rectangle 6"/>
          <p:cNvSpPr>
            <a:spLocks noGrp="1" noChangeArrowheads="1"/>
          </p:cNvSpPr>
          <p:nvPr>
            <p:ph type="ftr" sz="quarter" idx="4"/>
          </p:nvPr>
        </p:nvSpPr>
        <p:spPr>
          <a:ln/>
        </p:spPr>
        <p:txBody>
          <a:bodyPr/>
          <a:lstStyle/>
          <a:p>
            <a:pPr lvl="4"/>
            <a:r>
              <a:rPr lang="en-US" altLang="zh-CN" dirty="0"/>
              <a:t>John Doe, Some Company</a:t>
            </a:r>
          </a:p>
        </p:txBody>
      </p:sp>
      <p:sp>
        <p:nvSpPr>
          <p:cNvPr id="7" name="Rectangle 7"/>
          <p:cNvSpPr>
            <a:spLocks noGrp="1" noChangeArrowheads="1"/>
          </p:cNvSpPr>
          <p:nvPr>
            <p:ph type="sldNum" sz="quarter" idx="5"/>
          </p:nvPr>
        </p:nvSpPr>
        <p:spPr>
          <a:ln/>
        </p:spPr>
        <p:txBody>
          <a:bodyPr/>
          <a:lstStyle/>
          <a:p>
            <a:r>
              <a:rPr lang="en-US" altLang="zh-CN" dirty="0"/>
              <a:t>Page </a:t>
            </a:r>
            <a:fld id="{B73F2F51-FCA9-47F2-8567-F7FB02918EEE}" type="slidenum">
              <a:rPr lang="en-US" altLang="zh-CN"/>
              <a:pPr/>
              <a:t>2</a:t>
            </a:fld>
            <a:endParaRPr lang="en-US" altLang="zh-CN" dirty="0"/>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zh-CN"/>
              <a:t>doc.: IEEE 802.11-yy/xxxxr0</a:t>
            </a:r>
          </a:p>
        </p:txBody>
      </p:sp>
      <p:sp>
        <p:nvSpPr>
          <p:cNvPr id="5" name="Rectangle 3"/>
          <p:cNvSpPr>
            <a:spLocks noGrp="1" noChangeArrowheads="1"/>
          </p:cNvSpPr>
          <p:nvPr>
            <p:ph type="dt" idx="1"/>
          </p:nvPr>
        </p:nvSpPr>
        <p:spPr>
          <a:ln/>
        </p:spPr>
        <p:txBody>
          <a:bodyPr/>
          <a:lstStyle/>
          <a:p>
            <a:r>
              <a:rPr lang="en-US" altLang="zh-CN"/>
              <a:t>Month Year</a:t>
            </a:r>
          </a:p>
        </p:txBody>
      </p:sp>
      <p:sp>
        <p:nvSpPr>
          <p:cNvPr id="6" name="Rectangle 6"/>
          <p:cNvSpPr>
            <a:spLocks noGrp="1" noChangeArrowheads="1"/>
          </p:cNvSpPr>
          <p:nvPr>
            <p:ph type="ftr" sz="quarter" idx="4"/>
          </p:nvPr>
        </p:nvSpPr>
        <p:spPr>
          <a:ln/>
        </p:spPr>
        <p:txBody>
          <a:bodyPr/>
          <a:lstStyle/>
          <a:p>
            <a:pPr lvl="4"/>
            <a:r>
              <a:rPr lang="en-US" altLang="zh-CN"/>
              <a:t>John Doe, Some Company</a:t>
            </a:r>
          </a:p>
        </p:txBody>
      </p:sp>
      <p:sp>
        <p:nvSpPr>
          <p:cNvPr id="7" name="Rectangle 7"/>
          <p:cNvSpPr>
            <a:spLocks noGrp="1" noChangeArrowheads="1"/>
          </p:cNvSpPr>
          <p:nvPr>
            <p:ph type="sldNum" sz="quarter" idx="5"/>
          </p:nvPr>
        </p:nvSpPr>
        <p:spPr>
          <a:ln/>
        </p:spPr>
        <p:txBody>
          <a:bodyPr/>
          <a:lstStyle/>
          <a:p>
            <a:r>
              <a:rPr lang="en-US" altLang="zh-CN"/>
              <a:t>Page </a:t>
            </a:r>
            <a:fld id="{B73F2F51-FCA9-47F2-8567-F7FB02918EEE}" type="slidenum">
              <a:rPr lang="en-US" altLang="zh-CN"/>
              <a:pPr/>
              <a:t>3</a:t>
            </a:fld>
            <a:endParaRPr lang="en-US" altLang="zh-CN"/>
          </a:p>
        </p:txBody>
      </p:sp>
      <p:sp>
        <p:nvSpPr>
          <p:cNvPr id="6146" name="Rectangle 2"/>
          <p:cNvSpPr>
            <a:spLocks noGrp="1" noRot="1" noChangeAspect="1" noChangeArrowheads="1" noTextEdit="1"/>
          </p:cNvSpPr>
          <p:nvPr>
            <p:ph type="sldImg"/>
          </p:nvPr>
        </p:nvSpPr>
        <p:spPr>
          <a:xfrm>
            <a:off x="1154113" y="701675"/>
            <a:ext cx="4625975" cy="3468688"/>
          </a:xfrm>
          <a:ln cap="flat"/>
        </p:spPr>
      </p:sp>
      <p:sp>
        <p:nvSpPr>
          <p:cNvPr id="6147" name="Rectangle 3"/>
          <p:cNvSpPr>
            <a:spLocks noGrp="1" noChangeArrowheads="1"/>
          </p:cNvSpPr>
          <p:nvPr>
            <p:ph type="body" idx="1"/>
          </p:nvPr>
        </p:nvSpPr>
        <p:spPr>
          <a:ln/>
        </p:spPr>
        <p:txBody>
          <a:bodyPr lIns="95250" rIns="95250"/>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062BA833-9F10-47F1-B922-860D571906CE}"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A453D06B-0392-4754-B2A2-E91944336B6F}" type="slidenum">
              <a:rPr lang="en-US" altLang="zh-CN"/>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515100" y="685800"/>
            <a:ext cx="1943100" cy="5410200"/>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685800" y="685800"/>
            <a:ext cx="5676900" cy="5410200"/>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391E61B2-CF2B-4CC7-BF8B-1A81CD26C96C}" type="slidenum">
              <a:rPr lang="en-US" altLang="zh-CN"/>
              <a:pPr/>
              <a:t>‹#›</a:t>
            </a:fld>
            <a:endParaRPr lang="en-US" altLang="zh-C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灯片编号占位符 5"/>
          <p:cNvSpPr>
            <a:spLocks noGrp="1"/>
          </p:cNvSpPr>
          <p:nvPr>
            <p:ph type="sldNum" sz="quarter" idx="12"/>
          </p:nvPr>
        </p:nvSpPr>
        <p:spPr/>
        <p:txBody>
          <a:bodyPr/>
          <a:lstStyle>
            <a:lvl1pPr>
              <a:defRPr/>
            </a:lvl1pPr>
          </a:lstStyle>
          <a:p>
            <a:r>
              <a:rPr lang="en-US" altLang="zh-CN"/>
              <a:t>Slide </a:t>
            </a:r>
            <a:fld id="{F3492426-BCCD-4D74-9D7D-2414C4E79612}" type="slidenum">
              <a:rPr lang="en-US" altLang="zh-CN"/>
              <a:pPr/>
              <a:t>‹#›</a:t>
            </a:fld>
            <a:endParaRPr lang="en-US" altLang="zh-CN"/>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
        <p:nvSpPr>
          <p:cNvPr id="4" name="日期占位符 3"/>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6" name="灯片编号占位符 5"/>
          <p:cNvSpPr>
            <a:spLocks noGrp="1"/>
          </p:cNvSpPr>
          <p:nvPr>
            <p:ph type="sldNum" sz="quarter" idx="12"/>
          </p:nvPr>
        </p:nvSpPr>
        <p:spPr/>
        <p:txBody>
          <a:bodyPr/>
          <a:lstStyle>
            <a:lvl1pPr>
              <a:defRPr/>
            </a:lvl1pPr>
          </a:lstStyle>
          <a:p>
            <a:r>
              <a:rPr lang="en-US" altLang="zh-CN"/>
              <a:t>Slide </a:t>
            </a:r>
            <a:fld id="{3744C9AB-E25A-4FE4-B741-396676AD3104}" type="slidenum">
              <a:rPr lang="en-US" altLang="zh-CN"/>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灯片编号占位符 6"/>
          <p:cNvSpPr>
            <a:spLocks noGrp="1"/>
          </p:cNvSpPr>
          <p:nvPr>
            <p:ph type="sldNum" sz="quarter" idx="12"/>
          </p:nvPr>
        </p:nvSpPr>
        <p:spPr/>
        <p:txBody>
          <a:bodyPr/>
          <a:lstStyle>
            <a:lvl1pPr>
              <a:defRPr/>
            </a:lvl1pPr>
          </a:lstStyle>
          <a:p>
            <a:r>
              <a:rPr lang="en-US" altLang="zh-CN"/>
              <a:t>Slide </a:t>
            </a:r>
            <a:fld id="{7CB830D7-064D-4C6A-847C-2C85C27CF7C7}" type="slidenum">
              <a:rPr lang="en-US" altLang="zh-CN"/>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9" name="灯片编号占位符 8"/>
          <p:cNvSpPr>
            <a:spLocks noGrp="1"/>
          </p:cNvSpPr>
          <p:nvPr>
            <p:ph type="sldNum" sz="quarter" idx="12"/>
          </p:nvPr>
        </p:nvSpPr>
        <p:spPr/>
        <p:txBody>
          <a:bodyPr/>
          <a:lstStyle>
            <a:lvl1pPr>
              <a:defRPr/>
            </a:lvl1pPr>
          </a:lstStyle>
          <a:p>
            <a:r>
              <a:rPr lang="en-US" altLang="zh-CN"/>
              <a:t>Slide </a:t>
            </a:r>
            <a:fld id="{D9AFAE0B-AFAF-4C3B-A96D-B8A9C27E489E}" type="slidenum">
              <a:rPr lang="en-US" altLang="zh-CN"/>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5" name="灯片编号占位符 4"/>
          <p:cNvSpPr>
            <a:spLocks noGrp="1"/>
          </p:cNvSpPr>
          <p:nvPr>
            <p:ph type="sldNum" sz="quarter" idx="12"/>
          </p:nvPr>
        </p:nvSpPr>
        <p:spPr/>
        <p:txBody>
          <a:bodyPr/>
          <a:lstStyle>
            <a:lvl1pPr>
              <a:defRPr/>
            </a:lvl1pPr>
          </a:lstStyle>
          <a:p>
            <a:r>
              <a:rPr lang="en-US" altLang="zh-CN"/>
              <a:t>Slide </a:t>
            </a:r>
            <a:fld id="{40B94E1F-E6BE-4C42-ACAB-29BFC7812439}" type="slidenum">
              <a:rPr lang="en-US" altLang="zh-CN"/>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4" name="灯片编号占位符 3"/>
          <p:cNvSpPr>
            <a:spLocks noGrp="1"/>
          </p:cNvSpPr>
          <p:nvPr>
            <p:ph type="sldNum" sz="quarter" idx="12"/>
          </p:nvPr>
        </p:nvSpPr>
        <p:spPr/>
        <p:txBody>
          <a:bodyPr/>
          <a:lstStyle>
            <a:lvl1pPr>
              <a:defRPr/>
            </a:lvl1pPr>
          </a:lstStyle>
          <a:p>
            <a:r>
              <a:rPr lang="en-US" altLang="zh-CN"/>
              <a:t>Slide </a:t>
            </a:r>
            <a:fld id="{040E0CBB-CEA7-461A-80C6-1D2FD7651992}" type="slidenum">
              <a:rPr lang="en-US" altLang="zh-CN"/>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7" name="灯片编号占位符 6"/>
          <p:cNvSpPr>
            <a:spLocks noGrp="1"/>
          </p:cNvSpPr>
          <p:nvPr>
            <p:ph type="sldNum" sz="quarter" idx="12"/>
          </p:nvPr>
        </p:nvSpPr>
        <p:spPr/>
        <p:txBody>
          <a:bodyPr/>
          <a:lstStyle>
            <a:lvl1pPr>
              <a:defRPr/>
            </a:lvl1pPr>
          </a:lstStyle>
          <a:p>
            <a:r>
              <a:rPr lang="en-US" altLang="zh-CN"/>
              <a:t>Slide </a:t>
            </a:r>
            <a:fld id="{9641EE8B-0E20-42E0-8C40-124C9FC67549}" type="slidenum">
              <a:rPr lang="en-US" altLang="zh-CN"/>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a:xfrm>
            <a:off x="696913" y="332601"/>
            <a:ext cx="968214" cy="276999"/>
          </a:xfrm>
          <a:prstGeom prst="rect">
            <a:avLst/>
          </a:prstGeom>
        </p:spPr>
        <p:txBody>
          <a:bodyPr/>
          <a:lstStyle>
            <a:lvl1pPr>
              <a:defRPr/>
            </a:lvl1pPr>
          </a:lstStyle>
          <a:p>
            <a:r>
              <a:rPr lang="en-US" altLang="zh-CN"/>
              <a:t>Month Year</a:t>
            </a:r>
          </a:p>
        </p:txBody>
      </p:sp>
      <p:sp>
        <p:nvSpPr>
          <p:cNvPr id="7" name="灯片编号占位符 6"/>
          <p:cNvSpPr>
            <a:spLocks noGrp="1"/>
          </p:cNvSpPr>
          <p:nvPr>
            <p:ph type="sldNum" sz="quarter" idx="12"/>
          </p:nvPr>
        </p:nvSpPr>
        <p:spPr/>
        <p:txBody>
          <a:bodyPr/>
          <a:lstStyle>
            <a:lvl1pPr>
              <a:defRPr/>
            </a:lvl1pPr>
          </a:lstStyle>
          <a:p>
            <a:r>
              <a:rPr lang="en-US" altLang="zh-CN"/>
              <a:t>Slide </a:t>
            </a:r>
            <a:fld id="{6B3F46B1-210D-4509-9D86-63C489F2F355}" type="slidenum">
              <a:rPr lang="en-US" altLang="zh-CN"/>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zh-CN" altLang="en-US" smtClean="0"/>
              <a:t>单击此处编辑母版标题样式</a:t>
            </a:r>
            <a:endParaRPr lang="en-US" altLang="zh-CN"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ltLang="zh-CN" smtClean="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a:t>Slide </a:t>
            </a:r>
            <a:fld id="{739F18D2-AD72-4AA9-945B-0B00F3BDF15F}" type="slidenum">
              <a:rPr lang="en-US" altLang="zh-CN"/>
              <a:pPr/>
              <a:t>‹#›</a:t>
            </a:fld>
            <a:endParaRPr lang="en-US" altLang="zh-CN"/>
          </a:p>
        </p:txBody>
      </p:sp>
      <p:sp>
        <p:nvSpPr>
          <p:cNvPr id="1031" name="Rectangle 7"/>
          <p:cNvSpPr>
            <a:spLocks noChangeArrowheads="1"/>
          </p:cNvSpPr>
          <p:nvPr/>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a:r>
              <a:rPr lang="en-US" altLang="zh-CN" sz="1800" b="1" dirty="0">
                <a:ea typeface="宋体" charset="-122"/>
              </a:rPr>
              <a:t>doc.: </a:t>
            </a:r>
            <a:r>
              <a:rPr lang="en-US" altLang="zh-CN" sz="1800" b="1" dirty="0" smtClean="0">
                <a:ea typeface="宋体" charset="-122"/>
              </a:rPr>
              <a:t>IEEE </a:t>
            </a:r>
            <a:r>
              <a:rPr lang="en-US" altLang="zh-CN" sz="1800" b="1" dirty="0" smtClean="0">
                <a:ea typeface="宋体" charset="-122"/>
              </a:rPr>
              <a:t>802.11-12/1049r1</a:t>
            </a:r>
            <a:endParaRPr lang="en-US" altLang="zh-CN" sz="18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r>
              <a:rPr lang="en-US" altLang="zh-CN">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1" name="Rectangle 7"/>
          <p:cNvSpPr>
            <a:spLocks noChangeArrowheads="1"/>
          </p:cNvSpPr>
          <p:nvPr userDrawn="1"/>
        </p:nvSpPr>
        <p:spPr bwMode="auto">
          <a:xfrm>
            <a:off x="251520" y="332656"/>
            <a:ext cx="1429879" cy="276999"/>
          </a:xfrm>
          <a:prstGeom prst="rect">
            <a:avLst/>
          </a:prstGeom>
          <a:noFill/>
          <a:ln w="9525">
            <a:noFill/>
            <a:miter lim="800000"/>
            <a:headEnd/>
            <a:tailEnd/>
          </a:ln>
          <a:effectLst/>
        </p:spPr>
        <p:txBody>
          <a:bodyPr wrap="none" lIns="0" tIns="0" rIns="0" bIns="0" anchor="b">
            <a:noAutofit/>
          </a:bodyPr>
          <a:lstStyle/>
          <a:p>
            <a:pPr marL="457200" lvl="4" algn="l"/>
            <a:r>
              <a:rPr lang="en-US" altLang="zh-CN" sz="1800" b="1" dirty="0" smtClean="0">
                <a:ea typeface="宋体" charset="-122"/>
              </a:rPr>
              <a:t>September</a:t>
            </a:r>
            <a:r>
              <a:rPr lang="en-US" altLang="zh-CN" sz="1800" b="1" baseline="0" dirty="0" smtClean="0">
                <a:ea typeface="宋体" charset="-122"/>
              </a:rPr>
              <a:t> 2012</a:t>
            </a:r>
            <a:endParaRPr lang="en-US" altLang="zh-CN" sz="1800" b="1" dirty="0">
              <a:ea typeface="宋体" charset="-122"/>
            </a:endParaRPr>
          </a:p>
        </p:txBody>
      </p:sp>
      <p:sp>
        <p:nvSpPr>
          <p:cNvPr id="12" name="Rectangle 7"/>
          <p:cNvSpPr>
            <a:spLocks noChangeArrowheads="1"/>
          </p:cNvSpPr>
          <p:nvPr userDrawn="1"/>
        </p:nvSpPr>
        <p:spPr bwMode="auto">
          <a:xfrm>
            <a:off x="6588224" y="6381328"/>
            <a:ext cx="1944216" cy="276999"/>
          </a:xfrm>
          <a:prstGeom prst="rect">
            <a:avLst/>
          </a:prstGeom>
          <a:noFill/>
          <a:ln w="9525">
            <a:noFill/>
            <a:miter lim="800000"/>
            <a:headEnd/>
            <a:tailEnd/>
          </a:ln>
          <a:effectLst/>
        </p:spPr>
        <p:txBody>
          <a:bodyPr wrap="none" lIns="0" tIns="0" rIns="0" bIns="0" anchor="b">
            <a:noAutofit/>
          </a:bodyPr>
          <a:lstStyle/>
          <a:p>
            <a:pPr marL="457200" lvl="4" algn="r"/>
            <a:r>
              <a:rPr lang="en-US" altLang="zh-CN" sz="1200" b="0" dirty="0" smtClean="0">
                <a:ea typeface="宋体" charset="-122"/>
              </a:rPr>
              <a:t>Yunsong Yang, Huawei</a:t>
            </a:r>
            <a:endParaRPr lang="en-US" altLang="zh-CN" sz="1200" b="0" dirty="0">
              <a:ea typeface="宋体" charset="-122"/>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65" charset="0"/>
        </a:defRPr>
      </a:lvl2pPr>
      <a:lvl3pPr algn="ctr" rtl="0" eaLnBrk="1" fontAlgn="base" hangingPunct="1">
        <a:spcBef>
          <a:spcPct val="0"/>
        </a:spcBef>
        <a:spcAft>
          <a:spcPct val="0"/>
        </a:spcAft>
        <a:defRPr sz="3200" b="1">
          <a:solidFill>
            <a:schemeClr val="tx2"/>
          </a:solidFill>
          <a:latin typeface="Times New Roman" pitchFamily="-65" charset="0"/>
        </a:defRPr>
      </a:lvl3pPr>
      <a:lvl4pPr algn="ctr" rtl="0" eaLnBrk="1" fontAlgn="base" hangingPunct="1">
        <a:spcBef>
          <a:spcPct val="0"/>
        </a:spcBef>
        <a:spcAft>
          <a:spcPct val="0"/>
        </a:spcAft>
        <a:defRPr sz="3200" b="1">
          <a:solidFill>
            <a:schemeClr val="tx2"/>
          </a:solidFill>
          <a:latin typeface="Times New Roman" pitchFamily="-65" charset="0"/>
        </a:defRPr>
      </a:lvl4pPr>
      <a:lvl5pPr algn="ctr" rtl="0" eaLnBrk="1" fontAlgn="base" hangingPunct="1">
        <a:spcBef>
          <a:spcPct val="0"/>
        </a:spcBef>
        <a:spcAft>
          <a:spcPct val="0"/>
        </a:spcAft>
        <a:defRPr sz="3200" b="1">
          <a:solidFill>
            <a:schemeClr val="tx2"/>
          </a:solidFill>
          <a:latin typeface="Times New Roman" pitchFamily="-65" charset="0"/>
        </a:defRPr>
      </a:lvl5pPr>
      <a:lvl6pPr marL="457200" algn="ctr" rtl="0" eaLnBrk="1" fontAlgn="base" hangingPunct="1">
        <a:spcBef>
          <a:spcPct val="0"/>
        </a:spcBef>
        <a:spcAft>
          <a:spcPct val="0"/>
        </a:spcAft>
        <a:defRPr sz="3200" b="1">
          <a:solidFill>
            <a:schemeClr val="tx2"/>
          </a:solidFill>
          <a:latin typeface="Times New Roman" pitchFamily="-65" charset="0"/>
        </a:defRPr>
      </a:lvl6pPr>
      <a:lvl7pPr marL="914400" algn="ctr" rtl="0" eaLnBrk="1" fontAlgn="base" hangingPunct="1">
        <a:spcBef>
          <a:spcPct val="0"/>
        </a:spcBef>
        <a:spcAft>
          <a:spcPct val="0"/>
        </a:spcAft>
        <a:defRPr sz="3200" b="1">
          <a:solidFill>
            <a:schemeClr val="tx2"/>
          </a:solidFill>
          <a:latin typeface="Times New Roman" pitchFamily="-65" charset="0"/>
        </a:defRPr>
      </a:lvl7pPr>
      <a:lvl8pPr marL="1371600" algn="ctr" rtl="0" eaLnBrk="1" fontAlgn="base" hangingPunct="1">
        <a:spcBef>
          <a:spcPct val="0"/>
        </a:spcBef>
        <a:spcAft>
          <a:spcPct val="0"/>
        </a:spcAft>
        <a:defRPr sz="3200" b="1">
          <a:solidFill>
            <a:schemeClr val="tx2"/>
          </a:solidFill>
          <a:latin typeface="Times New Roman" pitchFamily="-65" charset="0"/>
        </a:defRPr>
      </a:lvl8pPr>
      <a:lvl9pPr marL="1828800" algn="ctr" rtl="0" eaLnBrk="1" fontAlgn="base" hangingPunct="1">
        <a:spcBef>
          <a:spcPct val="0"/>
        </a:spcBef>
        <a:spcAft>
          <a:spcPct val="0"/>
        </a:spcAft>
        <a:defRPr sz="3200" b="1">
          <a:solidFill>
            <a:schemeClr val="tx2"/>
          </a:solidFill>
          <a:latin typeface="Times New Roman" pitchFamily="-65"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yangyunsong@huawei.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灯片编号占位符 5"/>
          <p:cNvSpPr>
            <a:spLocks noGrp="1"/>
          </p:cNvSpPr>
          <p:nvPr>
            <p:ph type="sldNum" sz="quarter" idx="12"/>
          </p:nvPr>
        </p:nvSpPr>
        <p:spPr/>
        <p:txBody>
          <a:bodyPr/>
          <a:lstStyle/>
          <a:p>
            <a:r>
              <a:rPr lang="en-US" altLang="zh-CN" dirty="0"/>
              <a:t>Slide </a:t>
            </a:r>
            <a:fld id="{7E541D0B-CF74-4B68-82E3-58F79C6030FD}" type="slidenum">
              <a:rPr lang="en-US" altLang="zh-CN"/>
              <a:pPr/>
              <a:t>1</a:t>
            </a:fld>
            <a:endParaRPr lang="en-US" altLang="zh-CN" dirty="0"/>
          </a:p>
        </p:txBody>
      </p:sp>
      <p:sp>
        <p:nvSpPr>
          <p:cNvPr id="30722" name="Rectangle 2"/>
          <p:cNvSpPr>
            <a:spLocks noGrp="1" noChangeArrowheads="1"/>
          </p:cNvSpPr>
          <p:nvPr>
            <p:ph type="title"/>
          </p:nvPr>
        </p:nvSpPr>
        <p:spPr>
          <a:noFill/>
          <a:ln/>
        </p:spPr>
        <p:txBody>
          <a:bodyPr/>
          <a:lstStyle/>
          <a:p>
            <a:r>
              <a:rPr lang="en-US" altLang="zh-CN" dirty="0" smtClean="0">
                <a:ea typeface="宋体" charset="-122"/>
              </a:rPr>
              <a:t>Reducing Overhead in Active Scanning with Simulation Results</a:t>
            </a:r>
            <a:endParaRPr lang="en-US" altLang="zh-CN" dirty="0">
              <a:ea typeface="宋体" charset="-122"/>
            </a:endParaRPr>
          </a:p>
        </p:txBody>
      </p:sp>
      <p:sp>
        <p:nvSpPr>
          <p:cNvPr id="30726" name="Rectangle 6"/>
          <p:cNvSpPr>
            <a:spLocks noGrp="1" noChangeArrowheads="1"/>
          </p:cNvSpPr>
          <p:nvPr>
            <p:ph type="body" idx="1"/>
          </p:nvPr>
        </p:nvSpPr>
        <p:spPr>
          <a:xfrm>
            <a:off x="685800" y="1700808"/>
            <a:ext cx="7772400" cy="381000"/>
          </a:xfrm>
          <a:noFill/>
          <a:ln/>
        </p:spPr>
        <p:txBody>
          <a:bodyPr/>
          <a:lstStyle/>
          <a:p>
            <a:pPr algn="ctr">
              <a:buFontTx/>
              <a:buNone/>
            </a:pPr>
            <a:r>
              <a:rPr lang="en-US" altLang="zh-CN" sz="2000" dirty="0">
                <a:ea typeface="宋体" charset="-122"/>
              </a:rPr>
              <a:t>Date:</a:t>
            </a:r>
            <a:r>
              <a:rPr lang="en-US" altLang="zh-CN" sz="2000" b="0" dirty="0">
                <a:ea typeface="宋体" charset="-122"/>
              </a:rPr>
              <a:t> </a:t>
            </a:r>
            <a:r>
              <a:rPr lang="en-US" altLang="zh-CN" sz="2000" b="0" dirty="0" smtClean="0">
                <a:ea typeface="宋体" charset="-122"/>
              </a:rPr>
              <a:t>2012-09-06</a:t>
            </a:r>
            <a:endParaRPr lang="en-US" altLang="zh-CN" sz="2000" b="0" dirty="0">
              <a:ea typeface="宋体" charset="-122"/>
            </a:endParaRPr>
          </a:p>
        </p:txBody>
      </p:sp>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spcBef>
                <a:spcPct val="20000"/>
              </a:spcBef>
            </a:pPr>
            <a:r>
              <a:rPr lang="en-US" altLang="zh-CN" sz="2000" b="1" dirty="0">
                <a:ea typeface="宋体" charset="-122"/>
              </a:rPr>
              <a:t>Authors:</a:t>
            </a:r>
            <a:endParaRPr lang="en-US" altLang="zh-CN" sz="2000" dirty="0">
              <a:ea typeface="宋体" charset="-122"/>
            </a:endParaRPr>
          </a:p>
        </p:txBody>
      </p:sp>
      <p:graphicFrame>
        <p:nvGraphicFramePr>
          <p:cNvPr id="9" name="表 9"/>
          <p:cNvGraphicFramePr>
            <a:graphicFrameLocks noGrp="1"/>
          </p:cNvGraphicFramePr>
          <p:nvPr>
            <p:extLst>
              <p:ext uri="{D42A27DB-BD31-4B8C-83A1-F6EECF244321}">
                <p14:modId xmlns="" xmlns:p14="http://schemas.microsoft.com/office/powerpoint/2010/main" val="1400439117"/>
              </p:ext>
            </p:extLst>
          </p:nvPr>
        </p:nvGraphicFramePr>
        <p:xfrm>
          <a:off x="609600" y="2362200"/>
          <a:ext cx="8148545" cy="2231390"/>
        </p:xfrm>
        <a:graphic>
          <a:graphicData uri="http://schemas.openxmlformats.org/drawingml/2006/table">
            <a:tbl>
              <a:tblPr/>
              <a:tblGrid>
                <a:gridCol w="1629056"/>
                <a:gridCol w="1505000"/>
                <a:gridCol w="1802082"/>
                <a:gridCol w="1292158"/>
                <a:gridCol w="1920249"/>
              </a:tblGrid>
              <a:tr h="371475">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Name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Affiliations</a:t>
                      </a:r>
                      <a:endParaRPr kumimoji="1" lang="ja-JP" altLang="en-US" sz="1800" b="1" i="0" u="none" strike="noStrike" cap="none" normalizeH="0" baseline="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Address</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Phone</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1" lang="en-US" altLang="ja-JP" sz="1800" b="1" i="0" u="none" strike="noStrike" cap="none" normalizeH="0" baseline="0" dirty="0" smtClean="0">
                          <a:ln>
                            <a:noFill/>
                          </a:ln>
                          <a:solidFill>
                            <a:schemeClr val="tx1"/>
                          </a:solidFill>
                          <a:effectLst/>
                          <a:latin typeface="Times New Roman" pitchFamily="18" charset="0"/>
                          <a:ea typeface="MS PGothic" pitchFamily="34" charset="-128"/>
                        </a:rPr>
                        <a:t>email</a:t>
                      </a:r>
                      <a:endParaRPr kumimoji="1" lang="ja-JP" altLang="en-US" sz="1800" b="1" i="0" u="none" strike="noStrike" cap="none" normalizeH="0" baseline="0" dirty="0" smtClean="0">
                        <a:ln>
                          <a:noFill/>
                        </a:ln>
                        <a:solidFill>
                          <a:schemeClr val="tx1"/>
                        </a:solidFill>
                        <a:effectLst/>
                        <a:latin typeface="Times New Roman" pitchFamily="18" charset="0"/>
                        <a:ea typeface="MS PGothic" pitchFamily="34" charset="-128"/>
                      </a:endParaRP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Yunsong Yang</a:t>
                      </a: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defRPr/>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Huawei Technologies Co., LTD.</a:t>
                      </a: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10180 Telesis Ct. Ste 165, San Diego, CA 92121</a:t>
                      </a: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705" marR="52705" marT="8255"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hlinkClick r:id="rId3"/>
                        </a:rPr>
                        <a:t>yangyunsong@huawei.com</a:t>
                      </a:r>
                      <a:endPar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68580" marR="68580" marT="0" marB="0"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rPr>
                        <a:t>Young Hoon Kwon</a:t>
                      </a:r>
                      <a:endParaRPr kumimoji="0" lang="zh-CN" altLang="zh-CN"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kern="1200"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rPr>
                        <a:t>Zhigang Rong</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mn-lt"/>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Giwon Park and </a:t>
                      </a: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Kiseon</a:t>
                      </a: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r>
                        <a:rPr kumimoji="0" lang="en-US" altLang="ko-KR" sz="1200" b="0" i="0" u="none" strike="noStrike" cap="none" normalizeH="0" baseline="0" dirty="0" err="1" smtClean="0">
                          <a:ln>
                            <a:noFill/>
                          </a:ln>
                          <a:solidFill>
                            <a:schemeClr val="tx1"/>
                          </a:solidFill>
                          <a:effectLst/>
                          <a:latin typeface="Times New Roman" pitchFamily="18" charset="0"/>
                          <a:ea typeface="맑은 고딕" pitchFamily="34" charset="-127"/>
                          <a:cs typeface="Times New Roman" pitchFamily="18" charset="0"/>
                        </a:rPr>
                        <a:t>Ryu</a:t>
                      </a:r>
                      <a:r>
                        <a:rPr lang="en-US" sz="1200" dirty="0" smtClean="0">
                          <a:latin typeface="+mn-lt"/>
                          <a:ea typeface="MS Mincho"/>
                          <a:cs typeface="Times New Roman"/>
                        </a:rPr>
                        <a:t> </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lgn="ctr">
                        <a:spcBef>
                          <a:spcPts val="0"/>
                        </a:spcBef>
                        <a:spcAft>
                          <a:spcPts val="0"/>
                        </a:spcAft>
                      </a:pPr>
                      <a:r>
                        <a:rPr lang="en-US" sz="1200" dirty="0" smtClean="0">
                          <a:latin typeface="+mn-lt"/>
                          <a:ea typeface="MS Mincho"/>
                          <a:cs typeface="Times New Roman"/>
                        </a:rPr>
                        <a:t> LG</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pt-BR" sz="1200" dirty="0" smtClean="0">
                          <a:latin typeface="+mn-lt"/>
                          <a:ea typeface="MS Mincho"/>
                          <a:cs typeface="Times New Roman"/>
                        </a:rPr>
                        <a:t> </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pt-BR" sz="1200" dirty="0" smtClean="0">
                          <a:latin typeface="+mn-lt"/>
                          <a:ea typeface="MS Mincho"/>
                          <a:cs typeface="Times New Roman"/>
                        </a:rPr>
                        <a:t> </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a:spcBef>
                          <a:spcPts val="0"/>
                        </a:spcBef>
                        <a:spcAft>
                          <a:spcPts val="0"/>
                        </a:spcAft>
                      </a:pPr>
                      <a:r>
                        <a:rPr lang="pt-BR" sz="1200" dirty="0" smtClean="0">
                          <a:latin typeface="+mn-lt"/>
                          <a:ea typeface="MS Mincho"/>
                          <a:cs typeface="Times New Roman"/>
                        </a:rPr>
                        <a:t> </a:t>
                      </a:r>
                      <a:endParaRPr lang="en-US" sz="1200" dirty="0">
                        <a:latin typeface="+mn-lt"/>
                        <a:ea typeface="MS Mincho"/>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rPr>
                        <a:t> </a:t>
                      </a: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ko-KR" altLang="ko-KR"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ja-JP" sz="1200" b="0" i="0" u="none" strike="noStrike" cap="none" normalizeH="0" baseline="0" dirty="0" smtClean="0">
                        <a:ln>
                          <a:noFill/>
                        </a:ln>
                        <a:solidFill>
                          <a:schemeClr val="tx1"/>
                        </a:solidFill>
                        <a:effectLst/>
                        <a:latin typeface="Times New Roman" pitchFamily="18" charset="0"/>
                        <a:ea typeface="맑은 고딕" pitchFamily="34" charset="-127"/>
                        <a:cs typeface="Times New Roman" pitchFamily="18" charset="0"/>
                      </a:endParaRPr>
                    </a:p>
                  </a:txBody>
                  <a:tcPr marL="52414" marR="52414"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Benefits</a:t>
            </a:r>
            <a:endParaRPr lang="en-US" dirty="0"/>
          </a:p>
        </p:txBody>
      </p:sp>
      <p:sp>
        <p:nvSpPr>
          <p:cNvPr id="3" name="Content Placeholder 2"/>
          <p:cNvSpPr>
            <a:spLocks noGrp="1"/>
          </p:cNvSpPr>
          <p:nvPr>
            <p:ph idx="1"/>
          </p:nvPr>
        </p:nvSpPr>
        <p:spPr>
          <a:xfrm>
            <a:off x="685800" y="1700808"/>
            <a:ext cx="8134672" cy="4680520"/>
          </a:xfrm>
        </p:spPr>
        <p:txBody>
          <a:bodyPr>
            <a:normAutofit/>
          </a:bodyPr>
          <a:lstStyle/>
          <a:p>
            <a:r>
              <a:rPr lang="en-US" dirty="0" smtClean="0"/>
              <a:t>Reduced AP discovery time and link setup time</a:t>
            </a:r>
          </a:p>
          <a:p>
            <a:r>
              <a:rPr lang="en-US" dirty="0" smtClean="0"/>
              <a:t>Reduced air time occupied by Probe Request, Probe Response, collisions</a:t>
            </a:r>
          </a:p>
          <a:p>
            <a:r>
              <a:rPr lang="en-US" dirty="0" smtClean="0"/>
              <a:t>Increased air idle time, meaning more data traffics may be accommodated</a:t>
            </a:r>
          </a:p>
          <a:p>
            <a:r>
              <a:rPr lang="en-US" dirty="0" smtClean="0"/>
              <a:t>Simple MAC standard changes</a:t>
            </a:r>
          </a:p>
          <a:p>
            <a:pPr lvl="1"/>
            <a:r>
              <a:rPr lang="en-US" dirty="0" smtClean="0"/>
              <a:t>i.e. adding optional IE in the Probe Request or Probe Response frame to provide reference information.</a:t>
            </a:r>
          </a:p>
          <a:p>
            <a:pPr lvl="1"/>
            <a:r>
              <a:rPr lang="en-US" dirty="0" smtClean="0"/>
              <a:t>A detailed normative text proposal can be found in [2].</a:t>
            </a:r>
          </a:p>
        </p:txBody>
      </p:sp>
      <p:sp>
        <p:nvSpPr>
          <p:cNvPr id="6" name="Slide Number Placeholder 5"/>
          <p:cNvSpPr>
            <a:spLocks noGrp="1"/>
          </p:cNvSpPr>
          <p:nvPr>
            <p:ph type="sldNum" sz="quarter" idx="12"/>
          </p:nvPr>
        </p:nvSpPr>
        <p:spPr/>
        <p:txBody>
          <a:bodyPr/>
          <a:lstStyle/>
          <a:p>
            <a:r>
              <a:rPr lang="en-US" altLang="zh-CN" dirty="0" smtClean="0"/>
              <a:t>Slide </a:t>
            </a:r>
            <a:fld id="{F3492426-BCCD-4D74-9D7D-2414C4E79612}" type="slidenum">
              <a:rPr lang="en-US" altLang="zh-CN" smtClean="0"/>
              <a:pPr/>
              <a:t>10</a:t>
            </a:fld>
            <a:endParaRPr lang="en-US" altLang="zh-CN"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1 (with results from [1])</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STA may send a simplified Probe Request by referencing to another STA’s Probe Request that was received earlier, thereby </a:t>
            </a:r>
            <a:r>
              <a:rPr lang="en-US" dirty="0" smtClean="0"/>
              <a:t>removing the redundant information elements that are already in the referenced Probe Request from the simplified Probe Request</a:t>
            </a:r>
            <a:r>
              <a:rPr lang="en-US" altLang="zh-CN" dirty="0" smtClean="0"/>
              <a:t>?</a:t>
            </a:r>
          </a:p>
          <a:p>
            <a:endParaRPr lang="en-US" altLang="zh-CN" dirty="0" smtClean="0"/>
          </a:p>
          <a:p>
            <a:pPr>
              <a:buNone/>
              <a:defRPr/>
            </a:pPr>
            <a:r>
              <a:rPr lang="en-US" sz="1800" dirty="0" smtClean="0"/>
              <a:t>Yes: 24</a:t>
            </a:r>
          </a:p>
          <a:p>
            <a:pPr>
              <a:buNone/>
              <a:defRPr/>
            </a:pPr>
            <a:r>
              <a:rPr lang="en-US" sz="1800" dirty="0" smtClean="0"/>
              <a:t>No: 9</a:t>
            </a:r>
          </a:p>
          <a:p>
            <a:pPr>
              <a:buNone/>
              <a:defRPr/>
            </a:pPr>
            <a:r>
              <a:rPr lang="en-US" sz="1800" dirty="0" smtClean="0"/>
              <a:t>Abstain: 4</a:t>
            </a:r>
          </a:p>
          <a:p>
            <a:pPr lvl="1">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dirty="0" smtClean="0"/>
              <a:t>Slide </a:t>
            </a:r>
            <a:fld id="{F3492426-BCCD-4D74-9D7D-2414C4E79612}" type="slidenum">
              <a:rPr lang="en-US" altLang="zh-CN" smtClean="0"/>
              <a:pPr/>
              <a:t>11</a:t>
            </a:fld>
            <a:endParaRPr lang="en-US" altLang="zh-CN"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2 (with results from [1])</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source address (SA) in the referenced Probe Request as the reference information in the Probe Request or the simplified Probe Request, based on which the AP may send the Probe Response in a broadcast manner</a:t>
            </a:r>
            <a:r>
              <a:rPr lang="en-US" altLang="zh-CN" sz="2400" b="1" dirty="0" smtClean="0"/>
              <a:t>?</a:t>
            </a:r>
          </a:p>
          <a:p>
            <a:pPr lvl="1">
              <a:buNone/>
            </a:pPr>
            <a:endParaRPr lang="en-US" altLang="zh-CN" sz="2400" b="1" dirty="0" smtClean="0"/>
          </a:p>
          <a:p>
            <a:pPr>
              <a:buNone/>
              <a:defRPr/>
            </a:pPr>
            <a:r>
              <a:rPr lang="en-US" dirty="0" smtClean="0"/>
              <a:t>Yes: 24</a:t>
            </a:r>
          </a:p>
          <a:p>
            <a:pPr>
              <a:buNone/>
              <a:defRPr/>
            </a:pPr>
            <a:r>
              <a:rPr lang="en-US" dirty="0" smtClean="0"/>
              <a:t>No: 8</a:t>
            </a:r>
          </a:p>
          <a:p>
            <a:pPr>
              <a:buNone/>
              <a:defRPr/>
            </a:pPr>
            <a:r>
              <a:rPr lang="en-US" dirty="0" smtClean="0"/>
              <a:t>Abstain: 5</a:t>
            </a:r>
          </a:p>
        </p:txBody>
      </p:sp>
      <p:sp>
        <p:nvSpPr>
          <p:cNvPr id="6" name="Slide Number Placeholder 5"/>
          <p:cNvSpPr>
            <a:spLocks noGrp="1"/>
          </p:cNvSpPr>
          <p:nvPr>
            <p:ph type="sldNum" sz="quarter" idx="12"/>
          </p:nvPr>
        </p:nvSpPr>
        <p:spPr/>
        <p:txBody>
          <a:bodyPr/>
          <a:lstStyle/>
          <a:p>
            <a:r>
              <a:rPr lang="en-US" altLang="zh-CN" dirty="0" smtClean="0"/>
              <a:t>Slide </a:t>
            </a:r>
            <a:fld id="{F3492426-BCCD-4D74-9D7D-2414C4E79612}" type="slidenum">
              <a:rPr lang="en-US" altLang="zh-CN" smtClean="0"/>
              <a:pPr/>
              <a:t>12</a:t>
            </a:fld>
            <a:endParaRPr lang="en-US" altLang="zh-CN"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3</a:t>
            </a:r>
            <a:endParaRPr lang="en-US" dirty="0"/>
          </a:p>
        </p:txBody>
      </p:sp>
      <p:sp>
        <p:nvSpPr>
          <p:cNvPr id="3" name="Content Placeholder 2"/>
          <p:cNvSpPr>
            <a:spLocks noGrp="1"/>
          </p:cNvSpPr>
          <p:nvPr>
            <p:ph idx="1"/>
          </p:nvPr>
        </p:nvSpPr>
        <p:spPr>
          <a:xfrm>
            <a:off x="685800" y="1981200"/>
            <a:ext cx="8134672" cy="4400128"/>
          </a:xfrm>
        </p:spPr>
        <p:txBody>
          <a:bodyPr>
            <a:normAutofit/>
          </a:bodyPr>
          <a:lstStyle/>
          <a:p>
            <a:r>
              <a:rPr lang="en-US" altLang="zh-CN" dirty="0" smtClean="0"/>
              <a:t>Do you support that a FILS-capable AP may send a simplified Probe Response by referencing to another Probe Response that was sent earlier, thereby </a:t>
            </a:r>
            <a:r>
              <a:rPr lang="en-US" dirty="0" smtClean="0"/>
              <a:t>removing the redundant information elements that are already in the referenced Probe Response from the simplified Probe Response</a:t>
            </a:r>
            <a:r>
              <a:rPr lang="en-US" altLang="zh-CN" dirty="0" smtClean="0"/>
              <a:t>?</a:t>
            </a:r>
          </a:p>
          <a:p>
            <a:pPr lvl="1">
              <a:buNone/>
            </a:pPr>
            <a:endParaRPr lang="en-US" altLang="zh-CN" dirty="0" smtClean="0"/>
          </a:p>
          <a:p>
            <a:pPr>
              <a:buNone/>
              <a:defRPr/>
            </a:pPr>
            <a:r>
              <a:rPr lang="en-US" sz="1800" dirty="0" smtClean="0"/>
              <a:t>Yes</a:t>
            </a:r>
            <a:r>
              <a:rPr lang="en-US" sz="1800" dirty="0" smtClean="0"/>
              <a:t>: 18</a:t>
            </a:r>
            <a:endParaRPr lang="en-US" sz="1800" dirty="0" smtClean="0"/>
          </a:p>
          <a:p>
            <a:pPr>
              <a:buNone/>
              <a:defRPr/>
            </a:pPr>
            <a:r>
              <a:rPr lang="en-US" sz="1800" dirty="0" smtClean="0"/>
              <a:t>No</a:t>
            </a:r>
            <a:r>
              <a:rPr lang="en-US" sz="1800" dirty="0" smtClean="0"/>
              <a:t>: 17</a:t>
            </a:r>
            <a:endParaRPr lang="en-US" sz="1800" dirty="0" smtClean="0"/>
          </a:p>
          <a:p>
            <a:pPr>
              <a:buNone/>
              <a:defRPr/>
            </a:pPr>
            <a:r>
              <a:rPr lang="en-US" sz="1800" dirty="0" smtClean="0"/>
              <a:t>Abstain</a:t>
            </a:r>
            <a:r>
              <a:rPr lang="en-US" sz="1800" dirty="0" smtClean="0"/>
              <a:t>: 13</a:t>
            </a:r>
            <a:endParaRPr lang="en-US" sz="1800" dirty="0" smtClean="0"/>
          </a:p>
          <a:p>
            <a:pPr lvl="1"/>
            <a:endParaRPr lang="en-US" altLang="zh-CN" dirty="0" smtClean="0"/>
          </a:p>
        </p:txBody>
      </p:sp>
      <p:sp>
        <p:nvSpPr>
          <p:cNvPr id="6" name="Slide Number Placeholder 5"/>
          <p:cNvSpPr>
            <a:spLocks noGrp="1"/>
          </p:cNvSpPr>
          <p:nvPr>
            <p:ph type="sldNum" sz="quarter" idx="12"/>
          </p:nvPr>
        </p:nvSpPr>
        <p:spPr/>
        <p:txBody>
          <a:bodyPr/>
          <a:lstStyle/>
          <a:p>
            <a:r>
              <a:rPr lang="en-US" altLang="zh-CN" dirty="0" smtClean="0"/>
              <a:t>Slide </a:t>
            </a:r>
            <a:fld id="{F3492426-BCCD-4D74-9D7D-2414C4E79612}" type="slidenum">
              <a:rPr lang="en-US" altLang="zh-CN" smtClean="0"/>
              <a:pPr/>
              <a:t>13</a:t>
            </a:fld>
            <a:endParaRPr lang="en-US" altLang="zh-CN"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Straw Poll 4</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pPr marL="342900" lvl="2" indent="-342900"/>
            <a:r>
              <a:rPr lang="en-US" altLang="zh-CN" sz="2400" b="1" dirty="0" smtClean="0"/>
              <a:t>Do you support </a:t>
            </a:r>
            <a:r>
              <a:rPr lang="en-US" sz="2400" b="1" dirty="0" smtClean="0"/>
              <a:t>using the Sequence Control number in the referenced Probe Response as the reference information in the simplified Probe Response</a:t>
            </a:r>
            <a:r>
              <a:rPr lang="en-US" altLang="zh-CN" sz="2400" b="1" dirty="0" smtClean="0"/>
              <a:t>?</a:t>
            </a:r>
          </a:p>
          <a:p>
            <a:pPr lvl="1">
              <a:buNone/>
            </a:pPr>
            <a:endParaRPr lang="en-US" altLang="zh-CN" sz="2400" b="1" dirty="0" smtClean="0"/>
          </a:p>
          <a:p>
            <a:pPr lvl="1">
              <a:buNone/>
            </a:pPr>
            <a:endParaRPr lang="en-US" altLang="zh-CN" sz="2400" b="1" dirty="0" smtClean="0"/>
          </a:p>
          <a:p>
            <a:pPr lvl="1">
              <a:buNone/>
            </a:pPr>
            <a:endParaRPr lang="en-US" altLang="zh-CN" sz="2400" b="1" dirty="0" smtClean="0"/>
          </a:p>
          <a:p>
            <a:pPr>
              <a:buNone/>
              <a:defRPr/>
            </a:pPr>
            <a:r>
              <a:rPr lang="en-US" dirty="0" smtClean="0"/>
              <a:t>Yes:</a:t>
            </a:r>
          </a:p>
          <a:p>
            <a:pPr>
              <a:buNone/>
              <a:defRPr/>
            </a:pPr>
            <a:r>
              <a:rPr lang="en-US" dirty="0" smtClean="0"/>
              <a:t>No:</a:t>
            </a:r>
          </a:p>
          <a:p>
            <a:pPr>
              <a:buNone/>
              <a:defRPr/>
            </a:pPr>
            <a:r>
              <a:rPr lang="en-US" dirty="0" smtClean="0"/>
              <a:t>Abstain:</a:t>
            </a:r>
          </a:p>
        </p:txBody>
      </p:sp>
      <p:sp>
        <p:nvSpPr>
          <p:cNvPr id="6" name="Slide Number Placeholder 5"/>
          <p:cNvSpPr>
            <a:spLocks noGrp="1"/>
          </p:cNvSpPr>
          <p:nvPr>
            <p:ph type="sldNum" sz="quarter" idx="12"/>
          </p:nvPr>
        </p:nvSpPr>
        <p:spPr/>
        <p:txBody>
          <a:bodyPr/>
          <a:lstStyle/>
          <a:p>
            <a:r>
              <a:rPr lang="en-US" altLang="zh-CN" dirty="0" smtClean="0"/>
              <a:t>Slide </a:t>
            </a:r>
            <a:fld id="{F3492426-BCCD-4D74-9D7D-2414C4E79612}" type="slidenum">
              <a:rPr lang="en-US" altLang="zh-CN" smtClean="0"/>
              <a:pPr/>
              <a:t>14</a:t>
            </a:fld>
            <a:endParaRPr lang="en-US" altLang="zh-CN"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1</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Move to add the following text to “Section 6.2 Active scanning” in the </a:t>
            </a:r>
            <a:r>
              <a:rPr lang="en-US" dirty="0" err="1" smtClean="0"/>
              <a:t>TGai</a:t>
            </a:r>
            <a:r>
              <a:rPr lang="en-US" dirty="0" smtClean="0"/>
              <a:t> SFD, 12/0151r12:</a:t>
            </a:r>
          </a:p>
          <a:p>
            <a:pPr>
              <a:buNone/>
            </a:pPr>
            <a:r>
              <a:rPr lang="en-US" dirty="0" smtClean="0"/>
              <a:t>“6.2.10 Simplified Probe Request</a:t>
            </a:r>
          </a:p>
          <a:p>
            <a:pPr marL="0" indent="0">
              <a:buNone/>
            </a:pPr>
            <a:r>
              <a:rPr lang="en-US" dirty="0" smtClean="0"/>
              <a:t>A FILS-capable STA may send a simplified Probe Request by referencing to another STA’s Probe Request that was received earlier, thereby removing the redundant information elements that are already in the referenced Probe Request from the simplified Probe Request.”</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15</a:t>
            </a:fld>
            <a:endParaRPr lang="en-US" altLang="zh-CN"/>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2</a:t>
            </a:r>
            <a:endParaRPr lang="en-US" dirty="0"/>
          </a:p>
        </p:txBody>
      </p:sp>
      <p:sp>
        <p:nvSpPr>
          <p:cNvPr id="3" name="Content Placeholder 2"/>
          <p:cNvSpPr>
            <a:spLocks noGrp="1"/>
          </p:cNvSpPr>
          <p:nvPr>
            <p:ph idx="1"/>
          </p:nvPr>
        </p:nvSpPr>
        <p:spPr>
          <a:xfrm>
            <a:off x="685800" y="1628800"/>
            <a:ext cx="8134672" cy="4752528"/>
          </a:xfrm>
        </p:spPr>
        <p:txBody>
          <a:bodyPr>
            <a:noAutofit/>
          </a:bodyPr>
          <a:lstStyle/>
          <a:p>
            <a:r>
              <a:rPr lang="en-US" dirty="0" smtClean="0"/>
              <a:t>Move to add the following text to “Section 6.2 Active scanning” in the </a:t>
            </a:r>
            <a:r>
              <a:rPr lang="en-US" dirty="0" err="1" smtClean="0"/>
              <a:t>TGai</a:t>
            </a:r>
            <a:r>
              <a:rPr lang="en-US" dirty="0" smtClean="0"/>
              <a:t> SFD, 12/0151r12:</a:t>
            </a:r>
          </a:p>
          <a:p>
            <a:pPr>
              <a:buNone/>
            </a:pPr>
            <a:r>
              <a:rPr lang="en-US" altLang="zh-CN" sz="2000" dirty="0" smtClean="0"/>
              <a:t>“6.2.11 Triggering the broadcasted Probe Response transmission</a:t>
            </a:r>
          </a:p>
          <a:p>
            <a:pPr>
              <a:buNone/>
            </a:pPr>
            <a:r>
              <a:rPr lang="en-US" altLang="zh-CN" sz="2000" dirty="0" smtClean="0"/>
              <a:t>The source address (SA) of the STA that sent the referenced Probe Request may be included in the Probe Request or simplified Probe Request.  The AP may broadcast the Probe Response based on the triggering reference information (i.e., the source address of the STA that sent the referenced Probe Request) .”</a:t>
            </a:r>
          </a:p>
          <a:p>
            <a:pPr marL="342900" lvl="2" indent="-342900">
              <a:buNone/>
            </a:pPr>
            <a:endParaRPr lang="en-US" altLang="zh-CN" sz="2400" b="1" dirty="0" smtClean="0"/>
          </a:p>
          <a:p>
            <a:pPr marL="342900" lvl="2" indent="-342900"/>
            <a:r>
              <a:rPr lang="en-US" altLang="zh-CN" sz="2000" b="1" dirty="0" smtClean="0"/>
              <a:t>Mover: </a:t>
            </a:r>
          </a:p>
          <a:p>
            <a:pPr marL="342900" lvl="2" indent="-342900"/>
            <a:r>
              <a:rPr lang="en-US" altLang="zh-CN" sz="2000" b="1" dirty="0" err="1" smtClean="0"/>
              <a:t>Seconder</a:t>
            </a:r>
            <a:r>
              <a:rPr lang="en-US" altLang="zh-CN" sz="2000" b="1" dirty="0" smtClean="0"/>
              <a:t>: </a:t>
            </a:r>
          </a:p>
          <a:p>
            <a:pPr marL="342900" lvl="2" indent="-342900"/>
            <a:r>
              <a:rPr lang="en-US" altLang="zh-CN" sz="2000" b="1" dirty="0" smtClean="0"/>
              <a:t>Result    </a:t>
            </a:r>
          </a:p>
          <a:p>
            <a:pPr marL="342900" lvl="2" indent="-342900"/>
            <a:r>
              <a:rPr lang="en-US" altLang="zh-CN" sz="2000" b="1" dirty="0" smtClean="0"/>
              <a:t>Yes                    No                     Abstain_______________</a:t>
            </a:r>
            <a:endParaRPr lang="en-US" sz="2000" b="1"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16</a:t>
            </a:fld>
            <a:endParaRPr lang="en-US" altLang="zh-CN"/>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20688"/>
            <a:ext cx="7772400" cy="1066800"/>
          </a:xfrm>
        </p:spPr>
        <p:txBody>
          <a:bodyPr/>
          <a:lstStyle/>
          <a:p>
            <a:r>
              <a:rPr lang="en-US" dirty="0" smtClean="0"/>
              <a:t>Motion 3</a:t>
            </a:r>
            <a:endParaRPr lang="en-US" dirty="0"/>
          </a:p>
        </p:txBody>
      </p:sp>
      <p:sp>
        <p:nvSpPr>
          <p:cNvPr id="3" name="Content Placeholder 2"/>
          <p:cNvSpPr>
            <a:spLocks noGrp="1"/>
          </p:cNvSpPr>
          <p:nvPr>
            <p:ph idx="1"/>
          </p:nvPr>
        </p:nvSpPr>
        <p:spPr>
          <a:xfrm>
            <a:off x="685800" y="1556792"/>
            <a:ext cx="7918648" cy="4896544"/>
          </a:xfrm>
        </p:spPr>
        <p:txBody>
          <a:bodyPr/>
          <a:lstStyle/>
          <a:p>
            <a:r>
              <a:rPr lang="en-US" dirty="0" smtClean="0"/>
              <a:t>Add the following text to “Section 6.2 Active scanning” in the </a:t>
            </a:r>
            <a:r>
              <a:rPr lang="en-US" dirty="0" err="1" smtClean="0"/>
              <a:t>TGai</a:t>
            </a:r>
            <a:r>
              <a:rPr lang="en-US" dirty="0" smtClean="0"/>
              <a:t> SFD, 12/0151r12:</a:t>
            </a:r>
          </a:p>
          <a:p>
            <a:pPr>
              <a:buNone/>
            </a:pPr>
            <a:r>
              <a:rPr lang="en-US" dirty="0" smtClean="0"/>
              <a:t>“6.2.12 Simplified Probe Response</a:t>
            </a:r>
          </a:p>
          <a:p>
            <a:pPr marL="0" indent="0">
              <a:buNone/>
            </a:pPr>
            <a:r>
              <a:rPr lang="en-US" dirty="0" smtClean="0"/>
              <a:t>AP may send a simplified Probe Response by referencing to a regular Probe Response that was sent earlier, thereby removing the redundant information elements that are already in the referenced Probe Response from the simplified Probe Response.”</a:t>
            </a:r>
          </a:p>
          <a:p>
            <a:pPr>
              <a:buNone/>
            </a:pPr>
            <a:endParaRPr lang="en-US" dirty="0" smtClean="0"/>
          </a:p>
          <a:p>
            <a:pPr>
              <a:spcAft>
                <a:spcPts val="600"/>
              </a:spcAft>
            </a:pPr>
            <a:r>
              <a:rPr lang="en-US" sz="2000" dirty="0" smtClean="0"/>
              <a:t>Mover: </a:t>
            </a:r>
          </a:p>
          <a:p>
            <a:pPr>
              <a:spcAft>
                <a:spcPts val="600"/>
              </a:spcAft>
            </a:pPr>
            <a:r>
              <a:rPr lang="en-US" sz="2000" dirty="0" err="1" smtClean="0"/>
              <a:t>Seconder</a:t>
            </a:r>
            <a:r>
              <a:rPr lang="en-US" sz="2000" dirty="0" smtClean="0"/>
              <a:t>: </a:t>
            </a:r>
          </a:p>
          <a:p>
            <a:pPr>
              <a:spcAft>
                <a:spcPts val="600"/>
              </a:spcAft>
            </a:pPr>
            <a:r>
              <a:rPr lang="en-US" sz="2000" dirty="0" smtClean="0"/>
              <a:t>Result    </a:t>
            </a:r>
            <a:r>
              <a:rPr lang="en-US" sz="2000" u="sng" dirty="0" smtClean="0"/>
              <a:t>Yes                 </a:t>
            </a:r>
            <a:r>
              <a:rPr lang="en-US" sz="2000" dirty="0" smtClean="0"/>
              <a:t>      </a:t>
            </a:r>
            <a:r>
              <a:rPr lang="en-US" sz="2000" u="sng" dirty="0" smtClean="0"/>
              <a:t>No                  </a:t>
            </a:r>
            <a:r>
              <a:rPr lang="en-US" sz="2000" dirty="0" smtClean="0"/>
              <a:t>       </a:t>
            </a:r>
            <a:r>
              <a:rPr lang="en-US" sz="2000" u="sng" dirty="0" smtClean="0"/>
              <a:t>Abstain</a:t>
            </a:r>
            <a:r>
              <a:rPr lang="en-US" sz="2000" dirty="0" smtClean="0"/>
              <a:t>___________</a:t>
            </a:r>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17</a:t>
            </a:fld>
            <a:endParaRPr lang="en-US" altLang="zh-CN"/>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a:buNone/>
            </a:pPr>
            <a:r>
              <a:rPr lang="en-US" altLang="zh-CN" dirty="0" smtClean="0"/>
              <a:t>[1] IEEE 802.11-12/0791r3 Reducing-active-scanning-overhead.</a:t>
            </a:r>
          </a:p>
          <a:p>
            <a:pPr>
              <a:buNone/>
            </a:pPr>
            <a:r>
              <a:rPr lang="en-US" altLang="zh-CN" dirty="0" smtClean="0"/>
              <a:t>[2] IEEE </a:t>
            </a:r>
            <a:r>
              <a:rPr lang="en-US" altLang="zh-CN" smtClean="0"/>
              <a:t>802.11-12/1050r0 Spec-Text-for-Probe-Referencing </a:t>
            </a:r>
            <a:r>
              <a:rPr lang="en-US" altLang="zh-CN" dirty="0" smtClean="0"/>
              <a:t>.</a:t>
            </a:r>
          </a:p>
          <a:p>
            <a:pPr>
              <a:buNone/>
            </a:pPr>
            <a:endParaRPr lang="en-US" altLang="zh-CN" dirty="0" smtClean="0"/>
          </a:p>
        </p:txBody>
      </p:sp>
      <p:sp>
        <p:nvSpPr>
          <p:cNvPr id="6" name="Slide Number Placeholder 5"/>
          <p:cNvSpPr>
            <a:spLocks noGrp="1"/>
          </p:cNvSpPr>
          <p:nvPr>
            <p:ph type="sldNum" sz="quarter" idx="12"/>
          </p:nvPr>
        </p:nvSpPr>
        <p:spPr/>
        <p:txBody>
          <a:bodyPr/>
          <a:lstStyle/>
          <a:p>
            <a:r>
              <a:rPr lang="en-US" altLang="zh-CN" smtClean="0"/>
              <a:t>Slide </a:t>
            </a:r>
            <a:fld id="{F3492426-BCCD-4D74-9D7D-2414C4E79612}" type="slidenum">
              <a:rPr lang="en-US" altLang="zh-CN" smtClean="0"/>
              <a:pPr/>
              <a:t>18</a:t>
            </a:fld>
            <a:endParaRPr lang="en-US" altLang="zh-CN"/>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dirty="0"/>
              <a:t>Slide </a:t>
            </a:r>
            <a:fld id="{C7255C58-EB94-40FB-A2A9-492CCD58C500}" type="slidenum">
              <a:rPr lang="en-US" altLang="zh-CN"/>
              <a:pPr/>
              <a:t>2</a:t>
            </a:fld>
            <a:endParaRPr lang="en-US" altLang="zh-CN" dirty="0"/>
          </a:p>
        </p:txBody>
      </p:sp>
      <p:sp>
        <p:nvSpPr>
          <p:cNvPr id="5122" name="Rectangle 2"/>
          <p:cNvSpPr>
            <a:spLocks noGrp="1" noChangeArrowheads="1"/>
          </p:cNvSpPr>
          <p:nvPr>
            <p:ph type="title"/>
          </p:nvPr>
        </p:nvSpPr>
        <p:spPr>
          <a:noFill/>
          <a:ln/>
        </p:spPr>
        <p:txBody>
          <a:bodyPr/>
          <a:lstStyle/>
          <a:p>
            <a:r>
              <a:rPr lang="en-US" altLang="zh-CN" dirty="0">
                <a:ea typeface="宋体" charset="-122"/>
              </a:rPr>
              <a:t>Abstract</a:t>
            </a:r>
          </a:p>
        </p:txBody>
      </p:sp>
      <p:sp>
        <p:nvSpPr>
          <p:cNvPr id="5123" name="Rectangle 3"/>
          <p:cNvSpPr>
            <a:spLocks noGrp="1" noChangeArrowheads="1"/>
          </p:cNvSpPr>
          <p:nvPr>
            <p:ph type="body" idx="1"/>
          </p:nvPr>
        </p:nvSpPr>
        <p:spPr>
          <a:xfrm>
            <a:off x="685800" y="1981200"/>
            <a:ext cx="7918648" cy="4114800"/>
          </a:xfrm>
          <a:noFill/>
          <a:ln/>
        </p:spPr>
        <p:txBody>
          <a:bodyPr/>
          <a:lstStyle/>
          <a:p>
            <a:pPr>
              <a:buFontTx/>
              <a:buNone/>
            </a:pPr>
            <a:r>
              <a:rPr lang="en-US" altLang="ja-JP" dirty="0" smtClean="0">
                <a:ea typeface="MS PGothic" pitchFamily="34" charset="-128"/>
              </a:rPr>
              <a:t>In previous meeting, </a:t>
            </a:r>
            <a:r>
              <a:rPr lang="en-US" altLang="ja-JP" dirty="0" smtClean="0"/>
              <a:t>methods were provided to reduce signaling overhead for active scanning during AP discovery [1]. </a:t>
            </a:r>
            <a:r>
              <a:rPr lang="en-US" altLang="ja-JP" dirty="0" smtClean="0">
                <a:ea typeface="MS PGothic" pitchFamily="34" charset="-128"/>
              </a:rPr>
              <a:t>This document provides initial simulation results that show the benefits of the proposed methods.</a:t>
            </a:r>
            <a:endParaRPr lang="en-US" altLang="ja-JP" dirty="0" smtClean="0"/>
          </a:p>
          <a:p>
            <a:pPr>
              <a:buFontTx/>
              <a:buNone/>
            </a:pPr>
            <a:endParaRPr lang="en-US" altLang="zh-CN" dirty="0" smtClean="0">
              <a:ea typeface="宋体" charset="-122"/>
            </a:endParaRPr>
          </a:p>
          <a:p>
            <a:pPr>
              <a:buFontTx/>
              <a:buNone/>
            </a:pPr>
            <a:r>
              <a:rPr lang="en-US" altLang="zh-CN" dirty="0" smtClean="0">
                <a:ea typeface="宋体" charset="-122"/>
              </a:rPr>
              <a:t>This document contains motions for adding text to the SFD.</a:t>
            </a:r>
          </a:p>
          <a:p>
            <a:pPr>
              <a:buFontTx/>
              <a:buNone/>
            </a:pPr>
            <a:endParaRPr lang="en-US" altLang="zh-CN" dirty="0" smtClean="0">
              <a:ea typeface="宋体" charset="-122"/>
            </a:endParaRPr>
          </a:p>
          <a:p>
            <a:pPr>
              <a:buFontTx/>
              <a:buNone/>
            </a:pPr>
            <a:r>
              <a:rPr lang="en-US" altLang="zh-CN" dirty="0" smtClean="0">
                <a:ea typeface="宋体" charset="-122"/>
              </a:rPr>
              <a:t>Related sections of the SFD (12/0151r12)</a:t>
            </a:r>
          </a:p>
          <a:p>
            <a:pPr lvl="1"/>
            <a:r>
              <a:rPr lang="en-US" altLang="zh-CN" dirty="0" smtClean="0">
                <a:ea typeface="宋体" charset="-122"/>
              </a:rPr>
              <a:t>6. Fast network discovery</a:t>
            </a:r>
          </a:p>
          <a:p>
            <a:pPr lvl="2"/>
            <a:r>
              <a:rPr lang="en-US" altLang="zh-CN" dirty="0" smtClean="0">
                <a:ea typeface="宋体" charset="-122"/>
              </a:rPr>
              <a:t>6.2 Active scanning</a:t>
            </a:r>
          </a:p>
          <a:p>
            <a:pPr>
              <a:buFontTx/>
              <a:buNone/>
            </a:pPr>
            <a:endParaRPr lang="en-US" altLang="zh-CN" dirty="0">
              <a:ea typeface="宋体" charset="-122"/>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灯片编号占位符 5"/>
          <p:cNvSpPr>
            <a:spLocks noGrp="1"/>
          </p:cNvSpPr>
          <p:nvPr>
            <p:ph type="sldNum" sz="quarter" idx="12"/>
          </p:nvPr>
        </p:nvSpPr>
        <p:spPr/>
        <p:txBody>
          <a:bodyPr/>
          <a:lstStyle/>
          <a:p>
            <a:r>
              <a:rPr lang="en-US" altLang="zh-CN" dirty="0"/>
              <a:t>Slide </a:t>
            </a:r>
            <a:fld id="{C7255C58-EB94-40FB-A2A9-492CCD58C500}" type="slidenum">
              <a:rPr lang="en-US" altLang="zh-CN"/>
              <a:pPr/>
              <a:t>3</a:t>
            </a:fld>
            <a:endParaRPr lang="en-US" altLang="zh-CN" dirty="0"/>
          </a:p>
        </p:txBody>
      </p:sp>
      <p:sp>
        <p:nvSpPr>
          <p:cNvPr id="9" name="Rectangle 2"/>
          <p:cNvSpPr>
            <a:spLocks noGrp="1" noChangeArrowheads="1"/>
          </p:cNvSpPr>
          <p:nvPr>
            <p:ph type="title"/>
          </p:nvPr>
        </p:nvSpPr>
        <p:spPr>
          <a:xfrm>
            <a:off x="685800" y="685800"/>
            <a:ext cx="7772400" cy="1066800"/>
          </a:xfrm>
          <a:noFill/>
          <a:ln/>
        </p:spPr>
        <p:txBody>
          <a:bodyPr/>
          <a:lstStyle/>
          <a:p>
            <a:r>
              <a:rPr lang="en-US" altLang="ja-JP" dirty="0" smtClean="0"/>
              <a:t>Conformance w/ </a:t>
            </a:r>
            <a:r>
              <a:rPr lang="en-US" altLang="ja-JP" dirty="0" err="1" smtClean="0"/>
              <a:t>TGai</a:t>
            </a:r>
            <a:r>
              <a:rPr lang="en-US" altLang="ja-JP" dirty="0" smtClean="0"/>
              <a:t> PAR &amp; 5C </a:t>
            </a:r>
            <a:endParaRPr lang="en-US" dirty="0"/>
          </a:p>
        </p:txBody>
      </p:sp>
      <p:graphicFrame>
        <p:nvGraphicFramePr>
          <p:cNvPr id="10" name="Tabelle 6"/>
          <p:cNvGraphicFramePr>
            <a:graphicFrameLocks noGrp="1"/>
          </p:cNvGraphicFramePr>
          <p:nvPr>
            <p:extLst>
              <p:ext uri="{D42A27DB-BD31-4B8C-83A1-F6EECF244321}">
                <p14:modId xmlns="" xmlns:p14="http://schemas.microsoft.com/office/powerpoint/2010/main" val="3431640252"/>
              </p:ext>
            </p:extLst>
          </p:nvPr>
        </p:nvGraphicFramePr>
        <p:xfrm>
          <a:off x="685800" y="1905000"/>
          <a:ext cx="7772400" cy="3733801"/>
        </p:xfrm>
        <a:graphic>
          <a:graphicData uri="http://schemas.openxmlformats.org/drawingml/2006/table">
            <a:tbl>
              <a:tblPr/>
              <a:tblGrid>
                <a:gridCol w="5848539"/>
                <a:gridCol w="1923861"/>
              </a:tblGrid>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dirty="0" smtClean="0">
                          <a:ln>
                            <a:noFill/>
                          </a:ln>
                          <a:solidFill>
                            <a:srgbClr val="FFFFFF"/>
                          </a:solidFill>
                          <a:effectLst/>
                          <a:latin typeface="Times New Roman" charset="0"/>
                          <a:ea typeface="ＭＳ Ｐゴシック" charset="-128"/>
                        </a:rPr>
                        <a:t>Conformance Question</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1" i="0" u="none" strike="noStrike" cap="none" normalizeH="0" baseline="0" smtClean="0">
                          <a:ln>
                            <a:noFill/>
                          </a:ln>
                          <a:solidFill>
                            <a:srgbClr val="FFFFFF"/>
                          </a:solidFill>
                          <a:effectLst/>
                          <a:latin typeface="Times New Roman" charset="0"/>
                          <a:ea typeface="ＭＳ Ｐゴシック" charset="-128"/>
                        </a:rPr>
                        <a:t>Response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582670">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degrade the security offered by Robust Security Network Association (RSNA) already defined in 802.11?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change the MAC SAP interface?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require or introduce a change to the 802.1 architecture?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channel access mechanism?</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r h="4177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Does the proposal introduce a change in the PHY?</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No</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BECDE"/>
                    </a:solidFill>
                  </a:tcPr>
                </a:tc>
              </a:tr>
              <a:tr h="1062516">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Which of the following link set-up phases is addressed by the proposal?</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 AP Discovery (2) Network Discovery (3) Link (re-)establishment / exchange of security related messages (4) Higher layer aspects, e.g. IP address assignment</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ja-JP" sz="1400" b="0" i="0" u="none" strike="noStrike" cap="none" normalizeH="0" baseline="0" dirty="0" smtClean="0">
                          <a:ln>
                            <a:noFill/>
                          </a:ln>
                          <a:solidFill>
                            <a:srgbClr val="000000"/>
                          </a:solidFill>
                          <a:effectLst/>
                          <a:latin typeface="Times New Roman" charset="0"/>
                          <a:ea typeface="ＭＳ Ｐゴシック" charset="-128"/>
                        </a:rPr>
                        <a:t>1</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7F6EF"/>
                    </a:solidFill>
                  </a:tcPr>
                </a:tc>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8178557" cy="915294"/>
          </a:xfrm>
        </p:spPr>
        <p:txBody>
          <a:bodyPr/>
          <a:lstStyle/>
          <a:p>
            <a:r>
              <a:rPr lang="en-US" dirty="0" smtClean="0"/>
              <a:t>Review of Key Concepts Proposed (1)</a:t>
            </a:r>
            <a:endParaRPr lang="en-US" dirty="0"/>
          </a:p>
        </p:txBody>
      </p:sp>
      <p:sp>
        <p:nvSpPr>
          <p:cNvPr id="3" name="Content Placeholder 2"/>
          <p:cNvSpPr>
            <a:spLocks noGrp="1"/>
          </p:cNvSpPr>
          <p:nvPr>
            <p:ph idx="1"/>
          </p:nvPr>
        </p:nvSpPr>
        <p:spPr>
          <a:xfrm>
            <a:off x="539552" y="1628800"/>
            <a:ext cx="8208912" cy="4771456"/>
          </a:xfrm>
        </p:spPr>
        <p:txBody>
          <a:bodyPr/>
          <a:lstStyle/>
          <a:p>
            <a:r>
              <a:rPr lang="en-US" sz="1800" dirty="0" smtClean="0"/>
              <a:t>STA may send out a simplified Probe Request by referencing to a regular Probe Request received earlier from another STA</a:t>
            </a:r>
          </a:p>
          <a:p>
            <a:pPr lvl="1"/>
            <a:r>
              <a:rPr lang="en-US" sz="1400" dirty="0" smtClean="0"/>
              <a:t>The simplified Probe Request includes a Probe Request Reference IE, which contains, e.g. the Source Address, in the received Probe Request, as the reference information.</a:t>
            </a:r>
          </a:p>
          <a:p>
            <a:pPr lvl="1"/>
            <a:r>
              <a:rPr lang="en-US" sz="1400" dirty="0" smtClean="0"/>
              <a:t>The AP may broadcast a single Probe Response that provides response to both STAs’ Probe Requests.</a:t>
            </a:r>
          </a:p>
          <a:p>
            <a:pPr lvl="1"/>
            <a:endParaRPr lang="en-US" sz="1400" dirty="0" smtClean="0"/>
          </a:p>
        </p:txBody>
      </p:sp>
      <p:sp>
        <p:nvSpPr>
          <p:cNvPr id="5"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4</a:t>
            </a:fld>
            <a:endParaRPr lang="en-US" altLang="zh-CN" dirty="0"/>
          </a:p>
        </p:txBody>
      </p:sp>
      <p:pic>
        <p:nvPicPr>
          <p:cNvPr id="6" name="Picture 3"/>
          <p:cNvPicPr>
            <a:picLocks noChangeAspect="1" noChangeArrowheads="1"/>
          </p:cNvPicPr>
          <p:nvPr/>
        </p:nvPicPr>
        <p:blipFill>
          <a:blip r:embed="rId2" cstate="print"/>
          <a:srcRect/>
          <a:stretch>
            <a:fillRect/>
          </a:stretch>
        </p:blipFill>
        <p:spPr bwMode="auto">
          <a:xfrm>
            <a:off x="3931002" y="3212976"/>
            <a:ext cx="4492546" cy="325463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620688"/>
            <a:ext cx="8178557" cy="915294"/>
          </a:xfrm>
        </p:spPr>
        <p:txBody>
          <a:bodyPr/>
          <a:lstStyle/>
          <a:p>
            <a:r>
              <a:rPr lang="en-US" dirty="0" smtClean="0"/>
              <a:t>Review of Key Concepts Proposed (2)</a:t>
            </a:r>
            <a:endParaRPr lang="en-US" dirty="0"/>
          </a:p>
        </p:txBody>
      </p:sp>
      <p:sp>
        <p:nvSpPr>
          <p:cNvPr id="3" name="Content Placeholder 2"/>
          <p:cNvSpPr>
            <a:spLocks noGrp="1"/>
          </p:cNvSpPr>
          <p:nvPr>
            <p:ph idx="1"/>
          </p:nvPr>
        </p:nvSpPr>
        <p:spPr>
          <a:xfrm>
            <a:off x="539552" y="1628800"/>
            <a:ext cx="8208912" cy="4771456"/>
          </a:xfrm>
        </p:spPr>
        <p:txBody>
          <a:bodyPr/>
          <a:lstStyle/>
          <a:p>
            <a:r>
              <a:rPr lang="en-US" sz="1800" dirty="0" smtClean="0"/>
              <a:t>AP may send out a simplified Probe Response by referencing to a Probe Response sent out earlier by the AP</a:t>
            </a:r>
          </a:p>
          <a:p>
            <a:pPr lvl="1"/>
            <a:r>
              <a:rPr lang="en-US" sz="1400" dirty="0" smtClean="0"/>
              <a:t>The simplified Probe Response includes a Probe Response Reference IE, which contains , e.g. the Sequence Control number, in the Probe Response that is sent earlier, as the reference information.</a:t>
            </a:r>
          </a:p>
          <a:p>
            <a:endParaRPr lang="en-US" sz="1800" dirty="0" smtClean="0"/>
          </a:p>
        </p:txBody>
      </p:sp>
      <p:sp>
        <p:nvSpPr>
          <p:cNvPr id="5" name="灯片编号占位符 5"/>
          <p:cNvSpPr>
            <a:spLocks noGrp="1"/>
          </p:cNvSpPr>
          <p:nvPr>
            <p:ph type="sldNum" sz="quarter" idx="12"/>
          </p:nvPr>
        </p:nvSpPr>
        <p:spPr>
          <a:xfrm>
            <a:off x="4344988" y="6475413"/>
            <a:ext cx="530225" cy="182562"/>
          </a:xfrm>
        </p:spPr>
        <p:txBody>
          <a:bodyPr/>
          <a:lstStyle/>
          <a:p>
            <a:r>
              <a:rPr lang="en-US" altLang="zh-CN" dirty="0"/>
              <a:t>Slide </a:t>
            </a:r>
            <a:fld id="{C7255C58-EB94-40FB-A2A9-492CCD58C500}" type="slidenum">
              <a:rPr lang="en-US" altLang="zh-CN"/>
              <a:pPr/>
              <a:t>5</a:t>
            </a:fld>
            <a:endParaRPr lang="en-US" altLang="zh-CN" dirty="0"/>
          </a:p>
        </p:txBody>
      </p:sp>
      <p:pic>
        <p:nvPicPr>
          <p:cNvPr id="7" name="Picture 2"/>
          <p:cNvPicPr>
            <a:picLocks noChangeAspect="1" noChangeArrowheads="1"/>
          </p:cNvPicPr>
          <p:nvPr/>
        </p:nvPicPr>
        <p:blipFill>
          <a:blip r:embed="rId2" cstate="print"/>
          <a:srcRect/>
          <a:stretch>
            <a:fillRect/>
          </a:stretch>
        </p:blipFill>
        <p:spPr bwMode="auto">
          <a:xfrm>
            <a:off x="3923928" y="3062430"/>
            <a:ext cx="4392488" cy="340658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Setup and General Assumptions</a:t>
            </a:r>
            <a:endParaRPr lang="en-US" dirty="0"/>
          </a:p>
        </p:txBody>
      </p:sp>
      <p:sp>
        <p:nvSpPr>
          <p:cNvPr id="3" name="Content Placeholder 2"/>
          <p:cNvSpPr>
            <a:spLocks noGrp="1"/>
          </p:cNvSpPr>
          <p:nvPr>
            <p:ph idx="1"/>
          </p:nvPr>
        </p:nvSpPr>
        <p:spPr>
          <a:xfrm>
            <a:off x="685800" y="1844824"/>
            <a:ext cx="7772400" cy="4251176"/>
          </a:xfrm>
        </p:spPr>
        <p:txBody>
          <a:bodyPr/>
          <a:lstStyle/>
          <a:p>
            <a:r>
              <a:rPr lang="en-US" sz="2000" b="0" dirty="0" smtClean="0"/>
              <a:t>Results averaged over ten simulation runs, each lasting 20 seconds.  </a:t>
            </a:r>
          </a:p>
          <a:p>
            <a:r>
              <a:rPr lang="en-US" sz="2000" b="0" dirty="0" smtClean="0"/>
              <a:t>5 APs co-located. </a:t>
            </a:r>
          </a:p>
          <a:p>
            <a:r>
              <a:rPr lang="en-US" sz="2000" b="0" dirty="0" smtClean="0"/>
              <a:t>On average 100 STAs arrive randomly per second throughout the run.  </a:t>
            </a:r>
          </a:p>
          <a:p>
            <a:r>
              <a:rPr lang="en-US" sz="2000" b="0" dirty="0" smtClean="0"/>
              <a:t>Each STA sends Wildcard Probe Request first, based on DCF rules.  </a:t>
            </a:r>
          </a:p>
          <a:p>
            <a:r>
              <a:rPr lang="en-US" sz="2000" b="0" dirty="0" smtClean="0"/>
              <a:t>Only 10% of all STAs, if succeeding in previous step, can proceed with Association, Authentication, EAPOL, and 4-way Handshake (in order not to overload the system with lengthy EAPOL traffics).</a:t>
            </a:r>
          </a:p>
          <a:p>
            <a:r>
              <a:rPr lang="en-US" sz="2000" b="0" dirty="0" smtClean="0"/>
              <a:t>Assumed no hidden nodes. (So, every AP or non-AP STA can hear every other AP and non-AP STAs.)  </a:t>
            </a:r>
          </a:p>
          <a:p>
            <a:r>
              <a:rPr lang="en-US" sz="2000" b="0" dirty="0" smtClean="0"/>
              <a:t>Did not model the path loss nor decoding error.  Packets are lost only due to collision.</a:t>
            </a:r>
          </a:p>
          <a:p>
            <a:r>
              <a:rPr lang="en-US" sz="2000" b="0" dirty="0" smtClean="0"/>
              <a:t>Added artificial DL data traffics, which takes about 50% air time on average.</a:t>
            </a:r>
          </a:p>
          <a:p>
            <a:endParaRPr lang="en-US" sz="2000" b="0" dirty="0" smtClean="0"/>
          </a:p>
          <a:p>
            <a:endParaRPr lang="en-US" sz="2000" b="0" dirty="0" smtClean="0"/>
          </a:p>
          <a:p>
            <a:endParaRPr lang="en-US" sz="2000" b="0" dirty="0" smtClean="0"/>
          </a:p>
        </p:txBody>
      </p:sp>
      <p:sp>
        <p:nvSpPr>
          <p:cNvPr id="4" name="Slide Number Placeholder 3"/>
          <p:cNvSpPr>
            <a:spLocks noGrp="1"/>
          </p:cNvSpPr>
          <p:nvPr>
            <p:ph type="sldNum" sz="quarter" idx="12"/>
          </p:nvPr>
        </p:nvSpPr>
        <p:spPr/>
        <p:txBody>
          <a:bodyPr/>
          <a:lstStyle/>
          <a:p>
            <a:r>
              <a:rPr lang="en-US" altLang="zh-CN" dirty="0" smtClean="0"/>
              <a:t>Slide </a:t>
            </a:r>
            <a:fld id="{F3492426-BCCD-4D74-9D7D-2414C4E79612}" type="slidenum">
              <a:rPr lang="en-US" altLang="zh-CN" smtClean="0"/>
              <a:pPr/>
              <a:t>6</a:t>
            </a:fld>
            <a:endParaRPr lang="en-US" altLang="zh-C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Parameters</a:t>
            </a:r>
            <a:endParaRPr lang="en-US" dirty="0"/>
          </a:p>
        </p:txBody>
      </p:sp>
      <p:sp>
        <p:nvSpPr>
          <p:cNvPr id="3" name="Content Placeholder 2"/>
          <p:cNvSpPr>
            <a:spLocks noGrp="1"/>
          </p:cNvSpPr>
          <p:nvPr>
            <p:ph idx="1"/>
          </p:nvPr>
        </p:nvSpPr>
        <p:spPr>
          <a:xfrm>
            <a:off x="685800" y="1844824"/>
            <a:ext cx="7772400" cy="4251176"/>
          </a:xfrm>
        </p:spPr>
        <p:txBody>
          <a:bodyPr/>
          <a:lstStyle/>
          <a:p>
            <a:r>
              <a:rPr lang="en-US" sz="2000" b="0" dirty="0" smtClean="0"/>
              <a:t>Beacon Interval: 100 </a:t>
            </a:r>
            <a:r>
              <a:rPr lang="en-US" sz="2000" b="0" dirty="0" err="1" smtClean="0"/>
              <a:t>msec</a:t>
            </a:r>
            <a:endParaRPr lang="en-US" sz="2000" b="0" dirty="0" smtClean="0"/>
          </a:p>
          <a:p>
            <a:r>
              <a:rPr lang="en-US" sz="2000" b="0" dirty="0" smtClean="0"/>
              <a:t>Max Channel Time: 10 </a:t>
            </a:r>
            <a:r>
              <a:rPr lang="en-US" sz="2000" b="0" dirty="0" err="1" smtClean="0"/>
              <a:t>msec</a:t>
            </a:r>
            <a:r>
              <a:rPr lang="en-US" sz="2000" b="0" dirty="0" smtClean="0"/>
              <a:t>, after which if no Probe Response received, the STA leaves the simulation run unassociated.</a:t>
            </a:r>
          </a:p>
          <a:p>
            <a:r>
              <a:rPr lang="en-US" sz="2000" b="0" dirty="0" smtClean="0"/>
              <a:t>Max Reference Time: 10 or 50 </a:t>
            </a:r>
            <a:r>
              <a:rPr lang="en-US" sz="2000" b="0" dirty="0" err="1" smtClean="0"/>
              <a:t>msec</a:t>
            </a:r>
            <a:r>
              <a:rPr lang="en-US" sz="2000" b="0" dirty="0" smtClean="0"/>
              <a:t>, after which a regular Probe Request or Response can not be used as reference any more.</a:t>
            </a:r>
          </a:p>
          <a:p>
            <a:r>
              <a:rPr lang="en-US" sz="2000" b="0" dirty="0" smtClean="0"/>
              <a:t>Full Probe Request MPDU size: 120 Bytes.</a:t>
            </a:r>
          </a:p>
          <a:p>
            <a:r>
              <a:rPr lang="en-US" sz="2000" b="0" dirty="0" smtClean="0"/>
              <a:t>Full Probe Response MPDU size: 120 Bytes.</a:t>
            </a:r>
          </a:p>
          <a:p>
            <a:r>
              <a:rPr lang="en-US" sz="2000" b="0" dirty="0" smtClean="0"/>
              <a:t>Simplified Probe Request MPDU size: 40 Bytes (28 MAC header + 8 SA + 4 FCS).</a:t>
            </a:r>
          </a:p>
          <a:p>
            <a:r>
              <a:rPr lang="en-US" sz="2000" b="0" dirty="0" smtClean="0"/>
              <a:t>Simplified Probe Response MPDU size: 36 Bytes (28 MAC header + 4 SC + 4 FCS).</a:t>
            </a:r>
          </a:p>
          <a:p>
            <a:endParaRPr lang="en-US" sz="2000" b="0" dirty="0" smtClean="0"/>
          </a:p>
          <a:p>
            <a:endParaRPr lang="en-US" sz="2000" b="0" dirty="0" smtClean="0"/>
          </a:p>
          <a:p>
            <a:endParaRPr lang="en-US" sz="2000" b="0" dirty="0" smtClean="0"/>
          </a:p>
          <a:p>
            <a:endParaRPr lang="en-US" sz="2000" b="0" dirty="0" smtClean="0"/>
          </a:p>
          <a:p>
            <a:endParaRPr lang="en-US" sz="2000" b="0" dirty="0" smtClean="0"/>
          </a:p>
        </p:txBody>
      </p:sp>
      <p:sp>
        <p:nvSpPr>
          <p:cNvPr id="4" name="Slide Number Placeholder 3"/>
          <p:cNvSpPr>
            <a:spLocks noGrp="1"/>
          </p:cNvSpPr>
          <p:nvPr>
            <p:ph type="sldNum" sz="quarter" idx="12"/>
          </p:nvPr>
        </p:nvSpPr>
        <p:spPr/>
        <p:txBody>
          <a:bodyPr/>
          <a:lstStyle/>
          <a:p>
            <a:r>
              <a:rPr lang="en-US" altLang="zh-CN" dirty="0" smtClean="0"/>
              <a:t>Slide </a:t>
            </a:r>
            <a:fld id="{F3492426-BCCD-4D74-9D7D-2414C4E79612}" type="slidenum">
              <a:rPr lang="en-US" altLang="zh-CN" smtClean="0"/>
              <a:pPr/>
              <a:t>7</a:t>
            </a:fld>
            <a:endParaRPr lang="en-US" altLang="zh-C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Result – 1</a:t>
            </a:r>
            <a:br>
              <a:rPr lang="en-US" dirty="0" smtClean="0"/>
            </a:br>
            <a:r>
              <a:rPr lang="en-US" dirty="0" smtClean="0"/>
              <a:t>Air Time Occupancy</a:t>
            </a:r>
            <a:endParaRPr lang="en-US" dirty="0"/>
          </a:p>
        </p:txBody>
      </p:sp>
      <p:graphicFrame>
        <p:nvGraphicFramePr>
          <p:cNvPr id="5" name="Content Placeholder 4"/>
          <p:cNvGraphicFramePr>
            <a:graphicFrameLocks noGrp="1"/>
          </p:cNvGraphicFramePr>
          <p:nvPr>
            <p:ph idx="1"/>
          </p:nvPr>
        </p:nvGraphicFramePr>
        <p:xfrm>
          <a:off x="683568" y="1772816"/>
          <a:ext cx="7772400" cy="4693920"/>
        </p:xfrm>
        <a:graphic>
          <a:graphicData uri="http://schemas.openxmlformats.org/drawingml/2006/table">
            <a:tbl>
              <a:tblPr firstRow="1" bandRow="1">
                <a:tableStyleId>{5C22544A-7EE6-4342-B048-85BDC9FD1C3A}</a:tableStyleId>
              </a:tblPr>
              <a:tblGrid>
                <a:gridCol w="2304256"/>
                <a:gridCol w="1581944"/>
                <a:gridCol w="1943100"/>
                <a:gridCol w="1943100"/>
              </a:tblGrid>
              <a:tr h="370840">
                <a:tc>
                  <a:txBody>
                    <a:bodyPr/>
                    <a:lstStyle/>
                    <a:p>
                      <a:endParaRPr lang="en-US" dirty="0"/>
                    </a:p>
                  </a:txBody>
                  <a:tcPr/>
                </a:tc>
                <a:tc>
                  <a:txBody>
                    <a:bodyPr/>
                    <a:lstStyle/>
                    <a:p>
                      <a:r>
                        <a:rPr lang="en-US" dirty="0" smtClean="0"/>
                        <a:t>Baseline</a:t>
                      </a:r>
                      <a:endParaRPr lang="en-US" dirty="0"/>
                    </a:p>
                  </a:txBody>
                  <a:tcPr/>
                </a:tc>
                <a:tc>
                  <a:txBody>
                    <a:bodyPr/>
                    <a:lstStyle/>
                    <a:p>
                      <a:r>
                        <a:rPr lang="en-US" dirty="0" smtClean="0"/>
                        <a:t>Simplified Probe with reference within</a:t>
                      </a:r>
                      <a:r>
                        <a:rPr lang="en-US" baseline="0" dirty="0" smtClean="0"/>
                        <a:t> 10 </a:t>
                      </a:r>
                      <a:r>
                        <a:rPr lang="en-US" baseline="0" dirty="0" err="1" smtClean="0"/>
                        <a:t>msec</a:t>
                      </a:r>
                      <a:r>
                        <a:rPr lang="en-US" baseline="0"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Simplified Probe with reference within</a:t>
                      </a:r>
                      <a:r>
                        <a:rPr lang="en-US" baseline="0" dirty="0" smtClean="0"/>
                        <a:t> 50 </a:t>
                      </a:r>
                      <a:r>
                        <a:rPr lang="en-US" baseline="0" dirty="0" err="1" smtClean="0"/>
                        <a:t>msec</a:t>
                      </a:r>
                      <a:r>
                        <a:rPr lang="en-US" baseline="0" dirty="0" smtClean="0"/>
                        <a:t> </a:t>
                      </a:r>
                      <a:endParaRPr lang="en-US" dirty="0" smtClean="0"/>
                    </a:p>
                  </a:txBody>
                  <a:tcPr/>
                </a:tc>
              </a:tr>
              <a:tr h="370840">
                <a:tc>
                  <a:txBody>
                    <a:bodyPr/>
                    <a:lstStyle/>
                    <a:p>
                      <a:r>
                        <a:rPr lang="en-US" dirty="0" smtClean="0"/>
                        <a:t>Beacon</a:t>
                      </a:r>
                      <a:endParaRPr lang="en-US" dirty="0"/>
                    </a:p>
                  </a:txBody>
                  <a:tcPr/>
                </a:tc>
                <a:tc>
                  <a:txBody>
                    <a:bodyPr/>
                    <a:lstStyle/>
                    <a:p>
                      <a:r>
                        <a:rPr lang="en-US" dirty="0" smtClean="0"/>
                        <a:t>0.92%</a:t>
                      </a:r>
                      <a:endParaRPr lang="en-US" dirty="0"/>
                    </a:p>
                  </a:txBody>
                  <a:tcPr/>
                </a:tc>
                <a:tc>
                  <a:txBody>
                    <a:bodyPr/>
                    <a:lstStyle/>
                    <a:p>
                      <a:r>
                        <a:rPr lang="en-US" dirty="0" smtClean="0"/>
                        <a:t>0.96%</a:t>
                      </a:r>
                      <a:endParaRPr lang="en-US" dirty="0"/>
                    </a:p>
                  </a:txBody>
                  <a:tcPr/>
                </a:tc>
                <a:tc>
                  <a:txBody>
                    <a:bodyPr/>
                    <a:lstStyle/>
                    <a:p>
                      <a:r>
                        <a:rPr lang="en-US" dirty="0" smtClean="0"/>
                        <a:t>0.96%</a:t>
                      </a:r>
                      <a:endParaRPr lang="en-US" dirty="0"/>
                    </a:p>
                  </a:txBody>
                  <a:tcPr/>
                </a:tc>
              </a:tr>
              <a:tr h="370840">
                <a:tc>
                  <a:txBody>
                    <a:bodyPr/>
                    <a:lstStyle/>
                    <a:p>
                      <a:r>
                        <a:rPr lang="en-US" dirty="0" smtClean="0"/>
                        <a:t>Probe Request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1.96%</a:t>
                      </a:r>
                    </a:p>
                  </a:txBody>
                  <a:tcPr/>
                </a:tc>
                <a:tc>
                  <a:txBody>
                    <a:bodyPr/>
                    <a:lstStyle/>
                    <a:p>
                      <a:r>
                        <a:rPr lang="en-US" dirty="0" smtClean="0"/>
                        <a:t>1.42%</a:t>
                      </a:r>
                      <a:endParaRPr lang="en-US" dirty="0"/>
                    </a:p>
                  </a:txBody>
                  <a:tcPr/>
                </a:tc>
                <a:tc>
                  <a:txBody>
                    <a:bodyPr/>
                    <a:lstStyle/>
                    <a:p>
                      <a:r>
                        <a:rPr lang="en-US" dirty="0" smtClean="0"/>
                        <a:t>1.06%</a:t>
                      </a:r>
                      <a:endParaRPr lang="en-US" dirty="0"/>
                    </a:p>
                  </a:txBody>
                  <a:tcPr/>
                </a:tc>
              </a:tr>
              <a:tr h="370840">
                <a:tc>
                  <a:txBody>
                    <a:bodyPr/>
                    <a:lstStyle/>
                    <a:p>
                      <a:r>
                        <a:rPr lang="en-US" dirty="0" smtClean="0"/>
                        <a:t>Probe Response</a:t>
                      </a:r>
                      <a:endParaRPr lang="en-US" dirty="0"/>
                    </a:p>
                  </a:txBody>
                  <a:tcPr/>
                </a:tc>
                <a:tc>
                  <a:txBody>
                    <a:bodyPr/>
                    <a:lstStyle/>
                    <a:p>
                      <a:r>
                        <a:rPr lang="en-US" dirty="0" smtClean="0"/>
                        <a:t>9.77%</a:t>
                      </a:r>
                      <a:endParaRPr lang="en-US" dirty="0"/>
                    </a:p>
                  </a:txBody>
                  <a:tcPr/>
                </a:tc>
                <a:tc>
                  <a:txBody>
                    <a:bodyPr/>
                    <a:lstStyle/>
                    <a:p>
                      <a:r>
                        <a:rPr lang="en-US" dirty="0" smtClean="0"/>
                        <a:t>6.6%</a:t>
                      </a:r>
                      <a:endParaRPr lang="en-US" dirty="0"/>
                    </a:p>
                  </a:txBody>
                  <a:tcPr/>
                </a:tc>
                <a:tc>
                  <a:txBody>
                    <a:bodyPr/>
                    <a:lstStyle/>
                    <a:p>
                      <a:r>
                        <a:rPr lang="en-US" dirty="0" smtClean="0"/>
                        <a:t>5.06%</a:t>
                      </a:r>
                      <a:endParaRPr lang="en-US" dirty="0"/>
                    </a:p>
                  </a:txBody>
                  <a:tcPr/>
                </a:tc>
              </a:tr>
              <a:tr h="370840">
                <a:tc>
                  <a:txBody>
                    <a:bodyPr/>
                    <a:lstStyle/>
                    <a:p>
                      <a:r>
                        <a:rPr lang="en-US" dirty="0" smtClean="0"/>
                        <a:t>Assoc., Auth., EAPOL,</a:t>
                      </a:r>
                      <a:r>
                        <a:rPr lang="en-US" baseline="0" dirty="0" smtClean="0"/>
                        <a:t> &amp; 4-way Handshake messages</a:t>
                      </a:r>
                      <a:endParaRPr lang="en-US" dirty="0"/>
                    </a:p>
                  </a:txBody>
                  <a:tcPr/>
                </a:tc>
                <a:tc>
                  <a:txBody>
                    <a:bodyPr/>
                    <a:lstStyle/>
                    <a:p>
                      <a:r>
                        <a:rPr lang="en-US" dirty="0" smtClean="0"/>
                        <a:t>0.9%</a:t>
                      </a:r>
                      <a:endParaRPr lang="en-US" dirty="0"/>
                    </a:p>
                  </a:txBody>
                  <a:tcPr/>
                </a:tc>
                <a:tc>
                  <a:txBody>
                    <a:bodyPr/>
                    <a:lstStyle/>
                    <a:p>
                      <a:r>
                        <a:rPr lang="en-US" dirty="0" smtClean="0"/>
                        <a:t>1.41%</a:t>
                      </a:r>
                      <a:endParaRPr lang="en-US" dirty="0"/>
                    </a:p>
                  </a:txBody>
                  <a:tcPr/>
                </a:tc>
                <a:tc>
                  <a:txBody>
                    <a:bodyPr/>
                    <a:lstStyle/>
                    <a:p>
                      <a:r>
                        <a:rPr lang="en-US" dirty="0" smtClean="0"/>
                        <a:t>1.67%</a:t>
                      </a:r>
                      <a:endParaRPr lang="en-US" dirty="0"/>
                    </a:p>
                  </a:txBody>
                  <a:tcPr/>
                </a:tc>
              </a:tr>
              <a:tr h="370840">
                <a:tc>
                  <a:txBody>
                    <a:bodyPr/>
                    <a:lstStyle/>
                    <a:p>
                      <a:r>
                        <a:rPr lang="en-US" dirty="0" smtClean="0"/>
                        <a:t>Data</a:t>
                      </a:r>
                      <a:endParaRPr lang="en-US" dirty="0"/>
                    </a:p>
                  </a:txBody>
                  <a:tcPr/>
                </a:tc>
                <a:tc>
                  <a:txBody>
                    <a:bodyPr/>
                    <a:lstStyle/>
                    <a:p>
                      <a:r>
                        <a:rPr lang="en-US" dirty="0" smtClean="0"/>
                        <a:t>53.33%</a:t>
                      </a:r>
                      <a:endParaRPr lang="en-US" dirty="0"/>
                    </a:p>
                  </a:txBody>
                  <a:tcPr/>
                </a:tc>
                <a:tc>
                  <a:txBody>
                    <a:bodyPr/>
                    <a:lstStyle/>
                    <a:p>
                      <a:r>
                        <a:rPr lang="en-US" dirty="0" smtClean="0"/>
                        <a:t>53.96%</a:t>
                      </a:r>
                      <a:endParaRPr lang="en-US" dirty="0"/>
                    </a:p>
                  </a:txBody>
                  <a:tcPr/>
                </a:tc>
                <a:tc>
                  <a:txBody>
                    <a:bodyPr/>
                    <a:lstStyle/>
                    <a:p>
                      <a:r>
                        <a:rPr lang="en-US" dirty="0" smtClean="0"/>
                        <a:t>53.67%</a:t>
                      </a:r>
                      <a:endParaRPr lang="en-US" dirty="0"/>
                    </a:p>
                  </a:txBody>
                  <a:tcPr/>
                </a:tc>
              </a:tr>
              <a:tr h="370840">
                <a:tc>
                  <a:txBody>
                    <a:bodyPr/>
                    <a:lstStyle/>
                    <a:p>
                      <a:r>
                        <a:rPr lang="en-US" dirty="0" smtClean="0"/>
                        <a:t>Collision</a:t>
                      </a:r>
                      <a:endParaRPr lang="en-US" dirty="0"/>
                    </a:p>
                  </a:txBody>
                  <a:tcPr/>
                </a:tc>
                <a:tc>
                  <a:txBody>
                    <a:bodyPr/>
                    <a:lstStyle/>
                    <a:p>
                      <a:r>
                        <a:rPr lang="en-US" dirty="0" smtClean="0"/>
                        <a:t>17.99%</a:t>
                      </a:r>
                      <a:endParaRPr lang="en-US" dirty="0"/>
                    </a:p>
                  </a:txBody>
                  <a:tcPr/>
                </a:tc>
                <a:tc>
                  <a:txBody>
                    <a:bodyPr/>
                    <a:lstStyle/>
                    <a:p>
                      <a:r>
                        <a:rPr lang="en-US" dirty="0" smtClean="0"/>
                        <a:t>16.19%</a:t>
                      </a:r>
                      <a:endParaRPr lang="en-US" dirty="0"/>
                    </a:p>
                  </a:txBody>
                  <a:tcPr/>
                </a:tc>
                <a:tc>
                  <a:txBody>
                    <a:bodyPr/>
                    <a:lstStyle/>
                    <a:p>
                      <a:r>
                        <a:rPr lang="en-US" dirty="0" smtClean="0"/>
                        <a:t>14.85%</a:t>
                      </a:r>
                      <a:endParaRPr lang="en-US" dirty="0"/>
                    </a:p>
                  </a:txBody>
                  <a:tcPr/>
                </a:tc>
              </a:tr>
              <a:tr h="370840">
                <a:tc>
                  <a:txBody>
                    <a:bodyPr/>
                    <a:lstStyle/>
                    <a:p>
                      <a:r>
                        <a:rPr lang="en-US" dirty="0" smtClean="0"/>
                        <a:t>ACK</a:t>
                      </a:r>
                      <a:endParaRPr lang="en-US" dirty="0"/>
                    </a:p>
                  </a:txBody>
                  <a:tcPr/>
                </a:tc>
                <a:tc>
                  <a:txBody>
                    <a:bodyPr/>
                    <a:lstStyle/>
                    <a:p>
                      <a:r>
                        <a:rPr lang="en-US" dirty="0" smtClean="0"/>
                        <a:t>4.13%</a:t>
                      </a:r>
                      <a:endParaRPr lang="en-US" dirty="0"/>
                    </a:p>
                  </a:txBody>
                  <a:tcPr/>
                </a:tc>
                <a:tc>
                  <a:txBody>
                    <a:bodyPr/>
                    <a:lstStyle/>
                    <a:p>
                      <a:r>
                        <a:rPr lang="en-US" dirty="0" smtClean="0"/>
                        <a:t>4.66%</a:t>
                      </a:r>
                      <a:endParaRPr lang="en-US" dirty="0"/>
                    </a:p>
                  </a:txBody>
                  <a:tcPr/>
                </a:tc>
                <a:tc>
                  <a:txBody>
                    <a:bodyPr/>
                    <a:lstStyle/>
                    <a:p>
                      <a:r>
                        <a:rPr lang="en-US" dirty="0" smtClean="0"/>
                        <a:t>5.09%</a:t>
                      </a:r>
                      <a:endParaRPr lang="en-US" dirty="0"/>
                    </a:p>
                  </a:txBody>
                  <a:tcPr/>
                </a:tc>
              </a:tr>
              <a:tr h="370840">
                <a:tc>
                  <a:txBody>
                    <a:bodyPr/>
                    <a:lstStyle/>
                    <a:p>
                      <a:r>
                        <a:rPr lang="en-US" dirty="0" smtClean="0"/>
                        <a:t>Idle</a:t>
                      </a:r>
                      <a:r>
                        <a:rPr lang="en-US" baseline="0" dirty="0" smtClean="0"/>
                        <a:t> time including </a:t>
                      </a:r>
                      <a:r>
                        <a:rPr lang="en-US" dirty="0" smtClean="0"/>
                        <a:t>SIFS,</a:t>
                      </a:r>
                      <a:r>
                        <a:rPr lang="en-US" baseline="0" dirty="0" smtClean="0"/>
                        <a:t> DIFS, &amp; </a:t>
                      </a:r>
                      <a:r>
                        <a:rPr lang="en-US" baseline="0" dirty="0" err="1" smtClean="0"/>
                        <a:t>backoff</a:t>
                      </a:r>
                      <a:r>
                        <a:rPr lang="en-US" baseline="0" dirty="0" smtClean="0"/>
                        <a:t> </a:t>
                      </a:r>
                      <a:endParaRPr lang="en-US" dirty="0"/>
                    </a:p>
                  </a:txBody>
                  <a:tcPr/>
                </a:tc>
                <a:tc>
                  <a:txBody>
                    <a:bodyPr/>
                    <a:lstStyle/>
                    <a:p>
                      <a:r>
                        <a:rPr lang="en-US" dirty="0" smtClean="0"/>
                        <a:t>11%</a:t>
                      </a:r>
                      <a:endParaRPr lang="en-US" dirty="0"/>
                    </a:p>
                  </a:txBody>
                  <a:tcPr/>
                </a:tc>
                <a:tc>
                  <a:txBody>
                    <a:bodyPr/>
                    <a:lstStyle/>
                    <a:p>
                      <a:r>
                        <a:rPr lang="en-US" dirty="0" smtClean="0"/>
                        <a:t>14.78%</a:t>
                      </a:r>
                      <a:endParaRPr lang="en-US" dirty="0"/>
                    </a:p>
                  </a:txBody>
                  <a:tcPr/>
                </a:tc>
                <a:tc>
                  <a:txBody>
                    <a:bodyPr/>
                    <a:lstStyle/>
                    <a:p>
                      <a:r>
                        <a:rPr lang="en-US" dirty="0" smtClean="0"/>
                        <a:t>17.64%</a:t>
                      </a:r>
                      <a:endParaRPr lang="en-US" dirty="0"/>
                    </a:p>
                  </a:txBody>
                  <a:tcPr/>
                </a:tc>
              </a:tr>
            </a:tbl>
          </a:graphicData>
        </a:graphic>
      </p:graphicFrame>
      <p:sp>
        <p:nvSpPr>
          <p:cNvPr id="4" name="Slide Number Placeholder 3"/>
          <p:cNvSpPr>
            <a:spLocks noGrp="1"/>
          </p:cNvSpPr>
          <p:nvPr>
            <p:ph type="sldNum" sz="quarter" idx="12"/>
          </p:nvPr>
        </p:nvSpPr>
        <p:spPr/>
        <p:txBody>
          <a:bodyPr/>
          <a:lstStyle/>
          <a:p>
            <a:r>
              <a:rPr lang="en-US" altLang="zh-CN" dirty="0" smtClean="0"/>
              <a:t>Slide </a:t>
            </a:r>
            <a:fld id="{F3492426-BCCD-4D74-9D7D-2414C4E79612}" type="slidenum">
              <a:rPr lang="en-US" altLang="zh-CN" smtClean="0"/>
              <a:pPr/>
              <a:t>8</a:t>
            </a:fld>
            <a:endParaRPr lang="en-US" altLang="zh-C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Result - 2</a:t>
            </a:r>
            <a:endParaRPr lang="en-US" dirty="0"/>
          </a:p>
        </p:txBody>
      </p:sp>
      <p:graphicFrame>
        <p:nvGraphicFramePr>
          <p:cNvPr id="5" name="Content Placeholder 4"/>
          <p:cNvGraphicFramePr>
            <a:graphicFrameLocks noGrp="1"/>
          </p:cNvGraphicFramePr>
          <p:nvPr>
            <p:ph idx="1"/>
          </p:nvPr>
        </p:nvGraphicFramePr>
        <p:xfrm>
          <a:off x="685800" y="1981200"/>
          <a:ext cx="7772400" cy="3576320"/>
        </p:xfrm>
        <a:graphic>
          <a:graphicData uri="http://schemas.openxmlformats.org/drawingml/2006/table">
            <a:tbl>
              <a:tblPr firstRow="1" bandRow="1">
                <a:tableStyleId>{5C22544A-7EE6-4342-B048-85BDC9FD1C3A}</a:tableStyleId>
              </a:tblPr>
              <a:tblGrid>
                <a:gridCol w="2086000"/>
                <a:gridCol w="1800200"/>
                <a:gridCol w="1943100"/>
                <a:gridCol w="1943100"/>
              </a:tblGrid>
              <a:tr h="370840">
                <a:tc>
                  <a:txBody>
                    <a:bodyPr/>
                    <a:lstStyle/>
                    <a:p>
                      <a:endParaRPr lang="en-US" dirty="0"/>
                    </a:p>
                  </a:txBody>
                  <a:tcPr/>
                </a:tc>
                <a:tc>
                  <a:txBody>
                    <a:bodyPr/>
                    <a:lstStyle/>
                    <a:p>
                      <a:r>
                        <a:rPr lang="en-US" dirty="0" smtClean="0"/>
                        <a:t>Baseline</a:t>
                      </a:r>
                      <a:endParaRPr lang="en-US" dirty="0"/>
                    </a:p>
                  </a:txBody>
                  <a:tcPr/>
                </a:tc>
                <a:tc>
                  <a:txBody>
                    <a:bodyPr/>
                    <a:lstStyle/>
                    <a:p>
                      <a:r>
                        <a:rPr lang="en-US" dirty="0" smtClean="0"/>
                        <a:t>Simplified Probe with reference within</a:t>
                      </a:r>
                      <a:r>
                        <a:rPr lang="en-US" baseline="0" dirty="0" smtClean="0"/>
                        <a:t> 10 </a:t>
                      </a:r>
                      <a:r>
                        <a:rPr lang="en-US" baseline="0" dirty="0" err="1" smtClean="0"/>
                        <a:t>msec</a:t>
                      </a:r>
                      <a:r>
                        <a:rPr lang="en-US" baseline="0" dirty="0" smtClean="0"/>
                        <a:t>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Simplified Probe with reference within</a:t>
                      </a:r>
                      <a:r>
                        <a:rPr lang="en-US" baseline="0" dirty="0" smtClean="0"/>
                        <a:t> 50 </a:t>
                      </a:r>
                      <a:r>
                        <a:rPr lang="en-US" baseline="0" dirty="0" err="1" smtClean="0"/>
                        <a:t>msec</a:t>
                      </a:r>
                      <a:r>
                        <a:rPr lang="en-US" baseline="0" dirty="0" smtClean="0"/>
                        <a:t> </a:t>
                      </a:r>
                      <a:endParaRPr lang="en-US" dirty="0" smtClean="0"/>
                    </a:p>
                  </a:txBody>
                  <a:tcPr/>
                </a:tc>
              </a:tr>
              <a:tr h="370840">
                <a:tc>
                  <a:txBody>
                    <a:bodyPr/>
                    <a:lstStyle/>
                    <a:p>
                      <a:r>
                        <a:rPr lang="en-US" dirty="0" smtClean="0"/>
                        <a:t>AP Discovery Delay</a:t>
                      </a:r>
                      <a:endParaRPr lang="en-US" dirty="0"/>
                    </a:p>
                  </a:txBody>
                  <a:tcPr/>
                </a:tc>
                <a:tc>
                  <a:txBody>
                    <a:bodyPr/>
                    <a:lstStyle/>
                    <a:p>
                      <a:r>
                        <a:rPr lang="en-US" dirty="0" smtClean="0"/>
                        <a:t>12.978 </a:t>
                      </a:r>
                      <a:r>
                        <a:rPr lang="en-US" dirty="0" err="1" smtClean="0"/>
                        <a:t>msec</a:t>
                      </a:r>
                      <a:endParaRPr lang="en-US" dirty="0"/>
                    </a:p>
                  </a:txBody>
                  <a:tcPr/>
                </a:tc>
                <a:tc>
                  <a:txBody>
                    <a:bodyPr/>
                    <a:lstStyle/>
                    <a:p>
                      <a:r>
                        <a:rPr lang="en-US" dirty="0" smtClean="0"/>
                        <a:t>10.959 </a:t>
                      </a:r>
                      <a:r>
                        <a:rPr lang="en-US" dirty="0" err="1" smtClean="0"/>
                        <a:t>msec</a:t>
                      </a:r>
                      <a:endParaRPr lang="en-US" dirty="0"/>
                    </a:p>
                  </a:txBody>
                  <a:tcPr/>
                </a:tc>
                <a:tc>
                  <a:txBody>
                    <a:bodyPr/>
                    <a:lstStyle/>
                    <a:p>
                      <a:r>
                        <a:rPr lang="en-US" dirty="0" smtClean="0"/>
                        <a:t>10.184 </a:t>
                      </a:r>
                      <a:r>
                        <a:rPr lang="en-US" dirty="0" err="1" smtClean="0"/>
                        <a:t>msec</a:t>
                      </a:r>
                      <a:endParaRPr lang="en-US" dirty="0"/>
                    </a:p>
                  </a:txBody>
                  <a:tcPr/>
                </a:tc>
              </a:tr>
              <a:tr h="370840">
                <a:tc>
                  <a:txBody>
                    <a:bodyPr/>
                    <a:lstStyle/>
                    <a:p>
                      <a:r>
                        <a:rPr lang="en-US" dirty="0" smtClean="0"/>
                        <a:t>Link Setup Delay</a:t>
                      </a:r>
                      <a:endParaRPr lang="en-US" dirty="0"/>
                    </a:p>
                  </a:txBody>
                  <a:tcPr/>
                </a:tc>
                <a:tc>
                  <a:txBody>
                    <a:bodyPr/>
                    <a:lstStyle/>
                    <a:p>
                      <a:r>
                        <a:rPr lang="en-US" dirty="0" smtClean="0"/>
                        <a:t>116.73 </a:t>
                      </a:r>
                      <a:r>
                        <a:rPr lang="en-US" dirty="0" err="1" smtClean="0"/>
                        <a:t>msec</a:t>
                      </a:r>
                      <a:endParaRPr lang="en-US" dirty="0"/>
                    </a:p>
                  </a:txBody>
                  <a:tcPr/>
                </a:tc>
                <a:tc>
                  <a:txBody>
                    <a:bodyPr/>
                    <a:lstStyle/>
                    <a:p>
                      <a:r>
                        <a:rPr lang="en-US" dirty="0" smtClean="0"/>
                        <a:t>103.63 </a:t>
                      </a:r>
                      <a:r>
                        <a:rPr lang="en-US" dirty="0" err="1" smtClean="0"/>
                        <a:t>msec</a:t>
                      </a:r>
                      <a:endParaRPr lang="en-US" dirty="0"/>
                    </a:p>
                  </a:txBody>
                  <a:tcPr/>
                </a:tc>
                <a:tc>
                  <a:txBody>
                    <a:bodyPr/>
                    <a:lstStyle/>
                    <a:p>
                      <a:r>
                        <a:rPr lang="en-US" dirty="0" smtClean="0"/>
                        <a:t>103.89 </a:t>
                      </a:r>
                      <a:r>
                        <a:rPr lang="en-US" dirty="0" err="1" smtClean="0"/>
                        <a:t>msec</a:t>
                      </a:r>
                      <a:endParaRPr lang="en-US" dirty="0"/>
                    </a:p>
                  </a:txBody>
                  <a:tcPr/>
                </a:tc>
              </a:tr>
              <a:tr h="370840">
                <a:tc>
                  <a:txBody>
                    <a:bodyPr/>
                    <a:lstStyle/>
                    <a:p>
                      <a:r>
                        <a:rPr lang="en-US" dirty="0" smtClean="0"/>
                        <a:t>Link Setup</a:t>
                      </a:r>
                      <a:r>
                        <a:rPr lang="en-US" baseline="0" dirty="0" smtClean="0"/>
                        <a:t> Success Rate</a:t>
                      </a:r>
                      <a:endParaRPr lang="en-US" dirty="0"/>
                    </a:p>
                  </a:txBody>
                  <a:tcPr/>
                </a:tc>
                <a:tc>
                  <a:txBody>
                    <a:bodyPr/>
                    <a:lstStyle/>
                    <a:p>
                      <a:r>
                        <a:rPr lang="en-US" dirty="0" smtClean="0"/>
                        <a:t>33.33%</a:t>
                      </a:r>
                      <a:endParaRPr lang="en-US" dirty="0"/>
                    </a:p>
                  </a:txBody>
                  <a:tcPr/>
                </a:tc>
                <a:tc>
                  <a:txBody>
                    <a:bodyPr/>
                    <a:lstStyle/>
                    <a:p>
                      <a:r>
                        <a:rPr lang="en-US" dirty="0" smtClean="0"/>
                        <a:t>43.75%</a:t>
                      </a:r>
                      <a:endParaRPr lang="en-US" dirty="0"/>
                    </a:p>
                  </a:txBody>
                  <a:tcPr/>
                </a:tc>
                <a:tc>
                  <a:txBody>
                    <a:bodyPr/>
                    <a:lstStyle/>
                    <a:p>
                      <a:r>
                        <a:rPr lang="en-US" dirty="0" smtClean="0"/>
                        <a:t>51.52%</a:t>
                      </a:r>
                      <a:endParaRPr lang="en-US" dirty="0"/>
                    </a:p>
                  </a:txBody>
                  <a:tcPr/>
                </a:tc>
              </a:tr>
              <a:tr h="370840">
                <a:tc>
                  <a:txBody>
                    <a:bodyPr/>
                    <a:lstStyle/>
                    <a:p>
                      <a:r>
                        <a:rPr lang="en-US" dirty="0" err="1" smtClean="0"/>
                        <a:t>Probe_Req_Full</a:t>
                      </a:r>
                      <a:r>
                        <a:rPr lang="en-US" dirty="0" smtClean="0"/>
                        <a:t>/</a:t>
                      </a:r>
                    </a:p>
                    <a:p>
                      <a:r>
                        <a:rPr lang="en-US" dirty="0" err="1" smtClean="0"/>
                        <a:t>Probe</a:t>
                      </a:r>
                      <a:r>
                        <a:rPr lang="en-US" baseline="0" dirty="0" err="1" smtClean="0"/>
                        <a:t>_Req_Simpl</a:t>
                      </a:r>
                      <a:endParaRPr lang="en-US" dirty="0"/>
                    </a:p>
                  </a:txBody>
                  <a:tcPr/>
                </a:tc>
                <a:tc>
                  <a:txBody>
                    <a:bodyPr/>
                    <a:lstStyle/>
                    <a:p>
                      <a:r>
                        <a:rPr lang="en-US" dirty="0" smtClean="0"/>
                        <a:t>NA</a:t>
                      </a:r>
                      <a:endParaRPr lang="en-US" dirty="0"/>
                    </a:p>
                  </a:txBody>
                  <a:tcPr/>
                </a:tc>
                <a:tc>
                  <a:txBody>
                    <a:bodyPr/>
                    <a:lstStyle/>
                    <a:p>
                      <a:r>
                        <a:rPr lang="en-US" dirty="0" smtClean="0"/>
                        <a:t>10072/9922</a:t>
                      </a:r>
                      <a:endParaRPr lang="en-US" dirty="0"/>
                    </a:p>
                  </a:txBody>
                  <a:tcPr/>
                </a:tc>
                <a:tc>
                  <a:txBody>
                    <a:bodyPr/>
                    <a:lstStyle/>
                    <a:p>
                      <a:r>
                        <a:rPr lang="en-US" dirty="0" smtClean="0"/>
                        <a:t>3335/16662</a:t>
                      </a:r>
                      <a:endParaRPr lang="en-US" dirty="0"/>
                    </a:p>
                  </a:txBody>
                  <a:tcPr/>
                </a:tc>
              </a:tr>
              <a:tr h="370840">
                <a:tc>
                  <a:txBody>
                    <a:bodyPr/>
                    <a:lstStyle/>
                    <a:p>
                      <a:r>
                        <a:rPr lang="en-US" dirty="0" err="1" smtClean="0"/>
                        <a:t>Probe_Resp_Full</a:t>
                      </a:r>
                      <a:r>
                        <a:rPr lang="en-US" dirty="0" smtClean="0"/>
                        <a:t>/</a:t>
                      </a:r>
                    </a:p>
                    <a:p>
                      <a:r>
                        <a:rPr lang="en-US" dirty="0" err="1" smtClean="0"/>
                        <a:t>Probe</a:t>
                      </a:r>
                      <a:r>
                        <a:rPr lang="en-US" baseline="0" dirty="0" err="1" smtClean="0"/>
                        <a:t>_Resp_Simpl</a:t>
                      </a:r>
                      <a:endParaRPr lang="en-US" dirty="0" smtClean="0"/>
                    </a:p>
                  </a:txBody>
                  <a:tcPr/>
                </a:tc>
                <a:tc>
                  <a:txBody>
                    <a:bodyPr/>
                    <a:lstStyle/>
                    <a:p>
                      <a:r>
                        <a:rPr lang="en-US" dirty="0" smtClean="0"/>
                        <a:t>NA</a:t>
                      </a:r>
                      <a:endParaRPr lang="en-US" dirty="0"/>
                    </a:p>
                  </a:txBody>
                  <a:tcPr/>
                </a:tc>
                <a:tc>
                  <a:txBody>
                    <a:bodyPr/>
                    <a:lstStyle/>
                    <a:p>
                      <a:r>
                        <a:rPr lang="en-US" dirty="0" smtClean="0"/>
                        <a:t>43029/56721</a:t>
                      </a:r>
                      <a:endParaRPr lang="en-US" dirty="0"/>
                    </a:p>
                  </a:txBody>
                  <a:tcPr/>
                </a:tc>
                <a:tc>
                  <a:txBody>
                    <a:bodyPr/>
                    <a:lstStyle/>
                    <a:p>
                      <a:r>
                        <a:rPr lang="en-US" dirty="0" smtClean="0"/>
                        <a:t>15518/84169</a:t>
                      </a:r>
                      <a:endParaRPr lang="en-US" dirty="0"/>
                    </a:p>
                  </a:txBody>
                  <a:tcPr/>
                </a:tc>
              </a:tr>
            </a:tbl>
          </a:graphicData>
        </a:graphic>
      </p:graphicFrame>
      <p:sp>
        <p:nvSpPr>
          <p:cNvPr id="4" name="Slide Number Placeholder 3"/>
          <p:cNvSpPr>
            <a:spLocks noGrp="1"/>
          </p:cNvSpPr>
          <p:nvPr>
            <p:ph type="sldNum" sz="quarter" idx="12"/>
          </p:nvPr>
        </p:nvSpPr>
        <p:spPr/>
        <p:txBody>
          <a:bodyPr/>
          <a:lstStyle/>
          <a:p>
            <a:r>
              <a:rPr lang="en-US" altLang="zh-CN" dirty="0" smtClean="0"/>
              <a:t>Slide </a:t>
            </a:r>
            <a:fld id="{F3492426-BCCD-4D74-9D7D-2414C4E79612}" type="slidenum">
              <a:rPr lang="en-US" altLang="zh-CN" smtClean="0"/>
              <a:pPr/>
              <a:t>9</a:t>
            </a:fld>
            <a:endParaRPr lang="en-US" altLang="zh-CN" dirty="0"/>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65"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3536</TotalTime>
  <Words>1411</Words>
  <Application>Microsoft Office PowerPoint</Application>
  <PresentationFormat>On-screen Show (4:3)</PresentationFormat>
  <Paragraphs>226</Paragraphs>
  <Slides>18</Slides>
  <Notes>3</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802-11-Submission</vt:lpstr>
      <vt:lpstr>Reducing Overhead in Active Scanning with Simulation Results</vt:lpstr>
      <vt:lpstr>Abstract</vt:lpstr>
      <vt:lpstr>Conformance w/ TGai PAR &amp; 5C </vt:lpstr>
      <vt:lpstr>Review of Key Concepts Proposed (1)</vt:lpstr>
      <vt:lpstr>Review of Key Concepts Proposed (2)</vt:lpstr>
      <vt:lpstr>Simulation Setup and General Assumptions</vt:lpstr>
      <vt:lpstr>Simulation Parameters</vt:lpstr>
      <vt:lpstr>Simulation Result – 1 Air Time Occupancy</vt:lpstr>
      <vt:lpstr>Simulation Result - 2</vt:lpstr>
      <vt:lpstr>Benefits</vt:lpstr>
      <vt:lpstr>Straw Poll 1 (with results from [1])</vt:lpstr>
      <vt:lpstr>Straw Poll 2 (with results from [1])</vt:lpstr>
      <vt:lpstr>Straw Poll 3</vt:lpstr>
      <vt:lpstr>Straw Poll 4</vt:lpstr>
      <vt:lpstr>Motion 1</vt:lpstr>
      <vt:lpstr>Motion 2</vt:lpstr>
      <vt:lpstr>Motion 3</vt:lpstr>
      <vt:lpstr>References</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Yunsong Yang</dc:creator>
  <cp:lastModifiedBy>Yang Yunsong 73640</cp:lastModifiedBy>
  <cp:revision>211</cp:revision>
  <cp:lastPrinted>1998-02-10T13:28:06Z</cp:lastPrinted>
  <dcterms:created xsi:type="dcterms:W3CDTF">2011-11-01T05:42:00Z</dcterms:created>
  <dcterms:modified xsi:type="dcterms:W3CDTF">2012-09-20T16:09:18Z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(4)DsjA61wJS2oQYROklwWlklUOhZq/r06EJNwWpUbfeZ6wx8i6qmoInuoUGfVC3QBFYPBlBUxK_x000d_
5ipyKKZjllKo6Uk2t5H/WzeMqBozHGxABQV30SuH+rNMrgyHnjBUSgafDo6Ne2GgHWjV7Cun_x000d_
GuufqOo6NXjhE/vp3tGMVxemRbo/K2opRIiAq3O3WWSIIuDdgtsP5hBqEv2SCUpBM3SO3v0A_x000d_
RQKHzpSp1SH4AL5OO6</vt:lpwstr>
  </property>
  <property fmtid="{D5CDD505-2E9C-101B-9397-08002B2CF9AE}" pid="3" name="_ms_pID_7253431">
    <vt:lpwstr>EYKO2nVno+d/vIsdssxMAMPSrkdO7fJDfRSd2rbVUlhwTWcL7O7upn_x000d_
kZ/3NUUlyiEgFVm0i04uQrO+ctpQh035VcZkC0eMYaOnuILbjdhXyjo6MSzWxESVERfa2QOt_x000d_
YWN1yU2IWdljstNTlwaW8Ochv1pgPxFSsQWbo8IZXjb2GUaOzKZp2tZVF4tukeygyIBmKSZi_x000d_
Jq9naqUUXEax1XgAydp9SRom7yMKSGZAkYl0</vt:lpwstr>
  </property>
  <property fmtid="{D5CDD505-2E9C-101B-9397-08002B2CF9AE}" pid="4" name="_ms_pID_7253432">
    <vt:lpwstr>AhGqzamVuGdJhQeoo7+D0JqosohapFwhWjO3_x000d_
KtMx1qs8pJv3Dj+weRSMw8Q6M7OcXVUaft/jFzhv1M4f3vGU+OG8h9OkVpEihmNzAceNI3mN_x000d_
WIT5FKjQNrFP2ZuEwhTAkrA0ujbdij4+oumY4ADx+y7QSKNSRH4qu4nfkad6esuvKGN5K2bZ_x000d_
6oQKSWMCyLQMjlLXYfwm99gH1dQ0gCQ2zFhTUl0BLMmfpE5USK8/y9</vt:lpwstr>
  </property>
  <property fmtid="{D5CDD505-2E9C-101B-9397-08002B2CF9AE}" pid="5" name="_ms_pID_7253433">
    <vt:lpwstr>zCZvjaZymm9Npf7HU9_x000d_
BCHVCSkcIEhSvY5iV+6Iw/PHGOM=</vt:lpwstr>
  </property>
  <property fmtid="{D5CDD505-2E9C-101B-9397-08002B2CF9AE}" pid="6" name="sflag">
    <vt:lpwstr>1341532756</vt:lpwstr>
  </property>
</Properties>
</file>