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81" r:id="rId3"/>
    <p:sldId id="271" r:id="rId4"/>
    <p:sldId id="317" r:id="rId5"/>
    <p:sldId id="337" r:id="rId6"/>
    <p:sldId id="338" r:id="rId7"/>
    <p:sldId id="340" r:id="rId8"/>
    <p:sldId id="339" r:id="rId9"/>
    <p:sldId id="341" r:id="rId10"/>
    <p:sldId id="299" r:id="rId11"/>
    <p:sldId id="300" r:id="rId12"/>
    <p:sldId id="331" r:id="rId13"/>
    <p:sldId id="305" r:id="rId14"/>
    <p:sldId id="332" r:id="rId15"/>
    <p:sldId id="315" r:id="rId16"/>
    <p:sldId id="336" r:id="rId17"/>
    <p:sldId id="325" r:id="rId18"/>
    <p:sldId id="29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Yunsong 73640" initials="YY7"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5" d="100"/>
          <a:sy n="65" d="100"/>
        </p:scale>
        <p:origin x="-1229"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dirty="0"/>
              <a:t>doc.: IEEE 802.11-yy/xxxxr0</a:t>
            </a:r>
          </a:p>
        </p:txBody>
      </p:sp>
      <p:sp>
        <p:nvSpPr>
          <p:cNvPr id="5" name="Rectangle 3"/>
          <p:cNvSpPr>
            <a:spLocks noGrp="1" noChangeArrowheads="1"/>
          </p:cNvSpPr>
          <p:nvPr>
            <p:ph type="dt" idx="1"/>
          </p:nvPr>
        </p:nvSpPr>
        <p:spPr>
          <a:ln/>
        </p:spPr>
        <p:txBody>
          <a:bodyPr/>
          <a:lstStyle/>
          <a:p>
            <a:r>
              <a:rPr lang="en-US" altLang="zh-CN" dirty="0"/>
              <a:t>Month Year</a:t>
            </a:r>
          </a:p>
        </p:txBody>
      </p:sp>
      <p:sp>
        <p:nvSpPr>
          <p:cNvPr id="6" name="Rectangle 6"/>
          <p:cNvSpPr>
            <a:spLocks noGrp="1" noChangeArrowheads="1"/>
          </p:cNvSpPr>
          <p:nvPr>
            <p:ph type="ftr" sz="quarter" idx="4"/>
          </p:nvPr>
        </p:nvSpPr>
        <p:spPr>
          <a:ln/>
        </p:spPr>
        <p:txBody>
          <a:bodyPr/>
          <a:lstStyle/>
          <a:p>
            <a:pPr lvl="4"/>
            <a:r>
              <a:rPr lang="en-US" altLang="zh-CN" dirty="0"/>
              <a:t>John Doe, Some Company</a:t>
            </a:r>
          </a:p>
        </p:txBody>
      </p:sp>
      <p:sp>
        <p:nvSpPr>
          <p:cNvPr id="7" name="Rectangle 7"/>
          <p:cNvSpPr>
            <a:spLocks noGrp="1" noChangeArrowheads="1"/>
          </p:cNvSpPr>
          <p:nvPr>
            <p:ph type="sldNum" sz="quarter" idx="5"/>
          </p:nvPr>
        </p:nvSpPr>
        <p:spPr>
          <a:ln/>
        </p:spPr>
        <p:txBody>
          <a:bodyPr/>
          <a:lstStyle/>
          <a:p>
            <a:r>
              <a:rPr lang="en-US" altLang="zh-CN" dirty="0"/>
              <a:t>Page </a:t>
            </a:r>
            <a:fld id="{56AA3176-F1EA-4D66-82F2-CE1FC2834A64}" type="slidenum">
              <a:rPr lang="en-US" altLang="zh-CN"/>
              <a:pPr/>
              <a:t>1</a:t>
            </a:fld>
            <a:endParaRPr lang="en-US" altLang="zh-CN"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dirty="0"/>
              <a:t>doc.: IEEE 802.11-yy/xxxxr0</a:t>
            </a:r>
          </a:p>
        </p:txBody>
      </p:sp>
      <p:sp>
        <p:nvSpPr>
          <p:cNvPr id="5" name="Rectangle 3"/>
          <p:cNvSpPr>
            <a:spLocks noGrp="1" noChangeArrowheads="1"/>
          </p:cNvSpPr>
          <p:nvPr>
            <p:ph type="dt" idx="1"/>
          </p:nvPr>
        </p:nvSpPr>
        <p:spPr>
          <a:ln/>
        </p:spPr>
        <p:txBody>
          <a:bodyPr/>
          <a:lstStyle/>
          <a:p>
            <a:r>
              <a:rPr lang="en-US" altLang="zh-CN" dirty="0"/>
              <a:t>Month Year</a:t>
            </a:r>
          </a:p>
        </p:txBody>
      </p:sp>
      <p:sp>
        <p:nvSpPr>
          <p:cNvPr id="6" name="Rectangle 6"/>
          <p:cNvSpPr>
            <a:spLocks noGrp="1" noChangeArrowheads="1"/>
          </p:cNvSpPr>
          <p:nvPr>
            <p:ph type="ftr" sz="quarter" idx="4"/>
          </p:nvPr>
        </p:nvSpPr>
        <p:spPr>
          <a:ln/>
        </p:spPr>
        <p:txBody>
          <a:bodyPr/>
          <a:lstStyle/>
          <a:p>
            <a:pPr lvl="4"/>
            <a:r>
              <a:rPr lang="en-US" altLang="zh-CN" dirty="0"/>
              <a:t>John Doe, Some Company</a:t>
            </a:r>
          </a:p>
        </p:txBody>
      </p:sp>
      <p:sp>
        <p:nvSpPr>
          <p:cNvPr id="7" name="Rectangle 7"/>
          <p:cNvSpPr>
            <a:spLocks noGrp="1" noChangeArrowheads="1"/>
          </p:cNvSpPr>
          <p:nvPr>
            <p:ph type="sldNum" sz="quarter" idx="5"/>
          </p:nvPr>
        </p:nvSpPr>
        <p:spPr>
          <a:ln/>
        </p:spPr>
        <p:txBody>
          <a:bodyPr/>
          <a:lstStyle/>
          <a:p>
            <a:r>
              <a:rPr lang="en-US" altLang="zh-CN" dirty="0"/>
              <a:t>Page </a:t>
            </a:r>
            <a:fld id="{B73F2F51-FCA9-47F2-8567-F7FB02918EEE}" type="slidenum">
              <a:rPr lang="en-US" altLang="zh-CN"/>
              <a:pPr/>
              <a:t>2</a:t>
            </a:fld>
            <a:endParaRPr lang="en-US" altLang="zh-CN"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a:t>
            </a:r>
            <a:r>
              <a:rPr lang="en-US" altLang="zh-CN" sz="1800" b="1" dirty="0" smtClean="0">
                <a:ea typeface="宋体" charset="-122"/>
              </a:rPr>
              <a:t>IEEE 802.11-12/1049r0</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September</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smtClean="0">
                <a:ea typeface="宋体" charset="-122"/>
              </a:rPr>
              <a:t>Yunsong Yang, 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angyunso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dirty="0"/>
              <a:t>Slide </a:t>
            </a:r>
            <a:fld id="{7E541D0B-CF74-4B68-82E3-58F79C6030FD}" type="slidenum">
              <a:rPr lang="en-US" altLang="zh-CN"/>
              <a:pPr/>
              <a:t>1</a:t>
            </a:fld>
            <a:endParaRPr lang="en-US" altLang="zh-CN" dirty="0"/>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Reducing Overhead in Active Scanning with Simulation Results</a:t>
            </a:r>
            <a:endParaRPr lang="en-US" altLang="zh-CN" dirty="0">
              <a:ea typeface="宋体" charset="-122"/>
            </a:endParaRPr>
          </a:p>
        </p:txBody>
      </p:sp>
      <p:sp>
        <p:nvSpPr>
          <p:cNvPr id="30726" name="Rectangle 6"/>
          <p:cNvSpPr>
            <a:spLocks noGrp="1" noChangeArrowheads="1"/>
          </p:cNvSpPr>
          <p:nvPr>
            <p:ph type="body" idx="1"/>
          </p:nvPr>
        </p:nvSpPr>
        <p:spPr>
          <a:xfrm>
            <a:off x="685800" y="1700808"/>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2012-09-06</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dirty="0">
                <a:ea typeface="宋体" charset="-122"/>
              </a:rPr>
              <a:t>Authors:</a:t>
            </a:r>
            <a:endParaRPr lang="en-US" altLang="zh-CN" sz="2000" dirty="0">
              <a:ea typeface="宋体" charset="-122"/>
            </a:endParaRPr>
          </a:p>
        </p:txBody>
      </p:sp>
      <p:graphicFrame>
        <p:nvGraphicFramePr>
          <p:cNvPr id="9" name="表 9"/>
          <p:cNvGraphicFramePr>
            <a:graphicFrameLocks noGrp="1"/>
          </p:cNvGraphicFramePr>
          <p:nvPr>
            <p:extLst>
              <p:ext uri="{D42A27DB-BD31-4B8C-83A1-F6EECF244321}">
                <p14:modId xmlns:p14="http://schemas.microsoft.com/office/powerpoint/2010/main" xmlns=""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Yunsong Yang</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Huawei Technologies Co., LTD.</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yangyunsong@huawei.com</a:t>
                      </a:r>
                      <a:endPar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Young Hoon Kwon</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Giwon Park and </a:t>
                      </a: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Kiseon</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Ryu</a:t>
                      </a:r>
                      <a:r>
                        <a:rPr lang="en-US" sz="1200" dirty="0" smtClean="0">
                          <a:latin typeface="+mn-lt"/>
                          <a:ea typeface="MS Mincho"/>
                          <a:cs typeface="Times New Roman"/>
                        </a:rPr>
                        <a:t> </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lang="en-US" sz="1200" dirty="0" smtClean="0">
                          <a:latin typeface="+mn-lt"/>
                          <a:ea typeface="MS Mincho"/>
                          <a:cs typeface="Times New Roman"/>
                        </a:rPr>
                        <a:t> LG</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smtClean="0">
                          <a:latin typeface="+mn-lt"/>
                          <a:ea typeface="MS Mincho"/>
                          <a:cs typeface="Times New Roman"/>
                        </a:rPr>
                        <a:t> </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smtClean="0">
                          <a:latin typeface="+mn-lt"/>
                          <a:ea typeface="MS Mincho"/>
                          <a:cs typeface="Times New Roman"/>
                        </a:rPr>
                        <a:t> </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smtClean="0">
                          <a:latin typeface="+mn-lt"/>
                          <a:ea typeface="MS Mincho"/>
                          <a:cs typeface="Times New Roman"/>
                        </a:rPr>
                        <a:t> </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700808"/>
            <a:ext cx="8134672" cy="4680520"/>
          </a:xfrm>
        </p:spPr>
        <p:txBody>
          <a:bodyPr>
            <a:normAutofit/>
          </a:bodyPr>
          <a:lstStyle/>
          <a:p>
            <a:r>
              <a:rPr lang="en-US" dirty="0" smtClean="0"/>
              <a:t>Reduced AP discovery time and link setup time</a:t>
            </a:r>
          </a:p>
          <a:p>
            <a:r>
              <a:rPr lang="en-US" dirty="0" smtClean="0"/>
              <a:t>Reduced air time occupied by Probe Request, Probe Response, collisions</a:t>
            </a:r>
          </a:p>
          <a:p>
            <a:r>
              <a:rPr lang="en-US" dirty="0" smtClean="0"/>
              <a:t>Increased air idle time, meaning more data traffics may be accommodated</a:t>
            </a:r>
          </a:p>
          <a:p>
            <a:r>
              <a:rPr lang="en-US" dirty="0" smtClean="0"/>
              <a:t>Simple MAC standard changes</a:t>
            </a:r>
          </a:p>
          <a:p>
            <a:pPr lvl="1"/>
            <a:r>
              <a:rPr lang="en-US" dirty="0" smtClean="0"/>
              <a:t>i.e. adding optional IE in the Probe Request or Probe Response frame to provide reference information.</a:t>
            </a:r>
          </a:p>
          <a:p>
            <a:pPr lvl="1"/>
            <a:r>
              <a:rPr lang="en-US" dirty="0" smtClean="0"/>
              <a:t>A detailed normative text proposal can be found in [2].</a:t>
            </a:r>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10</a:t>
            </a:fld>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(with results from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 24</a:t>
            </a:r>
          </a:p>
          <a:p>
            <a:pPr>
              <a:buNone/>
              <a:defRPr/>
            </a:pPr>
            <a:r>
              <a:rPr lang="en-US" sz="1800" dirty="0" smtClean="0"/>
              <a:t>No: 9</a:t>
            </a:r>
          </a:p>
          <a:p>
            <a:pPr>
              <a:buNone/>
              <a:defRPr/>
            </a:pPr>
            <a:r>
              <a:rPr lang="en-US" sz="1800" dirty="0" smtClean="0"/>
              <a:t>Abstain: 4</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11</a:t>
            </a:fld>
            <a:endParaRPr lang="en-US"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(with results from [1])</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Probe Request or the simplified Probe Request, based on which the AP may send the Probe Response in a broadcast manner</a:t>
            </a:r>
            <a:r>
              <a:rPr lang="en-US" altLang="zh-CN" sz="2400" b="1" dirty="0" smtClean="0"/>
              <a:t>?</a:t>
            </a:r>
          </a:p>
          <a:p>
            <a:pPr lvl="1">
              <a:buNone/>
            </a:pPr>
            <a:endParaRPr lang="en-US" altLang="zh-CN" sz="2400" b="1" dirty="0" smtClean="0"/>
          </a:p>
          <a:p>
            <a:pPr>
              <a:buNone/>
              <a:defRPr/>
            </a:pPr>
            <a:r>
              <a:rPr lang="en-US" dirty="0" smtClean="0"/>
              <a:t>Yes: 24</a:t>
            </a:r>
          </a:p>
          <a:p>
            <a:pPr>
              <a:buNone/>
              <a:defRPr/>
            </a:pPr>
            <a:r>
              <a:rPr lang="en-US" dirty="0" smtClean="0"/>
              <a:t>No: 8</a:t>
            </a:r>
          </a:p>
          <a:p>
            <a:pPr>
              <a:buNone/>
              <a:defRPr/>
            </a:pPr>
            <a:r>
              <a:rPr lang="en-US" dirty="0" smtClean="0"/>
              <a:t>Abstain: 5</a:t>
            </a:r>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12</a:t>
            </a:fld>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13</a:t>
            </a:fld>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lvl="1">
              <a:buNone/>
            </a:pPr>
            <a:endParaRPr lang="en-US" altLang="zh-CN" sz="2400" b="1" dirty="0" smtClean="0"/>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14</a:t>
            </a:fld>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Move to add the following text to “Section 6.2 Active scanning” in the </a:t>
            </a:r>
            <a:r>
              <a:rPr lang="en-US" dirty="0" err="1" smtClean="0"/>
              <a:t>TGai</a:t>
            </a:r>
            <a:r>
              <a:rPr lang="en-US" dirty="0" smtClean="0"/>
              <a:t> SFD, 12/0151r12:</a:t>
            </a:r>
          </a:p>
          <a:p>
            <a:pPr>
              <a:buNone/>
            </a:pPr>
            <a:r>
              <a:rPr lang="en-US" dirty="0" smtClean="0"/>
              <a:t>“6.2.10 Simplified Probe Request</a:t>
            </a:r>
          </a:p>
          <a:p>
            <a:pPr marL="0" indent="0">
              <a:buNone/>
            </a:pPr>
            <a:r>
              <a:rPr lang="en-US" dirty="0" smtClean="0"/>
              <a:t>A FILS-capable STA may send a simplified Probe Request by referencing to another STA’s Probe Request that was received earlier, thereby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15</a:t>
            </a:fld>
            <a:endParaRPr lang="en-US" altLang="zh-C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r>
              <a:rPr lang="en-US" dirty="0" smtClean="0"/>
              <a:t>Move to add the following text to “Section 6.2 Active scanning” in the </a:t>
            </a:r>
            <a:r>
              <a:rPr lang="en-US" dirty="0" err="1" smtClean="0"/>
              <a:t>TGai</a:t>
            </a:r>
            <a:r>
              <a:rPr lang="en-US" dirty="0" smtClean="0"/>
              <a:t> SFD, 12/0151r12:</a:t>
            </a:r>
          </a:p>
          <a:p>
            <a:pPr>
              <a:buNone/>
            </a:pPr>
            <a:r>
              <a:rPr lang="en-US" altLang="zh-CN" sz="2000" dirty="0" smtClean="0"/>
              <a:t>“6.2.11 Triggering the broadcasted Probe Response transmission</a:t>
            </a:r>
          </a:p>
          <a:p>
            <a:pPr>
              <a:buNone/>
            </a:pPr>
            <a:r>
              <a:rPr lang="en-US" altLang="zh-CN" sz="2000" dirty="0" smtClean="0"/>
              <a:t>The source address (SA) of the STA that sent the referenced Probe Request may be included in the Probe Request or simplified Probe Request.  The AP may broadcast the Probe Response based on the triggering reference information (i.e., the source address of the STA that sent the referenced Probe Request) .”</a:t>
            </a:r>
          </a:p>
          <a:p>
            <a:pPr marL="342900" lvl="2" indent="-342900">
              <a:buNone/>
            </a:pPr>
            <a:endParaRPr lang="en-US" altLang="zh-CN" sz="2400" b="1" dirty="0" smtClean="0"/>
          </a:p>
          <a:p>
            <a:pPr marL="342900" lvl="2" indent="-342900"/>
            <a:r>
              <a:rPr lang="en-US" altLang="zh-CN" sz="2000" b="1" dirty="0" smtClean="0"/>
              <a:t>Mover: </a:t>
            </a:r>
          </a:p>
          <a:p>
            <a:pPr marL="342900" lvl="2" indent="-342900"/>
            <a:r>
              <a:rPr lang="en-US" altLang="zh-CN" sz="2000" b="1" dirty="0" err="1" smtClean="0"/>
              <a:t>Seconder</a:t>
            </a:r>
            <a:r>
              <a:rPr lang="en-US" altLang="zh-CN" sz="2000" b="1" dirty="0" smtClean="0"/>
              <a:t>: </a:t>
            </a:r>
          </a:p>
          <a:p>
            <a:pPr marL="342900" lvl="2" indent="-342900"/>
            <a:r>
              <a:rPr lang="en-US" altLang="zh-CN" sz="2000" b="1" dirty="0" smtClean="0"/>
              <a:t>Result    </a:t>
            </a:r>
          </a:p>
          <a:p>
            <a:pPr marL="342900" lvl="2" indent="-342900"/>
            <a:r>
              <a:rPr lang="en-US" altLang="zh-CN" sz="2000" b="1" dirty="0" smtClean="0"/>
              <a:t>Yes                    No                     Abstain_______________</a:t>
            </a:r>
            <a:endParaRPr lang="en-US" sz="2000" b="1"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16</a:t>
            </a:fld>
            <a:endParaRPr lang="en-US" altLang="zh-C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3</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6.2 Active scanning” in the </a:t>
            </a:r>
            <a:r>
              <a:rPr lang="en-US" dirty="0" err="1" smtClean="0"/>
              <a:t>TGai</a:t>
            </a:r>
            <a:r>
              <a:rPr lang="en-US" dirty="0" smtClean="0"/>
              <a:t> SFD, 12/0151r12:</a:t>
            </a:r>
          </a:p>
          <a:p>
            <a:pPr>
              <a:buNone/>
            </a:pPr>
            <a:r>
              <a:rPr lang="en-US" dirty="0" smtClean="0"/>
              <a:t>“6.2.12 Simplified Probe Response</a:t>
            </a:r>
          </a:p>
          <a:p>
            <a:pPr marL="0" indent="0">
              <a:buNone/>
            </a:pPr>
            <a:r>
              <a:rPr lang="en-US" dirty="0" smtClean="0"/>
              <a:t>AP may send a simplified Probe Response by referencing to a regular Probe Response that was sent earlier, thereby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17</a:t>
            </a:fld>
            <a:endParaRPr lang="en-US" altLang="zh-C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altLang="zh-CN" dirty="0" smtClean="0"/>
              <a:t>[1] IEEE 802.11-12/0791r3 Reducing-active-scanning-overhead.</a:t>
            </a:r>
          </a:p>
          <a:p>
            <a:pPr>
              <a:buNone/>
            </a:pPr>
            <a:r>
              <a:rPr lang="en-US" altLang="zh-CN" dirty="0" smtClean="0"/>
              <a:t>[2] IEEE </a:t>
            </a:r>
            <a:r>
              <a:rPr lang="en-US" altLang="zh-CN" smtClean="0"/>
              <a:t>802.11-12/1050r0 </a:t>
            </a:r>
            <a:r>
              <a:rPr lang="en-US" altLang="zh-CN" smtClean="0"/>
              <a:t>Spec-Text-for-Probe-Referencing </a:t>
            </a:r>
            <a:r>
              <a:rPr lang="en-US" altLang="zh-CN" dirty="0" smtClean="0"/>
              <a:t>.</a:t>
            </a:r>
          </a:p>
          <a:p>
            <a:pPr>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18</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dirty="0"/>
              <a:t>Slide </a:t>
            </a:r>
            <a:fld id="{C7255C58-EB94-40FB-A2A9-492CCD58C500}" type="slidenum">
              <a:rPr lang="en-US" altLang="zh-CN"/>
              <a:pPr/>
              <a:t>2</a:t>
            </a:fld>
            <a:endParaRPr lang="en-US" altLang="zh-CN" dirty="0"/>
          </a:p>
        </p:txBody>
      </p:sp>
      <p:sp>
        <p:nvSpPr>
          <p:cNvPr id="5122" name="Rectangle 2"/>
          <p:cNvSpPr>
            <a:spLocks noGrp="1" noChangeArrowheads="1"/>
          </p:cNvSpPr>
          <p:nvPr>
            <p:ph type="title"/>
          </p:nvPr>
        </p:nvSpPr>
        <p:spPr>
          <a:noFill/>
          <a:ln/>
        </p:spPr>
        <p:txBody>
          <a:bodyPr/>
          <a:lstStyle/>
          <a:p>
            <a:r>
              <a:rPr lang="en-US" altLang="zh-CN" dirty="0">
                <a:ea typeface="宋体" charset="-122"/>
              </a:rPr>
              <a:t>Abstract</a:t>
            </a:r>
          </a:p>
        </p:txBody>
      </p:sp>
      <p:sp>
        <p:nvSpPr>
          <p:cNvPr id="5123" name="Rectangle 3"/>
          <p:cNvSpPr>
            <a:spLocks noGrp="1" noChangeArrowheads="1"/>
          </p:cNvSpPr>
          <p:nvPr>
            <p:ph type="body" idx="1"/>
          </p:nvPr>
        </p:nvSpPr>
        <p:spPr>
          <a:xfrm>
            <a:off x="685800" y="1981200"/>
            <a:ext cx="7918648" cy="4114800"/>
          </a:xfrm>
          <a:noFill/>
          <a:ln/>
        </p:spPr>
        <p:txBody>
          <a:bodyPr/>
          <a:lstStyle/>
          <a:p>
            <a:pPr>
              <a:buFontTx/>
              <a:buNone/>
            </a:pPr>
            <a:r>
              <a:rPr lang="en-US" altLang="ja-JP" dirty="0" smtClean="0">
                <a:ea typeface="MS PGothic" pitchFamily="34" charset="-128"/>
              </a:rPr>
              <a:t>In previous meeting, </a:t>
            </a:r>
            <a:r>
              <a:rPr lang="en-US" altLang="ja-JP" dirty="0" smtClean="0"/>
              <a:t>methods were provided to reduce signaling overhead for active scanning during AP discovery [1]. </a:t>
            </a:r>
            <a:r>
              <a:rPr lang="en-US" altLang="ja-JP" dirty="0" smtClean="0">
                <a:ea typeface="MS PGothic" pitchFamily="34" charset="-128"/>
              </a:rPr>
              <a:t>This document provides initial simulation results that show the benefits of the proposed methods.</a:t>
            </a:r>
            <a:endParaRPr lang="en-US" altLang="ja-JP" dirty="0" smtClean="0"/>
          </a:p>
          <a:p>
            <a:pPr>
              <a:buFontTx/>
              <a:buNone/>
            </a:pPr>
            <a:endParaRPr lang="en-US" altLang="zh-CN" dirty="0" smtClean="0">
              <a:ea typeface="宋体" charset="-122"/>
            </a:endParaRPr>
          </a:p>
          <a:p>
            <a:pPr>
              <a:buFontTx/>
              <a:buNone/>
            </a:pPr>
            <a:r>
              <a:rPr lang="en-US" altLang="zh-CN" dirty="0" smtClean="0">
                <a:ea typeface="宋体" charset="-122"/>
              </a:rPr>
              <a:t>This document contains motions for adding text to the SFD.</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(12/0151r12)</a:t>
            </a:r>
          </a:p>
          <a:p>
            <a:pPr lvl="1"/>
            <a:r>
              <a:rPr lang="en-US" altLang="zh-CN" dirty="0" smtClean="0">
                <a:ea typeface="宋体" charset="-122"/>
              </a:rPr>
              <a:t>6. Fast network discovery</a:t>
            </a:r>
          </a:p>
          <a:p>
            <a:pPr lvl="2"/>
            <a:r>
              <a:rPr lang="en-US" altLang="zh-CN" dirty="0" smtClean="0">
                <a:ea typeface="宋体" charset="-122"/>
              </a:rPr>
              <a:t>6.2 Active scanning</a:t>
            </a:r>
          </a:p>
          <a:p>
            <a:pPr>
              <a:buFontTx/>
              <a:buNone/>
            </a:pPr>
            <a:endParaRPr lang="en-US" altLang="zh-CN" dirty="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dirty="0"/>
              <a:t>Slide </a:t>
            </a:r>
            <a:fld id="{C7255C58-EB94-40FB-A2A9-492CCD58C500}" type="slidenum">
              <a:rPr lang="en-US" altLang="zh-CN"/>
              <a:pPr/>
              <a:t>3</a:t>
            </a:fld>
            <a:endParaRPr lang="en-US" altLang="zh-CN" dirty="0"/>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p14="http://schemas.microsoft.com/office/powerpoint/2010/main" xmlns=""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78557" cy="915294"/>
          </a:xfrm>
        </p:spPr>
        <p:txBody>
          <a:bodyPr/>
          <a:lstStyle/>
          <a:p>
            <a:r>
              <a:rPr lang="en-US" dirty="0" smtClean="0"/>
              <a:t>Review of Key Concepts Proposed (1)</a:t>
            </a:r>
            <a:endParaRPr lang="en-US" dirty="0"/>
          </a:p>
        </p:txBody>
      </p:sp>
      <p:sp>
        <p:nvSpPr>
          <p:cNvPr id="3" name="Content Placeholder 2"/>
          <p:cNvSpPr>
            <a:spLocks noGrp="1"/>
          </p:cNvSpPr>
          <p:nvPr>
            <p:ph idx="1"/>
          </p:nvPr>
        </p:nvSpPr>
        <p:spPr>
          <a:xfrm>
            <a:off x="539552" y="1628800"/>
            <a:ext cx="8208912" cy="4771456"/>
          </a:xfrm>
        </p:spPr>
        <p:txBody>
          <a:bodyPr/>
          <a:lstStyle/>
          <a:p>
            <a:r>
              <a:rPr lang="en-US" sz="1800" dirty="0" smtClean="0"/>
              <a:t>STA may send out a simplified Probe Request by referencing to a regular Probe Request received earlier from another STA</a:t>
            </a:r>
          </a:p>
          <a:p>
            <a:pPr lvl="1"/>
            <a:r>
              <a:rPr lang="en-US" sz="1400" dirty="0" smtClean="0"/>
              <a:t>The simplified Probe Request includes a Probe Request Reference IE, which contains, e.g. the Source Address, in the received Probe Request, as the reference information.</a:t>
            </a:r>
          </a:p>
          <a:p>
            <a:pPr lvl="1"/>
            <a:r>
              <a:rPr lang="en-US" sz="1400" dirty="0" smtClean="0"/>
              <a:t>The AP may broadcast a single Probe Response that provides response to both STAs’ Probe Requests.</a:t>
            </a:r>
          </a:p>
          <a:p>
            <a:pPr lvl="1"/>
            <a:endParaRPr lang="en-US" sz="1400" dirty="0" smtClean="0"/>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4</a:t>
            </a:fld>
            <a:endParaRPr lang="en-US" altLang="zh-CN" dirty="0"/>
          </a:p>
        </p:txBody>
      </p:sp>
      <p:pic>
        <p:nvPicPr>
          <p:cNvPr id="6" name="Picture 3"/>
          <p:cNvPicPr>
            <a:picLocks noChangeAspect="1" noChangeArrowheads="1"/>
          </p:cNvPicPr>
          <p:nvPr/>
        </p:nvPicPr>
        <p:blipFill>
          <a:blip r:embed="rId2" cstate="print"/>
          <a:srcRect/>
          <a:stretch>
            <a:fillRect/>
          </a:stretch>
        </p:blipFill>
        <p:spPr bwMode="auto">
          <a:xfrm>
            <a:off x="3931002" y="3212976"/>
            <a:ext cx="4492546" cy="32546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78557" cy="915294"/>
          </a:xfrm>
        </p:spPr>
        <p:txBody>
          <a:bodyPr/>
          <a:lstStyle/>
          <a:p>
            <a:r>
              <a:rPr lang="en-US" dirty="0" smtClean="0"/>
              <a:t>Review of Key Concepts Proposed (2)</a:t>
            </a:r>
            <a:endParaRPr lang="en-US" dirty="0"/>
          </a:p>
        </p:txBody>
      </p:sp>
      <p:sp>
        <p:nvSpPr>
          <p:cNvPr id="3" name="Content Placeholder 2"/>
          <p:cNvSpPr>
            <a:spLocks noGrp="1"/>
          </p:cNvSpPr>
          <p:nvPr>
            <p:ph idx="1"/>
          </p:nvPr>
        </p:nvSpPr>
        <p:spPr>
          <a:xfrm>
            <a:off x="539552" y="1628800"/>
            <a:ext cx="8208912" cy="4771456"/>
          </a:xfrm>
        </p:spPr>
        <p:txBody>
          <a:bodyPr/>
          <a:lstStyle/>
          <a:p>
            <a:r>
              <a:rPr lang="en-US" sz="1800" dirty="0" smtClean="0"/>
              <a:t>AP may send out a simplified Probe Response by referencing to a Probe Response sent out earlier by the AP</a:t>
            </a:r>
          </a:p>
          <a:p>
            <a:pPr lvl="1"/>
            <a:r>
              <a:rPr lang="en-US" sz="1400" dirty="0" smtClean="0"/>
              <a:t>The simplified Probe Response includes a Probe Response Reference IE, which contains , e.g. the Sequence Control number, in the Probe Response that is sent earlier, as the reference information.</a:t>
            </a:r>
          </a:p>
          <a:p>
            <a:endParaRPr lang="en-US" sz="1800" dirty="0" smtClean="0"/>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5</a:t>
            </a:fld>
            <a:endParaRPr lang="en-US" altLang="zh-CN" dirty="0"/>
          </a:p>
        </p:txBody>
      </p:sp>
      <p:pic>
        <p:nvPicPr>
          <p:cNvPr id="7" name="Picture 2"/>
          <p:cNvPicPr>
            <a:picLocks noChangeAspect="1" noChangeArrowheads="1"/>
          </p:cNvPicPr>
          <p:nvPr/>
        </p:nvPicPr>
        <p:blipFill>
          <a:blip r:embed="rId2" cstate="print"/>
          <a:srcRect/>
          <a:stretch>
            <a:fillRect/>
          </a:stretch>
        </p:blipFill>
        <p:spPr bwMode="auto">
          <a:xfrm>
            <a:off x="3923928" y="3062430"/>
            <a:ext cx="4392488" cy="34065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and General Assumptions</a:t>
            </a:r>
            <a:endParaRPr lang="en-US" dirty="0"/>
          </a:p>
        </p:txBody>
      </p:sp>
      <p:sp>
        <p:nvSpPr>
          <p:cNvPr id="3" name="Content Placeholder 2"/>
          <p:cNvSpPr>
            <a:spLocks noGrp="1"/>
          </p:cNvSpPr>
          <p:nvPr>
            <p:ph idx="1"/>
          </p:nvPr>
        </p:nvSpPr>
        <p:spPr>
          <a:xfrm>
            <a:off x="685800" y="1844824"/>
            <a:ext cx="7772400" cy="4251176"/>
          </a:xfrm>
        </p:spPr>
        <p:txBody>
          <a:bodyPr/>
          <a:lstStyle/>
          <a:p>
            <a:r>
              <a:rPr lang="en-US" sz="2000" b="0" dirty="0" smtClean="0"/>
              <a:t>Results averaged over ten simulation runs, each lasting 20 seconds.  </a:t>
            </a:r>
          </a:p>
          <a:p>
            <a:r>
              <a:rPr lang="en-US" sz="2000" b="0" dirty="0" smtClean="0"/>
              <a:t>5 APs co-located. </a:t>
            </a:r>
          </a:p>
          <a:p>
            <a:r>
              <a:rPr lang="en-US" sz="2000" b="0" dirty="0" smtClean="0"/>
              <a:t>On average 100 STAs arrive randomly per second throughout the run.  </a:t>
            </a:r>
          </a:p>
          <a:p>
            <a:r>
              <a:rPr lang="en-US" sz="2000" b="0" dirty="0" smtClean="0"/>
              <a:t>Each STA sends Wildcard Probe Request first, based on DCF rules.  </a:t>
            </a:r>
          </a:p>
          <a:p>
            <a:r>
              <a:rPr lang="en-US" sz="2000" b="0" dirty="0" smtClean="0"/>
              <a:t>Only 10% of all STAs, if succeeding in previous step, can proceed with Association, Authentication, EAPOL, and 4-way Handshake (in order not to overload the system with lengthy EAPOL traffics).</a:t>
            </a:r>
          </a:p>
          <a:p>
            <a:r>
              <a:rPr lang="en-US" sz="2000" b="0" dirty="0" smtClean="0"/>
              <a:t>Assumed no hidden nodes. (So, every AP or non-AP STA can hear every other AP and non-AP STAs.)  </a:t>
            </a:r>
          </a:p>
          <a:p>
            <a:r>
              <a:rPr lang="en-US" sz="2000" b="0" dirty="0" smtClean="0"/>
              <a:t>Did not model the path loss nor decoding error.  Packets are lost only due to collision.</a:t>
            </a:r>
          </a:p>
          <a:p>
            <a:r>
              <a:rPr lang="en-US" sz="2000" b="0" dirty="0" smtClean="0"/>
              <a:t>Added artificial DL data traffics, which takes about 50% air time on average.</a:t>
            </a:r>
          </a:p>
          <a:p>
            <a:endParaRPr lang="en-US" sz="2000" b="0" dirty="0" smtClean="0"/>
          </a:p>
          <a:p>
            <a:endParaRPr lang="en-US" sz="2000" b="0" dirty="0" smtClean="0"/>
          </a:p>
          <a:p>
            <a:endParaRPr lang="en-US" sz="2000" b="0" dirty="0" smtClean="0"/>
          </a:p>
        </p:txBody>
      </p:sp>
      <p:sp>
        <p:nvSpPr>
          <p:cNvPr id="4" name="Slide Number Placeholder 3"/>
          <p:cNvSpPr>
            <a:spLocks noGrp="1"/>
          </p:cNvSpPr>
          <p:nvPr>
            <p:ph type="sldNum" sz="quarter" idx="12"/>
          </p:nvPr>
        </p:nvSpPr>
        <p:spPr/>
        <p:txBody>
          <a:bodyPr/>
          <a:lstStyle/>
          <a:p>
            <a:r>
              <a:rPr lang="en-US" altLang="zh-CN" dirty="0" smtClean="0"/>
              <a:t>Slide </a:t>
            </a:r>
            <a:fld id="{F3492426-BCCD-4D74-9D7D-2414C4E79612}" type="slidenum">
              <a:rPr lang="en-US" altLang="zh-CN" smtClean="0"/>
              <a:pPr/>
              <a:t>6</a:t>
            </a:fld>
            <a:endParaRPr lang="en-US" altLang="zh-C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Parameters</a:t>
            </a:r>
            <a:endParaRPr lang="en-US" dirty="0"/>
          </a:p>
        </p:txBody>
      </p:sp>
      <p:sp>
        <p:nvSpPr>
          <p:cNvPr id="3" name="Content Placeholder 2"/>
          <p:cNvSpPr>
            <a:spLocks noGrp="1"/>
          </p:cNvSpPr>
          <p:nvPr>
            <p:ph idx="1"/>
          </p:nvPr>
        </p:nvSpPr>
        <p:spPr>
          <a:xfrm>
            <a:off x="685800" y="1844824"/>
            <a:ext cx="7772400" cy="4251176"/>
          </a:xfrm>
        </p:spPr>
        <p:txBody>
          <a:bodyPr/>
          <a:lstStyle/>
          <a:p>
            <a:r>
              <a:rPr lang="en-US" sz="2000" b="0" dirty="0" smtClean="0"/>
              <a:t>Beacon Interval: 100 </a:t>
            </a:r>
            <a:r>
              <a:rPr lang="en-US" sz="2000" b="0" dirty="0" err="1" smtClean="0"/>
              <a:t>msec</a:t>
            </a:r>
            <a:endParaRPr lang="en-US" sz="2000" b="0" dirty="0" smtClean="0"/>
          </a:p>
          <a:p>
            <a:r>
              <a:rPr lang="en-US" sz="2000" b="0" dirty="0" smtClean="0"/>
              <a:t>Max Channel Time: 10 </a:t>
            </a:r>
            <a:r>
              <a:rPr lang="en-US" sz="2000" b="0" dirty="0" err="1" smtClean="0"/>
              <a:t>msec</a:t>
            </a:r>
            <a:r>
              <a:rPr lang="en-US" sz="2000" b="0" dirty="0" smtClean="0"/>
              <a:t>, after which if no Probe Response received, the STA leaves the simulation run unassociated.</a:t>
            </a:r>
          </a:p>
          <a:p>
            <a:r>
              <a:rPr lang="en-US" sz="2000" b="0" dirty="0" smtClean="0"/>
              <a:t>Max Reference Time: 10 or 50 </a:t>
            </a:r>
            <a:r>
              <a:rPr lang="en-US" sz="2000" b="0" dirty="0" err="1" smtClean="0"/>
              <a:t>msec</a:t>
            </a:r>
            <a:r>
              <a:rPr lang="en-US" sz="2000" b="0" dirty="0" smtClean="0"/>
              <a:t>, after which a regular Probe Request or Response can not be used as reference any more.</a:t>
            </a:r>
          </a:p>
          <a:p>
            <a:r>
              <a:rPr lang="en-US" sz="2000" b="0" dirty="0" smtClean="0"/>
              <a:t>Full Probe Request MPDU size: 120 Bytes.</a:t>
            </a:r>
          </a:p>
          <a:p>
            <a:r>
              <a:rPr lang="en-US" sz="2000" b="0" dirty="0" smtClean="0"/>
              <a:t>Full Probe Response MPDU size: 120 Bytes.</a:t>
            </a:r>
          </a:p>
          <a:p>
            <a:r>
              <a:rPr lang="en-US" sz="2000" b="0" dirty="0" smtClean="0"/>
              <a:t>Simplified Probe Request MPDU size: 40 Bytes (28 MAC header + 8 SA + 4 FCS).</a:t>
            </a:r>
          </a:p>
          <a:p>
            <a:r>
              <a:rPr lang="en-US" sz="2000" b="0" dirty="0" smtClean="0"/>
              <a:t>Simplified Probe Response MPDU size: 36 Bytes (28 MAC header + 4 SC + 4 FCS).</a:t>
            </a:r>
          </a:p>
          <a:p>
            <a:endParaRPr lang="en-US" sz="2000" b="0" dirty="0" smtClean="0"/>
          </a:p>
          <a:p>
            <a:endParaRPr lang="en-US" sz="2000" b="0" dirty="0" smtClean="0"/>
          </a:p>
          <a:p>
            <a:endParaRPr lang="en-US" sz="2000" b="0" dirty="0" smtClean="0"/>
          </a:p>
          <a:p>
            <a:endParaRPr lang="en-US" sz="2000" b="0" dirty="0" smtClean="0"/>
          </a:p>
          <a:p>
            <a:endParaRPr lang="en-US" sz="2000" b="0" dirty="0" smtClean="0"/>
          </a:p>
        </p:txBody>
      </p:sp>
      <p:sp>
        <p:nvSpPr>
          <p:cNvPr id="4" name="Slide Number Placeholder 3"/>
          <p:cNvSpPr>
            <a:spLocks noGrp="1"/>
          </p:cNvSpPr>
          <p:nvPr>
            <p:ph type="sldNum" sz="quarter" idx="12"/>
          </p:nvPr>
        </p:nvSpPr>
        <p:spPr/>
        <p:txBody>
          <a:bodyPr/>
          <a:lstStyle/>
          <a:p>
            <a:r>
              <a:rPr lang="en-US" altLang="zh-CN" dirty="0" smtClean="0"/>
              <a:t>Slide </a:t>
            </a:r>
            <a:fld id="{F3492426-BCCD-4D74-9D7D-2414C4E79612}" type="slidenum">
              <a:rPr lang="en-US" altLang="zh-CN" smtClean="0"/>
              <a:pPr/>
              <a:t>7</a:t>
            </a:fld>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Result – 1</a:t>
            </a:r>
            <a:br>
              <a:rPr lang="en-US" dirty="0" smtClean="0"/>
            </a:br>
            <a:r>
              <a:rPr lang="en-US" dirty="0" smtClean="0"/>
              <a:t>Air Time Occupancy</a:t>
            </a:r>
            <a:endParaRPr lang="en-US" dirty="0"/>
          </a:p>
        </p:txBody>
      </p:sp>
      <p:graphicFrame>
        <p:nvGraphicFramePr>
          <p:cNvPr id="5" name="Content Placeholder 4"/>
          <p:cNvGraphicFramePr>
            <a:graphicFrameLocks noGrp="1"/>
          </p:cNvGraphicFramePr>
          <p:nvPr>
            <p:ph idx="1"/>
          </p:nvPr>
        </p:nvGraphicFramePr>
        <p:xfrm>
          <a:off x="683568" y="1772816"/>
          <a:ext cx="7772400" cy="4693920"/>
        </p:xfrm>
        <a:graphic>
          <a:graphicData uri="http://schemas.openxmlformats.org/drawingml/2006/table">
            <a:tbl>
              <a:tblPr firstRow="1" bandRow="1">
                <a:tableStyleId>{5C22544A-7EE6-4342-B048-85BDC9FD1C3A}</a:tableStyleId>
              </a:tblPr>
              <a:tblGrid>
                <a:gridCol w="2304256"/>
                <a:gridCol w="1581944"/>
                <a:gridCol w="1943100"/>
                <a:gridCol w="1943100"/>
              </a:tblGrid>
              <a:tr h="370840">
                <a:tc>
                  <a:txBody>
                    <a:bodyPr/>
                    <a:lstStyle/>
                    <a:p>
                      <a:endParaRPr lang="en-US" dirty="0"/>
                    </a:p>
                  </a:txBody>
                  <a:tcPr/>
                </a:tc>
                <a:tc>
                  <a:txBody>
                    <a:bodyPr/>
                    <a:lstStyle/>
                    <a:p>
                      <a:r>
                        <a:rPr lang="en-US" dirty="0" smtClean="0"/>
                        <a:t>Baseline</a:t>
                      </a:r>
                      <a:endParaRPr lang="en-US" dirty="0"/>
                    </a:p>
                  </a:txBody>
                  <a:tcPr/>
                </a:tc>
                <a:tc>
                  <a:txBody>
                    <a:bodyPr/>
                    <a:lstStyle/>
                    <a:p>
                      <a:r>
                        <a:rPr lang="en-US" dirty="0" smtClean="0"/>
                        <a:t>Simplified Probe with reference within</a:t>
                      </a:r>
                      <a:r>
                        <a:rPr lang="en-US" baseline="0" dirty="0" smtClean="0"/>
                        <a:t> 10 </a:t>
                      </a:r>
                      <a:r>
                        <a:rPr lang="en-US" baseline="0" dirty="0" err="1" smtClean="0"/>
                        <a:t>msec</a:t>
                      </a:r>
                      <a:r>
                        <a:rPr lang="en-US" baseline="0"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Simplified Probe with reference within</a:t>
                      </a:r>
                      <a:r>
                        <a:rPr lang="en-US" baseline="0" dirty="0" smtClean="0"/>
                        <a:t> 50 </a:t>
                      </a:r>
                      <a:r>
                        <a:rPr lang="en-US" baseline="0" dirty="0" err="1" smtClean="0"/>
                        <a:t>msec</a:t>
                      </a:r>
                      <a:r>
                        <a:rPr lang="en-US" baseline="0" dirty="0" smtClean="0"/>
                        <a:t> </a:t>
                      </a:r>
                      <a:endParaRPr lang="en-US" dirty="0" smtClean="0"/>
                    </a:p>
                  </a:txBody>
                  <a:tcPr/>
                </a:tc>
              </a:tr>
              <a:tr h="370840">
                <a:tc>
                  <a:txBody>
                    <a:bodyPr/>
                    <a:lstStyle/>
                    <a:p>
                      <a:r>
                        <a:rPr lang="en-US" dirty="0" smtClean="0"/>
                        <a:t>Beacon</a:t>
                      </a:r>
                      <a:endParaRPr lang="en-US" dirty="0"/>
                    </a:p>
                  </a:txBody>
                  <a:tcPr/>
                </a:tc>
                <a:tc>
                  <a:txBody>
                    <a:bodyPr/>
                    <a:lstStyle/>
                    <a:p>
                      <a:r>
                        <a:rPr lang="en-US" dirty="0" smtClean="0"/>
                        <a:t>0.92%</a:t>
                      </a:r>
                      <a:endParaRPr lang="en-US" dirty="0"/>
                    </a:p>
                  </a:txBody>
                  <a:tcPr/>
                </a:tc>
                <a:tc>
                  <a:txBody>
                    <a:bodyPr/>
                    <a:lstStyle/>
                    <a:p>
                      <a:r>
                        <a:rPr lang="en-US" dirty="0" smtClean="0"/>
                        <a:t>0.96%</a:t>
                      </a:r>
                      <a:endParaRPr lang="en-US" dirty="0"/>
                    </a:p>
                  </a:txBody>
                  <a:tcPr/>
                </a:tc>
                <a:tc>
                  <a:txBody>
                    <a:bodyPr/>
                    <a:lstStyle/>
                    <a:p>
                      <a:r>
                        <a:rPr lang="en-US" dirty="0" smtClean="0"/>
                        <a:t>0.96%</a:t>
                      </a:r>
                      <a:endParaRPr lang="en-US" dirty="0"/>
                    </a:p>
                  </a:txBody>
                  <a:tcPr/>
                </a:tc>
              </a:tr>
              <a:tr h="370840">
                <a:tc>
                  <a:txBody>
                    <a:bodyPr/>
                    <a:lstStyle/>
                    <a:p>
                      <a:r>
                        <a:rPr lang="en-US" dirty="0" smtClean="0"/>
                        <a:t>Probe Request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1.96%</a:t>
                      </a:r>
                    </a:p>
                  </a:txBody>
                  <a:tcPr/>
                </a:tc>
                <a:tc>
                  <a:txBody>
                    <a:bodyPr/>
                    <a:lstStyle/>
                    <a:p>
                      <a:r>
                        <a:rPr lang="en-US" dirty="0" smtClean="0"/>
                        <a:t>1.42%</a:t>
                      </a:r>
                      <a:endParaRPr lang="en-US" dirty="0"/>
                    </a:p>
                  </a:txBody>
                  <a:tcPr/>
                </a:tc>
                <a:tc>
                  <a:txBody>
                    <a:bodyPr/>
                    <a:lstStyle/>
                    <a:p>
                      <a:r>
                        <a:rPr lang="en-US" dirty="0" smtClean="0"/>
                        <a:t>1.06%</a:t>
                      </a:r>
                      <a:endParaRPr lang="en-US" dirty="0"/>
                    </a:p>
                  </a:txBody>
                  <a:tcPr/>
                </a:tc>
              </a:tr>
              <a:tr h="370840">
                <a:tc>
                  <a:txBody>
                    <a:bodyPr/>
                    <a:lstStyle/>
                    <a:p>
                      <a:r>
                        <a:rPr lang="en-US" dirty="0" smtClean="0"/>
                        <a:t>Probe Response</a:t>
                      </a:r>
                      <a:endParaRPr lang="en-US" dirty="0"/>
                    </a:p>
                  </a:txBody>
                  <a:tcPr/>
                </a:tc>
                <a:tc>
                  <a:txBody>
                    <a:bodyPr/>
                    <a:lstStyle/>
                    <a:p>
                      <a:r>
                        <a:rPr lang="en-US" dirty="0" smtClean="0"/>
                        <a:t>9.77%</a:t>
                      </a:r>
                      <a:endParaRPr lang="en-US" dirty="0"/>
                    </a:p>
                  </a:txBody>
                  <a:tcPr/>
                </a:tc>
                <a:tc>
                  <a:txBody>
                    <a:bodyPr/>
                    <a:lstStyle/>
                    <a:p>
                      <a:r>
                        <a:rPr lang="en-US" dirty="0" smtClean="0"/>
                        <a:t>6.6%</a:t>
                      </a:r>
                      <a:endParaRPr lang="en-US" dirty="0"/>
                    </a:p>
                  </a:txBody>
                  <a:tcPr/>
                </a:tc>
                <a:tc>
                  <a:txBody>
                    <a:bodyPr/>
                    <a:lstStyle/>
                    <a:p>
                      <a:r>
                        <a:rPr lang="en-US" dirty="0" smtClean="0"/>
                        <a:t>5.06%</a:t>
                      </a:r>
                      <a:endParaRPr lang="en-US" dirty="0"/>
                    </a:p>
                  </a:txBody>
                  <a:tcPr/>
                </a:tc>
              </a:tr>
              <a:tr h="370840">
                <a:tc>
                  <a:txBody>
                    <a:bodyPr/>
                    <a:lstStyle/>
                    <a:p>
                      <a:r>
                        <a:rPr lang="en-US" dirty="0" smtClean="0"/>
                        <a:t>Assoc., Auth., EAPOL,</a:t>
                      </a:r>
                      <a:r>
                        <a:rPr lang="en-US" baseline="0" dirty="0" smtClean="0"/>
                        <a:t> &amp; 4-way Handshake messages</a:t>
                      </a:r>
                      <a:endParaRPr lang="en-US" dirty="0"/>
                    </a:p>
                  </a:txBody>
                  <a:tcPr/>
                </a:tc>
                <a:tc>
                  <a:txBody>
                    <a:bodyPr/>
                    <a:lstStyle/>
                    <a:p>
                      <a:r>
                        <a:rPr lang="en-US" dirty="0" smtClean="0"/>
                        <a:t>0.9%</a:t>
                      </a:r>
                      <a:endParaRPr lang="en-US" dirty="0"/>
                    </a:p>
                  </a:txBody>
                  <a:tcPr/>
                </a:tc>
                <a:tc>
                  <a:txBody>
                    <a:bodyPr/>
                    <a:lstStyle/>
                    <a:p>
                      <a:r>
                        <a:rPr lang="en-US" dirty="0" smtClean="0"/>
                        <a:t>1.41%</a:t>
                      </a:r>
                      <a:endParaRPr lang="en-US" dirty="0"/>
                    </a:p>
                  </a:txBody>
                  <a:tcPr/>
                </a:tc>
                <a:tc>
                  <a:txBody>
                    <a:bodyPr/>
                    <a:lstStyle/>
                    <a:p>
                      <a:r>
                        <a:rPr lang="en-US" dirty="0" smtClean="0"/>
                        <a:t>1.67%</a:t>
                      </a:r>
                      <a:endParaRPr lang="en-US" dirty="0"/>
                    </a:p>
                  </a:txBody>
                  <a:tcPr/>
                </a:tc>
              </a:tr>
              <a:tr h="370840">
                <a:tc>
                  <a:txBody>
                    <a:bodyPr/>
                    <a:lstStyle/>
                    <a:p>
                      <a:r>
                        <a:rPr lang="en-US" dirty="0" smtClean="0"/>
                        <a:t>Data</a:t>
                      </a:r>
                      <a:endParaRPr lang="en-US" dirty="0"/>
                    </a:p>
                  </a:txBody>
                  <a:tcPr/>
                </a:tc>
                <a:tc>
                  <a:txBody>
                    <a:bodyPr/>
                    <a:lstStyle/>
                    <a:p>
                      <a:r>
                        <a:rPr lang="en-US" dirty="0" smtClean="0"/>
                        <a:t>53.33%</a:t>
                      </a:r>
                      <a:endParaRPr lang="en-US" dirty="0"/>
                    </a:p>
                  </a:txBody>
                  <a:tcPr/>
                </a:tc>
                <a:tc>
                  <a:txBody>
                    <a:bodyPr/>
                    <a:lstStyle/>
                    <a:p>
                      <a:r>
                        <a:rPr lang="en-US" dirty="0" smtClean="0"/>
                        <a:t>53.96%</a:t>
                      </a:r>
                      <a:endParaRPr lang="en-US" dirty="0"/>
                    </a:p>
                  </a:txBody>
                  <a:tcPr/>
                </a:tc>
                <a:tc>
                  <a:txBody>
                    <a:bodyPr/>
                    <a:lstStyle/>
                    <a:p>
                      <a:r>
                        <a:rPr lang="en-US" dirty="0" smtClean="0"/>
                        <a:t>53.67%</a:t>
                      </a:r>
                      <a:endParaRPr lang="en-US" dirty="0"/>
                    </a:p>
                  </a:txBody>
                  <a:tcPr/>
                </a:tc>
              </a:tr>
              <a:tr h="370840">
                <a:tc>
                  <a:txBody>
                    <a:bodyPr/>
                    <a:lstStyle/>
                    <a:p>
                      <a:r>
                        <a:rPr lang="en-US" dirty="0" smtClean="0"/>
                        <a:t>Collision</a:t>
                      </a:r>
                      <a:endParaRPr lang="en-US" dirty="0"/>
                    </a:p>
                  </a:txBody>
                  <a:tcPr/>
                </a:tc>
                <a:tc>
                  <a:txBody>
                    <a:bodyPr/>
                    <a:lstStyle/>
                    <a:p>
                      <a:r>
                        <a:rPr lang="en-US" dirty="0" smtClean="0"/>
                        <a:t>17.99%</a:t>
                      </a:r>
                      <a:endParaRPr lang="en-US" dirty="0"/>
                    </a:p>
                  </a:txBody>
                  <a:tcPr/>
                </a:tc>
                <a:tc>
                  <a:txBody>
                    <a:bodyPr/>
                    <a:lstStyle/>
                    <a:p>
                      <a:r>
                        <a:rPr lang="en-US" dirty="0" smtClean="0"/>
                        <a:t>16.19%</a:t>
                      </a:r>
                      <a:endParaRPr lang="en-US" dirty="0"/>
                    </a:p>
                  </a:txBody>
                  <a:tcPr/>
                </a:tc>
                <a:tc>
                  <a:txBody>
                    <a:bodyPr/>
                    <a:lstStyle/>
                    <a:p>
                      <a:r>
                        <a:rPr lang="en-US" dirty="0" smtClean="0"/>
                        <a:t>14.85%</a:t>
                      </a:r>
                      <a:endParaRPr lang="en-US" dirty="0"/>
                    </a:p>
                  </a:txBody>
                  <a:tcPr/>
                </a:tc>
              </a:tr>
              <a:tr h="370840">
                <a:tc>
                  <a:txBody>
                    <a:bodyPr/>
                    <a:lstStyle/>
                    <a:p>
                      <a:r>
                        <a:rPr lang="en-US" dirty="0" smtClean="0"/>
                        <a:t>ACK</a:t>
                      </a:r>
                      <a:endParaRPr lang="en-US" dirty="0"/>
                    </a:p>
                  </a:txBody>
                  <a:tcPr/>
                </a:tc>
                <a:tc>
                  <a:txBody>
                    <a:bodyPr/>
                    <a:lstStyle/>
                    <a:p>
                      <a:r>
                        <a:rPr lang="en-US" dirty="0" smtClean="0"/>
                        <a:t>4.13%</a:t>
                      </a:r>
                      <a:endParaRPr lang="en-US" dirty="0"/>
                    </a:p>
                  </a:txBody>
                  <a:tcPr/>
                </a:tc>
                <a:tc>
                  <a:txBody>
                    <a:bodyPr/>
                    <a:lstStyle/>
                    <a:p>
                      <a:r>
                        <a:rPr lang="en-US" dirty="0" smtClean="0"/>
                        <a:t>4.66%</a:t>
                      </a:r>
                      <a:endParaRPr lang="en-US" dirty="0"/>
                    </a:p>
                  </a:txBody>
                  <a:tcPr/>
                </a:tc>
                <a:tc>
                  <a:txBody>
                    <a:bodyPr/>
                    <a:lstStyle/>
                    <a:p>
                      <a:r>
                        <a:rPr lang="en-US" dirty="0" smtClean="0"/>
                        <a:t>5.09%</a:t>
                      </a:r>
                      <a:endParaRPr lang="en-US" dirty="0"/>
                    </a:p>
                  </a:txBody>
                  <a:tcPr/>
                </a:tc>
              </a:tr>
              <a:tr h="370840">
                <a:tc>
                  <a:txBody>
                    <a:bodyPr/>
                    <a:lstStyle/>
                    <a:p>
                      <a:r>
                        <a:rPr lang="en-US" dirty="0" smtClean="0"/>
                        <a:t>Idle</a:t>
                      </a:r>
                      <a:r>
                        <a:rPr lang="en-US" baseline="0" dirty="0" smtClean="0"/>
                        <a:t> time including </a:t>
                      </a:r>
                      <a:r>
                        <a:rPr lang="en-US" dirty="0" smtClean="0"/>
                        <a:t>SIFS,</a:t>
                      </a:r>
                      <a:r>
                        <a:rPr lang="en-US" baseline="0" dirty="0" smtClean="0"/>
                        <a:t> DIFS, &amp; </a:t>
                      </a:r>
                      <a:r>
                        <a:rPr lang="en-US" baseline="0" dirty="0" err="1" smtClean="0"/>
                        <a:t>backoff</a:t>
                      </a:r>
                      <a:r>
                        <a:rPr lang="en-US" baseline="0" dirty="0" smtClean="0"/>
                        <a:t> </a:t>
                      </a:r>
                      <a:endParaRPr lang="en-US" dirty="0"/>
                    </a:p>
                  </a:txBody>
                  <a:tcPr/>
                </a:tc>
                <a:tc>
                  <a:txBody>
                    <a:bodyPr/>
                    <a:lstStyle/>
                    <a:p>
                      <a:r>
                        <a:rPr lang="en-US" dirty="0" smtClean="0"/>
                        <a:t>11%</a:t>
                      </a:r>
                      <a:endParaRPr lang="en-US" dirty="0"/>
                    </a:p>
                  </a:txBody>
                  <a:tcPr/>
                </a:tc>
                <a:tc>
                  <a:txBody>
                    <a:bodyPr/>
                    <a:lstStyle/>
                    <a:p>
                      <a:r>
                        <a:rPr lang="en-US" dirty="0" smtClean="0"/>
                        <a:t>14.78%</a:t>
                      </a:r>
                      <a:endParaRPr lang="en-US" dirty="0"/>
                    </a:p>
                  </a:txBody>
                  <a:tcPr/>
                </a:tc>
                <a:tc>
                  <a:txBody>
                    <a:bodyPr/>
                    <a:lstStyle/>
                    <a:p>
                      <a:r>
                        <a:rPr lang="en-US" dirty="0" smtClean="0"/>
                        <a:t>17.64%</a:t>
                      </a:r>
                      <a:endParaRPr lang="en-US" dirty="0"/>
                    </a:p>
                  </a:txBody>
                  <a:tcPr/>
                </a:tc>
              </a:tr>
            </a:tbl>
          </a:graphicData>
        </a:graphic>
      </p:graphicFrame>
      <p:sp>
        <p:nvSpPr>
          <p:cNvPr id="4" name="Slide Number Placeholder 3"/>
          <p:cNvSpPr>
            <a:spLocks noGrp="1"/>
          </p:cNvSpPr>
          <p:nvPr>
            <p:ph type="sldNum" sz="quarter" idx="12"/>
          </p:nvPr>
        </p:nvSpPr>
        <p:spPr/>
        <p:txBody>
          <a:bodyPr/>
          <a:lstStyle/>
          <a:p>
            <a:r>
              <a:rPr lang="en-US" altLang="zh-CN" dirty="0" smtClean="0"/>
              <a:t>Slide </a:t>
            </a:r>
            <a:fld id="{F3492426-BCCD-4D74-9D7D-2414C4E79612}" type="slidenum">
              <a:rPr lang="en-US" altLang="zh-CN" smtClean="0"/>
              <a:pPr/>
              <a:t>8</a:t>
            </a:fld>
            <a:endParaRPr lang="en-US" altLang="zh-C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Result - 2</a:t>
            </a:r>
            <a:endParaRPr lang="en-US" dirty="0"/>
          </a:p>
        </p:txBody>
      </p:sp>
      <p:graphicFrame>
        <p:nvGraphicFramePr>
          <p:cNvPr id="5" name="Content Placeholder 4"/>
          <p:cNvGraphicFramePr>
            <a:graphicFrameLocks noGrp="1"/>
          </p:cNvGraphicFramePr>
          <p:nvPr>
            <p:ph idx="1"/>
          </p:nvPr>
        </p:nvGraphicFramePr>
        <p:xfrm>
          <a:off x="685800" y="1981200"/>
          <a:ext cx="7772400" cy="3576320"/>
        </p:xfrm>
        <a:graphic>
          <a:graphicData uri="http://schemas.openxmlformats.org/drawingml/2006/table">
            <a:tbl>
              <a:tblPr firstRow="1" bandRow="1">
                <a:tableStyleId>{5C22544A-7EE6-4342-B048-85BDC9FD1C3A}</a:tableStyleId>
              </a:tblPr>
              <a:tblGrid>
                <a:gridCol w="2086000"/>
                <a:gridCol w="1800200"/>
                <a:gridCol w="1943100"/>
                <a:gridCol w="1943100"/>
              </a:tblGrid>
              <a:tr h="370840">
                <a:tc>
                  <a:txBody>
                    <a:bodyPr/>
                    <a:lstStyle/>
                    <a:p>
                      <a:endParaRPr lang="en-US" dirty="0"/>
                    </a:p>
                  </a:txBody>
                  <a:tcPr/>
                </a:tc>
                <a:tc>
                  <a:txBody>
                    <a:bodyPr/>
                    <a:lstStyle/>
                    <a:p>
                      <a:r>
                        <a:rPr lang="en-US" dirty="0" smtClean="0"/>
                        <a:t>Baseline</a:t>
                      </a:r>
                      <a:endParaRPr lang="en-US" dirty="0"/>
                    </a:p>
                  </a:txBody>
                  <a:tcPr/>
                </a:tc>
                <a:tc>
                  <a:txBody>
                    <a:bodyPr/>
                    <a:lstStyle/>
                    <a:p>
                      <a:r>
                        <a:rPr lang="en-US" dirty="0" smtClean="0"/>
                        <a:t>Simplified Probe with reference within</a:t>
                      </a:r>
                      <a:r>
                        <a:rPr lang="en-US" baseline="0" dirty="0" smtClean="0"/>
                        <a:t> 10 </a:t>
                      </a:r>
                      <a:r>
                        <a:rPr lang="en-US" baseline="0" dirty="0" err="1" smtClean="0"/>
                        <a:t>msec</a:t>
                      </a:r>
                      <a:r>
                        <a:rPr lang="en-US" baseline="0"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Simplified Probe with reference within</a:t>
                      </a:r>
                      <a:r>
                        <a:rPr lang="en-US" baseline="0" dirty="0" smtClean="0"/>
                        <a:t> 50 </a:t>
                      </a:r>
                      <a:r>
                        <a:rPr lang="en-US" baseline="0" dirty="0" err="1" smtClean="0"/>
                        <a:t>msec</a:t>
                      </a:r>
                      <a:r>
                        <a:rPr lang="en-US" baseline="0" dirty="0" smtClean="0"/>
                        <a:t> </a:t>
                      </a:r>
                      <a:endParaRPr lang="en-US" dirty="0" smtClean="0"/>
                    </a:p>
                  </a:txBody>
                  <a:tcPr/>
                </a:tc>
              </a:tr>
              <a:tr h="370840">
                <a:tc>
                  <a:txBody>
                    <a:bodyPr/>
                    <a:lstStyle/>
                    <a:p>
                      <a:r>
                        <a:rPr lang="en-US" dirty="0" smtClean="0"/>
                        <a:t>AP Discovery Delay</a:t>
                      </a:r>
                      <a:endParaRPr lang="en-US" dirty="0"/>
                    </a:p>
                  </a:txBody>
                  <a:tcPr/>
                </a:tc>
                <a:tc>
                  <a:txBody>
                    <a:bodyPr/>
                    <a:lstStyle/>
                    <a:p>
                      <a:r>
                        <a:rPr lang="en-US" dirty="0" smtClean="0"/>
                        <a:t>12.978 </a:t>
                      </a:r>
                      <a:r>
                        <a:rPr lang="en-US" dirty="0" err="1" smtClean="0"/>
                        <a:t>msec</a:t>
                      </a:r>
                      <a:endParaRPr lang="en-US" dirty="0"/>
                    </a:p>
                  </a:txBody>
                  <a:tcPr/>
                </a:tc>
                <a:tc>
                  <a:txBody>
                    <a:bodyPr/>
                    <a:lstStyle/>
                    <a:p>
                      <a:r>
                        <a:rPr lang="en-US" dirty="0" smtClean="0"/>
                        <a:t>10.959 </a:t>
                      </a:r>
                      <a:r>
                        <a:rPr lang="en-US" dirty="0" err="1" smtClean="0"/>
                        <a:t>msec</a:t>
                      </a:r>
                      <a:endParaRPr lang="en-US" dirty="0"/>
                    </a:p>
                  </a:txBody>
                  <a:tcPr/>
                </a:tc>
                <a:tc>
                  <a:txBody>
                    <a:bodyPr/>
                    <a:lstStyle/>
                    <a:p>
                      <a:r>
                        <a:rPr lang="en-US" dirty="0" smtClean="0"/>
                        <a:t>10.184 </a:t>
                      </a:r>
                      <a:r>
                        <a:rPr lang="en-US" dirty="0" err="1" smtClean="0"/>
                        <a:t>msec</a:t>
                      </a:r>
                      <a:endParaRPr lang="en-US" dirty="0"/>
                    </a:p>
                  </a:txBody>
                  <a:tcPr/>
                </a:tc>
              </a:tr>
              <a:tr h="370840">
                <a:tc>
                  <a:txBody>
                    <a:bodyPr/>
                    <a:lstStyle/>
                    <a:p>
                      <a:r>
                        <a:rPr lang="en-US" dirty="0" smtClean="0"/>
                        <a:t>Link Setup Delay</a:t>
                      </a:r>
                      <a:endParaRPr lang="en-US" dirty="0"/>
                    </a:p>
                  </a:txBody>
                  <a:tcPr/>
                </a:tc>
                <a:tc>
                  <a:txBody>
                    <a:bodyPr/>
                    <a:lstStyle/>
                    <a:p>
                      <a:r>
                        <a:rPr lang="en-US" dirty="0" smtClean="0"/>
                        <a:t>116.73 </a:t>
                      </a:r>
                      <a:r>
                        <a:rPr lang="en-US" dirty="0" err="1" smtClean="0"/>
                        <a:t>msec</a:t>
                      </a:r>
                      <a:endParaRPr lang="en-US" dirty="0"/>
                    </a:p>
                  </a:txBody>
                  <a:tcPr/>
                </a:tc>
                <a:tc>
                  <a:txBody>
                    <a:bodyPr/>
                    <a:lstStyle/>
                    <a:p>
                      <a:r>
                        <a:rPr lang="en-US" dirty="0" smtClean="0"/>
                        <a:t>103.63 </a:t>
                      </a:r>
                      <a:r>
                        <a:rPr lang="en-US" dirty="0" err="1" smtClean="0"/>
                        <a:t>msec</a:t>
                      </a:r>
                      <a:endParaRPr lang="en-US" dirty="0"/>
                    </a:p>
                  </a:txBody>
                  <a:tcPr/>
                </a:tc>
                <a:tc>
                  <a:txBody>
                    <a:bodyPr/>
                    <a:lstStyle/>
                    <a:p>
                      <a:r>
                        <a:rPr lang="en-US" dirty="0" smtClean="0"/>
                        <a:t>103.89 </a:t>
                      </a:r>
                      <a:r>
                        <a:rPr lang="en-US" dirty="0" err="1" smtClean="0"/>
                        <a:t>msec</a:t>
                      </a:r>
                      <a:endParaRPr lang="en-US" dirty="0"/>
                    </a:p>
                  </a:txBody>
                  <a:tcPr/>
                </a:tc>
              </a:tr>
              <a:tr h="370840">
                <a:tc>
                  <a:txBody>
                    <a:bodyPr/>
                    <a:lstStyle/>
                    <a:p>
                      <a:r>
                        <a:rPr lang="en-US" dirty="0" smtClean="0"/>
                        <a:t>Link Setup</a:t>
                      </a:r>
                      <a:r>
                        <a:rPr lang="en-US" baseline="0" dirty="0" smtClean="0"/>
                        <a:t> Success Rate</a:t>
                      </a:r>
                      <a:endParaRPr lang="en-US" dirty="0"/>
                    </a:p>
                  </a:txBody>
                  <a:tcPr/>
                </a:tc>
                <a:tc>
                  <a:txBody>
                    <a:bodyPr/>
                    <a:lstStyle/>
                    <a:p>
                      <a:r>
                        <a:rPr lang="en-US" dirty="0" smtClean="0"/>
                        <a:t>33.33%</a:t>
                      </a:r>
                      <a:endParaRPr lang="en-US" dirty="0"/>
                    </a:p>
                  </a:txBody>
                  <a:tcPr/>
                </a:tc>
                <a:tc>
                  <a:txBody>
                    <a:bodyPr/>
                    <a:lstStyle/>
                    <a:p>
                      <a:r>
                        <a:rPr lang="en-US" dirty="0" smtClean="0"/>
                        <a:t>43.75%</a:t>
                      </a:r>
                      <a:endParaRPr lang="en-US" dirty="0"/>
                    </a:p>
                  </a:txBody>
                  <a:tcPr/>
                </a:tc>
                <a:tc>
                  <a:txBody>
                    <a:bodyPr/>
                    <a:lstStyle/>
                    <a:p>
                      <a:r>
                        <a:rPr lang="en-US" dirty="0" smtClean="0"/>
                        <a:t>51.52%</a:t>
                      </a:r>
                      <a:endParaRPr lang="en-US" dirty="0"/>
                    </a:p>
                  </a:txBody>
                  <a:tcPr/>
                </a:tc>
              </a:tr>
              <a:tr h="370840">
                <a:tc>
                  <a:txBody>
                    <a:bodyPr/>
                    <a:lstStyle/>
                    <a:p>
                      <a:r>
                        <a:rPr lang="en-US" dirty="0" err="1" smtClean="0"/>
                        <a:t>Probe_Req_Full</a:t>
                      </a:r>
                      <a:r>
                        <a:rPr lang="en-US" dirty="0" smtClean="0"/>
                        <a:t>/</a:t>
                      </a:r>
                    </a:p>
                    <a:p>
                      <a:r>
                        <a:rPr lang="en-US" dirty="0" err="1" smtClean="0"/>
                        <a:t>Probe</a:t>
                      </a:r>
                      <a:r>
                        <a:rPr lang="en-US" baseline="0" dirty="0" err="1" smtClean="0"/>
                        <a:t>_Req_Simpl</a:t>
                      </a:r>
                      <a:endParaRPr lang="en-US" dirty="0"/>
                    </a:p>
                  </a:txBody>
                  <a:tcPr/>
                </a:tc>
                <a:tc>
                  <a:txBody>
                    <a:bodyPr/>
                    <a:lstStyle/>
                    <a:p>
                      <a:r>
                        <a:rPr lang="en-US" dirty="0" smtClean="0"/>
                        <a:t>NA</a:t>
                      </a:r>
                      <a:endParaRPr lang="en-US" dirty="0"/>
                    </a:p>
                  </a:txBody>
                  <a:tcPr/>
                </a:tc>
                <a:tc>
                  <a:txBody>
                    <a:bodyPr/>
                    <a:lstStyle/>
                    <a:p>
                      <a:r>
                        <a:rPr lang="en-US" dirty="0" smtClean="0"/>
                        <a:t>10072/9922</a:t>
                      </a:r>
                      <a:endParaRPr lang="en-US" dirty="0"/>
                    </a:p>
                  </a:txBody>
                  <a:tcPr/>
                </a:tc>
                <a:tc>
                  <a:txBody>
                    <a:bodyPr/>
                    <a:lstStyle/>
                    <a:p>
                      <a:r>
                        <a:rPr lang="en-US" dirty="0" smtClean="0"/>
                        <a:t>3335/16662</a:t>
                      </a:r>
                      <a:endParaRPr lang="en-US" dirty="0"/>
                    </a:p>
                  </a:txBody>
                  <a:tcPr/>
                </a:tc>
              </a:tr>
              <a:tr h="370840">
                <a:tc>
                  <a:txBody>
                    <a:bodyPr/>
                    <a:lstStyle/>
                    <a:p>
                      <a:r>
                        <a:rPr lang="en-US" dirty="0" err="1" smtClean="0"/>
                        <a:t>Probe_Resp_Full</a:t>
                      </a:r>
                      <a:r>
                        <a:rPr lang="en-US" dirty="0" smtClean="0"/>
                        <a:t>/</a:t>
                      </a:r>
                    </a:p>
                    <a:p>
                      <a:r>
                        <a:rPr lang="en-US" dirty="0" err="1" smtClean="0"/>
                        <a:t>Probe</a:t>
                      </a:r>
                      <a:r>
                        <a:rPr lang="en-US" baseline="0" dirty="0" err="1" smtClean="0"/>
                        <a:t>_Resp_Simpl</a:t>
                      </a:r>
                      <a:endParaRPr lang="en-US" dirty="0" smtClean="0"/>
                    </a:p>
                  </a:txBody>
                  <a:tcPr/>
                </a:tc>
                <a:tc>
                  <a:txBody>
                    <a:bodyPr/>
                    <a:lstStyle/>
                    <a:p>
                      <a:r>
                        <a:rPr lang="en-US" dirty="0" smtClean="0"/>
                        <a:t>NA</a:t>
                      </a:r>
                      <a:endParaRPr lang="en-US" dirty="0"/>
                    </a:p>
                  </a:txBody>
                  <a:tcPr/>
                </a:tc>
                <a:tc>
                  <a:txBody>
                    <a:bodyPr/>
                    <a:lstStyle/>
                    <a:p>
                      <a:r>
                        <a:rPr lang="en-US" dirty="0" smtClean="0"/>
                        <a:t>43029/56721</a:t>
                      </a:r>
                      <a:endParaRPr lang="en-US" dirty="0"/>
                    </a:p>
                  </a:txBody>
                  <a:tcPr/>
                </a:tc>
                <a:tc>
                  <a:txBody>
                    <a:bodyPr/>
                    <a:lstStyle/>
                    <a:p>
                      <a:r>
                        <a:rPr lang="en-US" dirty="0" smtClean="0"/>
                        <a:t>15518/84169</a:t>
                      </a:r>
                      <a:endParaRPr lang="en-US" dirty="0"/>
                    </a:p>
                  </a:txBody>
                  <a:tcPr/>
                </a:tc>
              </a:tr>
            </a:tbl>
          </a:graphicData>
        </a:graphic>
      </p:graphicFrame>
      <p:sp>
        <p:nvSpPr>
          <p:cNvPr id="4" name="Slide Number Placeholder 3"/>
          <p:cNvSpPr>
            <a:spLocks noGrp="1"/>
          </p:cNvSpPr>
          <p:nvPr>
            <p:ph type="sldNum" sz="quarter" idx="12"/>
          </p:nvPr>
        </p:nvSpPr>
        <p:spPr/>
        <p:txBody>
          <a:bodyPr/>
          <a:lstStyle/>
          <a:p>
            <a:r>
              <a:rPr lang="en-US" altLang="zh-CN" dirty="0" smtClean="0"/>
              <a:t>Slide </a:t>
            </a:r>
            <a:fld id="{F3492426-BCCD-4D74-9D7D-2414C4E79612}" type="slidenum">
              <a:rPr lang="en-US" altLang="zh-CN" smtClean="0"/>
              <a:pPr/>
              <a:t>9</a:t>
            </a:fld>
            <a:endParaRPr lang="en-US" altLang="zh-CN"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3521</TotalTime>
  <Words>1408</Words>
  <Application>Microsoft Office PowerPoint</Application>
  <PresentationFormat>On-screen Show (4:3)</PresentationFormat>
  <Paragraphs>226</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Reducing Overhead in Active Scanning with Simulation Results</vt:lpstr>
      <vt:lpstr>Abstract</vt:lpstr>
      <vt:lpstr>Conformance w/ TGai PAR &amp; 5C </vt:lpstr>
      <vt:lpstr>Review of Key Concepts Proposed (1)</vt:lpstr>
      <vt:lpstr>Review of Key Concepts Proposed (2)</vt:lpstr>
      <vt:lpstr>Simulation Setup and General Assumptions</vt:lpstr>
      <vt:lpstr>Simulation Parameters</vt:lpstr>
      <vt:lpstr>Simulation Result – 1 Air Time Occupancy</vt:lpstr>
      <vt:lpstr>Simulation Result - 2</vt:lpstr>
      <vt:lpstr>Benefits</vt:lpstr>
      <vt:lpstr>Straw Poll 1 (with results from [1])</vt:lpstr>
      <vt:lpstr>Straw Poll 2 (with results from [1])</vt:lpstr>
      <vt:lpstr>Straw Poll 3</vt:lpstr>
      <vt:lpstr>Straw Poll 4</vt:lpstr>
      <vt:lpstr>Motion 1</vt:lpstr>
      <vt:lpstr>Motion 2</vt:lpstr>
      <vt:lpstr>Motion 3</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Yunsong Yang</dc:creator>
  <cp:lastModifiedBy>Yang Yunsong 73640</cp:lastModifiedBy>
  <cp:revision>209</cp:revision>
  <cp:lastPrinted>1998-02-10T13:28:06Z</cp:lastPrinted>
  <dcterms:created xsi:type="dcterms:W3CDTF">2011-11-01T05:42:00Z</dcterms:created>
  <dcterms:modified xsi:type="dcterms:W3CDTF">2012-09-07T02:04:59Z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1341532756</vt:lpwstr>
  </property>
</Properties>
</file>