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9" r:id="rId2"/>
    <p:sldId id="271" r:id="rId3"/>
    <p:sldId id="358" r:id="rId4"/>
    <p:sldId id="313" r:id="rId5"/>
    <p:sldId id="391" r:id="rId6"/>
    <p:sldId id="392" r:id="rId7"/>
    <p:sldId id="393" r:id="rId8"/>
    <p:sldId id="394" r:id="rId9"/>
    <p:sldId id="395" r:id="rId10"/>
    <p:sldId id="396" r:id="rId11"/>
    <p:sldId id="397" r:id="rId12"/>
    <p:sldId id="398" r:id="rId13"/>
    <p:sldId id="362" r:id="rId14"/>
    <p:sldId id="374" r:id="rId15"/>
    <p:sldId id="399" r:id="rId16"/>
    <p:sldId id="401" r:id="rId17"/>
    <p:sldId id="400" r:id="rId18"/>
    <p:sldId id="39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p:scale>
          <a:sx n="100" d="100"/>
          <a:sy n="100" d="100"/>
        </p:scale>
        <p:origin x="-320" y="60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P802.11-12/997r2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P802.11-12/997r2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September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802.19-09/xxxxr0</a:t>
            </a:r>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April 2009</a:t>
            </a:r>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11</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14</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15</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16</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17</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18</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P802.11-12/997r2</a:t>
            </a:r>
            <a:endParaRPr lang="en-US"/>
          </a:p>
        </p:txBody>
      </p:sp>
      <p:sp>
        <p:nvSpPr>
          <p:cNvPr id="5" name="Rectangle 3"/>
          <p:cNvSpPr>
            <a:spLocks noGrp="1" noChangeArrowheads="1"/>
          </p:cNvSpPr>
          <p:nvPr>
            <p:ph type="dt" idx="1"/>
          </p:nvPr>
        </p:nvSpPr>
        <p:spPr>
          <a:ln/>
        </p:spPr>
        <p:txBody>
          <a:bodyPr/>
          <a:lstStyle/>
          <a:p>
            <a:r>
              <a:rPr lang="en-US" smtClean="0"/>
              <a:t>September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7</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802.19-09/xxxxr0</a:t>
            </a:r>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April 2009</a:t>
            </a:r>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802.19-09/xxxxr0</a:t>
            </a:r>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April 2009</a:t>
            </a:r>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September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September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September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September 2012</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September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September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98529" y="332601"/>
            <a:ext cx="284697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-12/997r7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mentor.ieee.org/802.11/dcn/12/11-12-1128-01-0glk-multi-access-link-model.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1/files/public/docs2012/new-nfinn-wired-wireless-par5c-0512-v04.pdf" TargetMode="External"/><Relationship Id="rId4" Type="http://schemas.openxmlformats.org/officeDocument/2006/relationships/hyperlink" Target="https://mentor.ieee.org/802.11/dcn/12/11-12-1077-01-0glk-glk-draft-par-and-5c.docx" TargetMode="Externa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2/11-12-1162-00-0glk-802-1q-bridge-baggy-pants-explanation.pdf" TargetMode="External"/><Relationship Id="rId4" Type="http://schemas.openxmlformats.org/officeDocument/2006/relationships/hyperlink" Target="https://mentor.ieee.org/802.11/dcn/12/11-12-1077-03-0glk-glk-draft-par-and-5c.docx" TargetMode="External"/><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hyperlink" Target="http://www.ieee802.org/1/files/public/docs2012/new-nfinn-11-medium-choice-0812-v03.pdf" TargetMode="External"/><Relationship Id="rId4" Type="http://schemas.openxmlformats.org/officeDocument/2006/relationships/hyperlink" Target="http://www.ieee802.org/1/files/public/docs2012/new-phkl-11-bbs-bridging-0812-v3.pdf" TargetMode="External"/><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September 2012</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September 2012 General Link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2012-09</a:t>
            </a:r>
            <a:r>
              <a:rPr lang="en-US" sz="1800" b="0" dirty="0" smtClean="0">
                <a:latin typeface="Arial" charset="0"/>
              </a:rPr>
              <a:t>-</a:t>
            </a:r>
            <a:r>
              <a:rPr lang="en-US" sz="1800" b="0" dirty="0" smtClean="0">
                <a:latin typeface="Arial" charset="0"/>
              </a:rPr>
              <a:t>20</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September 2012</a:t>
            </a:r>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Mark Hamilton, Polycom, Inc</a:t>
            </a:r>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10</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September 2012</a:t>
            </a:r>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11</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Mark Hamilton, Polycom, Inc</a:t>
            </a:r>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smtClean="0">
                <a:latin typeface="Arial" charset="0"/>
                <a:cs typeface="Arial" charset="0"/>
              </a:rPr>
              <a:t>18 September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Reminder</a:t>
            </a:r>
          </a:p>
          <a:p>
            <a:pPr>
              <a:lnSpc>
                <a:spcPct val="80000"/>
              </a:lnSpc>
            </a:pPr>
            <a:r>
              <a:rPr lang="en-US" b="0" dirty="0"/>
              <a:t>Approval of Minutes of Joint Teleconferences with IEEE 802.1 SG:</a:t>
            </a:r>
          </a:p>
          <a:p>
            <a:pPr lvl="1">
              <a:lnSpc>
                <a:spcPct val="80000"/>
              </a:lnSpc>
            </a:pPr>
            <a:r>
              <a:rPr lang="en-US" dirty="0"/>
              <a:t>13 August 2012, “GLK Teleconference Minutes”, 12/</a:t>
            </a:r>
            <a:r>
              <a:rPr lang="en-US" dirty="0" smtClean="0"/>
              <a:t>1005r2</a:t>
            </a:r>
          </a:p>
          <a:p>
            <a:pPr lvl="2">
              <a:lnSpc>
                <a:spcPct val="80000"/>
              </a:lnSpc>
            </a:pPr>
            <a:r>
              <a:rPr lang="en-US" dirty="0" smtClean="0"/>
              <a:t>Approved without objection</a:t>
            </a:r>
            <a:endParaRPr lang="en-US" dirty="0"/>
          </a:p>
          <a:p>
            <a:pPr lvl="1">
              <a:lnSpc>
                <a:spcPct val="80000"/>
              </a:lnSpc>
            </a:pPr>
            <a:r>
              <a:rPr lang="en-US" dirty="0"/>
              <a:t>27 August 2012, “GLK </a:t>
            </a:r>
            <a:r>
              <a:rPr lang="en-US" dirty="0" err="1"/>
              <a:t>Telecon</a:t>
            </a:r>
            <a:r>
              <a:rPr lang="en-US" dirty="0"/>
              <a:t> Minutes 20120827”, 12/</a:t>
            </a:r>
            <a:r>
              <a:rPr lang="en-US" dirty="0" smtClean="0"/>
              <a:t>1027r1</a:t>
            </a:r>
          </a:p>
          <a:p>
            <a:pPr lvl="2">
              <a:lnSpc>
                <a:spcPct val="80000"/>
              </a:lnSpc>
            </a:pPr>
            <a:r>
              <a:rPr lang="en-US" dirty="0" smtClean="0"/>
              <a:t>Approved without objection</a:t>
            </a:r>
          </a:p>
          <a:p>
            <a:pPr>
              <a:lnSpc>
                <a:spcPct val="90000"/>
              </a:lnSpc>
            </a:pPr>
            <a:r>
              <a:rPr lang="en-US" b="0" dirty="0"/>
              <a:t>Presentations and Discussion</a:t>
            </a:r>
          </a:p>
          <a:p>
            <a:pPr lvl="1">
              <a:lnSpc>
                <a:spcPct val="90000"/>
              </a:lnSpc>
            </a:pPr>
            <a:r>
              <a:rPr lang="en-US" sz="1800" dirty="0"/>
              <a:t>“Multi-Access Link Model”, </a:t>
            </a:r>
            <a:r>
              <a:rPr lang="en-US" sz="1800" dirty="0">
                <a:hlinkClick r:id="rId3"/>
              </a:rPr>
              <a:t>https://mentor.ieee.org/802.11/dcn/12/11-12-1128-01-0glk-multi-access-link-model.pptx</a:t>
            </a:r>
            <a:endParaRPr lang="en-US" sz="1800" dirty="0"/>
          </a:p>
          <a:p>
            <a:pPr lvl="1">
              <a:lnSpc>
                <a:spcPct val="80000"/>
              </a:lnSpc>
            </a:pPr>
            <a:endParaRPr lang="en-US" dirty="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Tuesday</a:t>
            </a:r>
            <a:r>
              <a:rPr lang="en-US" sz="4000" dirty="0">
                <a:latin typeface="Arial" charset="0"/>
                <a:cs typeface="Arial" charset="0"/>
              </a:rPr>
              <a:t>, </a:t>
            </a:r>
            <a:r>
              <a:rPr lang="en-US" sz="3600" dirty="0" smtClean="0">
                <a:latin typeface="Arial" charset="0"/>
                <a:cs typeface="Arial" charset="0"/>
              </a:rPr>
              <a:t>18 September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 (cont.)</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Presentations and Discussion (cont.)</a:t>
            </a:r>
          </a:p>
          <a:p>
            <a:pPr lvl="1">
              <a:lnSpc>
                <a:spcPct val="90000"/>
              </a:lnSpc>
            </a:pPr>
            <a:r>
              <a:rPr lang="en-US" sz="1800" dirty="0"/>
              <a:t>“Wired-Wireless Bridging: Proposal for PAR and 5 Criteria for 802.1”,</a:t>
            </a:r>
            <a:br>
              <a:rPr lang="en-US" sz="1800" dirty="0"/>
            </a:br>
            <a:r>
              <a:rPr lang="en-US" sz="1800" u="sng" dirty="0">
                <a:hlinkClick r:id="rId3"/>
              </a:rPr>
              <a:t>http://www.ieee802.org/1/files/public/docs2012/new-nfinn-wired-wireless-par5c-0512-v04.pdf</a:t>
            </a:r>
            <a:endParaRPr lang="en-US" sz="1800" u="sng" dirty="0"/>
          </a:p>
          <a:p>
            <a:pPr lvl="1">
              <a:lnSpc>
                <a:spcPct val="90000"/>
              </a:lnSpc>
            </a:pPr>
            <a:r>
              <a:rPr lang="en-US" sz="1800" dirty="0" smtClean="0"/>
              <a:t>“</a:t>
            </a:r>
            <a:r>
              <a:rPr lang="en-GB" sz="1800" dirty="0"/>
              <a:t>802.11 GLK Draft PAR and </a:t>
            </a:r>
            <a:r>
              <a:rPr lang="en-GB" sz="1800" dirty="0" smtClean="0"/>
              <a:t>5C</a:t>
            </a:r>
            <a:r>
              <a:rPr lang="en-US" sz="1800" dirty="0" smtClean="0"/>
              <a:t>”, </a:t>
            </a:r>
            <a:r>
              <a:rPr lang="en-US" sz="1800" dirty="0" smtClean="0">
                <a:hlinkClick r:id="rId4"/>
              </a:rPr>
              <a:t>https</a:t>
            </a:r>
            <a:r>
              <a:rPr lang="en-US" sz="1800" dirty="0">
                <a:hlinkClick r:id="rId4"/>
              </a:rPr>
              <a:t>://mentor.ieee.org/802.11/dcn/12/11-12-1077-</a:t>
            </a:r>
            <a:r>
              <a:rPr lang="en-US" sz="1800" dirty="0" smtClean="0">
                <a:hlinkClick r:id="rId4"/>
              </a:rPr>
              <a:t>01-</a:t>
            </a:r>
            <a:r>
              <a:rPr lang="en-US" sz="1800" dirty="0">
                <a:hlinkClick r:id="rId4"/>
              </a:rPr>
              <a:t>0glk-glk-draft-par-and-</a:t>
            </a:r>
            <a:r>
              <a:rPr lang="en-US" sz="1800" dirty="0" smtClean="0">
                <a:hlinkClick r:id="rId4"/>
              </a:rPr>
              <a:t>5c.docx</a:t>
            </a:r>
            <a:r>
              <a:rPr lang="en-US" sz="1800" dirty="0" smtClean="0"/>
              <a:t> </a:t>
            </a:r>
            <a:endParaRPr lang="en-US" sz="1800" dirty="0"/>
          </a:p>
          <a:p>
            <a:pPr>
              <a:lnSpc>
                <a:spcPct val="90000"/>
              </a:lnSpc>
            </a:pPr>
            <a:r>
              <a:rPr lang="en-US" altLang="ja-JP" b="0" dirty="0" smtClean="0">
                <a:cs typeface="ＭＳ Ｐゴシック" charset="0"/>
              </a:rPr>
              <a:t>Recess </a:t>
            </a:r>
            <a:r>
              <a:rPr lang="en-US" altLang="ja-JP" b="0" dirty="0">
                <a:cs typeface="ＭＳ Ｐゴシック" charset="0"/>
              </a:rPr>
              <a:t>until </a:t>
            </a:r>
            <a:r>
              <a:rPr lang="en-US" altLang="ja-JP" b="0" dirty="0" smtClean="0">
                <a:cs typeface="ＭＳ Ｐゴシック" charset="0"/>
              </a:rPr>
              <a:t>10:30 Thursday</a:t>
            </a:r>
            <a:endParaRPr lang="en-US" altLang="ja-JP" b="0" dirty="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14</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20 September 2012</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10:</a:t>
            </a:r>
            <a:r>
              <a:rPr lang="en-US" dirty="0">
                <a:latin typeface="Arial" charset="0"/>
                <a:cs typeface="Arial" charset="0"/>
              </a:rPr>
              <a:t>30-</a:t>
            </a:r>
            <a:r>
              <a:rPr lang="en-US" dirty="0" smtClean="0">
                <a:latin typeface="Arial" charset="0"/>
                <a:cs typeface="Arial" charset="0"/>
              </a:rPr>
              <a:t>12:30</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b="0" dirty="0"/>
              <a:t>Presentations and </a:t>
            </a:r>
            <a:r>
              <a:rPr lang="en-US" b="0" dirty="0" smtClean="0"/>
              <a:t>Discussion</a:t>
            </a:r>
          </a:p>
          <a:p>
            <a:pPr lvl="1">
              <a:lnSpc>
                <a:spcPct val="90000"/>
              </a:lnSpc>
            </a:pPr>
            <a:r>
              <a:rPr lang="en-US" b="0" dirty="0" smtClean="0"/>
              <a:t>“</a:t>
            </a:r>
            <a:r>
              <a:rPr lang="en-US" dirty="0"/>
              <a:t>802.1Q Bridge Baggy Pants </a:t>
            </a:r>
            <a:r>
              <a:rPr lang="en-US" dirty="0"/>
              <a:t>Explanation”, </a:t>
            </a:r>
            <a:r>
              <a:rPr lang="en-US" dirty="0">
                <a:hlinkClick r:id="rId3"/>
              </a:rPr>
              <a:t>https://mentor.ieee.org/802.11/dcn/12/11-12-1162-00-0glk-802-1q-bridge-baggy-pants-</a:t>
            </a:r>
            <a:r>
              <a:rPr lang="en-US" dirty="0" smtClean="0">
                <a:hlinkClick r:id="rId3"/>
              </a:rPr>
              <a:t>explanation.pdf</a:t>
            </a:r>
            <a:r>
              <a:rPr lang="en-US" dirty="0" smtClean="0"/>
              <a:t> </a:t>
            </a:r>
            <a:endParaRPr lang="en-US" b="0" dirty="0" smtClean="0"/>
          </a:p>
          <a:p>
            <a:pPr lvl="1">
              <a:lnSpc>
                <a:spcPct val="90000"/>
              </a:lnSpc>
            </a:pPr>
            <a:r>
              <a:rPr lang="en-US" dirty="0" smtClean="0"/>
              <a:t>“</a:t>
            </a:r>
            <a:r>
              <a:rPr lang="en-GB" dirty="0"/>
              <a:t>802.11 GLK Draft PAR and 5C</a:t>
            </a:r>
            <a:r>
              <a:rPr lang="en-US" dirty="0"/>
              <a:t>”, </a:t>
            </a:r>
            <a:r>
              <a:rPr lang="en-US" dirty="0" smtClean="0">
                <a:hlinkClick r:id="rId4"/>
              </a:rPr>
              <a:t>https://mentor.ieee.org/802.11/dcn/12/11-12-1077-03-0glk-glk-draft-par-and-</a:t>
            </a:r>
            <a:r>
              <a:rPr lang="en-US" dirty="0" smtClean="0">
                <a:hlinkClick r:id="rId4"/>
              </a:rPr>
              <a:t>5c.docx</a:t>
            </a:r>
            <a:endParaRPr lang="en-US" dirty="0" smtClean="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15</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20 September 2012</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10:</a:t>
            </a:r>
            <a:r>
              <a:rPr lang="en-US" dirty="0">
                <a:latin typeface="Arial" charset="0"/>
                <a:cs typeface="Arial" charset="0"/>
              </a:rPr>
              <a:t>30-</a:t>
            </a:r>
            <a:r>
              <a:rPr lang="en-US" dirty="0" smtClean="0">
                <a:latin typeface="Arial" charset="0"/>
                <a:cs typeface="Arial" charset="0"/>
              </a:rPr>
              <a:t>12:</a:t>
            </a:r>
            <a:r>
              <a:rPr lang="en-US" dirty="0" smtClean="0">
                <a:latin typeface="Arial" charset="0"/>
                <a:cs typeface="Arial" charset="0"/>
              </a:rPr>
              <a:t>30 (cont.)</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lvl="0"/>
            <a:r>
              <a:rPr lang="en-GB" dirty="0"/>
              <a:t>Believing that the PAR contained in the document referenced below meets IEEE-SA guidelines</a:t>
            </a:r>
            <a:r>
              <a:rPr lang="en-GB" dirty="0" smtClean="0"/>
              <a:t>,</a:t>
            </a:r>
            <a:endParaRPr lang="en-US" dirty="0"/>
          </a:p>
          <a:p>
            <a:pPr lvl="0"/>
            <a:r>
              <a:rPr lang="en-GB" dirty="0" smtClean="0"/>
              <a:t>Request </a:t>
            </a:r>
            <a:r>
              <a:rPr lang="en-GB" dirty="0"/>
              <a:t>that the PAR contained in </a:t>
            </a:r>
            <a:r>
              <a:rPr lang="en-GB" dirty="0" smtClean="0"/>
              <a:t>11-12/1077r4 be </a:t>
            </a:r>
            <a:r>
              <a:rPr lang="en-GB" dirty="0"/>
              <a:t>posted to the IEEE 802 Executive Committee (EC) agenda for WG 802 preview and EC approval to submit to </a:t>
            </a:r>
            <a:r>
              <a:rPr lang="en-GB" dirty="0" err="1"/>
              <a:t>NesCom</a:t>
            </a:r>
            <a:r>
              <a:rPr lang="en-GB" dirty="0" smtClean="0"/>
              <a:t>.</a:t>
            </a:r>
            <a:endParaRPr lang="en-US" dirty="0"/>
          </a:p>
          <a:p>
            <a:pPr lvl="0"/>
            <a:r>
              <a:rPr lang="en-GB" dirty="0" smtClean="0"/>
              <a:t>Moved </a:t>
            </a:r>
            <a:r>
              <a:rPr lang="en-GB" dirty="0"/>
              <a:t>by &lt;name&gt; on behalf of </a:t>
            </a:r>
            <a:r>
              <a:rPr lang="en-US" dirty="0" smtClean="0"/>
              <a:t>GLK SG</a:t>
            </a:r>
            <a:endParaRPr lang="en-US" dirty="0"/>
          </a:p>
          <a:p>
            <a:pPr lvl="0"/>
            <a:r>
              <a:rPr lang="en-GB" dirty="0"/>
              <a:t>&lt;group&gt; vote: </a:t>
            </a:r>
            <a:endParaRPr lang="en-US" dirty="0"/>
          </a:p>
          <a:p>
            <a:pPr lvl="0"/>
            <a:r>
              <a:rPr lang="en-GB" dirty="0"/>
              <a:t>Moved: Mark Hamilton,  Seconded: Stuart Kerry</a:t>
            </a:r>
          </a:p>
          <a:p>
            <a:pPr lvl="1"/>
            <a:r>
              <a:rPr lang="en-GB" dirty="0"/>
              <a:t>Result: Yes: 15   No: 0    Abstain: 3</a:t>
            </a:r>
            <a:endParaRPr lang="en-US" dirty="0"/>
          </a:p>
        </p:txBody>
      </p:sp>
    </p:spTree>
    <p:extLst>
      <p:ext uri="{BB962C8B-B14F-4D97-AF65-F5344CB8AC3E}">
        <p14:creationId xmlns:p14="http://schemas.microsoft.com/office/powerpoint/2010/main" val="46131510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16</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20 September 2012</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10:</a:t>
            </a:r>
            <a:r>
              <a:rPr lang="en-US" dirty="0">
                <a:latin typeface="Arial" charset="0"/>
                <a:cs typeface="Arial" charset="0"/>
              </a:rPr>
              <a:t>30-</a:t>
            </a:r>
            <a:r>
              <a:rPr lang="en-US" dirty="0" smtClean="0">
                <a:latin typeface="Arial" charset="0"/>
                <a:cs typeface="Arial" charset="0"/>
              </a:rPr>
              <a:t>12:</a:t>
            </a:r>
            <a:r>
              <a:rPr lang="en-US" dirty="0" smtClean="0">
                <a:latin typeface="Arial" charset="0"/>
                <a:cs typeface="Arial" charset="0"/>
              </a:rPr>
              <a:t>30 (cont.)</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lvl="0"/>
            <a:r>
              <a:rPr lang="en-GB" dirty="0"/>
              <a:t>Believing that the Five Criteria contained in the document referenced below meets IEEE 802 guidelines,</a:t>
            </a:r>
            <a:endParaRPr lang="en-US" dirty="0"/>
          </a:p>
          <a:p>
            <a:pPr lvl="0"/>
            <a:r>
              <a:rPr lang="en-GB" dirty="0"/>
              <a:t>Request that the Five Criteria contained in </a:t>
            </a:r>
            <a:r>
              <a:rPr lang="en-GB" dirty="0" smtClean="0"/>
              <a:t>11-12/1077r4 be </a:t>
            </a:r>
            <a:r>
              <a:rPr lang="en-GB" dirty="0"/>
              <a:t>posted to the IEEE 802 Executive Committee (EC) agenda for WG 802 preview and EC approval.</a:t>
            </a:r>
            <a:endParaRPr lang="en-US" dirty="0"/>
          </a:p>
          <a:p>
            <a:pPr lvl="0"/>
            <a:r>
              <a:rPr lang="en-GB" dirty="0" smtClean="0"/>
              <a:t>Moved </a:t>
            </a:r>
            <a:r>
              <a:rPr lang="en-GB" dirty="0"/>
              <a:t>by &lt;name&gt; on behalf of </a:t>
            </a:r>
            <a:r>
              <a:rPr lang="en-US" dirty="0" smtClean="0"/>
              <a:t>GLK SG</a:t>
            </a:r>
            <a:endParaRPr lang="en-US" dirty="0"/>
          </a:p>
          <a:p>
            <a:pPr lvl="0"/>
            <a:r>
              <a:rPr lang="en-GB" dirty="0"/>
              <a:t>&lt;group&gt; vote: </a:t>
            </a:r>
            <a:endParaRPr lang="en-GB" dirty="0" smtClean="0"/>
          </a:p>
          <a:p>
            <a:pPr lvl="0"/>
            <a:r>
              <a:rPr lang="en-GB" dirty="0"/>
              <a:t>Moved: Mark Hamilton,  Seconded: Stuart Kerry</a:t>
            </a:r>
          </a:p>
          <a:p>
            <a:pPr lvl="1"/>
            <a:r>
              <a:rPr lang="en-GB" dirty="0"/>
              <a:t>Result: Yes: </a:t>
            </a:r>
            <a:r>
              <a:rPr lang="en-GB" dirty="0" smtClean="0"/>
              <a:t>18   </a:t>
            </a:r>
            <a:r>
              <a:rPr lang="en-GB" dirty="0"/>
              <a:t>No: </a:t>
            </a:r>
            <a:r>
              <a:rPr lang="en-GB" dirty="0" smtClean="0"/>
              <a:t>0    </a:t>
            </a:r>
            <a:r>
              <a:rPr lang="en-GB" dirty="0"/>
              <a:t>Abstain</a:t>
            </a:r>
            <a:r>
              <a:rPr lang="en-GB" dirty="0" smtClean="0"/>
              <a:t>: 3</a:t>
            </a:r>
            <a:endParaRPr lang="en-US" dirty="0"/>
          </a:p>
          <a:p>
            <a:pPr lvl="0"/>
            <a:endParaRPr lang="en-US" dirty="0"/>
          </a:p>
        </p:txBody>
      </p:sp>
    </p:spTree>
    <p:extLst>
      <p:ext uri="{BB962C8B-B14F-4D97-AF65-F5344CB8AC3E}">
        <p14:creationId xmlns:p14="http://schemas.microsoft.com/office/powerpoint/2010/main" val="399732500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17</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20 September 2012</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10:</a:t>
            </a:r>
            <a:r>
              <a:rPr lang="en-US" dirty="0">
                <a:latin typeface="Arial" charset="0"/>
                <a:cs typeface="Arial" charset="0"/>
              </a:rPr>
              <a:t>30-</a:t>
            </a:r>
            <a:r>
              <a:rPr lang="en-US" dirty="0" smtClean="0">
                <a:latin typeface="Arial" charset="0"/>
                <a:cs typeface="Arial" charset="0"/>
              </a:rPr>
              <a:t>12:</a:t>
            </a:r>
            <a:r>
              <a:rPr lang="en-US" dirty="0" smtClean="0">
                <a:latin typeface="Arial" charset="0"/>
                <a:cs typeface="Arial" charset="0"/>
              </a:rPr>
              <a:t>30 (cont.)</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80000"/>
              </a:lnSpc>
            </a:pPr>
            <a:r>
              <a:rPr lang="en-US" b="0" dirty="0" smtClean="0"/>
              <a:t>Teleconferences</a:t>
            </a:r>
            <a:r>
              <a:rPr lang="en-US" b="0" dirty="0" smtClean="0"/>
              <a:t>:</a:t>
            </a:r>
            <a:endParaRPr lang="en-US" b="0" dirty="0"/>
          </a:p>
          <a:p>
            <a:pPr lvl="1">
              <a:lnSpc>
                <a:spcPct val="80000"/>
              </a:lnSpc>
            </a:pPr>
            <a:r>
              <a:rPr lang="en-US" b="1" dirty="0" smtClean="0"/>
              <a:t>Moved,</a:t>
            </a:r>
            <a:r>
              <a:rPr lang="en-US" dirty="0" smtClean="0"/>
              <a:t> to authorize 1-hour bi-weekly teleconferences through the November 802 Plenary jointly with the corresponding 802.1 Study Group starting October 1 on Monday</a:t>
            </a:r>
            <a:r>
              <a:rPr lang="en-US" dirty="0" smtClean="0"/>
              <a:t>s</a:t>
            </a:r>
            <a:r>
              <a:rPr lang="en-US" dirty="0" smtClean="0"/>
              <a:t> at 11am Eastern US time. (1, 15, and 29 October)</a:t>
            </a:r>
          </a:p>
          <a:p>
            <a:pPr lvl="2">
              <a:lnSpc>
                <a:spcPct val="80000"/>
              </a:lnSpc>
            </a:pPr>
            <a:r>
              <a:rPr lang="en-US" dirty="0" smtClean="0"/>
              <a:t>Approved without objection</a:t>
            </a:r>
            <a:endParaRPr lang="en-US" dirty="0" smtClean="0"/>
          </a:p>
          <a:p>
            <a:pPr>
              <a:lnSpc>
                <a:spcPct val="80000"/>
              </a:lnSpc>
            </a:pPr>
            <a:r>
              <a:rPr lang="en-US" b="0" dirty="0" smtClean="0"/>
              <a:t>Adjourn </a:t>
            </a:r>
            <a:r>
              <a:rPr lang="en-US" b="0" i="1" dirty="0"/>
              <a:t>sine </a:t>
            </a:r>
            <a:r>
              <a:rPr lang="en-US" b="0" i="1" dirty="0" smtClean="0"/>
              <a:t>die</a:t>
            </a:r>
            <a:endParaRPr lang="en-US" b="0" i="1" dirty="0"/>
          </a:p>
        </p:txBody>
      </p:sp>
    </p:spTree>
    <p:extLst>
      <p:ext uri="{BB962C8B-B14F-4D97-AF65-F5344CB8AC3E}">
        <p14:creationId xmlns:p14="http://schemas.microsoft.com/office/powerpoint/2010/main" val="345450708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18</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sz="2000" dirty="0" smtClean="0"/>
          </a:p>
          <a:p>
            <a:pPr>
              <a:lnSpc>
                <a:spcPct val="80000"/>
              </a:lnSpc>
            </a:pPr>
            <a:r>
              <a:rPr lang="en-US" sz="2000" dirty="0" smtClean="0"/>
              <a:t>802.11 GLK Study Group Creation Motion:</a:t>
            </a:r>
          </a:p>
          <a:p>
            <a:pPr lvl="1">
              <a:lnSpc>
                <a:spcPct val="80000"/>
              </a:lnSpc>
            </a:pPr>
            <a:r>
              <a:rPr lang="en-US" sz="1800" dirty="0" smtClean="0"/>
              <a:t>12/873r0, “</a:t>
            </a:r>
            <a:r>
              <a:rPr lang="en-US" sz="1800" dirty="0"/>
              <a:t>Minutes of the IEEE P802.11 Full Working </a:t>
            </a:r>
            <a:r>
              <a:rPr lang="en-US" sz="1800" dirty="0" smtClean="0"/>
              <a:t>Group”, Item 38.1.1:</a:t>
            </a:r>
          </a:p>
          <a:p>
            <a:pPr lvl="1">
              <a:lnSpc>
                <a:spcPct val="80000"/>
              </a:lnSpc>
            </a:pPr>
            <a:r>
              <a:rPr lang="en-GB" sz="1800" b="1" dirty="0" smtClean="0"/>
              <a:t>Motion:</a:t>
            </a:r>
          </a:p>
          <a:p>
            <a:pPr lvl="2">
              <a:lnSpc>
                <a:spcPct val="80000"/>
              </a:lnSpc>
            </a:pPr>
            <a:r>
              <a:rPr lang="en-GB" b="1" dirty="0" smtClean="0"/>
              <a:t>Request </a:t>
            </a:r>
            <a:r>
              <a:rPr lang="en-GB" b="1" dirty="0"/>
              <a:t>approval by IEEE 802 LMSC to form a Study Group on enabling the use of 802.11 (including consideration of infrastructure BSS, PBSS, and IBSS associations) as general transit links capable of supporting 802.1 bridging, with the intent of creating a PAR and five criteria</a:t>
            </a:r>
            <a:r>
              <a:rPr lang="en-GB" b="1" dirty="0" smtClean="0"/>
              <a:t>.</a:t>
            </a:r>
          </a:p>
          <a:p>
            <a:pPr lvl="1">
              <a:lnSpc>
                <a:spcPct val="80000"/>
              </a:lnSpc>
            </a:pPr>
            <a:r>
              <a:rPr lang="en-GB" sz="1800" dirty="0" smtClean="0"/>
              <a:t>The above motion was approved by the 802.11 Working Group and by LMSC (the LAN/MAN Standards Committee)</a:t>
            </a:r>
            <a:endParaRPr lang="en-US" sz="1800" dirty="0"/>
          </a:p>
          <a:p>
            <a:pPr lvl="1">
              <a:lnSpc>
                <a:spcPct val="80000"/>
              </a:lnSpc>
            </a:pP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September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 GLK:</a:t>
            </a:r>
            <a:r>
              <a:rPr lang="en-US" sz="4000" dirty="0">
                <a:solidFill>
                  <a:srgbClr val="0000FF"/>
                </a:solidFill>
                <a:latin typeface="Arial Black" charset="0"/>
              </a:rPr>
              <a:t/>
            </a:r>
            <a:br>
              <a:rPr lang="en-US" sz="4000" dirty="0">
                <a:solidFill>
                  <a:srgbClr val="0000FF"/>
                </a:solidFill>
                <a:latin typeface="Arial Black" charset="0"/>
              </a:rPr>
            </a:br>
            <a:r>
              <a:rPr lang="en-US" sz="4000" dirty="0" smtClean="0">
                <a:solidFill>
                  <a:srgbClr val="0000FF"/>
                </a:solidFill>
                <a:latin typeface="Arial Black" charset="0"/>
              </a:rPr>
              <a:t>General Link</a:t>
            </a:r>
            <a:r>
              <a:rPr lang="en-US" sz="4000" dirty="0">
                <a:solidFill>
                  <a:srgbClr val="0000FF"/>
                </a:solidFill>
                <a:latin typeface="Arial Black" charset="0"/>
              </a:rPr>
              <a:t> </a:t>
            </a:r>
            <a:r>
              <a:rPr lang="en-US" sz="4000" dirty="0" smtClean="0">
                <a:solidFill>
                  <a:srgbClr val="0000FF"/>
                </a:solidFill>
                <a:latin typeface="Arial Black" charset="0"/>
              </a:rPr>
              <a:t>Study Group</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endParaRPr lang="en-US" sz="2800" dirty="0" smtClean="0">
              <a:latin typeface="Arial" charset="0"/>
            </a:endParaRPr>
          </a:p>
          <a:p>
            <a:pPr algn="ctr">
              <a:lnSpc>
                <a:spcPct val="90000"/>
              </a:lnSpc>
              <a:buFontTx/>
              <a:buNone/>
            </a:pPr>
            <a:r>
              <a:rPr lang="en-US" sz="2800" dirty="0" smtClean="0">
                <a:latin typeface="Arial" charset="0"/>
              </a:rPr>
              <a:t>Indian Wells, California</a:t>
            </a:r>
            <a:endParaRPr lang="en-US" sz="2800" dirty="0">
              <a:latin typeface="Arial" charset="0"/>
            </a:endParaRPr>
          </a:p>
          <a:p>
            <a:pPr algn="ctr">
              <a:lnSpc>
                <a:spcPct val="90000"/>
              </a:lnSpc>
              <a:buFontTx/>
              <a:buNone/>
            </a:pPr>
            <a:r>
              <a:rPr lang="en-US" sz="2800" dirty="0" smtClean="0">
                <a:latin typeface="Arial" charset="0"/>
              </a:rPr>
              <a:t>17-20 September, 2012</a:t>
            </a:r>
          </a:p>
          <a:p>
            <a:pPr algn="ctr">
              <a:lnSpc>
                <a:spcPct val="90000"/>
              </a:lnSpc>
              <a:buFontTx/>
              <a:buNone/>
            </a:pPr>
            <a:endParaRPr lang="en-US" sz="2800"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3</a:t>
            </a:r>
            <a:r>
              <a:rPr lang="en-US" baseline="30000" dirty="0">
                <a:latin typeface="Arial" charset="0"/>
              </a:rPr>
              <a:t>rd.</a:t>
            </a:r>
            <a:r>
              <a:rPr lang="en-US" dirty="0">
                <a:latin typeface="Arial" charset="0"/>
              </a:rPr>
              <a:t>, </a:t>
            </a:r>
            <a:r>
              <a:rPr lang="en-US" dirty="0" smtClean="0">
                <a:latin typeface="Arial" charset="0"/>
              </a:rPr>
              <a:t>Huawei</a:t>
            </a:r>
            <a:endParaRPr lang="en-US" dirty="0">
              <a:latin typeface="Arial" charset="0"/>
            </a:endParaRPr>
          </a:p>
          <a:p>
            <a:pPr algn="ctr">
              <a:lnSpc>
                <a:spcPct val="90000"/>
              </a:lnSpc>
              <a:buFontTx/>
              <a:buNone/>
            </a:pPr>
            <a:r>
              <a:rPr lang="en-US" sz="1400" dirty="0" smtClean="0">
                <a:latin typeface="Arial" charset="0"/>
                <a:hlinkClick r:id="rId3"/>
              </a:rPr>
              <a:t>d3e3e3@gmail.com</a:t>
            </a:r>
            <a:r>
              <a:rPr lang="en-US" sz="1400" dirty="0" smtClean="0">
                <a:latin typeface="Arial" charset="0"/>
              </a:rPr>
              <a:t>     +</a:t>
            </a:r>
            <a:r>
              <a:rPr lang="en-US" sz="1400" dirty="0">
                <a:latin typeface="Arial" charset="0"/>
              </a:rPr>
              <a:t>1-508</a:t>
            </a:r>
            <a:r>
              <a:rPr lang="en-US" sz="1400" dirty="0" smtClean="0">
                <a:latin typeface="Arial" charset="0"/>
              </a:rPr>
              <a:t>-333-2270</a:t>
            </a:r>
            <a:endParaRPr lang="en-US" sz="1400" dirty="0">
              <a:latin typeface="Arial" charset="0"/>
            </a:endParaRPr>
          </a:p>
          <a:p>
            <a:pPr algn="ctr">
              <a:lnSpc>
                <a:spcPct val="90000"/>
              </a:lnSpc>
              <a:buFontTx/>
              <a:buNone/>
            </a:pPr>
            <a:r>
              <a:rPr lang="en-US" sz="1800" dirty="0" smtClean="0">
                <a:latin typeface="Arial" charset="0"/>
              </a:rPr>
              <a:t>Secretary Pro-Tem: Mark Hamilton, </a:t>
            </a:r>
            <a:r>
              <a:rPr lang="en-US" sz="1800" dirty="0" err="1" smtClean="0">
                <a:latin typeface="Arial" charset="0"/>
              </a:rPr>
              <a:t>Polycom</a:t>
            </a:r>
            <a:endParaRPr lang="en-US" sz="1800" dirty="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September 2012</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9144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t>Hyatt Grand Champions, Indian Wells, California</a:t>
            </a:r>
            <a:endParaRPr lang="en-US" dirty="0"/>
          </a:p>
        </p:txBody>
      </p:sp>
      <p:pic>
        <p:nvPicPr>
          <p:cNvPr id="3" name="Picture 2"/>
          <p:cNvPicPr>
            <a:picLocks noChangeAspect="1"/>
          </p:cNvPicPr>
          <p:nvPr/>
        </p:nvPicPr>
        <p:blipFill>
          <a:blip r:embed="rId3"/>
          <a:stretch>
            <a:fillRect/>
          </a:stretch>
        </p:blipFill>
        <p:spPr>
          <a:xfrm>
            <a:off x="1828800" y="1472029"/>
            <a:ext cx="5486400" cy="4400355"/>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Monday</a:t>
            </a:r>
            <a:r>
              <a:rPr lang="en-US" sz="4000" dirty="0">
                <a:latin typeface="Arial" charset="0"/>
                <a:cs typeface="Arial" charset="0"/>
              </a:rPr>
              <a:t>, </a:t>
            </a:r>
            <a:r>
              <a:rPr lang="en-US" sz="3600" dirty="0" smtClean="0">
                <a:latin typeface="Arial" charset="0"/>
                <a:cs typeface="Arial" charset="0"/>
              </a:rPr>
              <a:t>17 September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Temporary Secretary </a:t>
            </a:r>
            <a:r>
              <a:rPr lang="en-US" b="0" dirty="0" smtClean="0"/>
              <a:t>Selection</a:t>
            </a:r>
          </a:p>
          <a:p>
            <a:pPr lvl="1">
              <a:lnSpc>
                <a:spcPct val="80000"/>
              </a:lnSpc>
            </a:pPr>
            <a:r>
              <a:rPr lang="en-US" dirty="0" smtClean="0"/>
              <a:t>Mark Hamilton volunteered to be Secretary Pro-Tem for this meeting.</a:t>
            </a:r>
            <a:endParaRPr lang="en-US" b="0" dirty="0"/>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endParaRPr lang="en-US" b="0" dirty="0"/>
          </a:p>
          <a:p>
            <a:pPr>
              <a:lnSpc>
                <a:spcPct val="80000"/>
              </a:lnSpc>
            </a:pPr>
            <a:r>
              <a:rPr lang="en-US" b="0" dirty="0"/>
              <a:t>Approval of </a:t>
            </a:r>
            <a:r>
              <a:rPr lang="en-US" b="0" dirty="0" smtClean="0"/>
              <a:t>Agenda</a:t>
            </a:r>
          </a:p>
          <a:p>
            <a:pPr lvl="1">
              <a:lnSpc>
                <a:spcPct val="80000"/>
              </a:lnSpc>
            </a:pPr>
            <a:r>
              <a:rPr lang="en-US" dirty="0" smtClean="0"/>
              <a:t>The agenda was approved without objection</a:t>
            </a:r>
            <a:endParaRPr lang="en-US" b="0" dirty="0" smtClean="0"/>
          </a:p>
          <a:p>
            <a:pPr>
              <a:lnSpc>
                <a:spcPct val="80000"/>
              </a:lnSpc>
            </a:pPr>
            <a:r>
              <a:rPr lang="en-US" b="0" dirty="0" smtClean="0"/>
              <a:t>Study Group Chair Selection</a:t>
            </a:r>
          </a:p>
          <a:p>
            <a:pPr lvl="1">
              <a:lnSpc>
                <a:spcPct val="80000"/>
              </a:lnSpc>
            </a:pPr>
            <a:r>
              <a:rPr lang="en-US" dirty="0" smtClean="0"/>
              <a:t>There being no other names offered for consideration, the Study Group voted to recommend Donald Eastlake to the 802.11 WG as Chair of the GLK SG.</a:t>
            </a:r>
          </a:p>
          <a:p>
            <a:pPr lvl="2">
              <a:lnSpc>
                <a:spcPct val="80000"/>
              </a:lnSpc>
            </a:pPr>
            <a:r>
              <a:rPr lang="en-US" dirty="0" smtClean="0"/>
              <a:t>Yes: 7   No: 0   Abstain: 1</a:t>
            </a:r>
            <a:endParaRPr lang="en-US" b="0"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Monday</a:t>
            </a:r>
            <a:r>
              <a:rPr lang="en-US" sz="4000" dirty="0">
                <a:latin typeface="Arial" charset="0"/>
                <a:cs typeface="Arial" charset="0"/>
              </a:rPr>
              <a:t>, </a:t>
            </a:r>
            <a:r>
              <a:rPr lang="en-US" sz="3600" dirty="0" smtClean="0">
                <a:latin typeface="Arial" charset="0"/>
                <a:cs typeface="Arial" charset="0"/>
              </a:rPr>
              <a:t>17 September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Approval of Minutes of Joint Teleconferences with IEEE 802.1 SG:</a:t>
            </a:r>
          </a:p>
          <a:p>
            <a:pPr lvl="1">
              <a:lnSpc>
                <a:spcPct val="80000"/>
              </a:lnSpc>
            </a:pPr>
            <a:r>
              <a:rPr lang="en-US" dirty="0"/>
              <a:t>13 August 2012, “GLK Teleconference Minutes”, 12/1005r1</a:t>
            </a:r>
          </a:p>
          <a:p>
            <a:pPr lvl="1">
              <a:lnSpc>
                <a:spcPct val="80000"/>
              </a:lnSpc>
            </a:pPr>
            <a:r>
              <a:rPr lang="en-US" dirty="0"/>
              <a:t>27 August 2012, “GLK </a:t>
            </a:r>
            <a:r>
              <a:rPr lang="en-US" dirty="0" err="1"/>
              <a:t>Telecon</a:t>
            </a:r>
            <a:r>
              <a:rPr lang="en-US" dirty="0"/>
              <a:t> Minutes 20120827”, 12/</a:t>
            </a:r>
            <a:r>
              <a:rPr lang="en-US" dirty="0" smtClean="0"/>
              <a:t>1027r0</a:t>
            </a:r>
          </a:p>
          <a:p>
            <a:pPr lvl="1">
              <a:lnSpc>
                <a:spcPct val="80000"/>
              </a:lnSpc>
            </a:pPr>
            <a:r>
              <a:rPr lang="en-US" dirty="0" smtClean="0"/>
              <a:t>An objection was raised that the minutes listed the names of persons making comments or asking questions when the procedure documents indicate that normally only presenters and officers should be named. In addition, the minutes may be too detailed. There was a consensus that the Chair should remove extraneous names and any excessive details and that approval of the minutes would be postponed until the next GLK session (Tuesday) after these changes had been made.</a:t>
            </a:r>
          </a:p>
          <a:p>
            <a:pPr>
              <a:lnSpc>
                <a:spcPct val="80000"/>
              </a:lnSpc>
            </a:pPr>
            <a:r>
              <a:rPr lang="en-US" b="0" dirty="0" smtClean="0"/>
              <a:t>Announcement: Jon </a:t>
            </a:r>
            <a:r>
              <a:rPr lang="en-US" b="0" dirty="0" err="1" smtClean="0"/>
              <a:t>Rosdahl</a:t>
            </a:r>
            <a:r>
              <a:rPr lang="en-US" b="0" dirty="0" smtClean="0"/>
              <a:t> announced that a joint mailing list for the 802.1 and 802.11 Study Groups is being created which will be STDS-802-JSG-GLK@listserv.ieee.org.</a:t>
            </a:r>
            <a:endParaRPr lang="en-US" b="0" dirty="0"/>
          </a:p>
        </p:txBody>
      </p:sp>
    </p:spTree>
    <p:extLst>
      <p:ext uri="{BB962C8B-B14F-4D97-AF65-F5344CB8AC3E}">
        <p14:creationId xmlns:p14="http://schemas.microsoft.com/office/powerpoint/2010/main" val="1925474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September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a:latin typeface="Arial" charset="0"/>
                <a:cs typeface="Arial" charset="0"/>
              </a:rPr>
              <a:t>Monday</a:t>
            </a:r>
            <a:r>
              <a:rPr lang="en-US" sz="4000" dirty="0">
                <a:latin typeface="Arial" charset="0"/>
                <a:cs typeface="Arial" charset="0"/>
              </a:rPr>
              <a:t>, </a:t>
            </a:r>
            <a:r>
              <a:rPr lang="en-US" sz="3600" dirty="0" smtClean="0">
                <a:latin typeface="Arial" charset="0"/>
                <a:cs typeface="Arial" charset="0"/>
              </a:rPr>
              <a:t>17 September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16:00-18:00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Presentations</a:t>
            </a:r>
            <a:endParaRPr lang="en-US" b="0" dirty="0"/>
          </a:p>
          <a:p>
            <a:pPr lvl="1">
              <a:lnSpc>
                <a:spcPct val="80000"/>
              </a:lnSpc>
            </a:pPr>
            <a:r>
              <a:rPr lang="en-US" sz="1800" dirty="0"/>
              <a:t>“Picking a model for 802.11/802.1 bridging”, </a:t>
            </a:r>
            <a:r>
              <a:rPr lang="en-US" sz="1800" dirty="0" smtClean="0"/>
              <a:t>Norman Finn (Cisco)</a:t>
            </a:r>
            <a:r>
              <a:rPr lang="en-US" sz="1800" dirty="0" smtClean="0">
                <a:hlinkClick r:id="rId3"/>
              </a:rPr>
              <a:t>http</a:t>
            </a:r>
            <a:r>
              <a:rPr lang="en-US" sz="1800" dirty="0">
                <a:hlinkClick r:id="rId3"/>
              </a:rPr>
              <a:t>://www.ieee802.org/1/files/public/docs2012/new-nfinn-11-medium-choice-0812-v03.pdf</a:t>
            </a:r>
            <a:endParaRPr lang="en-US" sz="1800" dirty="0"/>
          </a:p>
          <a:p>
            <a:pPr lvl="1">
              <a:lnSpc>
                <a:spcPct val="80000"/>
              </a:lnSpc>
            </a:pPr>
            <a:r>
              <a:rPr lang="en-US" sz="1800" dirty="0"/>
              <a:t>“802.11 BSS Bridging”, </a:t>
            </a:r>
            <a:r>
              <a:rPr lang="en-US" sz="1800" dirty="0" smtClean="0"/>
              <a:t>Donald Eastlake (Huawei)</a:t>
            </a:r>
            <a:r>
              <a:rPr lang="en-US" sz="1800" dirty="0" smtClean="0">
                <a:hlinkClick r:id="rId4"/>
              </a:rPr>
              <a:t>http</a:t>
            </a:r>
            <a:r>
              <a:rPr lang="en-US" sz="1800" dirty="0">
                <a:hlinkClick r:id="rId4"/>
              </a:rPr>
              <a:t>://www.ieee802.org/1/files/public/docs2012/new-phkl-11-bbs-bridging-0812-v3.pdf</a:t>
            </a:r>
            <a:r>
              <a:rPr lang="en-US" sz="1800" dirty="0"/>
              <a:t> </a:t>
            </a:r>
          </a:p>
          <a:p>
            <a:pPr>
              <a:lnSpc>
                <a:spcPct val="80000"/>
              </a:lnSpc>
            </a:pPr>
            <a:r>
              <a:rPr lang="en-US" b="0" dirty="0" smtClean="0"/>
              <a:t>Recess </a:t>
            </a:r>
            <a:r>
              <a:rPr lang="en-US" b="0" dirty="0"/>
              <a:t>until </a:t>
            </a:r>
            <a:r>
              <a:rPr lang="en-US" b="0" dirty="0" smtClean="0"/>
              <a:t>16:00 Tuesday</a:t>
            </a:r>
            <a:endParaRPr lang="en-US" b="0" dirty="0"/>
          </a:p>
        </p:txBody>
      </p:sp>
    </p:spTree>
    <p:extLst>
      <p:ext uri="{BB962C8B-B14F-4D97-AF65-F5344CB8AC3E}">
        <p14:creationId xmlns:p14="http://schemas.microsoft.com/office/powerpoint/2010/main" val="150307137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September 2012</a:t>
            </a:r>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7</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Mark Hamilton, Polycom, Inc</a:t>
            </a:r>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September 2012</a:t>
            </a:r>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8</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Mark Hamilton, Polycom, Inc</a:t>
            </a:r>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September 2012</a:t>
            </a:r>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9</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Mark Hamilton, Polycom, Inc</a:t>
            </a:r>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12379</TotalTime>
  <Words>1808</Words>
  <Application>Microsoft Macintosh PowerPoint</Application>
  <PresentationFormat>On-screen Show (4:3)</PresentationFormat>
  <Paragraphs>257</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September 2012 General Link Agenda</vt:lpstr>
      <vt:lpstr>IEEE 802.11 GLK: General Link Study Group</vt:lpstr>
      <vt:lpstr>Venue</vt:lpstr>
      <vt:lpstr>Monday, 17 September 2012  16:00-18:00</vt:lpstr>
      <vt:lpstr>Monday, 17 September 2012  16:00-18:00 (cont.)</vt:lpstr>
      <vt:lpstr>Monday, 17 September 2012  16:00-18:00 (cont.)</vt:lpstr>
      <vt:lpstr>Participants, Patents, and Duty to Inform</vt:lpstr>
      <vt:lpstr>Patent Related Links</vt:lpstr>
      <vt:lpstr>Call for Potentially Essential Patents</vt:lpstr>
      <vt:lpstr>Other Documents and WebPages to Review</vt:lpstr>
      <vt:lpstr>Other Guidelines for IEEE WG Meetings</vt:lpstr>
      <vt:lpstr>Tuesday, 18 September 2012  16:00-18:00</vt:lpstr>
      <vt:lpstr>Tuesday, 18 September 2012  16:00-18:00 (cont.)</vt:lpstr>
      <vt:lpstr>Thursday, 20 September 2012  10:30-12:30</vt:lpstr>
      <vt:lpstr>Thursday, 20 September 2012  10:30-12:30 (cont.)</vt:lpstr>
      <vt:lpstr>Thursday, 20 September 2012  10:30-12:30 (cont.)</vt:lpstr>
      <vt:lpstr>Thursday, 20 September 2012  10:30-12:30 (cont.)</vt:lpstr>
      <vt:lpstr>[Reference Information]</vt:lpstr>
    </vt:vector>
  </TitlesOfParts>
  <Company>Motorola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2007 Mesh Agenda</dc:title>
  <dc:creator>Donald E. Eastlake 3rd</dc:creator>
  <cp:lastModifiedBy>Donald Eastlake III</cp:lastModifiedBy>
  <cp:revision>187</cp:revision>
  <cp:lastPrinted>1998-02-10T13:28:06Z</cp:lastPrinted>
  <dcterms:created xsi:type="dcterms:W3CDTF">2006-12-04T03:46:13Z</dcterms:created>
  <dcterms:modified xsi:type="dcterms:W3CDTF">2012-09-20T18:53:26Z</dcterms:modified>
</cp:coreProperties>
</file>