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313" r:id="rId5"/>
    <p:sldId id="391" r:id="rId6"/>
    <p:sldId id="392" r:id="rId7"/>
    <p:sldId id="393" r:id="rId8"/>
    <p:sldId id="394" r:id="rId9"/>
    <p:sldId id="395" r:id="rId10"/>
    <p:sldId id="396" r:id="rId11"/>
    <p:sldId id="397" r:id="rId12"/>
    <p:sldId id="398" r:id="rId13"/>
    <p:sldId id="362" r:id="rId14"/>
    <p:sldId id="374"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0" autoAdjust="0"/>
  </p:normalViewPr>
  <p:slideViewPr>
    <p:cSldViewPr>
      <p:cViewPr>
        <p:scale>
          <a:sx n="100" d="100"/>
          <a:sy n="100" d="100"/>
        </p:scale>
        <p:origin x="-544" y="-1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997r4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2/11-12-1128-01-0glk-multi-access-link-model.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2/new-nfinn-wired-wireless-par5c-0512-v04.pdf" TargetMode="External"/><Relationship Id="rId4" Type="http://schemas.openxmlformats.org/officeDocument/2006/relationships/hyperlink" Target="https://mentor.ieee.org/802.11/dcn/12/11-12-1077-00-0glk-glk-draft-par-and-5c.docx"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2/new-nfinn-11-medium-choice-0812-v03.pdf" TargetMode="External"/><Relationship Id="rId4" Type="http://schemas.openxmlformats.org/officeDocument/2006/relationships/hyperlink" Target="http://www.ieee802.org/1/files/public/docs2012/new-phkl-11-bbs-bridging-0812-v3.pdf"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80000"/>
              </a:lnSpc>
            </a:pPr>
            <a:r>
              <a:rPr lang="en-US" b="0" dirty="0"/>
              <a:t>Approval of Minutes of Joint Teleconferences with IEEE 802.1 SG:</a:t>
            </a:r>
          </a:p>
          <a:p>
            <a:pPr lvl="1">
              <a:lnSpc>
                <a:spcPct val="80000"/>
              </a:lnSpc>
            </a:pPr>
            <a:r>
              <a:rPr lang="en-US" dirty="0"/>
              <a:t>13 August 2012, “GLK Teleconference Minutes”, 12/</a:t>
            </a:r>
            <a:r>
              <a:rPr lang="en-US" dirty="0" smtClean="0"/>
              <a:t>1005r2</a:t>
            </a:r>
          </a:p>
          <a:p>
            <a:pPr lvl="2">
              <a:lnSpc>
                <a:spcPct val="80000"/>
              </a:lnSpc>
            </a:pPr>
            <a:r>
              <a:rPr lang="en-US" dirty="0" smtClean="0"/>
              <a:t>Yes:    No:    Abstain</a:t>
            </a:r>
            <a:endParaRPr lang="en-US" dirty="0"/>
          </a:p>
          <a:p>
            <a:pPr lvl="1">
              <a:lnSpc>
                <a:spcPct val="80000"/>
              </a:lnSpc>
            </a:pPr>
            <a:r>
              <a:rPr lang="en-US" dirty="0"/>
              <a:t>27 August 2012, “GLK </a:t>
            </a:r>
            <a:r>
              <a:rPr lang="en-US" dirty="0" err="1"/>
              <a:t>Telecon</a:t>
            </a:r>
            <a:r>
              <a:rPr lang="en-US" dirty="0"/>
              <a:t> Minutes 20120827”, 12/</a:t>
            </a:r>
            <a:r>
              <a:rPr lang="en-US" dirty="0" smtClean="0"/>
              <a:t>1027r1</a:t>
            </a:r>
          </a:p>
          <a:p>
            <a:pPr lvl="2">
              <a:lnSpc>
                <a:spcPct val="80000"/>
              </a:lnSpc>
            </a:pPr>
            <a:r>
              <a:rPr lang="en-US" dirty="0"/>
              <a:t>Yes:    No:    </a:t>
            </a:r>
            <a:r>
              <a:rPr lang="en-US" dirty="0" smtClean="0"/>
              <a:t>Abstain</a:t>
            </a:r>
          </a:p>
          <a:p>
            <a:pPr>
              <a:lnSpc>
                <a:spcPct val="90000"/>
              </a:lnSpc>
            </a:pPr>
            <a:r>
              <a:rPr lang="en-US" b="0" dirty="0"/>
              <a:t>Presentations and Discussion</a:t>
            </a:r>
          </a:p>
          <a:p>
            <a:pPr lvl="1">
              <a:lnSpc>
                <a:spcPct val="90000"/>
              </a:lnSpc>
            </a:pPr>
            <a:r>
              <a:rPr lang="en-US" sz="1800" dirty="0"/>
              <a:t>“Multi-Access Link Model”, </a:t>
            </a:r>
            <a:r>
              <a:rPr lang="en-US" sz="1800" dirty="0">
                <a:hlinkClick r:id="rId3"/>
              </a:rPr>
              <a:t>https://mentor.ieee.org/802.11/dcn/12/11-12-1128-01-0glk-multi-access-link-model.pptx</a:t>
            </a:r>
            <a:endParaRPr lang="en-US" sz="180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a:t>
            </a:r>
            <a:r>
              <a:rPr lang="en-US" dirty="0" smtClean="0">
                <a:latin typeface="Arial" charset="0"/>
                <a:cs typeface="Arial" charset="0"/>
              </a:rPr>
              <a:t>00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Presentations </a:t>
            </a:r>
            <a:r>
              <a:rPr lang="en-US" b="0" dirty="0" smtClean="0"/>
              <a:t>and </a:t>
            </a:r>
            <a:r>
              <a:rPr lang="en-US" b="0" dirty="0" smtClean="0"/>
              <a:t>Discussion (cont.)</a:t>
            </a:r>
            <a:endParaRPr lang="en-US" b="0" dirty="0" smtClean="0"/>
          </a:p>
          <a:p>
            <a:pPr lvl="1">
              <a:lnSpc>
                <a:spcPct val="90000"/>
              </a:lnSpc>
            </a:pPr>
            <a:r>
              <a:rPr lang="en-US" sz="1800" dirty="0"/>
              <a:t>“Wired-Wireless Bridging: Proposal for PAR and 5 Criteria for 802.1”,</a:t>
            </a:r>
            <a:br>
              <a:rPr lang="en-US" sz="1800" dirty="0"/>
            </a:br>
            <a:r>
              <a:rPr lang="en-US" sz="1800" u="sng" dirty="0">
                <a:hlinkClick r:id="rId3"/>
              </a:rPr>
              <a:t>http://www.ieee802.org/1/files/public/docs2012/new-nfinn-wired-wireless-par5c-0512-v04.pdf</a:t>
            </a:r>
            <a:endParaRPr lang="en-US" sz="1800" u="sng" dirty="0"/>
          </a:p>
          <a:p>
            <a:pPr lvl="1">
              <a:lnSpc>
                <a:spcPct val="90000"/>
              </a:lnSpc>
            </a:pPr>
            <a:r>
              <a:rPr lang="en-US" sz="1800" dirty="0" smtClean="0"/>
              <a:t>“</a:t>
            </a:r>
            <a:r>
              <a:rPr lang="en-GB" sz="1800" dirty="0"/>
              <a:t>802.11 GLK Draft PAR and </a:t>
            </a:r>
            <a:r>
              <a:rPr lang="en-GB" sz="1800" dirty="0" smtClean="0"/>
              <a:t>5C</a:t>
            </a:r>
            <a:r>
              <a:rPr lang="en-US" sz="1800" dirty="0" smtClean="0"/>
              <a:t>”, </a:t>
            </a:r>
            <a:r>
              <a:rPr lang="en-US" sz="1800" dirty="0" smtClean="0">
                <a:hlinkClick r:id="rId4"/>
              </a:rPr>
              <a:t>https</a:t>
            </a:r>
            <a:r>
              <a:rPr lang="en-US" sz="1800" dirty="0">
                <a:hlinkClick r:id="rId4"/>
              </a:rPr>
              <a:t>://mentor.ieee.org/802.11/dcn/12/11-12-1077-00-0glk-glk-draft-par-and-</a:t>
            </a:r>
            <a:r>
              <a:rPr lang="en-US" sz="1800" dirty="0" smtClean="0">
                <a:hlinkClick r:id="rId4"/>
              </a:rPr>
              <a:t>5c.docx</a:t>
            </a:r>
            <a:r>
              <a:rPr lang="en-US" sz="1800" dirty="0" smtClean="0"/>
              <a:t> </a:t>
            </a:r>
            <a:endParaRPr lang="en-US" sz="1800" dirty="0"/>
          </a:p>
          <a:p>
            <a:pPr>
              <a:lnSpc>
                <a:spcPct val="90000"/>
              </a:lnSpc>
            </a:pPr>
            <a:r>
              <a:rPr lang="en-US" sz="2000" b="0" dirty="0" smtClean="0"/>
              <a:t>[</a:t>
            </a:r>
            <a:r>
              <a:rPr lang="en-US" sz="2000" b="0" dirty="0" smtClean="0"/>
              <a:t>business from third session below may be brought forward if there is time]</a:t>
            </a:r>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10:30 Thursday</a:t>
            </a:r>
            <a:endParaRPr lang="en-US" altLang="ja-JP" b="0" dirty="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12:30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80000"/>
              </a:lnSpc>
            </a:pPr>
            <a:r>
              <a:rPr lang="en-US" b="0" dirty="0" smtClean="0"/>
              <a:t>If </a:t>
            </a:r>
            <a:r>
              <a:rPr lang="en-US" b="0" dirty="0"/>
              <a:t>we do not go to Letter Ballot:</a:t>
            </a:r>
          </a:p>
          <a:p>
            <a:pPr lvl="1">
              <a:lnSpc>
                <a:spcPct val="80000"/>
              </a:lnSpc>
            </a:pPr>
            <a:r>
              <a:rPr lang="en-US" b="1" dirty="0"/>
              <a:t>Straw Poll</a:t>
            </a:r>
            <a:r>
              <a:rPr lang="en-US" dirty="0"/>
              <a:t> on when to hold teleconferences:</a:t>
            </a:r>
          </a:p>
          <a:p>
            <a:pPr lvl="1">
              <a:lnSpc>
                <a:spcPct val="80000"/>
              </a:lnSpc>
            </a:pPr>
            <a:r>
              <a:rPr lang="en-US" b="1" dirty="0"/>
              <a:t>Moved,</a:t>
            </a:r>
            <a:r>
              <a:rPr lang="en-US" dirty="0"/>
              <a:t> to authorize </a:t>
            </a:r>
            <a:r>
              <a:rPr lang="en-US" dirty="0" smtClean="0"/>
              <a:t>bi-weekly </a:t>
            </a:r>
            <a:r>
              <a:rPr lang="en-US" dirty="0"/>
              <a:t>teleconferences from </a:t>
            </a:r>
            <a:r>
              <a:rPr lang="en-US" dirty="0" smtClean="0"/>
              <a:t>through the November 802 Plenary jointly with the corresponding 802.1 Study Group starting Sept/Nov xxx at </a:t>
            </a:r>
            <a:r>
              <a:rPr lang="en-US" dirty="0" err="1" smtClean="0"/>
              <a:t>TBDam</a:t>
            </a:r>
            <a:r>
              <a:rPr lang="en-US" dirty="0" smtClean="0"/>
              <a:t>/pm.</a:t>
            </a:r>
            <a:endParaRPr lang="en-US" dirty="0"/>
          </a:p>
          <a:p>
            <a:pPr>
              <a:lnSpc>
                <a:spcPct val="80000"/>
              </a:lnSpc>
            </a:pPr>
            <a:r>
              <a:rPr lang="en-US" b="0" dirty="0" smtClean="0"/>
              <a:t>Other </a:t>
            </a:r>
            <a:r>
              <a:rPr lang="en-US" b="0" dirty="0"/>
              <a:t>Technical Presentations</a:t>
            </a:r>
          </a:p>
          <a:p>
            <a:pPr>
              <a:lnSpc>
                <a:spcPct val="80000"/>
              </a:lnSpc>
            </a:pPr>
            <a:r>
              <a:rPr lang="en-US" b="0" dirty="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endParaRPr lang="en-US" sz="2800" dirty="0" smtClean="0">
              <a:latin typeface="Arial" charset="0"/>
            </a:endParaRPr>
          </a:p>
          <a:p>
            <a:pPr algn="ctr">
              <a:lnSpc>
                <a:spcPct val="90000"/>
              </a:lnSpc>
              <a:buFontTx/>
              <a:buNone/>
            </a:pPr>
            <a:r>
              <a:rPr lang="en-US" sz="2800" dirty="0" smtClean="0">
                <a:latin typeface="Arial" charset="0"/>
              </a:rPr>
              <a:t>Indian Wells, California</a:t>
            </a:r>
            <a:endParaRPr lang="en-US" sz="2800" dirty="0">
              <a:latin typeface="Arial" charset="0"/>
            </a:endParaRPr>
          </a:p>
          <a:p>
            <a:pPr algn="ctr">
              <a:lnSpc>
                <a:spcPct val="90000"/>
              </a:lnSpc>
              <a:buFontTx/>
              <a:buNone/>
            </a:pPr>
            <a:r>
              <a:rPr lang="en-US" sz="2800" dirty="0" smtClean="0">
                <a:latin typeface="Arial" charset="0"/>
              </a:rPr>
              <a:t>17-20 September,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Pro-Tem: Mark Hamilton, </a:t>
            </a:r>
            <a:r>
              <a:rPr lang="en-US" sz="1800" dirty="0" err="1" smtClean="0">
                <a:latin typeface="Arial" charset="0"/>
              </a:rPr>
              <a:t>Polycom</a:t>
            </a:r>
            <a:endParaRPr lang="en-US" sz="18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Grand Champions, Indian Wells, California</a:t>
            </a:r>
            <a:endParaRPr lang="en-US" dirty="0"/>
          </a:p>
        </p:txBody>
      </p:sp>
      <p:pic>
        <p:nvPicPr>
          <p:cNvPr id="3" name="Picture 2"/>
          <p:cNvPicPr>
            <a:picLocks noChangeAspect="1"/>
          </p:cNvPicPr>
          <p:nvPr/>
        </p:nvPicPr>
        <p:blipFill>
          <a:blip r:embed="rId3"/>
          <a:stretch>
            <a:fillRect/>
          </a:stretch>
        </p:blipFill>
        <p:spPr>
          <a:xfrm>
            <a:off x="1828800" y="1472029"/>
            <a:ext cx="5486400" cy="440035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lvl="1">
              <a:lnSpc>
                <a:spcPct val="80000"/>
              </a:lnSpc>
            </a:pPr>
            <a:r>
              <a:rPr lang="en-US" dirty="0" smtClean="0"/>
              <a:t>Mark Hamilton volunteered to be Secretary Pro-Tem for this meeting.</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endParaRPr lang="en-US" b="0" dirty="0"/>
          </a:p>
          <a:p>
            <a:pPr>
              <a:lnSpc>
                <a:spcPct val="80000"/>
              </a:lnSpc>
            </a:pPr>
            <a:r>
              <a:rPr lang="en-US" b="0" dirty="0"/>
              <a:t>Approval of </a:t>
            </a:r>
            <a:r>
              <a:rPr lang="en-US" b="0" dirty="0" smtClean="0"/>
              <a:t>Agenda</a:t>
            </a:r>
          </a:p>
          <a:p>
            <a:pPr lvl="1">
              <a:lnSpc>
                <a:spcPct val="80000"/>
              </a:lnSpc>
            </a:pPr>
            <a:r>
              <a:rPr lang="en-US" dirty="0" smtClean="0"/>
              <a:t>The agenda was approved without objection</a:t>
            </a:r>
            <a:endParaRPr lang="en-US" b="0" dirty="0" smtClean="0"/>
          </a:p>
          <a:p>
            <a:pPr>
              <a:lnSpc>
                <a:spcPct val="80000"/>
              </a:lnSpc>
            </a:pPr>
            <a:r>
              <a:rPr lang="en-US" b="0" dirty="0" smtClean="0"/>
              <a:t>Study Group Chair Selection</a:t>
            </a:r>
          </a:p>
          <a:p>
            <a:pPr lvl="1">
              <a:lnSpc>
                <a:spcPct val="80000"/>
              </a:lnSpc>
            </a:pPr>
            <a:r>
              <a:rPr lang="en-US" dirty="0" smtClean="0"/>
              <a:t>There being no other names offered for consideration, the </a:t>
            </a:r>
            <a:r>
              <a:rPr lang="en-US" dirty="0" err="1" smtClean="0"/>
              <a:t>Stuy</a:t>
            </a:r>
            <a:r>
              <a:rPr lang="en-US" dirty="0" smtClean="0"/>
              <a:t> Group voted to recommend Donald Eastlake to the 802.11 WG as Chair of the GLK SG.</a:t>
            </a:r>
          </a:p>
          <a:p>
            <a:pPr lvl="2">
              <a:lnSpc>
                <a:spcPct val="80000"/>
              </a:lnSpc>
            </a:pPr>
            <a:r>
              <a:rPr lang="en-US" dirty="0" smtClean="0"/>
              <a:t>Yes: 7   No: 0   Abstain: 1</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Minutes of Joint Teleconferences with IEEE 802.1 SG:</a:t>
            </a:r>
          </a:p>
          <a:p>
            <a:pPr lvl="1">
              <a:lnSpc>
                <a:spcPct val="80000"/>
              </a:lnSpc>
            </a:pPr>
            <a:r>
              <a:rPr lang="en-US" dirty="0"/>
              <a:t>13 August 2012, “GLK Teleconference Minutes”, 12/1005r1</a:t>
            </a:r>
          </a:p>
          <a:p>
            <a:pPr lvl="1">
              <a:lnSpc>
                <a:spcPct val="80000"/>
              </a:lnSpc>
            </a:pPr>
            <a:r>
              <a:rPr lang="en-US" dirty="0"/>
              <a:t>27 August 2012, “GLK </a:t>
            </a:r>
            <a:r>
              <a:rPr lang="en-US" dirty="0" err="1"/>
              <a:t>Telecon</a:t>
            </a:r>
            <a:r>
              <a:rPr lang="en-US" dirty="0"/>
              <a:t> Minutes 20120827”, 12/</a:t>
            </a:r>
            <a:r>
              <a:rPr lang="en-US" dirty="0" smtClean="0"/>
              <a:t>1027r0</a:t>
            </a:r>
          </a:p>
          <a:p>
            <a:pPr lvl="1">
              <a:lnSpc>
                <a:spcPct val="80000"/>
              </a:lnSpc>
            </a:pPr>
            <a:r>
              <a:rPr lang="en-US" dirty="0" smtClean="0"/>
              <a:t>An objection was raised that the minutes listed the names of persons making comments or asking questions when the procedure documents indicate that normally only presenters and officers should be named. In addition, the minutes may be too detailed. There was a consensus that the Chair should remove extraneous names and any excessive details and that approval of the minutes would be postponed until the next GLK session (Tuesday) after these changes had been made</a:t>
            </a:r>
            <a:r>
              <a:rPr lang="en-US" dirty="0" smtClean="0"/>
              <a:t>.</a:t>
            </a:r>
          </a:p>
          <a:p>
            <a:pPr>
              <a:lnSpc>
                <a:spcPct val="80000"/>
              </a:lnSpc>
            </a:pPr>
            <a:r>
              <a:rPr lang="en-US" b="0" dirty="0" smtClean="0"/>
              <a:t>Announcement: Jon </a:t>
            </a:r>
            <a:r>
              <a:rPr lang="en-US" b="0" dirty="0" err="1" smtClean="0"/>
              <a:t>Rosdahl</a:t>
            </a:r>
            <a:r>
              <a:rPr lang="en-US" b="0" dirty="0" smtClean="0"/>
              <a:t> announced that a joint mailing list for the 802.1 and 802.11 Study Groups is being created which will be STDS-802-JSG-GLK@listserv.ieee.org.</a:t>
            </a:r>
            <a:endParaRPr lang="en-US" b="0" dirty="0"/>
          </a:p>
        </p:txBody>
      </p:sp>
    </p:spTree>
    <p:extLst>
      <p:ext uri="{BB962C8B-B14F-4D97-AF65-F5344CB8AC3E}">
        <p14:creationId xmlns:p14="http://schemas.microsoft.com/office/powerpoint/2010/main" val="192547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endParaRPr lang="en-US" b="0" dirty="0"/>
          </a:p>
          <a:p>
            <a:pPr lvl="1">
              <a:lnSpc>
                <a:spcPct val="80000"/>
              </a:lnSpc>
            </a:pPr>
            <a:r>
              <a:rPr lang="en-US" sz="1800" dirty="0"/>
              <a:t>“Picking a model for 802.11/802.1 bridging”, </a:t>
            </a:r>
            <a:r>
              <a:rPr lang="en-US" sz="1800" dirty="0" smtClean="0"/>
              <a:t>Norman Finn (Cisco)</a:t>
            </a:r>
            <a:r>
              <a:rPr lang="en-US" sz="1800" dirty="0" smtClean="0">
                <a:hlinkClick r:id="rId3"/>
              </a:rPr>
              <a:t>http</a:t>
            </a:r>
            <a:r>
              <a:rPr lang="en-US" sz="1800" dirty="0">
                <a:hlinkClick r:id="rId3"/>
              </a:rPr>
              <a:t>://www.ieee802.org/1/files/public/docs2012/new-nfinn-11-medium-choice-0812-v03.pdf</a:t>
            </a:r>
            <a:endParaRPr lang="en-US" sz="1800" dirty="0"/>
          </a:p>
          <a:p>
            <a:pPr lvl="1">
              <a:lnSpc>
                <a:spcPct val="80000"/>
              </a:lnSpc>
            </a:pPr>
            <a:r>
              <a:rPr lang="en-US" sz="1800" dirty="0"/>
              <a:t>“802.11 BSS Bridging”, </a:t>
            </a:r>
            <a:r>
              <a:rPr lang="en-US" sz="1800" dirty="0" smtClean="0"/>
              <a:t>Donald Eastlake (Huawei)</a:t>
            </a:r>
            <a:r>
              <a:rPr lang="en-US" sz="1800" dirty="0" smtClean="0">
                <a:hlinkClick r:id="rId4"/>
              </a:rPr>
              <a:t>http</a:t>
            </a:r>
            <a:r>
              <a:rPr lang="en-US" sz="1800" dirty="0">
                <a:hlinkClick r:id="rId4"/>
              </a:rPr>
              <a:t>://www.ieee802.org/1/files/public/docs2012/new-phkl-11-bbs-bridging-0812-v3.pdf</a:t>
            </a:r>
            <a:r>
              <a:rPr lang="en-US" sz="1800" dirty="0"/>
              <a:t> </a:t>
            </a:r>
          </a:p>
          <a:p>
            <a:pPr>
              <a:lnSpc>
                <a:spcPct val="80000"/>
              </a:lnSpc>
            </a:pPr>
            <a:r>
              <a:rPr lang="en-US" b="0" dirty="0" smtClean="0"/>
              <a:t>Recess </a:t>
            </a:r>
            <a:r>
              <a:rPr lang="en-US" b="0" dirty="0"/>
              <a:t>until </a:t>
            </a:r>
            <a:r>
              <a:rPr lang="en-US" b="0" dirty="0" smtClean="0"/>
              <a:t>16:00 Tuesday</a:t>
            </a:r>
            <a:endParaRPr lang="en-US" b="0" dirty="0"/>
          </a:p>
        </p:txBody>
      </p:sp>
    </p:spTree>
    <p:extLst>
      <p:ext uri="{BB962C8B-B14F-4D97-AF65-F5344CB8AC3E}">
        <p14:creationId xmlns:p14="http://schemas.microsoft.com/office/powerpoint/2010/main" val="15030713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11724</TotalTime>
  <Words>1463</Words>
  <Application>Microsoft Macintosh PowerPoint</Application>
  <PresentationFormat>On-screen Show (4:3)</PresentationFormat>
  <Paragraphs>220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September 2012 General Link Agenda</vt:lpstr>
      <vt:lpstr>IEEE 802.11 GLK: General Link Study Group</vt:lpstr>
      <vt:lpstr>Venue</vt:lpstr>
      <vt:lpstr>Monday, 17 September 2012  16:00-18:00</vt:lpstr>
      <vt:lpstr>Monday, 17 September 2012  16:00-18:00 (cont.)</vt:lpstr>
      <vt:lpstr>Monday, 17 September 2012  16:00-18:00 (cont.)</vt:lpstr>
      <vt:lpstr>Participants, Patents, and Duty to Inform</vt:lpstr>
      <vt:lpstr>Patent Related Links</vt:lpstr>
      <vt:lpstr>Call for Potentially Essential Patents</vt:lpstr>
      <vt:lpstr>Other Documents and WebPages to Review</vt:lpstr>
      <vt:lpstr>Other Guidelines for IEEE WG Meetings</vt:lpstr>
      <vt:lpstr>Tuesday, 18 September 2012  16:00-18:00</vt:lpstr>
      <vt:lpstr>Tuesday, 18 September 2012  16:00-18:00 (cont.)</vt:lpstr>
      <vt:lpstr>Thursday, 20 September 2012  10:30-12:30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177</cp:revision>
  <cp:lastPrinted>1998-02-10T13:28:06Z</cp:lastPrinted>
  <dcterms:created xsi:type="dcterms:W3CDTF">2006-12-04T03:46:13Z</dcterms:created>
  <dcterms:modified xsi:type="dcterms:W3CDTF">2012-09-18T15:17:34Z</dcterms:modified>
</cp:coreProperties>
</file>