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71" r:id="rId3"/>
    <p:sldId id="358" r:id="rId4"/>
    <p:sldId id="313" r:id="rId5"/>
    <p:sldId id="377" r:id="rId6"/>
    <p:sldId id="362" r:id="rId7"/>
    <p:sldId id="374" r:id="rId8"/>
    <p:sldId id="39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288" y="-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P802.11-12/997r2</a:t>
            </a:r>
            <a:endParaRPr lang="en-US"/>
          </a:p>
        </p:txBody>
      </p:sp>
      <p:sp>
        <p:nvSpPr>
          <p:cNvPr id="5" name="Date Placeholder 4"/>
          <p:cNvSpPr>
            <a:spLocks noGrp="1"/>
          </p:cNvSpPr>
          <p:nvPr>
            <p:ph type="dt" idx="11"/>
          </p:nvPr>
        </p:nvSpPr>
        <p:spPr/>
        <p:txBody>
          <a:bodyPr/>
          <a:lstStyle/>
          <a:p>
            <a:r>
              <a:rPr lang="en-US" smtClean="0"/>
              <a:t>September 2012</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428402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997r2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loa.pdf" TargetMode="External"/><Relationship Id="rId7" Type="http://schemas.openxmlformats.org/officeDocument/2006/relationships/hyperlink" Target="http://standards.ieee.org/board/pat/index.html" TargetMode="External"/><Relationship Id="rId8" Type="http://schemas.openxmlformats.org/officeDocument/2006/relationships/hyperlink" Target="http://standards.ieee.org/board/pat/pat-slideset.ppt" TargetMode="External"/><Relationship Id="rId9"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2/11-12-1077-00-0glk-glk-draft-par-and-5c.docx" TargetMode="External"/><Relationship Id="rId4" Type="http://schemas.openxmlformats.org/officeDocument/2006/relationships/hyperlink" Target="http://www.ieee802.org/1/files/public/docs2012/new-nfinn-wired-wireless-par5c-0512-v04.pdf"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a:t>
            </a:r>
            <a:r>
              <a:rPr lang="en-US" sz="1800" b="0" dirty="0" smtClean="0">
                <a:latin typeface="Arial" charset="0"/>
              </a:rPr>
              <a:t>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solidFill>
                  <a:srgbClr val="FF0000"/>
                </a:solidFill>
                <a:latin typeface="Arial" charset="0"/>
              </a:rPr>
              <a:t>Secretary</a:t>
            </a:r>
            <a:r>
              <a:rPr lang="en-US" sz="1800" dirty="0">
                <a:solidFill>
                  <a:srgbClr val="FF0000"/>
                </a:solidFill>
                <a:latin typeface="Arial" charset="0"/>
              </a:rPr>
              <a:t>: </a:t>
            </a:r>
            <a:r>
              <a:rPr lang="en-US" sz="1800" dirty="0" smtClean="0">
                <a:solidFill>
                  <a:srgbClr val="FF0000"/>
                </a:solidFill>
                <a:latin typeface="Arial" charset="0"/>
              </a:rPr>
              <a:t>Vacant</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000" b="0" dirty="0"/>
              <a:t>Call meeting to Order</a:t>
            </a:r>
          </a:p>
          <a:p>
            <a:pPr>
              <a:lnSpc>
                <a:spcPct val="80000"/>
              </a:lnSpc>
            </a:pPr>
            <a:r>
              <a:rPr lang="en-US" sz="2000" b="0" dirty="0"/>
              <a:t>Temporary Secretary </a:t>
            </a:r>
            <a:r>
              <a:rPr lang="en-US" sz="2000" b="0" dirty="0" smtClean="0"/>
              <a:t>Selection</a:t>
            </a:r>
            <a:endParaRPr lang="en-US" sz="2000" b="0" dirty="0"/>
          </a:p>
          <a:p>
            <a:pPr>
              <a:lnSpc>
                <a:spcPct val="80000"/>
              </a:lnSpc>
            </a:pPr>
            <a:r>
              <a:rPr lang="en-US" sz="2000" b="0" dirty="0" smtClean="0"/>
              <a:t>Review </a:t>
            </a:r>
            <a:r>
              <a:rPr lang="en-US" sz="2000" b="0" dirty="0"/>
              <a:t>of IEEE 802 and 802.11 Policies and Procedures on Intellectual Property, Inappropriate Topics, Etc.</a:t>
            </a:r>
          </a:p>
          <a:p>
            <a:pPr>
              <a:lnSpc>
                <a:spcPct val="80000"/>
              </a:lnSpc>
            </a:pPr>
            <a:r>
              <a:rPr lang="en-US" sz="2000" b="0" dirty="0"/>
              <a:t>Approval of </a:t>
            </a:r>
            <a:r>
              <a:rPr lang="en-US" sz="2000" b="0" dirty="0" smtClean="0"/>
              <a:t>Agenda</a:t>
            </a:r>
          </a:p>
          <a:p>
            <a:pPr>
              <a:lnSpc>
                <a:spcPct val="80000"/>
              </a:lnSpc>
            </a:pPr>
            <a:r>
              <a:rPr lang="en-US" sz="2000" b="0" dirty="0" smtClean="0"/>
              <a:t>Study Group Chair Selection</a:t>
            </a:r>
            <a:endParaRPr lang="en-US" sz="2000" b="0" dirty="0"/>
          </a:p>
          <a:p>
            <a:pPr>
              <a:lnSpc>
                <a:spcPct val="80000"/>
              </a:lnSpc>
            </a:pPr>
            <a:r>
              <a:rPr lang="en-US" sz="2000" b="0" dirty="0" smtClean="0"/>
              <a:t>Approval </a:t>
            </a:r>
            <a:r>
              <a:rPr lang="en-US" sz="2000" b="0" dirty="0"/>
              <a:t>of </a:t>
            </a:r>
            <a:r>
              <a:rPr lang="en-US" sz="2000" b="0" dirty="0" smtClean="0"/>
              <a:t>Minutes of Joint Teleconferences with IEEE 802.1 SG:</a:t>
            </a:r>
            <a:endParaRPr lang="en-US" sz="2000" b="0" dirty="0"/>
          </a:p>
          <a:p>
            <a:pPr lvl="1">
              <a:lnSpc>
                <a:spcPct val="80000"/>
              </a:lnSpc>
            </a:pPr>
            <a:r>
              <a:rPr lang="en-US" sz="1800" dirty="0" smtClean="0"/>
              <a:t>13 August 2012, “GLK Teleconference Minutes”, 12/1005r1</a:t>
            </a:r>
          </a:p>
          <a:p>
            <a:pPr lvl="1">
              <a:lnSpc>
                <a:spcPct val="80000"/>
              </a:lnSpc>
            </a:pPr>
            <a:r>
              <a:rPr lang="en-US" sz="1800" dirty="0" smtClean="0"/>
              <a:t>27 August 2012, “</a:t>
            </a:r>
            <a:r>
              <a:rPr lang="en-US" sz="1800" dirty="0"/>
              <a:t>GLK </a:t>
            </a:r>
            <a:r>
              <a:rPr lang="en-US" sz="1800" dirty="0" err="1"/>
              <a:t>Telecon</a:t>
            </a:r>
            <a:r>
              <a:rPr lang="en-US" sz="1800" dirty="0"/>
              <a:t> Minutes </a:t>
            </a:r>
            <a:r>
              <a:rPr lang="en-US" sz="1800" dirty="0" smtClean="0"/>
              <a:t>20120827”, 12/1027r0</a:t>
            </a:r>
          </a:p>
          <a:p>
            <a:pPr>
              <a:lnSpc>
                <a:spcPct val="80000"/>
              </a:lnSpc>
            </a:pPr>
            <a:r>
              <a:rPr lang="en-US" sz="2000" b="0" dirty="0" smtClean="0"/>
              <a:t>Presentations</a:t>
            </a:r>
          </a:p>
          <a:p>
            <a:pPr lvl="1">
              <a:lnSpc>
                <a:spcPct val="80000"/>
              </a:lnSpc>
            </a:pPr>
            <a:r>
              <a:rPr lang="en-US" sz="1600" dirty="0" smtClean="0"/>
              <a:t>“Picking </a:t>
            </a:r>
            <a:r>
              <a:rPr lang="en-US" sz="1600" dirty="0"/>
              <a:t>a model for 802.11/802.1 </a:t>
            </a:r>
            <a:r>
              <a:rPr lang="en-US" sz="1600" dirty="0" smtClean="0"/>
              <a:t>bridging”, </a:t>
            </a:r>
            <a:r>
              <a:rPr lang="en-US" sz="1600" dirty="0">
                <a:hlinkClick r:id="rId3"/>
              </a:rPr>
              <a:t>http://www.ieee802.org/1/files/public/docs2012/new-nfinn-11-medium-choice-0812-v03.</a:t>
            </a:r>
            <a:r>
              <a:rPr lang="en-US" sz="1600" dirty="0" smtClean="0">
                <a:hlinkClick r:id="rId3"/>
              </a:rPr>
              <a:t>pdf</a:t>
            </a:r>
            <a:endParaRPr lang="en-US" sz="1600" dirty="0" smtClean="0"/>
          </a:p>
          <a:p>
            <a:pPr lvl="1">
              <a:lnSpc>
                <a:spcPct val="80000"/>
              </a:lnSpc>
            </a:pPr>
            <a:r>
              <a:rPr lang="en-US" sz="1600" dirty="0" smtClean="0"/>
              <a:t>“</a:t>
            </a:r>
            <a:r>
              <a:rPr lang="en-US" sz="1600" dirty="0"/>
              <a:t>802.11 BSS </a:t>
            </a:r>
            <a:r>
              <a:rPr lang="en-US" sz="1600" dirty="0" smtClean="0"/>
              <a:t>Bridging”</a:t>
            </a:r>
            <a:r>
              <a:rPr lang="en-US" sz="1600" dirty="0"/>
              <a:t>, </a:t>
            </a:r>
            <a:r>
              <a:rPr lang="en-US" sz="1600" dirty="0">
                <a:hlinkClick r:id="rId4"/>
              </a:rPr>
              <a:t>http://www.ieee802.org/1/files/public/docs2012/new-phkl-11-bbs-bridging-0812-v3.</a:t>
            </a:r>
            <a:r>
              <a:rPr lang="en-US" sz="1600" dirty="0" smtClean="0">
                <a:hlinkClick r:id="rId4"/>
              </a:rPr>
              <a:t>pdf</a:t>
            </a:r>
            <a:r>
              <a:rPr lang="en-US" sz="1600" dirty="0" smtClean="0"/>
              <a:t> </a:t>
            </a:r>
          </a:p>
          <a:p>
            <a:pPr>
              <a:lnSpc>
                <a:spcPct val="80000"/>
              </a:lnSpc>
            </a:pPr>
            <a:r>
              <a:rPr lang="en-US" sz="2000" b="0" dirty="0" smtClean="0"/>
              <a:t>Recess </a:t>
            </a:r>
            <a:r>
              <a:rPr lang="en-US" sz="2000" b="0" dirty="0"/>
              <a:t>until </a:t>
            </a:r>
            <a:r>
              <a:rPr lang="en-US" sz="2000" b="0" dirty="0" smtClean="0"/>
              <a:t>16:00 Tuesday</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47C9353A-C59F-0B4A-9814-CDB8C1CFA188}" type="slidenum">
              <a:rPr lang="en-US"/>
              <a:pPr/>
              <a:t>5</a:t>
            </a:fld>
            <a:endParaRPr lang="en-US"/>
          </a:p>
        </p:txBody>
      </p:sp>
      <p:sp>
        <p:nvSpPr>
          <p:cNvPr id="245762" name="Rectangle 2"/>
          <p:cNvSpPr>
            <a:spLocks noGrp="1" noChangeArrowheads="1"/>
          </p:cNvSpPr>
          <p:nvPr>
            <p:ph type="title"/>
          </p:nvPr>
        </p:nvSpPr>
        <p:spPr>
          <a:xfrm>
            <a:off x="685800" y="685800"/>
            <a:ext cx="7772400" cy="838200"/>
          </a:xfrm>
        </p:spPr>
        <p:txBody>
          <a:bodyPr/>
          <a:lstStyle/>
          <a:p>
            <a:r>
              <a:rPr lang="en-US" sz="4000" u="sng">
                <a:latin typeface="Arial" charset="0"/>
              </a:rPr>
              <a:t>Important Stuff</a:t>
            </a:r>
          </a:p>
        </p:txBody>
      </p:sp>
      <p:sp>
        <p:nvSpPr>
          <p:cNvPr id="245763" name="Rectangle 3"/>
          <p:cNvSpPr>
            <a:spLocks noGrp="1" noChangeArrowheads="1"/>
          </p:cNvSpPr>
          <p:nvPr>
            <p:ph type="body" idx="1"/>
          </p:nvPr>
        </p:nvSpPr>
        <p:spPr>
          <a:xfrm>
            <a:off x="685800" y="1447800"/>
            <a:ext cx="7772400" cy="5029200"/>
          </a:xfrm>
        </p:spPr>
        <p:txBody>
          <a:bodyPr/>
          <a:lstStyle/>
          <a:p>
            <a:r>
              <a:rPr lang="en-US" sz="2000"/>
              <a:t>Note the links from the items in </a:t>
            </a:r>
            <a:r>
              <a:rPr lang="en-US" sz="2000">
                <a:solidFill>
                  <a:srgbClr val="FF3300"/>
                </a:solidFill>
              </a:rPr>
              <a:t>red</a:t>
            </a:r>
            <a:r>
              <a:rPr lang="en-US" sz="2000"/>
              <a:t> in the left column of all pages of the Working Group meeting agenda.</a:t>
            </a:r>
          </a:p>
          <a:p>
            <a:pPr lvl="1"/>
            <a:r>
              <a:rPr lang="en-US" sz="1800"/>
              <a:t>Affiliation Frequently Asked Questions: </a:t>
            </a:r>
            <a:r>
              <a:rPr lang="en-US" sz="1800">
                <a:hlinkClick r:id="rId3"/>
              </a:rPr>
              <a:t>http://standards.ieee.org/faqs/affiliationFAQ.html</a:t>
            </a:r>
            <a:r>
              <a:rPr lang="en-US" sz="1800"/>
              <a:t> </a:t>
            </a:r>
          </a:p>
          <a:p>
            <a:pPr lvl="1"/>
            <a:r>
              <a:rPr lang="en-US" sz="1800"/>
              <a:t>Anti-Trust: </a:t>
            </a:r>
            <a:br>
              <a:rPr lang="en-US" sz="1800"/>
            </a:br>
            <a:r>
              <a:rPr lang="en-US" sz="1800">
                <a:hlinkClick r:id="rId4"/>
              </a:rPr>
              <a:t>http://standards.ieee.org/resources/antitrust-guidelines.pdf</a:t>
            </a:r>
            <a:r>
              <a:rPr lang="en-US" sz="1800"/>
              <a:t> </a:t>
            </a:r>
          </a:p>
          <a:p>
            <a:pPr lvl="1"/>
            <a:r>
              <a:rPr lang="en-US" sz="1800"/>
              <a:t>IEEE Ethics: </a:t>
            </a:r>
            <a:r>
              <a:rPr lang="en-US">
                <a:hlinkClick r:id="rId5"/>
              </a:rPr>
              <a:t>http://www.ieee.org/web/membership/ethics/code_ethics.html</a:t>
            </a:r>
            <a:r>
              <a:rPr lang="en-US"/>
              <a:t> </a:t>
            </a:r>
          </a:p>
          <a:p>
            <a:pPr lvl="1"/>
            <a:r>
              <a:rPr lang="en-US" sz="1800"/>
              <a:t>Letter of Assurance Form: </a:t>
            </a:r>
            <a:r>
              <a:rPr lang="en-US" sz="1800">
                <a:hlinkClick r:id="rId6"/>
              </a:rPr>
              <a:t>http://standards.ieee.org/board/pat/loa.pdf</a:t>
            </a:r>
            <a:r>
              <a:rPr lang="en-US" sz="1800"/>
              <a:t> </a:t>
            </a:r>
          </a:p>
          <a:p>
            <a:pPr lvl="1"/>
            <a:r>
              <a:rPr lang="en-US" sz="1800"/>
              <a:t>IEEE Patent Committee: </a:t>
            </a:r>
            <a:r>
              <a:rPr lang="en-US" sz="1800">
                <a:hlinkClick r:id="rId7"/>
              </a:rPr>
              <a:t>http://standards.ieee.org/board/pat/index.html</a:t>
            </a:r>
            <a:r>
              <a:rPr lang="en-US" sz="1800"/>
              <a:t> </a:t>
            </a:r>
          </a:p>
          <a:p>
            <a:pPr lvl="1"/>
            <a:r>
              <a:rPr lang="en-US" sz="1800" b="1">
                <a:solidFill>
                  <a:srgbClr val="FF3300"/>
                </a:solidFill>
              </a:rPr>
              <a:t>IEEE Patent Policy: </a:t>
            </a:r>
            <a:br>
              <a:rPr lang="en-US" sz="1800" b="1">
                <a:solidFill>
                  <a:srgbClr val="FF3300"/>
                </a:solidFill>
              </a:rPr>
            </a:br>
            <a:r>
              <a:rPr lang="en-US" sz="1800" b="1">
                <a:solidFill>
                  <a:srgbClr val="FF3300"/>
                </a:solidFill>
                <a:hlinkClick r:id="rId8"/>
              </a:rPr>
              <a:t>http://standards.ieee.org/board/pat/pat-slideset.ppt</a:t>
            </a:r>
            <a:r>
              <a:rPr lang="en-US" sz="1800" b="1">
                <a:solidFill>
                  <a:srgbClr val="FF3300"/>
                </a:solidFill>
              </a:rPr>
              <a:t> </a:t>
            </a:r>
          </a:p>
          <a:p>
            <a:pPr lvl="1"/>
            <a:r>
              <a:rPr lang="en-US" sz="1800"/>
              <a:t>Patent FAQ: </a:t>
            </a:r>
            <a:r>
              <a:rPr lang="en-US" sz="1800">
                <a:hlinkClick r:id="rId9"/>
              </a:rPr>
              <a:t>http://standards.ieee.org/board/pat/faq.pdf</a:t>
            </a:r>
            <a:r>
              <a:rPr lang="en-US" sz="1800"/>
              <a:t>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000" b="0" dirty="0"/>
              <a:t>Call Meeting to Order</a:t>
            </a:r>
          </a:p>
          <a:p>
            <a:pPr>
              <a:lnSpc>
                <a:spcPct val="90000"/>
              </a:lnSpc>
            </a:pPr>
            <a:r>
              <a:rPr lang="en-US" altLang="ja-JP" sz="2000" b="0" dirty="0">
                <a:cs typeface="ＭＳ Ｐゴシック" charset="0"/>
              </a:rPr>
              <a:t>IPR and Attendance Recording Reminder</a:t>
            </a:r>
          </a:p>
          <a:p>
            <a:pPr>
              <a:lnSpc>
                <a:spcPct val="90000"/>
              </a:lnSpc>
            </a:pPr>
            <a:r>
              <a:rPr lang="en-US" sz="2000" b="0" dirty="0" smtClean="0"/>
              <a:t>Presentations and Discussion</a:t>
            </a:r>
          </a:p>
          <a:p>
            <a:pPr lvl="1">
              <a:lnSpc>
                <a:spcPct val="90000"/>
              </a:lnSpc>
            </a:pPr>
            <a:r>
              <a:rPr lang="en-US" sz="1600" dirty="0" smtClean="0"/>
              <a:t>“</a:t>
            </a:r>
            <a:r>
              <a:rPr lang="en-GB" sz="1600" dirty="0"/>
              <a:t>802.11 GLK Draft PAR and </a:t>
            </a:r>
            <a:r>
              <a:rPr lang="en-GB" sz="1600" dirty="0" smtClean="0"/>
              <a:t>5C</a:t>
            </a:r>
            <a:r>
              <a:rPr lang="en-US" sz="1600" dirty="0" smtClean="0"/>
              <a:t>”, </a:t>
            </a:r>
            <a:r>
              <a:rPr lang="en-US" sz="1600" dirty="0" smtClean="0">
                <a:hlinkClick r:id="rId3"/>
              </a:rPr>
              <a:t>https</a:t>
            </a:r>
            <a:r>
              <a:rPr lang="en-US" sz="1600" dirty="0">
                <a:hlinkClick r:id="rId3"/>
              </a:rPr>
              <a:t>://mentor.ieee.org/802.11/dcn/12/11-12-1077-00-0glk-glk-draft-par-and-</a:t>
            </a:r>
            <a:r>
              <a:rPr lang="en-US" sz="1600" dirty="0" smtClean="0">
                <a:hlinkClick r:id="rId3"/>
              </a:rPr>
              <a:t>5c.docx</a:t>
            </a:r>
            <a:r>
              <a:rPr lang="en-US" sz="1600" dirty="0" smtClean="0"/>
              <a:t> </a:t>
            </a:r>
            <a:endParaRPr lang="en-US" sz="1600" dirty="0"/>
          </a:p>
          <a:p>
            <a:pPr lvl="1">
              <a:lnSpc>
                <a:spcPct val="90000"/>
              </a:lnSpc>
            </a:pPr>
            <a:r>
              <a:rPr lang="en-US" sz="1600" b="0" dirty="0" smtClean="0"/>
              <a:t>“</a:t>
            </a:r>
            <a:r>
              <a:rPr lang="en-US" sz="1600" b="0" dirty="0" smtClean="0"/>
              <a:t>Wired-Wireless Bridging: Proposal for PAR and 5 Criteria for 802.1”,</a:t>
            </a:r>
            <a:br>
              <a:rPr lang="en-US" sz="1600" b="0" dirty="0" smtClean="0"/>
            </a:br>
            <a:r>
              <a:rPr lang="en-US" sz="1600" u="sng" dirty="0">
                <a:hlinkClick r:id="rId4"/>
              </a:rPr>
              <a:t>http://www.ieee802.org/1/files/public/docs2012/new-nfinn-wired-wireless-par5c-0512-v04.</a:t>
            </a:r>
            <a:r>
              <a:rPr lang="en-US" sz="1600" u="sng" dirty="0" smtClean="0">
                <a:hlinkClick r:id="rId4"/>
              </a:rPr>
              <a:t>pdf</a:t>
            </a:r>
            <a:endParaRPr lang="en-US" sz="1600" u="sng" dirty="0" smtClean="0"/>
          </a:p>
          <a:p>
            <a:pPr lvl="1">
              <a:lnSpc>
                <a:spcPct val="90000"/>
              </a:lnSpc>
            </a:pPr>
            <a:r>
              <a:rPr lang="en-US" altLang="ja-JP" sz="2000" b="0" dirty="0" smtClean="0">
                <a:cs typeface="ＭＳ Ｐゴシック" charset="0"/>
              </a:rPr>
              <a:t>Recess </a:t>
            </a:r>
            <a:r>
              <a:rPr lang="en-US" altLang="ja-JP" sz="2000" b="0" dirty="0">
                <a:cs typeface="ＭＳ Ｐゴシック" charset="0"/>
              </a:rPr>
              <a:t>until </a:t>
            </a:r>
            <a:r>
              <a:rPr lang="en-US" altLang="ja-JP" sz="2000" b="0" dirty="0" smtClean="0">
                <a:cs typeface="ＭＳ Ｐゴシック" charset="0"/>
              </a:rPr>
              <a:t>10:30 Thursday</a:t>
            </a:r>
            <a:endParaRPr lang="en-US" altLang="ja-JP" sz="2000"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sz="2000" b="0" dirty="0"/>
              <a:t>Call Meeting to Order</a:t>
            </a:r>
          </a:p>
          <a:p>
            <a:pPr>
              <a:lnSpc>
                <a:spcPct val="90000"/>
              </a:lnSpc>
            </a:pPr>
            <a:r>
              <a:rPr lang="en-US" altLang="ja-JP" sz="2000" b="0" dirty="0">
                <a:cs typeface="ＭＳ Ｐゴシック" charset="0"/>
              </a:rPr>
              <a:t>IPR and Attendance Recording Reminder</a:t>
            </a:r>
          </a:p>
          <a:p>
            <a:pPr>
              <a:lnSpc>
                <a:spcPct val="80000"/>
              </a:lnSpc>
            </a:pPr>
            <a:r>
              <a:rPr lang="en-US" sz="2000" b="0" dirty="0" smtClean="0"/>
              <a:t>If </a:t>
            </a:r>
            <a:r>
              <a:rPr lang="en-US" sz="2000" b="0" dirty="0"/>
              <a:t>we do not go to Letter Ballot:</a:t>
            </a:r>
          </a:p>
          <a:p>
            <a:pPr lvl="1">
              <a:lnSpc>
                <a:spcPct val="80000"/>
              </a:lnSpc>
            </a:pPr>
            <a:r>
              <a:rPr lang="en-US" sz="1800" b="1" dirty="0"/>
              <a:t>Straw Poll</a:t>
            </a:r>
            <a:r>
              <a:rPr lang="en-US" sz="1800" dirty="0"/>
              <a:t> on when to hold teleconferences:</a:t>
            </a:r>
          </a:p>
          <a:p>
            <a:pPr lvl="1">
              <a:lnSpc>
                <a:spcPct val="80000"/>
              </a:lnSpc>
            </a:pPr>
            <a:r>
              <a:rPr lang="en-US" sz="1800" b="1" dirty="0"/>
              <a:t>Moved,</a:t>
            </a:r>
            <a:r>
              <a:rPr lang="en-US" sz="1800" dirty="0"/>
              <a:t> to authorize </a:t>
            </a:r>
            <a:r>
              <a:rPr lang="en-US" sz="1800" dirty="0" smtClean="0"/>
              <a:t>bi-weekly </a:t>
            </a:r>
            <a:r>
              <a:rPr lang="en-US" sz="1800" dirty="0"/>
              <a:t>teleconferences from </a:t>
            </a:r>
            <a:r>
              <a:rPr lang="en-US" sz="1800" dirty="0" smtClean="0"/>
              <a:t>through the November 802 Plenary jointly with the corresponding 802.1 Study Group starting Sept/Nov xxx at </a:t>
            </a:r>
            <a:r>
              <a:rPr lang="en-US" sz="1800" dirty="0" err="1" smtClean="0"/>
              <a:t>TBDam</a:t>
            </a:r>
            <a:r>
              <a:rPr lang="en-US" sz="1800" dirty="0" smtClean="0"/>
              <a:t>/pm.</a:t>
            </a:r>
            <a:endParaRPr lang="en-US" sz="1800" dirty="0"/>
          </a:p>
          <a:p>
            <a:pPr>
              <a:lnSpc>
                <a:spcPct val="80000"/>
              </a:lnSpc>
            </a:pPr>
            <a:r>
              <a:rPr lang="en-US" sz="2000" b="0" dirty="0" smtClean="0"/>
              <a:t>Other </a:t>
            </a:r>
            <a:r>
              <a:rPr lang="en-US" sz="2000" b="0" dirty="0"/>
              <a:t>Technical Presentations</a:t>
            </a:r>
          </a:p>
          <a:p>
            <a:pPr>
              <a:lnSpc>
                <a:spcPct val="80000"/>
              </a:lnSpc>
            </a:pPr>
            <a:r>
              <a:rPr lang="en-US" sz="2000" b="0" dirty="0"/>
              <a:t>Adjourn </a:t>
            </a:r>
            <a:r>
              <a:rPr lang="en-US" sz="2000" b="0" i="1" dirty="0"/>
              <a:t>sine </a:t>
            </a:r>
            <a:r>
              <a:rPr lang="en-US" sz="2000" b="0" i="1" dirty="0" smtClean="0"/>
              <a:t>die</a:t>
            </a:r>
            <a:endParaRPr lang="en-US" sz="2000" b="0" i="1"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10736</TotalTime>
  <Words>772</Words>
  <Application>Microsoft Macintosh PowerPoint</Application>
  <PresentationFormat>On-screen Show (4:3)</PresentationFormat>
  <Paragraphs>123</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802-11-Submission</vt:lpstr>
      <vt:lpstr>September 2012 General Link Agenda</vt:lpstr>
      <vt:lpstr>IEEE 802.11 GLK: General Link Study Group</vt:lpstr>
      <vt:lpstr>Venue</vt:lpstr>
      <vt:lpstr>Monday, 17 September 2012  16:00-18:00</vt:lpstr>
      <vt:lpstr>Important Stuff</vt:lpstr>
      <vt:lpstr>Tuesday, 18 September 2012  16:00-18:00</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168</cp:revision>
  <cp:lastPrinted>1998-02-10T13:28:06Z</cp:lastPrinted>
  <dcterms:created xsi:type="dcterms:W3CDTF">2006-12-04T03:46:13Z</dcterms:created>
  <dcterms:modified xsi:type="dcterms:W3CDTF">2012-09-17T16:32:11Z</dcterms:modified>
</cp:coreProperties>
</file>