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1105" r:id="rId2"/>
    <p:sldId id="1295" r:id="rId3"/>
    <p:sldId id="1468" r:id="rId4"/>
    <p:sldId id="1357" r:id="rId5"/>
    <p:sldId id="1562" r:id="rId6"/>
    <p:sldId id="1563" r:id="rId7"/>
    <p:sldId id="1456" r:id="rId8"/>
    <p:sldId id="1573" r:id="rId9"/>
    <p:sldId id="1597" r:id="rId10"/>
    <p:sldId id="1483" r:id="rId11"/>
    <p:sldId id="1450" r:id="rId12"/>
    <p:sldId id="1599" r:id="rId13"/>
    <p:sldId id="1512" r:id="rId14"/>
    <p:sldId id="1601" r:id="rId15"/>
    <p:sldId id="1296" r:id="rId16"/>
    <p:sldId id="1570" r:id="rId17"/>
    <p:sldId id="1549" r:id="rId18"/>
    <p:sldId id="1551" r:id="rId19"/>
    <p:sldId id="1297" r:id="rId20"/>
    <p:sldId id="1398" r:id="rId21"/>
    <p:sldId id="1596" r:id="rId22"/>
    <p:sldId id="1388" r:id="rId23"/>
    <p:sldId id="1478" r:id="rId24"/>
    <p:sldId id="1567" r:id="rId25"/>
    <p:sldId id="1347" r:id="rId26"/>
    <p:sldId id="1447" r:id="rId27"/>
    <p:sldId id="1536" r:id="rId28"/>
    <p:sldId id="1598" r:id="rId29"/>
    <p:sldId id="1435" r:id="rId30"/>
    <p:sldId id="1600" r:id="rId31"/>
  </p:sldIdLst>
  <p:sldSz cx="9144000" cy="6858000" type="screen4x3"/>
  <p:notesSz cx="7053263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FF99"/>
    <a:srgbClr val="FF9966"/>
    <a:srgbClr val="FF3300"/>
    <a:srgbClr val="33CC33"/>
    <a:srgbClr val="66FF99"/>
    <a:srgbClr val="C0C0C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6" autoAdjust="0"/>
    <p:restoredTop sz="86455" autoAdjust="0"/>
  </p:normalViewPr>
  <p:slideViewPr>
    <p:cSldViewPr snapToGrid="0">
      <p:cViewPr varScale="1">
        <p:scale>
          <a:sx n="90" d="100"/>
          <a:sy n="90" d="100"/>
        </p:scale>
        <p:origin x="-26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5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22"/>
    </p:cViewPr>
  </p:sorterViewPr>
  <p:notesViewPr>
    <p:cSldViewPr snapToGrid="0">
      <p:cViewPr>
        <p:scale>
          <a:sx n="100" d="100"/>
          <a:sy n="100" d="100"/>
        </p:scale>
        <p:origin x="-1932" y="-72"/>
      </p:cViewPr>
      <p:guideLst>
        <p:guide orient="horz" pos="2166"/>
        <p:guide pos="293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9891" y="186194"/>
            <a:ext cx="2226934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6139" eaLnBrk="0" hangingPunct="0">
              <a:defRPr sz="1400" smtClean="0"/>
            </a:lvl1pPr>
          </a:lstStyle>
          <a:p>
            <a:pPr>
              <a:defRPr/>
            </a:pPr>
            <a:r>
              <a:rPr lang="en-US" smtClean="0"/>
              <a:t>doc.: IEEE 802.11-12/0982r0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6439" y="176669"/>
            <a:ext cx="732573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46724" eaLnBrk="0" hangingPunct="0">
              <a:defRPr sz="1400" smtClean="0"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38700" y="9010650"/>
            <a:ext cx="1587500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6139" eaLnBrk="0" hangingPunct="0">
              <a:defRPr sz="1200" b="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87700" y="9010650"/>
            <a:ext cx="522288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6724" eaLnBrk="0" hangingPunct="0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078556-1C3A-4E15-A638-4599463C7D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2710" name="Line 6"/>
          <p:cNvSpPr>
            <a:spLocks noChangeShapeType="1"/>
          </p:cNvSpPr>
          <p:nvPr/>
        </p:nvSpPr>
        <p:spPr bwMode="auto">
          <a:xfrm>
            <a:off x="704850" y="387350"/>
            <a:ext cx="56435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6" tIns="45443" rIns="90886" bIns="45443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72711" name="Rectangle 7"/>
          <p:cNvSpPr>
            <a:spLocks noChangeArrowheads="1"/>
          </p:cNvSpPr>
          <p:nvPr/>
        </p:nvSpPr>
        <p:spPr bwMode="auto">
          <a:xfrm>
            <a:off x="704850" y="9010650"/>
            <a:ext cx="738188" cy="1905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724"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72712" name="Line 8"/>
          <p:cNvSpPr>
            <a:spLocks noChangeShapeType="1"/>
          </p:cNvSpPr>
          <p:nvPr/>
        </p:nvSpPr>
        <p:spPr bwMode="auto">
          <a:xfrm>
            <a:off x="704851" y="8999538"/>
            <a:ext cx="58023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6" tIns="45443" rIns="90886" bIns="45443" anchor="ctr"/>
          <a:lstStyle/>
          <a:p>
            <a:pPr algn="ctr"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9478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2754" y="95706"/>
            <a:ext cx="2226934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6139" eaLnBrk="0" hangingPunct="0">
              <a:defRPr sz="1400" smtClean="0"/>
            </a:lvl1pPr>
          </a:lstStyle>
          <a:p>
            <a:pPr>
              <a:defRPr/>
            </a:pPr>
            <a:r>
              <a:rPr lang="en-US" smtClean="0"/>
              <a:t>doc.: IEEE 802.11-12/0982r0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5164" y="95706"/>
            <a:ext cx="732573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6139" eaLnBrk="0" hangingPunct="0">
              <a:defRPr sz="1400" smtClean="0"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6500" y="703263"/>
            <a:ext cx="4641850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9801" y="4422777"/>
            <a:ext cx="5173663" cy="41894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81" tIns="46686" rIns="94981" bIns="466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35464" y="9015413"/>
            <a:ext cx="2054225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957" lvl="4" algn="r" defTabSz="946139" eaLnBrk="0" hangingPunct="0">
              <a:defRPr sz="1200" b="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8188" y="9015413"/>
            <a:ext cx="520700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6724" eaLnBrk="0" hangingPunct="0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ABB55A41-2363-4FF7-B4E6-5952201265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736600" y="9015413"/>
            <a:ext cx="738188" cy="1905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790"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>
            <a:off x="736600" y="9012238"/>
            <a:ext cx="55800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6" tIns="45443" rIns="90886" bIns="45443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>
            <a:off x="658814" y="296863"/>
            <a:ext cx="57356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6" tIns="45443" rIns="90886" bIns="45443" anchor="ctr"/>
          <a:lstStyle/>
          <a:p>
            <a:pPr algn="ctr"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75785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2012</a:t>
            </a:r>
            <a:endParaRPr lang="en-US" sz="140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62754" y="95706"/>
            <a:ext cx="2226934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802.11-12/0982r0</a:t>
            </a:r>
            <a:endParaRPr lang="en-US" sz="1400"/>
          </a:p>
        </p:txBody>
      </p:sp>
      <p:sp>
        <p:nvSpPr>
          <p:cNvPr id="17411" name="Rectangle 3"/>
          <p:cNvSpPr txBox="1">
            <a:spLocks noGrp="1" noChangeArrowheads="1"/>
          </p:cNvSpPr>
          <p:nvPr/>
        </p:nvSpPr>
        <p:spPr bwMode="auto">
          <a:xfrm>
            <a:off x="665164" y="88900"/>
            <a:ext cx="122237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00539" y="9015413"/>
            <a:ext cx="2089150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0375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75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47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19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91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1850" y="9015413"/>
            <a:ext cx="427038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5BD789-D7E7-49CC-8921-D1DE3E24E29A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2012</a:t>
            </a:r>
            <a:endParaRPr lang="en-US" sz="1400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62754" y="95706"/>
            <a:ext cx="2226934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802.11-12/0982r0</a:t>
            </a:r>
            <a:endParaRPr lang="en-US" sz="1400"/>
          </a:p>
        </p:txBody>
      </p:sp>
      <p:sp>
        <p:nvSpPr>
          <p:cNvPr id="70659" name="Rectangle 3"/>
          <p:cNvSpPr txBox="1">
            <a:spLocks noGrp="1" noChangeArrowheads="1"/>
          </p:cNvSpPr>
          <p:nvPr/>
        </p:nvSpPr>
        <p:spPr bwMode="auto">
          <a:xfrm>
            <a:off x="665164" y="88900"/>
            <a:ext cx="122237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7066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00539" y="9015413"/>
            <a:ext cx="2089150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0375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75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47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19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91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7066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476" y="9015413"/>
            <a:ext cx="506413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F42C4005-3F5F-4665-98E2-E69A7869924E}" type="slidenum">
              <a:rPr lang="en-US" sz="1200" b="0" smtClean="0"/>
              <a:pPr/>
              <a:t>22</a:t>
            </a:fld>
            <a:endParaRPr lang="en-US" sz="1200" b="0" smtClean="0"/>
          </a:p>
        </p:txBody>
      </p:sp>
      <p:sp>
        <p:nvSpPr>
          <p:cNvPr id="706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2012</a:t>
            </a:r>
            <a:endParaRPr lang="en-US" sz="1400"/>
          </a:p>
        </p:txBody>
      </p:sp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06500" y="703263"/>
            <a:ext cx="4640263" cy="3479800"/>
          </a:xfrm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2708" name="Header Placeholder 3"/>
          <p:cNvSpPr>
            <a:spLocks noGrp="1"/>
          </p:cNvSpPr>
          <p:nvPr>
            <p:ph type="hdr" sz="quarter"/>
          </p:nvPr>
        </p:nvSpPr>
        <p:spPr>
          <a:xfrm>
            <a:off x="4162754" y="95706"/>
            <a:ext cx="2226934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802.11-12/0982r0</a:t>
            </a:r>
            <a:endParaRPr lang="en-US" sz="1400"/>
          </a:p>
        </p:txBody>
      </p:sp>
      <p:sp>
        <p:nvSpPr>
          <p:cNvPr id="72709" name="Date Placeholder 4"/>
          <p:cNvSpPr txBox="1">
            <a:spLocks noGrp="1"/>
          </p:cNvSpPr>
          <p:nvPr/>
        </p:nvSpPr>
        <p:spPr bwMode="auto">
          <a:xfrm>
            <a:off x="665164" y="88900"/>
            <a:ext cx="122237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7271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537076" y="9015413"/>
            <a:ext cx="1852613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0375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75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47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19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91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Andrew Myles, Cisco</a:t>
            </a:r>
          </a:p>
        </p:txBody>
      </p:sp>
      <p:sp>
        <p:nvSpPr>
          <p:cNvPr id="7271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92476" y="9015413"/>
            <a:ext cx="506413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6082DD4-69D3-49C5-BA88-19B4AF142FF5}" type="slidenum">
              <a:rPr lang="en-US" sz="1200" b="0" smtClean="0"/>
              <a:pPr/>
              <a:t>23</a:t>
            </a:fld>
            <a:endParaRPr lang="en-US" sz="1200" b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802.11-12/0982r0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BB55A41-2363-4FF7-B4E6-5952201265BE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765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2012</a:t>
            </a:r>
            <a:endParaRPr lang="en-US" sz="1400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62754" y="95706"/>
            <a:ext cx="2226934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802.11-12/0982r0</a:t>
            </a:r>
            <a:endParaRPr lang="en-US" sz="1400"/>
          </a:p>
        </p:txBody>
      </p:sp>
      <p:sp>
        <p:nvSpPr>
          <p:cNvPr id="79875" name="Rectangle 3"/>
          <p:cNvSpPr txBox="1">
            <a:spLocks noGrp="1" noChangeArrowheads="1"/>
          </p:cNvSpPr>
          <p:nvPr/>
        </p:nvSpPr>
        <p:spPr bwMode="auto">
          <a:xfrm>
            <a:off x="665164" y="88900"/>
            <a:ext cx="122237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798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00539" y="9015413"/>
            <a:ext cx="2089150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0375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75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47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19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91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798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476" y="9015413"/>
            <a:ext cx="506413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B708D0A-CEB3-4823-9A4B-217E980CDE48}" type="slidenum">
              <a:rPr lang="en-US" sz="1200" b="0" smtClean="0"/>
              <a:pPr/>
              <a:t>25</a:t>
            </a:fld>
            <a:endParaRPr lang="en-US" sz="1200" b="0" smtClean="0"/>
          </a:p>
        </p:txBody>
      </p:sp>
      <p:sp>
        <p:nvSpPr>
          <p:cNvPr id="798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2012</a:t>
            </a:r>
            <a:endParaRPr lang="en-US" sz="1400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62754" y="95706"/>
            <a:ext cx="2226934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802.11-12/0982r0</a:t>
            </a:r>
            <a:endParaRPr lang="en-US" sz="1400"/>
          </a:p>
        </p:txBody>
      </p:sp>
      <p:sp>
        <p:nvSpPr>
          <p:cNvPr id="81923" name="Rectangle 3"/>
          <p:cNvSpPr txBox="1">
            <a:spLocks noGrp="1" noChangeArrowheads="1"/>
          </p:cNvSpPr>
          <p:nvPr/>
        </p:nvSpPr>
        <p:spPr bwMode="auto">
          <a:xfrm>
            <a:off x="665164" y="88900"/>
            <a:ext cx="122237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819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00539" y="9015413"/>
            <a:ext cx="2089150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0375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75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47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19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91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819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476" y="9015413"/>
            <a:ext cx="506413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A9EF70F8-095F-4220-8B24-3CCEAB82CF09}" type="slidenum">
              <a:rPr lang="en-US" sz="1200" b="0" smtClean="0"/>
              <a:pPr/>
              <a:t>26</a:t>
            </a:fld>
            <a:endParaRPr lang="en-US" sz="1200" b="0" smtClean="0"/>
          </a:p>
        </p:txBody>
      </p:sp>
      <p:sp>
        <p:nvSpPr>
          <p:cNvPr id="819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2012</a:t>
            </a:r>
            <a:endParaRPr lang="en-US" sz="1400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62754" y="95706"/>
            <a:ext cx="2226934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802.11-12/0982r0</a:t>
            </a:r>
            <a:endParaRPr lang="en-US" sz="1400"/>
          </a:p>
        </p:txBody>
      </p:sp>
      <p:sp>
        <p:nvSpPr>
          <p:cNvPr id="83971" name="Rectangle 3"/>
          <p:cNvSpPr txBox="1">
            <a:spLocks noGrp="1" noChangeArrowheads="1"/>
          </p:cNvSpPr>
          <p:nvPr/>
        </p:nvSpPr>
        <p:spPr bwMode="auto">
          <a:xfrm>
            <a:off x="665164" y="88900"/>
            <a:ext cx="122237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8397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00539" y="9015413"/>
            <a:ext cx="2089150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0375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75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47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19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91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839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476" y="9015413"/>
            <a:ext cx="506413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96E07C6B-0B5C-4F8B-AF92-7FF4F800ABD9}" type="slidenum">
              <a:rPr lang="en-US" sz="1200" b="0" smtClean="0"/>
              <a:pPr/>
              <a:t>27</a:t>
            </a:fld>
            <a:endParaRPr lang="en-US" sz="1200" b="0" smtClean="0"/>
          </a:p>
        </p:txBody>
      </p:sp>
      <p:sp>
        <p:nvSpPr>
          <p:cNvPr id="839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2012</a:t>
            </a:r>
            <a:endParaRPr lang="en-US" sz="140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62754" y="95706"/>
            <a:ext cx="2226934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802.11-12/0982r0</a:t>
            </a:r>
            <a:endParaRPr lang="en-US" sz="1400"/>
          </a:p>
        </p:txBody>
      </p:sp>
      <p:sp>
        <p:nvSpPr>
          <p:cNvPr id="19459" name="Rectangle 3"/>
          <p:cNvSpPr txBox="1">
            <a:spLocks noGrp="1" noChangeArrowheads="1"/>
          </p:cNvSpPr>
          <p:nvPr/>
        </p:nvSpPr>
        <p:spPr bwMode="auto">
          <a:xfrm>
            <a:off x="665164" y="88900"/>
            <a:ext cx="122237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00539" y="9015413"/>
            <a:ext cx="2089150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0375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75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47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19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91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1850" y="9015413"/>
            <a:ext cx="427038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2BEB48A-F2B2-4DC9-B48F-7362793BC5C1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802.11-12/0982r0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83711" y="9015413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BB55A41-2363-4FF7-B4E6-5952201265B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221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5163" y="95706"/>
            <a:ext cx="732573" cy="215444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  <p:sp>
        <p:nvSpPr>
          <p:cNvPr id="25602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5604" name="Header Placeholder 3"/>
          <p:cNvSpPr>
            <a:spLocks noGrp="1"/>
          </p:cNvSpPr>
          <p:nvPr>
            <p:ph type="hdr" sz="quarter"/>
          </p:nvPr>
        </p:nvSpPr>
        <p:spPr>
          <a:xfrm>
            <a:off x="4172770" y="95706"/>
            <a:ext cx="2216919" cy="215444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802.11-12/0982r0</a:t>
            </a:r>
          </a:p>
        </p:txBody>
      </p:sp>
      <p:sp>
        <p:nvSpPr>
          <p:cNvPr id="25605" name="Date Placeholder 4"/>
          <p:cNvSpPr txBox="1">
            <a:spLocks noGrp="1"/>
          </p:cNvSpPr>
          <p:nvPr/>
        </p:nvSpPr>
        <p:spPr bwMode="auto">
          <a:xfrm>
            <a:off x="665164" y="88900"/>
            <a:ext cx="1222375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6150" eaLnBrk="0" hangingPunct="0"/>
            <a:r>
              <a:rPr lang="en-US" sz="1400"/>
              <a:t>November 2011</a:t>
            </a:r>
          </a:p>
        </p:txBody>
      </p:sp>
      <p:sp>
        <p:nvSpPr>
          <p:cNvPr id="2560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300539" y="9015413"/>
            <a:ext cx="2089150" cy="1905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2560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377835" y="9015413"/>
            <a:ext cx="421053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6150"/>
            <a:r>
              <a:rPr lang="en-US" smtClean="0"/>
              <a:t>Page </a:t>
            </a:r>
            <a:fld id="{41300B6B-B988-4E96-8F5F-FFB9E837AEEF}" type="slidenum">
              <a:rPr lang="en-US" smtClean="0"/>
              <a:pPr defTabSz="946150"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5163" y="95706"/>
            <a:ext cx="732573" cy="215444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7652" name="Header Placeholder 3"/>
          <p:cNvSpPr>
            <a:spLocks noGrp="1"/>
          </p:cNvSpPr>
          <p:nvPr>
            <p:ph type="hdr" sz="quarter"/>
          </p:nvPr>
        </p:nvSpPr>
        <p:spPr>
          <a:xfrm>
            <a:off x="4172770" y="95706"/>
            <a:ext cx="2216919" cy="215444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802.11-12/0982r0</a:t>
            </a:r>
          </a:p>
        </p:txBody>
      </p:sp>
      <p:sp>
        <p:nvSpPr>
          <p:cNvPr id="27653" name="Date Placeholder 4"/>
          <p:cNvSpPr txBox="1">
            <a:spLocks noGrp="1"/>
          </p:cNvSpPr>
          <p:nvPr/>
        </p:nvSpPr>
        <p:spPr bwMode="auto">
          <a:xfrm>
            <a:off x="665164" y="88900"/>
            <a:ext cx="1222375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6150" eaLnBrk="0" hangingPunct="0"/>
            <a:r>
              <a:rPr lang="en-US" sz="1400"/>
              <a:t>November 2011</a:t>
            </a:r>
          </a:p>
        </p:txBody>
      </p:sp>
      <p:sp>
        <p:nvSpPr>
          <p:cNvPr id="27654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300539" y="9015413"/>
            <a:ext cx="2089150" cy="1905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2765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383711" y="9015413"/>
            <a:ext cx="415177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6150"/>
            <a:r>
              <a:rPr lang="en-US" smtClean="0"/>
              <a:t>Page </a:t>
            </a:r>
            <a:fld id="{C203DFCC-51D3-4708-9D5D-0538E7E52D07}" type="slidenum">
              <a:rPr lang="en-US" smtClean="0"/>
              <a:pPr defTabSz="946150"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802.11-12/0982r0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BB55A41-2363-4FF7-B4E6-5952201265B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765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2012</a:t>
            </a:r>
            <a:endParaRPr lang="en-US" sz="1400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62754" y="95706"/>
            <a:ext cx="2226934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802.11-12/0982r0</a:t>
            </a:r>
            <a:endParaRPr lang="en-US" sz="1400"/>
          </a:p>
        </p:txBody>
      </p:sp>
      <p:sp>
        <p:nvSpPr>
          <p:cNvPr id="52227" name="Rectangle 3"/>
          <p:cNvSpPr txBox="1">
            <a:spLocks noGrp="1" noChangeArrowheads="1"/>
          </p:cNvSpPr>
          <p:nvPr/>
        </p:nvSpPr>
        <p:spPr bwMode="auto">
          <a:xfrm>
            <a:off x="665164" y="88900"/>
            <a:ext cx="122237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522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00539" y="9015413"/>
            <a:ext cx="2089150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0375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75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47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19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91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5222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476" y="9015413"/>
            <a:ext cx="506413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77EC9F2F-741B-4DEE-8797-BA00E4F3D4F3}" type="slidenum">
              <a:rPr lang="en-US" sz="1200" b="0" smtClean="0"/>
              <a:pPr/>
              <a:t>15</a:t>
            </a:fld>
            <a:endParaRPr lang="en-US" sz="1200" b="0" smtClean="0"/>
          </a:p>
        </p:txBody>
      </p:sp>
      <p:sp>
        <p:nvSpPr>
          <p:cNvPr id="522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802.11-12/0982r0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BB55A41-2363-4FF7-B4E6-5952201265B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2210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2012</a:t>
            </a:r>
            <a:endParaRPr lang="en-US" sz="1400"/>
          </a:p>
        </p:txBody>
      </p:sp>
      <p:sp>
        <p:nvSpPr>
          <p:cNvPr id="64514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64516" name="Header Placeholder 3"/>
          <p:cNvSpPr>
            <a:spLocks noGrp="1"/>
          </p:cNvSpPr>
          <p:nvPr>
            <p:ph type="hdr" sz="quarter"/>
          </p:nvPr>
        </p:nvSpPr>
        <p:spPr>
          <a:xfrm>
            <a:off x="4162754" y="95706"/>
            <a:ext cx="2226934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802.11-12/0982r0</a:t>
            </a:r>
            <a:endParaRPr lang="en-US" sz="1400"/>
          </a:p>
        </p:txBody>
      </p:sp>
      <p:sp>
        <p:nvSpPr>
          <p:cNvPr id="64517" name="Date Placeholder 4"/>
          <p:cNvSpPr txBox="1">
            <a:spLocks noGrp="1"/>
          </p:cNvSpPr>
          <p:nvPr/>
        </p:nvSpPr>
        <p:spPr bwMode="auto">
          <a:xfrm>
            <a:off x="665164" y="88900"/>
            <a:ext cx="122237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64518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300539" y="9015413"/>
            <a:ext cx="2089150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0375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75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47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19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9175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645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92476" y="9015413"/>
            <a:ext cx="506413" cy="19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E44476F-A137-4586-B866-C75BB669FE3D}" type="slidenum">
              <a:rPr lang="en-US" sz="1200" b="0" smtClean="0"/>
              <a:pPr/>
              <a:t>17</a:t>
            </a:fld>
            <a:endParaRPr lang="en-US" sz="1200" b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A0CEB-573A-4C5B-B96E-9F988F65BE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243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4A103C-95A1-4F98-86E3-4AC6B2ED6C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929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4EE9B48-E8B0-4388-B2E0-961FE42F0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59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9885DD7-3821-4FFE-BF8D-81AF824CE2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355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AEAD36-1DF0-4BD8-97EF-26BDB0C08C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29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16E056-741C-471B-B835-4AEE309D7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780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694D38-305E-44E0-93FC-17A03AB5D0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972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6F17C2-4CCD-4DA3-9E5C-4DA81EE099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041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889F155-C5C9-454B-A5D2-E54828640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21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A797FB-F421-47F0-8EC2-CE2059B949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849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3D312F-790B-4327-8E5D-C520810C8F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465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ACE81-C911-4801-93D7-DFC0697A5B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716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smtClean="0"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78600" y="6475413"/>
            <a:ext cx="19653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CB99B2B-AF85-4893-959A-4850BB0805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64060" y="311964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/>
              <a:t>doc.: IEEE </a:t>
            </a:r>
            <a:r>
              <a:rPr lang="en-US" sz="1800" dirty="0" smtClean="0"/>
              <a:t>802.11-12/0982r0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LetterBallots/CC3ARC/CC3_instructions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b/patents/pat802_11.html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gate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802world.org/plenary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about/sasb/patcom/pat802_11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Meetings/201209ChinaInterim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802world.org/plenar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904E5C1E-A54F-41BC-BA0B-32D74731848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16494" name="Rectangle 321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763000" cy="685800"/>
          </a:xfrm>
        </p:spPr>
        <p:txBody>
          <a:bodyPr/>
          <a:lstStyle/>
          <a:p>
            <a:r>
              <a:rPr lang="en-US" sz="2400" dirty="0" smtClean="0"/>
              <a:t>WG11 Plenary - Supplementary Information - September 2012</a:t>
            </a:r>
          </a:p>
        </p:txBody>
      </p:sp>
      <p:sp>
        <p:nvSpPr>
          <p:cNvPr id="16495" name="Rectangle 32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dirty="0" smtClean="0"/>
              <a:t>Date</a:t>
            </a:r>
            <a:r>
              <a:rPr lang="en-US" smtClean="0"/>
              <a:t>:</a:t>
            </a:r>
            <a:r>
              <a:rPr lang="en-US" b="0" smtClean="0"/>
              <a:t> </a:t>
            </a:r>
            <a:r>
              <a:rPr lang="en-US" b="0" smtClean="0"/>
              <a:t>2012-09-17</a:t>
            </a:r>
            <a:endParaRPr lang="en-US" dirty="0" smtClean="0"/>
          </a:p>
        </p:txBody>
      </p:sp>
      <p:sp>
        <p:nvSpPr>
          <p:cNvPr id="16496" name="Rectangle 323"/>
          <p:cNvSpPr>
            <a:spLocks noChangeArrowheads="1"/>
          </p:cNvSpPr>
          <p:nvPr/>
        </p:nvSpPr>
        <p:spPr bwMode="auto">
          <a:xfrm>
            <a:off x="533400" y="16764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16497" name="Text Box 330"/>
          <p:cNvSpPr txBox="1">
            <a:spLocks noChangeArrowheads="1"/>
          </p:cNvSpPr>
          <p:nvPr/>
        </p:nvSpPr>
        <p:spPr bwMode="auto">
          <a:xfrm>
            <a:off x="533400" y="5644906"/>
            <a:ext cx="830740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600" dirty="0"/>
              <a:t>Abstract: Additional Information on topics for </a:t>
            </a:r>
            <a:r>
              <a:rPr lang="en-US" sz="1600" dirty="0" smtClean="0"/>
              <a:t>the 802.11 interim meeting </a:t>
            </a:r>
            <a:r>
              <a:rPr lang="en-US" sz="1600" dirty="0"/>
              <a:t>– </a:t>
            </a:r>
            <a:r>
              <a:rPr lang="en-US" sz="1600" dirty="0" smtClean="0"/>
              <a:t>September 2012 </a:t>
            </a:r>
            <a:endParaRPr lang="en-US" sz="1600" dirty="0"/>
          </a:p>
        </p:txBody>
      </p:sp>
      <p:sp>
        <p:nvSpPr>
          <p:cNvPr id="1649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88975" y="319088"/>
            <a:ext cx="15287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12169"/>
              </p:ext>
            </p:extLst>
          </p:nvPr>
        </p:nvGraphicFramePr>
        <p:xfrm>
          <a:off x="533400" y="2246924"/>
          <a:ext cx="7721600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Document" r:id="rId5" imgW="8278267" imgH="2779627" progId="Word.Document.8">
                  <p:embed/>
                </p:oleObj>
              </mc:Choice>
              <mc:Fallback>
                <p:oleObj name="Document" r:id="rId5" imgW="8278267" imgH="2779627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246924"/>
                        <a:ext cx="7721600" cy="259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3686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CD487D1F-5F9A-4553-BAB8-4A723832F8EC}" type="slidenum">
              <a:rPr lang="en-US" sz="1200" b="0" smtClean="0"/>
              <a:pPr/>
              <a:t>10</a:t>
            </a:fld>
            <a:endParaRPr lang="en-US" sz="1200" b="0" smtClean="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82675"/>
            <a:ext cx="7772400" cy="671480"/>
          </a:xfrm>
        </p:spPr>
        <p:txBody>
          <a:bodyPr/>
          <a:lstStyle/>
          <a:p>
            <a:r>
              <a:rPr lang="en-US" sz="2800" dirty="0" smtClean="0"/>
              <a:t>Other Special Events</a:t>
            </a:r>
          </a:p>
        </p:txBody>
      </p:sp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22225" y="617538"/>
            <a:ext cx="386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4.1.11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6870" name="TextBox 2"/>
          <p:cNvSpPr txBox="1">
            <a:spLocks noChangeArrowheads="1"/>
          </p:cNvSpPr>
          <p:nvPr/>
        </p:nvSpPr>
        <p:spPr bwMode="auto">
          <a:xfrm>
            <a:off x="366584" y="3962400"/>
            <a:ext cx="7800020" cy="156966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dirty="0"/>
              <a:t>Wednesday Social  6:30 pm start</a:t>
            </a:r>
          </a:p>
          <a:p>
            <a:r>
              <a:rPr lang="en-US" sz="3200" dirty="0"/>
              <a:t>Badge needed for </a:t>
            </a:r>
            <a:r>
              <a:rPr lang="en-US" sz="3200" dirty="0" smtClean="0"/>
              <a:t>admission – Guest also</a:t>
            </a:r>
            <a:endParaRPr lang="en-US" sz="3200" dirty="0"/>
          </a:p>
          <a:p>
            <a:r>
              <a:rPr lang="en-US" sz="3200" dirty="0" smtClean="0"/>
              <a:t>Location: </a:t>
            </a:r>
            <a:r>
              <a:rPr lang="en-GB" sz="3200" dirty="0" smtClean="0"/>
              <a:t>Verbena Terrace</a:t>
            </a:r>
            <a:r>
              <a:rPr lang="en-GB" sz="3200" dirty="0"/>
              <a:t> </a:t>
            </a:r>
            <a:r>
              <a:rPr lang="en-GB" sz="3200" dirty="0" smtClean="0"/>
              <a:t>(Main</a:t>
            </a:r>
            <a:r>
              <a:rPr lang="en-GB" sz="3200" dirty="0"/>
              <a:t> </a:t>
            </a:r>
            <a:r>
              <a:rPr lang="en-GB" sz="3200" dirty="0" smtClean="0"/>
              <a:t>Building</a:t>
            </a:r>
            <a:r>
              <a:rPr lang="en-GB" sz="3200" dirty="0"/>
              <a:t>)</a:t>
            </a:r>
            <a:endParaRPr lang="en-US" sz="3200" dirty="0"/>
          </a:p>
        </p:txBody>
      </p:sp>
      <p:sp>
        <p:nvSpPr>
          <p:cNvPr id="36871" name="TextBox 9"/>
          <p:cNvSpPr txBox="1">
            <a:spLocks noChangeArrowheads="1"/>
          </p:cNvSpPr>
          <p:nvPr/>
        </p:nvSpPr>
        <p:spPr bwMode="auto">
          <a:xfrm>
            <a:off x="102865" y="1850118"/>
            <a:ext cx="8032776" cy="156966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dirty="0"/>
              <a:t>Breakfast </a:t>
            </a:r>
            <a:r>
              <a:rPr lang="en-US" sz="3200" dirty="0" smtClean="0"/>
              <a:t>– </a:t>
            </a:r>
            <a:r>
              <a:rPr lang="pt-BR" sz="3200" dirty="0"/>
              <a:t>Verde Vista Terrace + LM </a:t>
            </a:r>
            <a:r>
              <a:rPr lang="pt-BR" sz="3200" dirty="0" smtClean="0"/>
              <a:t>Foyer</a:t>
            </a:r>
          </a:p>
          <a:p>
            <a:r>
              <a:rPr lang="en-US" sz="3200" dirty="0" smtClean="0"/>
              <a:t>Breaks –      </a:t>
            </a:r>
            <a:r>
              <a:rPr lang="pt-BR" sz="3200" dirty="0"/>
              <a:t>Verde Vista Terrace + LM </a:t>
            </a:r>
            <a:r>
              <a:rPr lang="pt-BR" sz="3200" dirty="0" smtClean="0"/>
              <a:t>Foyer</a:t>
            </a:r>
          </a:p>
          <a:p>
            <a:r>
              <a:rPr lang="pt-BR" sz="3200" dirty="0"/>
              <a:t>Lunch </a:t>
            </a:r>
            <a:r>
              <a:rPr lang="en-US" sz="3200" dirty="0"/>
              <a:t>– </a:t>
            </a:r>
            <a:r>
              <a:rPr lang="pt-BR" sz="3200" dirty="0" smtClean="0"/>
              <a:t>Indian </a:t>
            </a:r>
            <a:r>
              <a:rPr lang="pt-BR" sz="3200" dirty="0"/>
              <a:t>Wells LM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4096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DBD9E1DD-0C4A-4234-8DE4-72B48CA059F4}" type="slidenum">
              <a:rPr lang="en-US" sz="1200" b="0" smtClean="0"/>
              <a:pPr/>
              <a:t>11</a:t>
            </a:fld>
            <a:endParaRPr lang="en-US" sz="1200" b="0" smtClean="0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 Architecture Document</a:t>
            </a:r>
          </a:p>
        </p:txBody>
      </p:sp>
      <p:sp>
        <p:nvSpPr>
          <p:cNvPr id="40966" name="Text Box 4"/>
          <p:cNvSpPr txBox="1">
            <a:spLocks noChangeArrowheads="1"/>
          </p:cNvSpPr>
          <p:nvPr/>
        </p:nvSpPr>
        <p:spPr bwMode="auto">
          <a:xfrm>
            <a:off x="22225" y="617538"/>
            <a:ext cx="386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4.1.14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D1.5 of the P802 is latest version</a:t>
            </a:r>
          </a:p>
          <a:p>
            <a:r>
              <a:rPr lang="en-GB" dirty="0" smtClean="0"/>
              <a:t>Comment collection</a:t>
            </a:r>
            <a:r>
              <a:rPr lang="en-GB" baseline="0" dirty="0" smtClean="0"/>
              <a:t> period started on D1.5</a:t>
            </a:r>
          </a:p>
          <a:p>
            <a:endParaRPr lang="en-GB" dirty="0"/>
          </a:p>
          <a:p>
            <a:r>
              <a:rPr lang="en-GB" baseline="0" dirty="0" smtClean="0"/>
              <a:t>802.11 members can provide comments following</a:t>
            </a:r>
          </a:p>
          <a:p>
            <a:pPr marL="0" indent="0">
              <a:buNone/>
            </a:pPr>
            <a:r>
              <a:rPr lang="en-GB" sz="1800" dirty="0">
                <a:hlinkClick r:id="rId2"/>
              </a:rPr>
              <a:t>http://</a:t>
            </a:r>
            <a:r>
              <a:rPr lang="en-GB" sz="1800" dirty="0" smtClean="0">
                <a:hlinkClick r:id="rId2"/>
              </a:rPr>
              <a:t>www.ieee802.org/11/LetterBallots/CC3ARC/CC3_instructions.html</a:t>
            </a:r>
            <a:endParaRPr lang="en-GB" sz="1800" dirty="0" smtClean="0"/>
          </a:p>
          <a:p>
            <a:endParaRPr lang="en-GB" baseline="0" dirty="0" smtClean="0"/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802.24</a:t>
            </a:r>
            <a:r>
              <a:rPr lang="en-GB" baseline="0" dirty="0" smtClean="0"/>
              <a:t> – Smart Grid WG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One ad-hoc meeting will be held</a:t>
            </a:r>
          </a:p>
          <a:p>
            <a:r>
              <a:rPr lang="en-GB" dirty="0" smtClean="0"/>
              <a:t>Tuesday</a:t>
            </a:r>
            <a:r>
              <a:rPr lang="en-GB" baseline="0" dirty="0" smtClean="0"/>
              <a:t> 2012-09-18, </a:t>
            </a:r>
            <a:r>
              <a:rPr lang="en-GB" dirty="0" smtClean="0"/>
              <a:t>16:00-18:00</a:t>
            </a:r>
          </a:p>
          <a:p>
            <a:endParaRPr lang="en-GB" dirty="0"/>
          </a:p>
          <a:p>
            <a:r>
              <a:rPr lang="en-GB" dirty="0"/>
              <a:t>The agenda will be to review action items from July and prepare for our first official meeting during the November plenary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 smtClean="0"/>
              <a:t>Meeting set up in IMAT so that attendance credit can be claimed for 802.11. 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225" y="617538"/>
            <a:ext cx="386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4.1.15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427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52488"/>
          </a:xfrm>
        </p:spPr>
        <p:txBody>
          <a:bodyPr/>
          <a:lstStyle/>
          <a:p>
            <a:r>
              <a:rPr lang="en-US" dirty="0" smtClean="0"/>
              <a:t>Wednesday Plenary Topics</a:t>
            </a: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>
          <a:xfrm>
            <a:off x="363538" y="1566863"/>
            <a:ext cx="8518525" cy="4500562"/>
          </a:xfrm>
        </p:spPr>
        <p:txBody>
          <a:bodyPr/>
          <a:lstStyle/>
          <a:p>
            <a:r>
              <a:rPr lang="en-US" sz="2800" dirty="0" smtClean="0"/>
              <a:t>Liaisons</a:t>
            </a:r>
          </a:p>
          <a:p>
            <a:endParaRPr lang="en-US" sz="2800" dirty="0"/>
          </a:p>
          <a:p>
            <a:r>
              <a:rPr lang="en-US" sz="2800" smtClean="0"/>
              <a:t>Any other?</a:t>
            </a:r>
            <a:endParaRPr lang="en-US" sz="2800" dirty="0" smtClean="0"/>
          </a:p>
        </p:txBody>
      </p:sp>
      <p:sp>
        <p:nvSpPr>
          <p:cNvPr id="4710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47108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471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6D0D503-1675-4B23-A55D-ADAE9E03F941}" type="slidenum">
              <a:rPr lang="en-US" sz="1200" b="0" smtClean="0"/>
              <a:pPr/>
              <a:t>13</a:t>
            </a:fld>
            <a:endParaRPr lang="en-US" sz="1200" b="0" smtClean="0"/>
          </a:p>
        </p:txBody>
      </p:sp>
      <p:sp>
        <p:nvSpPr>
          <p:cNvPr id="47110" name="Text Box 7"/>
          <p:cNvSpPr txBox="1">
            <a:spLocks noChangeArrowheads="1"/>
          </p:cNvSpPr>
          <p:nvPr/>
        </p:nvSpPr>
        <p:spPr bwMode="auto">
          <a:xfrm>
            <a:off x="66675" y="617538"/>
            <a:ext cx="386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4.1.16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52488"/>
          </a:xfrm>
        </p:spPr>
        <p:txBody>
          <a:bodyPr/>
          <a:lstStyle/>
          <a:p>
            <a:r>
              <a:rPr lang="en-US" dirty="0" smtClean="0"/>
              <a:t>Tutorials</a:t>
            </a: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>
          <a:xfrm>
            <a:off x="363538" y="1399032"/>
            <a:ext cx="8518525" cy="5129783"/>
          </a:xfrm>
        </p:spPr>
        <p:txBody>
          <a:bodyPr/>
          <a:lstStyle/>
          <a:p>
            <a:r>
              <a:rPr lang="en-US" sz="2800" kern="1200" dirty="0">
                <a:solidFill>
                  <a:schemeClr val="tx2"/>
                </a:solidFill>
                <a:latin typeface="Times New Roman" pitchFamily="18" charset="0"/>
              </a:rPr>
              <a:t>None during September 2012</a:t>
            </a:r>
          </a:p>
          <a:p>
            <a:r>
              <a:rPr lang="en-US" sz="2800" kern="1200" dirty="0">
                <a:solidFill>
                  <a:schemeClr val="tx2"/>
                </a:solidFill>
                <a:latin typeface="Times New Roman" pitchFamily="18" charset="0"/>
              </a:rPr>
              <a:t>November 2012 tutorials:</a:t>
            </a:r>
          </a:p>
          <a:p>
            <a:pPr lvl="1"/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Monday</a:t>
            </a:r>
          </a:p>
          <a:p>
            <a:pPr lvl="2"/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AVB (Sponsored by Tony </a:t>
            </a:r>
            <a:r>
              <a:rPr lang="en-US" sz="2800" b="1" kern="1200" dirty="0" err="1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Jeffree</a:t>
            </a:r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)</a:t>
            </a:r>
          </a:p>
          <a:p>
            <a:pPr lvl="2"/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L2 Routing (Sponsored by Bob Heile)</a:t>
            </a:r>
          </a:p>
          <a:p>
            <a:pPr lvl="2"/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Medical Device Interop (Sponsored by Bob Heile)</a:t>
            </a:r>
          </a:p>
          <a:p>
            <a:pPr lvl="1"/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Tuesday</a:t>
            </a:r>
          </a:p>
          <a:p>
            <a:pPr lvl="2"/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Smart Grid TAG overview (Sponsored by James Gilb)</a:t>
            </a:r>
            <a:endParaRPr lang="en-GB" sz="2800" b="1" kern="1200" dirty="0">
              <a:solidFill>
                <a:schemeClr val="tx2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0179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50180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5018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BEAB9AC7-5207-448C-9A29-229569366AEB}" type="slidenum">
              <a:rPr lang="en-US" sz="1200" b="0" smtClean="0"/>
              <a:pPr/>
              <a:t>14</a:t>
            </a:fld>
            <a:endParaRPr lang="en-US" sz="1200" b="0" smtClean="0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66675" y="617538"/>
            <a:ext cx="386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4.1.17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0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5120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C8B683F7-22E6-4EDC-B19D-F1A3A11DDA16}" type="slidenum">
              <a:rPr lang="en-US" sz="1200" b="0" smtClean="0"/>
              <a:pPr/>
              <a:t>15</a:t>
            </a:fld>
            <a:endParaRPr lang="en-US" sz="1200" b="0" smtClean="0"/>
          </a:p>
        </p:txBody>
      </p:sp>
      <p:sp>
        <p:nvSpPr>
          <p:cNvPr id="51204" name="WordArt 2"/>
          <p:cNvSpPr>
            <a:spLocks noChangeArrowheads="1" noChangeShapeType="1" noTextEdit="1"/>
          </p:cNvSpPr>
          <p:nvPr/>
        </p:nvSpPr>
        <p:spPr bwMode="auto">
          <a:xfrm>
            <a:off x="2806700" y="2944813"/>
            <a:ext cx="3741738" cy="14747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Wednesday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3686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CD487D1F-5F9A-4553-BAB8-4A723832F8EC}" type="slidenum">
              <a:rPr lang="en-US" sz="1200" b="0" smtClean="0"/>
              <a:pPr/>
              <a:t>16</a:t>
            </a:fld>
            <a:endParaRPr lang="en-US" sz="1200" b="0" smtClean="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82675"/>
            <a:ext cx="7772400" cy="671480"/>
          </a:xfrm>
        </p:spPr>
        <p:txBody>
          <a:bodyPr/>
          <a:lstStyle/>
          <a:p>
            <a:r>
              <a:rPr lang="en-US" sz="2800" dirty="0" smtClean="0"/>
              <a:t>Social</a:t>
            </a:r>
          </a:p>
        </p:txBody>
      </p:sp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-671" y="617538"/>
            <a:ext cx="39145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Wednesday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2.7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9" name="TextBox 2"/>
          <p:cNvSpPr txBox="1">
            <a:spLocks noChangeArrowheads="1"/>
          </p:cNvSpPr>
          <p:nvPr/>
        </p:nvSpPr>
        <p:spPr bwMode="auto">
          <a:xfrm>
            <a:off x="632398" y="2654595"/>
            <a:ext cx="7800020" cy="156966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dirty="0"/>
              <a:t>Wednesday Social  6:30 pm start</a:t>
            </a:r>
          </a:p>
          <a:p>
            <a:r>
              <a:rPr lang="en-US" sz="3200" dirty="0"/>
              <a:t>Badge needed for </a:t>
            </a:r>
            <a:r>
              <a:rPr lang="en-US" sz="3200" dirty="0" smtClean="0"/>
              <a:t>admission – Guest also</a:t>
            </a:r>
            <a:endParaRPr lang="en-US" sz="3200" dirty="0"/>
          </a:p>
          <a:p>
            <a:r>
              <a:rPr lang="en-US" sz="3200" dirty="0" smtClean="0"/>
              <a:t>Location: </a:t>
            </a:r>
            <a:r>
              <a:rPr lang="en-GB" sz="3200" dirty="0" smtClean="0"/>
              <a:t>Verbena Terrace</a:t>
            </a:r>
            <a:r>
              <a:rPr lang="en-GB" sz="3200" dirty="0"/>
              <a:t> </a:t>
            </a:r>
            <a:r>
              <a:rPr lang="en-GB" sz="3200" dirty="0" smtClean="0"/>
              <a:t>(Main</a:t>
            </a:r>
            <a:r>
              <a:rPr lang="en-GB" sz="3200" dirty="0"/>
              <a:t> </a:t>
            </a:r>
            <a:r>
              <a:rPr lang="en-GB" sz="3200" dirty="0" smtClean="0"/>
              <a:t>Building</a:t>
            </a:r>
            <a:r>
              <a:rPr lang="en-GB" sz="3200" dirty="0"/>
              <a:t>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5889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6349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349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48B48962-344E-47C1-A65F-6561BF81BF81}" type="slidenum">
              <a:rPr lang="en-US" sz="1200" b="0" smtClean="0"/>
              <a:pPr/>
              <a:t>17</a:t>
            </a:fld>
            <a:endParaRPr lang="en-US" sz="1200" b="0" smtClean="0"/>
          </a:p>
        </p:txBody>
      </p:sp>
      <p:sp>
        <p:nvSpPr>
          <p:cNvPr id="63492" name="TextBox 5"/>
          <p:cNvSpPr txBox="1">
            <a:spLocks noChangeArrowheads="1"/>
          </p:cNvSpPr>
          <p:nvPr/>
        </p:nvSpPr>
        <p:spPr bwMode="auto">
          <a:xfrm>
            <a:off x="2868613" y="1049338"/>
            <a:ext cx="284003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3200"/>
              <a:t>Room Changes</a:t>
            </a:r>
          </a:p>
        </p:txBody>
      </p:sp>
      <p:sp>
        <p:nvSpPr>
          <p:cNvPr id="63493" name="Text Box 4"/>
          <p:cNvSpPr txBox="1">
            <a:spLocks noChangeArrowheads="1"/>
          </p:cNvSpPr>
          <p:nvPr/>
        </p:nvSpPr>
        <p:spPr bwMode="auto">
          <a:xfrm>
            <a:off x="38100" y="617538"/>
            <a:ext cx="40687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>
                <a:solidFill>
                  <a:schemeClr val="tx2"/>
                </a:solidFill>
              </a:rPr>
              <a:t>Wednesday Agenda Item 5.2</a:t>
            </a:r>
          </a:p>
        </p:txBody>
      </p:sp>
      <p:sp>
        <p:nvSpPr>
          <p:cNvPr id="63494" name="TextBox 1"/>
          <p:cNvSpPr txBox="1">
            <a:spLocks noChangeArrowheads="1"/>
          </p:cNvSpPr>
          <p:nvPr/>
        </p:nvSpPr>
        <p:spPr bwMode="auto">
          <a:xfrm>
            <a:off x="889000" y="2344738"/>
            <a:ext cx="4924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??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6656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350E019E-4A99-4B6C-ADC3-E69846FC02B9}" type="slidenum">
              <a:rPr lang="en-US" sz="1200" b="0" smtClean="0"/>
              <a:pPr/>
              <a:t>18</a:t>
            </a:fld>
            <a:endParaRPr lang="en-US" sz="1200" b="0" smtClean="0"/>
          </a:p>
        </p:txBody>
      </p:sp>
      <p:sp>
        <p:nvSpPr>
          <p:cNvPr id="66564" name="TextBox 5"/>
          <p:cNvSpPr txBox="1">
            <a:spLocks noChangeArrowheads="1"/>
          </p:cNvSpPr>
          <p:nvPr/>
        </p:nvSpPr>
        <p:spPr bwMode="auto">
          <a:xfrm>
            <a:off x="1840399" y="1025525"/>
            <a:ext cx="489646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3200" dirty="0" smtClean="0"/>
              <a:t>Mid-week Officer </a:t>
            </a:r>
            <a:r>
              <a:rPr lang="en-US" sz="3200" dirty="0"/>
              <a:t>Changes</a:t>
            </a:r>
          </a:p>
        </p:txBody>
      </p:sp>
      <p:sp>
        <p:nvSpPr>
          <p:cNvPr id="66565" name="Text Box 4"/>
          <p:cNvSpPr txBox="1">
            <a:spLocks noChangeArrowheads="1"/>
          </p:cNvSpPr>
          <p:nvPr/>
        </p:nvSpPr>
        <p:spPr bwMode="auto">
          <a:xfrm>
            <a:off x="23813" y="617538"/>
            <a:ext cx="40687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>
                <a:solidFill>
                  <a:schemeClr val="tx2"/>
                </a:solidFill>
              </a:rPr>
              <a:t>Wednesday Agenda Item 5.3</a:t>
            </a:r>
          </a:p>
        </p:txBody>
      </p:sp>
      <p:sp>
        <p:nvSpPr>
          <p:cNvPr id="66566" name="TextBox 2"/>
          <p:cNvSpPr txBox="1">
            <a:spLocks noChangeArrowheads="1"/>
          </p:cNvSpPr>
          <p:nvPr/>
        </p:nvSpPr>
        <p:spPr bwMode="auto">
          <a:xfrm>
            <a:off x="766763" y="1989138"/>
            <a:ext cx="14081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/>
              <a:t>If needed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6758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758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24BC4AF1-6646-4E89-96F6-D8AE9B52707D}" type="slidenum">
              <a:rPr lang="en-US" sz="1200" b="0" smtClean="0"/>
              <a:pPr/>
              <a:t>19</a:t>
            </a:fld>
            <a:endParaRPr lang="en-US" sz="1200" b="0" smtClean="0"/>
          </a:p>
        </p:txBody>
      </p:sp>
      <p:sp>
        <p:nvSpPr>
          <p:cNvPr id="67588" name="WordArt 2"/>
          <p:cNvSpPr>
            <a:spLocks noChangeArrowheads="1" noChangeShapeType="1" noTextEdit="1"/>
          </p:cNvSpPr>
          <p:nvPr/>
        </p:nvSpPr>
        <p:spPr bwMode="auto">
          <a:xfrm>
            <a:off x="3252788" y="2944813"/>
            <a:ext cx="3295650" cy="1257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Friday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1843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ABC65D6B-EC32-4656-B38E-E7735A82E436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3252788" y="2944813"/>
            <a:ext cx="3295650" cy="1257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Monday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686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86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D8E51126-88D0-40B8-8FC4-59D380D58E67}" type="slidenum">
              <a:rPr lang="en-US" sz="1200" b="0" smtClean="0"/>
              <a:pPr/>
              <a:t>20</a:t>
            </a:fld>
            <a:endParaRPr lang="en-US" sz="1200" b="0" smtClean="0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738" y="1466045"/>
            <a:ext cx="8439150" cy="2771104"/>
          </a:xfrm>
        </p:spPr>
        <p:txBody>
          <a:bodyPr/>
          <a:lstStyle/>
          <a:p>
            <a:pPr>
              <a:defRPr/>
            </a:pPr>
            <a:r>
              <a:rPr lang="en-US" sz="3200" dirty="0" smtClean="0"/>
              <a:t>Coffee will be continuously available from 7:30am to 11:00am</a:t>
            </a:r>
          </a:p>
          <a:p>
            <a:pPr>
              <a:defRPr/>
            </a:pPr>
            <a:endParaRPr lang="en-US" sz="3200" dirty="0"/>
          </a:p>
          <a:p>
            <a:pPr>
              <a:defRPr/>
            </a:pPr>
            <a:r>
              <a:rPr lang="en-US" sz="3200" dirty="0" smtClean="0"/>
              <a:t>When we reach 10:00 we will determine if we take a break</a:t>
            </a:r>
            <a:endParaRPr lang="en-US" sz="3200" dirty="0"/>
          </a:p>
          <a:p>
            <a:pPr>
              <a:defRPr/>
            </a:pPr>
            <a:endParaRPr lang="en-US" sz="3200" dirty="0"/>
          </a:p>
          <a:p>
            <a:pPr marL="0" indent="0">
              <a:buFontTx/>
              <a:buNone/>
              <a:defRPr/>
            </a:pPr>
            <a:endParaRPr lang="en-US" sz="3200" dirty="0" smtClean="0"/>
          </a:p>
        </p:txBody>
      </p:sp>
      <p:sp>
        <p:nvSpPr>
          <p:cNvPr id="68614" name="Text Box 5"/>
          <p:cNvSpPr txBox="1">
            <a:spLocks noChangeArrowheads="1"/>
          </p:cNvSpPr>
          <p:nvPr/>
        </p:nvSpPr>
        <p:spPr bwMode="auto">
          <a:xfrm>
            <a:off x="228600" y="601663"/>
            <a:ext cx="3527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Friday Agenda Item </a:t>
            </a:r>
            <a:r>
              <a:rPr lang="en-US" dirty="0" smtClean="0">
                <a:solidFill>
                  <a:schemeClr val="tx2"/>
                </a:solidFill>
              </a:rPr>
              <a:t>2.07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05560" y="4074918"/>
            <a:ext cx="6455613" cy="203132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Break = Recess</a:t>
            </a:r>
          </a:p>
          <a:p>
            <a:pPr algn="ctr"/>
            <a:r>
              <a:rPr lang="en-US" sz="5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Reconvene at </a:t>
            </a:r>
            <a:r>
              <a:rPr lang="en-US" sz="7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10:15</a:t>
            </a:r>
            <a:endParaRPr lang="en-US" sz="6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686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86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D8E51126-88D0-40B8-8FC4-59D380D58E67}" type="slidenum">
              <a:rPr lang="en-US" sz="1200" b="0" smtClean="0"/>
              <a:pPr/>
              <a:t>21</a:t>
            </a:fld>
            <a:endParaRPr lang="en-US" sz="1200" b="0" smtClean="0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LOA Database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738" y="1981200"/>
            <a:ext cx="8439150" cy="4114800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hlinkClick r:id="rId2"/>
              </a:rPr>
              <a:t>http://standards.ieee.org/db/patents/pat802_11.html</a:t>
            </a:r>
            <a:endParaRPr lang="en-US" sz="2800" dirty="0" smtClean="0"/>
          </a:p>
          <a:p>
            <a:pPr>
              <a:defRPr/>
            </a:pPr>
            <a:endParaRPr lang="en-US" sz="2800" dirty="0" smtClean="0"/>
          </a:p>
          <a:p>
            <a:pPr>
              <a:defRPr/>
            </a:pPr>
            <a:r>
              <a:rPr lang="en-US" sz="2800" dirty="0" smtClean="0"/>
              <a:t>8 </a:t>
            </a:r>
            <a:r>
              <a:rPr lang="en-US" sz="2800" dirty="0"/>
              <a:t>entries with </a:t>
            </a:r>
            <a:r>
              <a:rPr lang="en-US" sz="2800" dirty="0" smtClean="0"/>
              <a:t>2012 </a:t>
            </a:r>
            <a:r>
              <a:rPr lang="en-US" sz="2800" dirty="0"/>
              <a:t>submission dates</a:t>
            </a:r>
          </a:p>
          <a:p>
            <a:pPr marL="0" indent="0">
              <a:buFontTx/>
              <a:buNone/>
              <a:defRPr/>
            </a:pPr>
            <a:endParaRPr lang="en-US" sz="2800" dirty="0" smtClean="0"/>
          </a:p>
        </p:txBody>
      </p:sp>
      <p:sp>
        <p:nvSpPr>
          <p:cNvPr id="68614" name="Text Box 5"/>
          <p:cNvSpPr txBox="1">
            <a:spLocks noChangeArrowheads="1"/>
          </p:cNvSpPr>
          <p:nvPr/>
        </p:nvSpPr>
        <p:spPr bwMode="auto">
          <a:xfrm>
            <a:off x="228600" y="601663"/>
            <a:ext cx="3527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Friday Agenda Item 2.08 </a:t>
            </a:r>
          </a:p>
        </p:txBody>
      </p:sp>
    </p:spTree>
    <p:extLst>
      <p:ext uri="{BB962C8B-B14F-4D97-AF65-F5344CB8AC3E}">
        <p14:creationId xmlns:p14="http://schemas.microsoft.com/office/powerpoint/2010/main" val="250634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47663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6963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6963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87D930D0-479D-42F5-AB14-C71C7A35E28F}" type="slidenum">
              <a:rPr lang="en-US" sz="1200" b="0" smtClean="0"/>
              <a:pPr/>
              <a:t>22</a:t>
            </a:fld>
            <a:endParaRPr lang="en-US" sz="1200" b="0" smtClean="0"/>
          </a:p>
        </p:txBody>
      </p:sp>
      <p:sp>
        <p:nvSpPr>
          <p:cNvPr id="696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Store Contents  - Sept  2012</a:t>
            </a:r>
          </a:p>
        </p:txBody>
      </p:sp>
      <p:graphicFrame>
        <p:nvGraphicFramePr>
          <p:cNvPr id="77901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9845586"/>
              </p:ext>
            </p:extLst>
          </p:nvPr>
        </p:nvGraphicFramePr>
        <p:xfrm>
          <a:off x="239713" y="1598613"/>
          <a:ext cx="8632825" cy="4516500"/>
        </p:xfrm>
        <a:graphic>
          <a:graphicData uri="http://schemas.openxmlformats.org/drawingml/2006/table">
            <a:tbl>
              <a:tblPr/>
              <a:tblGrid>
                <a:gridCol w="2391520"/>
                <a:gridCol w="1399591"/>
                <a:gridCol w="1358739"/>
                <a:gridCol w="1741487"/>
                <a:gridCol w="1741488"/>
              </a:tblGrid>
              <a:tr h="9448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Draft in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Shop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18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Draft in Members Area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Publication in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Techstreet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Publication 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Get 802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P802.11.2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802.11s-2011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802.11 -2012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802.11aa-2012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802.11ae-2012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P802.11ac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D3.0   $5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P802.11ad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D9.0   $5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k, n, p, y, r, w, u, v, z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8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802.11-2007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9705" name="Text Box 71"/>
          <p:cNvSpPr txBox="1">
            <a:spLocks noChangeArrowheads="1"/>
          </p:cNvSpPr>
          <p:nvPr/>
        </p:nvSpPr>
        <p:spPr bwMode="auto">
          <a:xfrm>
            <a:off x="239713" y="617538"/>
            <a:ext cx="343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>
                <a:solidFill>
                  <a:schemeClr val="tx2"/>
                </a:solidFill>
              </a:rPr>
              <a:t>Friday Agenda Item 2.09</a:t>
            </a:r>
          </a:p>
        </p:txBody>
      </p:sp>
      <p:sp>
        <p:nvSpPr>
          <p:cNvPr id="69706" name="Text Box 73"/>
          <p:cNvSpPr txBox="1">
            <a:spLocks noChangeArrowheads="1"/>
          </p:cNvSpPr>
          <p:nvPr/>
        </p:nvSpPr>
        <p:spPr bwMode="auto">
          <a:xfrm>
            <a:off x="1192213" y="6145213"/>
            <a:ext cx="3254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400">
                <a:hlinkClick r:id="rId3"/>
              </a:rPr>
              <a:t>http://www.techstreet.com/ieeegate.html</a:t>
            </a:r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47725"/>
            <a:ext cx="7772400" cy="635000"/>
          </a:xfrm>
        </p:spPr>
        <p:txBody>
          <a:bodyPr/>
          <a:lstStyle/>
          <a:p>
            <a:r>
              <a:rPr lang="en-AU" smtClean="0"/>
              <a:t>802.11 drafts to ISO/IEC JTC1/SC6</a:t>
            </a:r>
          </a:p>
        </p:txBody>
      </p:sp>
      <p:sp>
        <p:nvSpPr>
          <p:cNvPr id="71682" name="Content Placeholder 6"/>
          <p:cNvSpPr>
            <a:spLocks noGrp="1"/>
          </p:cNvSpPr>
          <p:nvPr>
            <p:ph idx="1"/>
          </p:nvPr>
        </p:nvSpPr>
        <p:spPr>
          <a:xfrm>
            <a:off x="174625" y="5661025"/>
            <a:ext cx="8839200" cy="73977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AU" sz="2000" dirty="0" smtClean="0"/>
              <a:t>The WG told SC6 it would liaise 802.11ac as soon as it passes a LB</a:t>
            </a:r>
          </a:p>
          <a:p>
            <a:pPr marL="0" indent="0">
              <a:buFontTx/>
              <a:buNone/>
            </a:pPr>
            <a:r>
              <a:rPr lang="en-AU" sz="2000" dirty="0" smtClean="0"/>
              <a:t>802.11-2012  was submitted to SC6 when approved by the SASB – April 2012</a:t>
            </a:r>
          </a:p>
          <a:p>
            <a:pPr marL="457200" lvl="1" indent="0">
              <a:buFontTx/>
              <a:buNone/>
            </a:pPr>
            <a:endParaRPr lang="en-AU" dirty="0" smtClean="0"/>
          </a:p>
          <a:p>
            <a:pPr marL="457200" lvl="1" indent="0">
              <a:buFontTx/>
              <a:buNone/>
            </a:pPr>
            <a:endParaRPr lang="en-AU" dirty="0" smtClean="0"/>
          </a:p>
        </p:txBody>
      </p:sp>
      <p:sp>
        <p:nvSpPr>
          <p:cNvPr id="7168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93623" y="6488292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200" b="0" dirty="0" smtClean="0"/>
              <a:t>Slide </a:t>
            </a:r>
            <a:fld id="{F08ECC2A-67AC-445B-B19C-387D5EE1CD5F}" type="slidenum">
              <a:rPr lang="en-US" sz="1200" b="0" smtClean="0"/>
              <a:pPr algn="r"/>
              <a:t>23</a:t>
            </a:fld>
            <a:endParaRPr lang="en-US" sz="1200" b="0" dirty="0" smtClean="0"/>
          </a:p>
        </p:txBody>
      </p:sp>
      <p:graphicFrame>
        <p:nvGraphicFramePr>
          <p:cNvPr id="79924" name="Group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765039"/>
              </p:ext>
            </p:extLst>
          </p:nvPr>
        </p:nvGraphicFramePr>
        <p:xfrm>
          <a:off x="228600" y="1600200"/>
          <a:ext cx="8390105" cy="1767990"/>
        </p:xfrm>
        <a:graphic>
          <a:graphicData uri="http://schemas.openxmlformats.org/drawingml/2006/table">
            <a:tbl>
              <a:tblPr/>
              <a:tblGrid>
                <a:gridCol w="1431553"/>
                <a:gridCol w="1093354"/>
                <a:gridCol w="982166"/>
                <a:gridCol w="1432516"/>
                <a:gridCol w="1059962"/>
                <a:gridCol w="1195277"/>
                <a:gridCol w="1195277"/>
              </a:tblGrid>
              <a:tr h="579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After Okinawa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After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Atlanta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After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Jacksonville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After Waikoloa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After Atlanta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After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San Diego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9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D5.0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D7.0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D8.0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D9.0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9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D2.0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D3.0</a:t>
                      </a: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396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7" marR="91447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71731" name="Text Box 71"/>
          <p:cNvSpPr txBox="1">
            <a:spLocks noChangeArrowheads="1"/>
          </p:cNvSpPr>
          <p:nvPr/>
        </p:nvSpPr>
        <p:spPr bwMode="auto">
          <a:xfrm>
            <a:off x="231775" y="617538"/>
            <a:ext cx="3451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>
                <a:solidFill>
                  <a:schemeClr val="tx2"/>
                </a:solidFill>
              </a:rPr>
              <a:t>Friday Agenda Item 2.10</a:t>
            </a:r>
          </a:p>
        </p:txBody>
      </p:sp>
      <p:sp>
        <p:nvSpPr>
          <p:cNvPr id="7173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71733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641273" y="6488292"/>
            <a:ext cx="19653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dirty="0" smtClean="0"/>
              <a:t>Bruce Kraemer, Marvell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52488"/>
          </a:xfrm>
        </p:spPr>
        <p:txBody>
          <a:bodyPr/>
          <a:lstStyle/>
          <a:p>
            <a:r>
              <a:rPr lang="en-US" dirty="0" smtClean="0"/>
              <a:t>Tutorials</a:t>
            </a: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>
          <a:xfrm>
            <a:off x="363538" y="1399032"/>
            <a:ext cx="8518525" cy="5129783"/>
          </a:xfrm>
        </p:spPr>
        <p:txBody>
          <a:bodyPr/>
          <a:lstStyle/>
          <a:p>
            <a:r>
              <a:rPr lang="en-US" sz="2800" kern="1200" dirty="0">
                <a:solidFill>
                  <a:schemeClr val="tx2"/>
                </a:solidFill>
                <a:latin typeface="Times New Roman" pitchFamily="18" charset="0"/>
              </a:rPr>
              <a:t>None during September 2012</a:t>
            </a:r>
          </a:p>
          <a:p>
            <a:r>
              <a:rPr lang="en-US" sz="2800" kern="1200" dirty="0">
                <a:solidFill>
                  <a:schemeClr val="tx2"/>
                </a:solidFill>
                <a:latin typeface="Times New Roman" pitchFamily="18" charset="0"/>
              </a:rPr>
              <a:t>November 2012 tutorials:</a:t>
            </a:r>
          </a:p>
          <a:p>
            <a:pPr lvl="1"/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Monday</a:t>
            </a:r>
          </a:p>
          <a:p>
            <a:pPr lvl="2"/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AVB (Sponsored by Tony </a:t>
            </a:r>
            <a:r>
              <a:rPr lang="en-US" sz="2800" b="1" kern="1200" dirty="0" err="1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Jeffree</a:t>
            </a:r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)</a:t>
            </a:r>
          </a:p>
          <a:p>
            <a:pPr lvl="2"/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L2 Routing (Sponsored by Bob Heile)</a:t>
            </a:r>
          </a:p>
          <a:p>
            <a:pPr lvl="2"/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Medical Device Interop (Sponsored by Bob Heile)</a:t>
            </a:r>
          </a:p>
          <a:p>
            <a:pPr lvl="1"/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Tuesday</a:t>
            </a:r>
          </a:p>
          <a:p>
            <a:pPr lvl="2"/>
            <a:r>
              <a:rPr lang="en-US" sz="2800" b="1" kern="1200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Smart Grid TAG overview (Sponsored by James Gilb)</a:t>
            </a:r>
            <a:endParaRPr lang="en-GB" sz="2800" b="1" kern="1200" dirty="0">
              <a:solidFill>
                <a:schemeClr val="tx2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0179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50180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5018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BEAB9AC7-5207-448C-9A29-229569366AEB}" type="slidenum">
              <a:rPr lang="en-US" sz="1200" b="0" smtClean="0"/>
              <a:pPr/>
              <a:t>24</a:t>
            </a:fld>
            <a:endParaRPr lang="en-US" sz="1200" b="0" smtClean="0"/>
          </a:p>
        </p:txBody>
      </p:sp>
      <p:sp>
        <p:nvSpPr>
          <p:cNvPr id="50182" name="Text Box 7"/>
          <p:cNvSpPr txBox="1">
            <a:spLocks noChangeArrowheads="1"/>
          </p:cNvSpPr>
          <p:nvPr/>
        </p:nvSpPr>
        <p:spPr bwMode="auto">
          <a:xfrm>
            <a:off x="284228" y="617538"/>
            <a:ext cx="34336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Friday Agenda Item 2.11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18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788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788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3C59D654-436E-4FB0-AD86-AECD21EE4460}" type="slidenum">
              <a:rPr lang="en-US" sz="1200" b="0" smtClean="0"/>
              <a:pPr/>
              <a:t>25</a:t>
            </a:fld>
            <a:endParaRPr lang="en-US" sz="1200" b="0" smtClean="0"/>
          </a:p>
        </p:txBody>
      </p:sp>
      <p:sp>
        <p:nvSpPr>
          <p:cNvPr id="788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63575"/>
          </a:xfrm>
        </p:spPr>
        <p:txBody>
          <a:bodyPr/>
          <a:lstStyle/>
          <a:p>
            <a:r>
              <a:rPr lang="en-US" smtClean="0"/>
              <a:t>Future Venues - 2012</a:t>
            </a:r>
          </a:p>
        </p:txBody>
      </p:sp>
      <p:sp>
        <p:nvSpPr>
          <p:cNvPr id="788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" y="1304925"/>
            <a:ext cx="9028113" cy="47910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200" u="sng" dirty="0" smtClean="0"/>
              <a:t>2012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>
                <a:solidFill>
                  <a:schemeClr val="bg1">
                    <a:lumMod val="75000"/>
                  </a:schemeClr>
                </a:solidFill>
              </a:rPr>
              <a:t># </a:t>
            </a:r>
            <a:r>
              <a:rPr lang="en-US" sz="2200" dirty="0" smtClean="0">
                <a:solidFill>
                  <a:schemeClr val="bg1">
                    <a:lumMod val="75000"/>
                  </a:schemeClr>
                </a:solidFill>
              </a:rPr>
              <a:t>131 </a:t>
            </a:r>
            <a:r>
              <a:rPr lang="en-US" sz="2200" u="sng" dirty="0" smtClean="0">
                <a:solidFill>
                  <a:schemeClr val="bg1">
                    <a:lumMod val="75000"/>
                  </a:schemeClr>
                </a:solidFill>
              </a:rPr>
              <a:t>January 15-20, 2012</a:t>
            </a:r>
            <a:r>
              <a:rPr lang="en-US" sz="2200" dirty="0" smtClean="0">
                <a:solidFill>
                  <a:schemeClr val="bg1">
                    <a:lumMod val="75000"/>
                  </a:schemeClr>
                </a:solidFill>
              </a:rPr>
              <a:t> ----Hyatt Regency, Jacksonville, FL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 dirty="0" smtClean="0">
                <a:solidFill>
                  <a:schemeClr val="bg1">
                    <a:lumMod val="75000"/>
                  </a:schemeClr>
                </a:solidFill>
              </a:rPr>
              <a:t>Including 802.16 and 802.21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 dirty="0" smtClean="0">
                <a:solidFill>
                  <a:schemeClr val="bg1">
                    <a:lumMod val="75000"/>
                  </a:schemeClr>
                </a:solidFill>
              </a:rPr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>
                <a:solidFill>
                  <a:schemeClr val="bg1">
                    <a:lumMod val="75000"/>
                  </a:schemeClr>
                </a:solidFill>
              </a:rPr>
              <a:t># </a:t>
            </a:r>
            <a:r>
              <a:rPr lang="en-US" sz="2200" dirty="0" smtClean="0">
                <a:solidFill>
                  <a:schemeClr val="bg1">
                    <a:lumMod val="75000"/>
                  </a:schemeClr>
                </a:solidFill>
              </a:rPr>
              <a:t>132 March 11-16, 2012 –Hilton Waikoloa, Big Island, HI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200" u="sng" dirty="0" smtClean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>
                <a:solidFill>
                  <a:schemeClr val="bg1">
                    <a:lumMod val="75000"/>
                  </a:schemeClr>
                </a:solidFill>
              </a:rPr>
              <a:t># </a:t>
            </a:r>
            <a:r>
              <a:rPr lang="en-US" sz="2200" dirty="0" smtClean="0">
                <a:solidFill>
                  <a:schemeClr val="bg1">
                    <a:lumMod val="75000"/>
                  </a:schemeClr>
                </a:solidFill>
              </a:rPr>
              <a:t>133 </a:t>
            </a:r>
            <a:r>
              <a:rPr lang="en-US" sz="2200" u="sng" dirty="0" smtClean="0">
                <a:solidFill>
                  <a:schemeClr val="bg1">
                    <a:lumMod val="75000"/>
                  </a:schemeClr>
                </a:solidFill>
              </a:rPr>
              <a:t>May 13-18, 2012, </a:t>
            </a:r>
            <a:r>
              <a:rPr lang="en-US" sz="2200" dirty="0" smtClean="0">
                <a:solidFill>
                  <a:schemeClr val="bg1">
                    <a:lumMod val="75000"/>
                  </a:schemeClr>
                </a:solidFill>
              </a:rPr>
              <a:t> Hyatt Regency Atlanta, Atlanta, Georgia, USA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 dirty="0" smtClean="0"/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# </a:t>
            </a:r>
            <a:r>
              <a:rPr lang="en-US" sz="22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134 July 15-20, 2012    Grand Hyatt Manchester, San Diego, CA, USA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200" u="sng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# </a:t>
            </a:r>
            <a:r>
              <a:rPr lang="en-US" sz="22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135 </a:t>
            </a:r>
            <a:r>
              <a:rPr lang="en-US" sz="2200" u="sng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September 16-21, 2012, </a:t>
            </a:r>
            <a:r>
              <a:rPr lang="en-US" sz="22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Hyatt Grand Champion, Indian Wells, CA</a:t>
            </a:r>
          </a:p>
          <a:p>
            <a:pPr>
              <a:lnSpc>
                <a:spcPct val="80000"/>
              </a:lnSpc>
              <a:buNone/>
            </a:pPr>
            <a:r>
              <a:rPr lang="en-US" sz="2200" dirty="0" smtClean="0"/>
              <a:t> </a:t>
            </a:r>
            <a:r>
              <a:rPr lang="en-US" sz="2000" baseline="30000" dirty="0"/>
              <a:t># </a:t>
            </a:r>
            <a:r>
              <a:rPr lang="en-US" sz="2200" dirty="0" smtClean="0"/>
              <a:t>135.5  Sep 26-27, </a:t>
            </a:r>
            <a:r>
              <a:rPr lang="en-US" sz="2200" dirty="0"/>
              <a:t>2012    </a:t>
            </a:r>
            <a:r>
              <a:rPr lang="en-US" sz="2200" dirty="0" smtClean="0"/>
              <a:t>Hotel Nikko New Century, Beijing, China</a:t>
            </a:r>
            <a:endParaRPr lang="en-US" sz="2200" dirty="0"/>
          </a:p>
          <a:p>
            <a:pPr>
              <a:lnSpc>
                <a:spcPct val="80000"/>
              </a:lnSpc>
              <a:buFontTx/>
              <a:buNone/>
            </a:pPr>
            <a:endParaRPr lang="en-US" sz="22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/>
              <a:t># </a:t>
            </a:r>
            <a:r>
              <a:rPr lang="en-US" sz="2200" dirty="0" smtClean="0"/>
              <a:t>136 Nov 11-16, 2012    Grand Hyatt San Antonio, San Antonio, TX, USA</a:t>
            </a:r>
          </a:p>
        </p:txBody>
      </p:sp>
      <p:sp>
        <p:nvSpPr>
          <p:cNvPr id="78854" name="Text Box 4"/>
          <p:cNvSpPr txBox="1">
            <a:spLocks noChangeArrowheads="1"/>
          </p:cNvSpPr>
          <p:nvPr/>
        </p:nvSpPr>
        <p:spPr bwMode="auto">
          <a:xfrm>
            <a:off x="290513" y="611188"/>
            <a:ext cx="284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2000">
                <a:solidFill>
                  <a:schemeClr val="tx2"/>
                </a:solidFill>
              </a:rPr>
              <a:t>Friday Agenda Item 6.3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8089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8089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C0E246-AB09-4D1E-B496-3CF15F50139B}" type="slidenum">
              <a:rPr lang="en-US" sz="1200" b="0" smtClean="0"/>
              <a:pPr/>
              <a:t>26</a:t>
            </a:fld>
            <a:endParaRPr lang="en-US" sz="1200" b="0" smtClean="0"/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11213"/>
            <a:ext cx="7772400" cy="538162"/>
          </a:xfrm>
        </p:spPr>
        <p:txBody>
          <a:bodyPr/>
          <a:lstStyle/>
          <a:p>
            <a:r>
              <a:rPr lang="en-US" smtClean="0"/>
              <a:t>Future Venues -2013</a:t>
            </a:r>
          </a:p>
        </p:txBody>
      </p:sp>
      <p:sp>
        <p:nvSpPr>
          <p:cNvPr id="809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563" y="1304925"/>
            <a:ext cx="8770937" cy="47910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u="sng" dirty="0" smtClean="0"/>
              <a:t>2013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137 </a:t>
            </a:r>
            <a:r>
              <a:rPr lang="en-US" u="sng" dirty="0" smtClean="0"/>
              <a:t>January 13-18, 2013</a:t>
            </a:r>
            <a:r>
              <a:rPr lang="en-US" dirty="0" smtClean="0"/>
              <a:t> - --Hyatt Regency Vancouver, BC, CA</a:t>
            </a:r>
            <a:br>
              <a:rPr lang="en-US" dirty="0" smtClean="0"/>
            </a:br>
            <a:r>
              <a:rPr lang="en-US" dirty="0" smtClean="0"/>
              <a:t>137.1 Jan 21-25 – China Interim (</a:t>
            </a:r>
            <a:r>
              <a:rPr lang="en-US" dirty="0" err="1" smtClean="0"/>
              <a:t>TGaj</a:t>
            </a:r>
            <a:r>
              <a:rPr lang="en-US" dirty="0" smtClean="0"/>
              <a:t>),  Location TBD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baseline="300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138 March 17-22, 2013 –Caribe Royale, Orlando, FL, USA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139 </a:t>
            </a:r>
            <a:r>
              <a:rPr lang="en-US" u="sng" dirty="0" smtClean="0"/>
              <a:t>May 12-17, 2013 </a:t>
            </a:r>
            <a:r>
              <a:rPr lang="en-US" dirty="0" smtClean="0"/>
              <a:t>----Hilton Waikoloa, Big Island, HI</a:t>
            </a:r>
            <a:br>
              <a:rPr lang="en-US" dirty="0" smtClean="0"/>
            </a:br>
            <a:r>
              <a:rPr lang="en-US" dirty="0" smtClean="0"/>
              <a:t>139.1 April 22-26 – China Interim (</a:t>
            </a:r>
            <a:r>
              <a:rPr lang="en-US" dirty="0" err="1" smtClean="0"/>
              <a:t>TGaj</a:t>
            </a:r>
            <a:r>
              <a:rPr lang="en-US" dirty="0" smtClean="0"/>
              <a:t>), Location TBD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baseline="300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140 July 14-19, 2013    --- Geneva , CH  ITU headquarters</a:t>
            </a:r>
            <a:endParaRPr lang="en-US" dirty="0" smtClean="0">
              <a:solidFill>
                <a:srgbClr val="FF33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141 </a:t>
            </a:r>
            <a:r>
              <a:rPr lang="en-US" u="sng" dirty="0" smtClean="0"/>
              <a:t>September 15-20, 2013</a:t>
            </a:r>
            <a:r>
              <a:rPr lang="en-US" dirty="0" smtClean="0"/>
              <a:t>----Confirmed– Nanjing, China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/>
              <a:t>	</a:t>
            </a:r>
            <a:r>
              <a:rPr lang="en-US" dirty="0" err="1" smtClean="0"/>
              <a:t>TGaj</a:t>
            </a:r>
            <a:r>
              <a:rPr lang="en-US" dirty="0" smtClean="0"/>
              <a:t> will meet at this interim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 smtClean="0"/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aseline="30000" dirty="0" smtClean="0"/>
              <a:t># </a:t>
            </a:r>
            <a:r>
              <a:rPr lang="en-US" dirty="0" smtClean="0"/>
              <a:t>142 Nov 10-15, 2013    Hyatt Regency Dallas, TX, USA</a:t>
            </a:r>
          </a:p>
        </p:txBody>
      </p:sp>
      <p:sp>
        <p:nvSpPr>
          <p:cNvPr id="80902" name="Text Box 4"/>
          <p:cNvSpPr txBox="1">
            <a:spLocks noChangeArrowheads="1"/>
          </p:cNvSpPr>
          <p:nvPr/>
        </p:nvSpPr>
        <p:spPr bwMode="auto">
          <a:xfrm>
            <a:off x="290513" y="611188"/>
            <a:ext cx="284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2000">
                <a:solidFill>
                  <a:schemeClr val="tx2"/>
                </a:solidFill>
              </a:rPr>
              <a:t>Friday Agenda Item 6.3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8294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8294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20C75EB9-5E0D-45B1-BF61-2B5DAAC08D3F}" type="slidenum">
              <a:rPr lang="en-US" sz="1200" b="0" smtClean="0"/>
              <a:pPr/>
              <a:t>27</a:t>
            </a:fld>
            <a:endParaRPr lang="en-US" sz="1200" b="0" smtClean="0"/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11213"/>
            <a:ext cx="7772400" cy="538162"/>
          </a:xfrm>
        </p:spPr>
        <p:txBody>
          <a:bodyPr/>
          <a:lstStyle/>
          <a:p>
            <a:r>
              <a:rPr lang="en-US" smtClean="0"/>
              <a:t>Future Venues - 2014</a:t>
            </a:r>
          </a:p>
        </p:txBody>
      </p:sp>
      <p:sp>
        <p:nvSpPr>
          <p:cNvPr id="829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2575" y="1117600"/>
            <a:ext cx="8577263" cy="515302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300" u="sng" dirty="0" smtClean="0"/>
              <a:t>2014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143 </a:t>
            </a:r>
            <a:r>
              <a:rPr lang="en-US" sz="2300" u="sng" dirty="0" smtClean="0"/>
              <a:t>January 19-24, 2014</a:t>
            </a:r>
            <a:r>
              <a:rPr lang="en-US" sz="2300" dirty="0" smtClean="0"/>
              <a:t> - --Hyatt Century Plaza, Los Angeles, CA, US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dirty="0"/>
              <a:t>	</a:t>
            </a:r>
            <a:r>
              <a:rPr lang="en-US" sz="2300" dirty="0" smtClean="0"/>
              <a:t>143.1 Jan 6-10 – China Interim (</a:t>
            </a:r>
            <a:r>
              <a:rPr lang="en-US" sz="2300" dirty="0" err="1" smtClean="0"/>
              <a:t>TGaj</a:t>
            </a:r>
            <a:r>
              <a:rPr lang="en-US" sz="2300" dirty="0" smtClean="0"/>
              <a:t>), Location TBD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dirty="0" smtClean="0"/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144 March 16-21, 2014 –Hyatt Regency Atlanta, Atlanta, GA, US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145 </a:t>
            </a:r>
            <a:r>
              <a:rPr lang="en-US" sz="2300" u="sng" dirty="0" smtClean="0"/>
              <a:t>May 11-16, 2014 </a:t>
            </a:r>
            <a:r>
              <a:rPr lang="en-US" sz="2300" dirty="0" smtClean="0"/>
              <a:t>----Hilton Waikoloa, Big Island, HI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dirty="0"/>
              <a:t>	</a:t>
            </a:r>
            <a:r>
              <a:rPr lang="en-US" sz="2300" dirty="0" smtClean="0"/>
              <a:t>145.1 May 20-24 – China Interim (</a:t>
            </a:r>
            <a:r>
              <a:rPr lang="en-US" sz="2300" dirty="0" err="1" smtClean="0"/>
              <a:t>TGaj</a:t>
            </a:r>
            <a:r>
              <a:rPr lang="en-US" sz="2300" dirty="0" smtClean="0"/>
              <a:t>), Location TBD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dirty="0" smtClean="0"/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146 July 13-18, 2014    --- Manchester Grand Hyatt, San Diego, CA, US</a:t>
            </a:r>
            <a:endParaRPr lang="en-US" sz="2300" u="sng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147 </a:t>
            </a:r>
            <a:r>
              <a:rPr lang="en-US" sz="2300" u="sng" dirty="0" smtClean="0"/>
              <a:t>September 14-19, 2014</a:t>
            </a:r>
            <a:r>
              <a:rPr lang="en-US" sz="2300" dirty="0" smtClean="0"/>
              <a:t>----</a:t>
            </a:r>
            <a:r>
              <a:rPr lang="en-US" sz="2300" dirty="0" smtClean="0">
                <a:solidFill>
                  <a:srgbClr val="FF0000"/>
                </a:solidFill>
              </a:rPr>
              <a:t>1</a:t>
            </a:r>
            <a:r>
              <a:rPr lang="en-US" sz="2300" baseline="30000" dirty="0" smtClean="0">
                <a:solidFill>
                  <a:srgbClr val="FF0000"/>
                </a:solidFill>
              </a:rPr>
              <a:t>st</a:t>
            </a:r>
            <a:r>
              <a:rPr lang="en-US" sz="2300" dirty="0" smtClean="0">
                <a:solidFill>
                  <a:srgbClr val="FF0000"/>
                </a:solidFill>
              </a:rPr>
              <a:t> priority– Kobe, Japan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dirty="0">
                <a:solidFill>
                  <a:srgbClr val="FF0000"/>
                </a:solidFill>
              </a:rPr>
              <a:t>	</a:t>
            </a:r>
            <a:r>
              <a:rPr lang="en-US" sz="2300" dirty="0" smtClean="0"/>
              <a:t>147.1 Sept 23-27 – China Interim (</a:t>
            </a:r>
            <a:r>
              <a:rPr lang="en-US" sz="2300" dirty="0" err="1" smtClean="0"/>
              <a:t>TGaj</a:t>
            </a:r>
            <a:r>
              <a:rPr lang="en-US" sz="2300" dirty="0" smtClean="0"/>
              <a:t>), Location TBD</a:t>
            </a:r>
            <a:endParaRPr lang="en-US" sz="2300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dirty="0" smtClean="0">
                <a:solidFill>
                  <a:srgbClr val="FF0000"/>
                </a:solidFill>
              </a:rPr>
              <a:t>							      </a:t>
            </a:r>
            <a:r>
              <a:rPr lang="en-US" sz="2300" dirty="0" smtClean="0"/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300" baseline="30000" dirty="0" smtClean="0"/>
              <a:t># </a:t>
            </a:r>
            <a:r>
              <a:rPr lang="en-US" sz="2300" dirty="0" smtClean="0"/>
              <a:t>148 November 2-7, 2014   Hyatt Regency San Antonio, TX, US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300" dirty="0" smtClean="0"/>
          </a:p>
        </p:txBody>
      </p:sp>
      <p:sp>
        <p:nvSpPr>
          <p:cNvPr id="82950" name="Text Box 4"/>
          <p:cNvSpPr txBox="1">
            <a:spLocks noChangeArrowheads="1"/>
          </p:cNvSpPr>
          <p:nvPr/>
        </p:nvSpPr>
        <p:spPr bwMode="auto">
          <a:xfrm>
            <a:off x="290513" y="611188"/>
            <a:ext cx="284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2000">
                <a:solidFill>
                  <a:schemeClr val="tx2"/>
                </a:solidFill>
              </a:rPr>
              <a:t>Friday Agenda Item 6.3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6F68842F-C4BA-4049-A837-FFD95B43C95D}" type="slidenum">
              <a:rPr lang="en-US" sz="1200" b="0" smtClean="0"/>
              <a:pPr/>
              <a:t>28</a:t>
            </a:fld>
            <a:endParaRPr lang="en-US" sz="1200" b="0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82675"/>
            <a:ext cx="7772400" cy="992188"/>
          </a:xfrm>
        </p:spPr>
        <p:txBody>
          <a:bodyPr/>
          <a:lstStyle/>
          <a:p>
            <a:r>
              <a:rPr lang="en-US" sz="2800" dirty="0" smtClean="0"/>
              <a:t>November – San Antonio, TX, California</a:t>
            </a:r>
            <a:br>
              <a:rPr lang="en-US" sz="2800" dirty="0" smtClean="0"/>
            </a:br>
            <a:r>
              <a:rPr lang="en-US" sz="2800" dirty="0" smtClean="0"/>
              <a:t>November  11-16, 2012</a:t>
            </a: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12473" y="617538"/>
            <a:ext cx="38882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4.1.10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88673" y="2252663"/>
            <a:ext cx="8890000" cy="3970318"/>
          </a:xfrm>
          <a:prstGeom prst="rect">
            <a:avLst/>
          </a:prstGeom>
          <a:noFill/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742950" indent="-74295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0" hangingPunct="0"/>
            <a:r>
              <a:rPr lang="en-US" sz="3600" dirty="0"/>
              <a:t>Session information: </a:t>
            </a:r>
            <a:r>
              <a:rPr lang="en-US" sz="3600" dirty="0">
                <a:hlinkClick r:id="rId2"/>
              </a:rPr>
              <a:t>http://</a:t>
            </a:r>
            <a:r>
              <a:rPr lang="en-US" sz="3600" dirty="0" smtClean="0">
                <a:hlinkClick r:id="rId2"/>
              </a:rPr>
              <a:t>802world.org/plenary</a:t>
            </a:r>
            <a:endParaRPr lang="en-US" sz="3600" dirty="0" smtClean="0"/>
          </a:p>
          <a:p>
            <a:pPr marL="0" indent="0" eaLnBrk="0" hangingPunct="0"/>
            <a:endParaRPr lang="en-US" sz="3600" dirty="0"/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600" dirty="0" smtClean="0"/>
              <a:t>Hotel Registration - open</a:t>
            </a:r>
            <a:endParaRPr lang="en-US" sz="3600" dirty="0">
              <a:solidFill>
                <a:srgbClr val="FF0000"/>
              </a:solidFill>
            </a:endParaRPr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600" dirty="0"/>
              <a:t>Meeting </a:t>
            </a:r>
            <a:r>
              <a:rPr lang="en-US" sz="3600" dirty="0" smtClean="0"/>
              <a:t>Registration - open</a:t>
            </a:r>
            <a:endParaRPr lang="en-US" sz="3600" dirty="0"/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600" dirty="0"/>
              <a:t>Early bird registration expires </a:t>
            </a:r>
          </a:p>
          <a:p>
            <a:pPr marL="457200" lvl="1" indent="0" eaLnBrk="0" hangingPunct="0"/>
            <a:r>
              <a:rPr lang="en-US" sz="3600" dirty="0"/>
              <a:t>	</a:t>
            </a:r>
            <a:r>
              <a:rPr lang="en-US" sz="3600" dirty="0">
                <a:solidFill>
                  <a:srgbClr val="FF0000"/>
                </a:solidFill>
              </a:rPr>
              <a:t>Friday </a:t>
            </a:r>
            <a:r>
              <a:rPr lang="en-US" sz="3600" dirty="0" smtClean="0">
                <a:solidFill>
                  <a:srgbClr val="FF0000"/>
                </a:solidFill>
              </a:rPr>
              <a:t>2012-10-05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59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870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8704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DCE569F8-6415-47E4-AE7C-D49D06A7CC16}" type="slidenum">
              <a:rPr lang="en-US" sz="1200" b="0" smtClean="0"/>
              <a:pPr/>
              <a:t>29</a:t>
            </a:fld>
            <a:endParaRPr lang="en-US" sz="1200" b="0" smtClean="0"/>
          </a:p>
        </p:txBody>
      </p:sp>
      <p:pic>
        <p:nvPicPr>
          <p:cNvPr id="870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09600"/>
            <a:ext cx="8485188" cy="587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A264D9F-02D8-4E0E-96B2-7146C58F44A2}" type="slidenum">
              <a:rPr lang="en-US" sz="1200" b="0" smtClean="0"/>
              <a:pPr/>
              <a:t>3</a:t>
            </a:fld>
            <a:endParaRPr lang="en-US" sz="1200" b="0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LOA Database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738" y="1981200"/>
            <a:ext cx="8439150" cy="4114800"/>
          </a:xfrm>
        </p:spPr>
        <p:txBody>
          <a:bodyPr/>
          <a:lstStyle/>
          <a:p>
            <a:r>
              <a:rPr lang="en-US" dirty="0" smtClean="0">
                <a:hlinkClick r:id="rId3"/>
              </a:rPr>
              <a:t>http://standards.ieee.org/about/sasb/patcom/pat802_11.html</a:t>
            </a:r>
            <a:endParaRPr lang="en-US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8 entries with 2012 submission dates</a:t>
            </a:r>
          </a:p>
          <a:p>
            <a:endParaRPr lang="en-US" sz="2800" dirty="0" smtClean="0"/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3.2.1 </a:t>
            </a:r>
          </a:p>
        </p:txBody>
      </p:sp>
      <p:sp>
        <p:nvSpPr>
          <p:cNvPr id="2048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870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8704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DCE569F8-6415-47E4-AE7C-D49D06A7CC16}" type="slidenum">
              <a:rPr lang="en-US" sz="1200" b="0" smtClean="0"/>
              <a:pPr/>
              <a:t>30</a:t>
            </a:fld>
            <a:endParaRPr lang="en-US" sz="1200" b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303" y="587289"/>
            <a:ext cx="7788041" cy="5905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072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A121E95C-6A68-46D7-8E15-2043FFAA6664}" type="slidenum">
              <a:rPr lang="en-US" sz="1200" b="0" smtClean="0"/>
              <a:pPr/>
              <a:t>4</a:t>
            </a:fld>
            <a:endParaRPr lang="en-US" sz="1200" b="0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Joint Meetings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74625" y="2090738"/>
            <a:ext cx="8882063" cy="3557587"/>
          </a:xfrm>
          <a:prstGeom prst="rect">
            <a:avLst/>
          </a:prstGeom>
          <a:noFill/>
          <a:ln w="9525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u="sng" dirty="0"/>
              <a:t>External</a:t>
            </a:r>
            <a:r>
              <a:rPr lang="en-US" dirty="0"/>
              <a:t>:  </a:t>
            </a:r>
            <a:r>
              <a:rPr lang="en-US" dirty="0" smtClean="0"/>
              <a:t>Non planned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dirty="0"/>
              <a:t>				</a:t>
            </a:r>
            <a:endParaRPr lang="en-US" u="sng" dirty="0"/>
          </a:p>
          <a:p>
            <a:pPr marL="342900" indent="-342900" eaLnBrk="0" hangingPunct="0">
              <a:spcBef>
                <a:spcPct val="20000"/>
              </a:spcBef>
            </a:pPr>
            <a:r>
              <a:rPr lang="en-US" u="sng" dirty="0"/>
              <a:t>Internal</a:t>
            </a:r>
            <a:r>
              <a:rPr lang="en-US" u="sng" dirty="0" smtClean="0"/>
              <a:t>:</a:t>
            </a:r>
            <a:r>
              <a:rPr lang="en-US" dirty="0" smtClean="0"/>
              <a:t>    None planned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dirty="0"/>
          </a:p>
        </p:txBody>
      </p:sp>
      <p:sp>
        <p:nvSpPr>
          <p:cNvPr id="2150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4.1.3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Hyatt Grand Champions – meeting rooms</a:t>
            </a:r>
          </a:p>
        </p:txBody>
      </p:sp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D387993A-642C-4193-B26E-761379ADF6B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4589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4.1.5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798" y="1482604"/>
            <a:ext cx="4321409" cy="3272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5923" y="1482604"/>
            <a:ext cx="4334376" cy="4932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527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September 2012</a:t>
            </a:r>
          </a:p>
        </p:txBody>
      </p:sp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84410DD-9BEB-4C65-B950-8CE586BD3234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657225" y="1033463"/>
            <a:ext cx="7772400" cy="476250"/>
          </a:xfrm>
        </p:spPr>
        <p:txBody>
          <a:bodyPr/>
          <a:lstStyle/>
          <a:p>
            <a:r>
              <a:rPr lang="en-US" dirty="0" smtClean="0"/>
              <a:t>Group Room assignments</a:t>
            </a:r>
          </a:p>
        </p:txBody>
      </p:sp>
      <p:graphicFrame>
        <p:nvGraphicFramePr>
          <p:cNvPr id="2242636" name="Group 7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9936648"/>
              </p:ext>
            </p:extLst>
          </p:nvPr>
        </p:nvGraphicFramePr>
        <p:xfrm>
          <a:off x="231775" y="1582738"/>
          <a:ext cx="8621259" cy="3449604"/>
        </p:xfrm>
        <a:graphic>
          <a:graphicData uri="http://schemas.openxmlformats.org/drawingml/2006/table">
            <a:tbl>
              <a:tblPr/>
              <a:tblGrid>
                <a:gridCol w="696685"/>
                <a:gridCol w="5856573"/>
                <a:gridCol w="2068001"/>
              </a:tblGrid>
              <a:tr h="5764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Room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Level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Gardenia B, Salon C &amp; B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Main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Salon A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Main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4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Gardenia A, Salon H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Main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4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Salon G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Main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Salon F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Main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59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4.1.5 </a:t>
            </a:r>
          </a:p>
        </p:txBody>
      </p:sp>
    </p:spTree>
    <p:extLst>
      <p:ext uri="{BB962C8B-B14F-4D97-AF65-F5344CB8AC3E}">
        <p14:creationId xmlns:p14="http://schemas.microsoft.com/office/powerpoint/2010/main" val="21169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657225" y="1019175"/>
            <a:ext cx="7772400" cy="474663"/>
          </a:xfrm>
        </p:spPr>
        <p:txBody>
          <a:bodyPr/>
          <a:lstStyle/>
          <a:p>
            <a:r>
              <a:rPr lang="en-US" smtClean="0"/>
              <a:t>WG Agendas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347663" y="1538288"/>
            <a:ext cx="8564562" cy="490537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800" dirty="0" smtClean="0"/>
              <a:t>18:   Agenda</a:t>
            </a:r>
          </a:p>
          <a:p>
            <a:pPr marL="0" indent="0">
              <a:buFontTx/>
              <a:buNone/>
            </a:pPr>
            <a:r>
              <a:rPr lang="en-US" sz="2800" dirty="0" smtClean="0"/>
              <a:t>        Opening </a:t>
            </a:r>
            <a:r>
              <a:rPr lang="en-US" sz="2800" dirty="0"/>
              <a:t>Report </a:t>
            </a:r>
            <a:r>
              <a:rPr lang="en-US" sz="2800" dirty="0" smtClean="0"/>
              <a:t>		18-12-0058 r0</a:t>
            </a:r>
          </a:p>
          <a:p>
            <a:pPr marL="0" indent="0">
              <a:buNone/>
            </a:pPr>
            <a:r>
              <a:rPr lang="en-US" sz="2800" dirty="0" smtClean="0"/>
              <a:t>19:   Agenda  			19-12-0119 r0 	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Opening Report   		19-12-0120r0 	</a:t>
            </a:r>
          </a:p>
          <a:p>
            <a:pPr marL="0" indent="0">
              <a:buNone/>
            </a:pPr>
            <a:r>
              <a:rPr lang="en-US" sz="2800" dirty="0" smtClean="0"/>
              <a:t>21:  Agenda 			21-12-0073r1 </a:t>
            </a:r>
          </a:p>
          <a:p>
            <a:pPr marL="0" indent="0">
              <a:buNone/>
            </a:pPr>
            <a:r>
              <a:rPr lang="en-US" sz="2800" dirty="0" smtClean="0"/>
              <a:t>       Opening </a:t>
            </a:r>
            <a:r>
              <a:rPr lang="en-US" sz="2800" dirty="0"/>
              <a:t>Report   	</a:t>
            </a:r>
            <a:r>
              <a:rPr lang="en-US" sz="2800" dirty="0" smtClean="0"/>
              <a:t>	21-12-0080r0 	</a:t>
            </a:r>
          </a:p>
          <a:p>
            <a:pPr marL="0" indent="0">
              <a:buNone/>
            </a:pPr>
            <a:r>
              <a:rPr lang="en-US" sz="2800" dirty="0" smtClean="0"/>
              <a:t>22: </a:t>
            </a:r>
            <a:r>
              <a:rPr lang="en-US" sz="2800" dirty="0"/>
              <a:t>Agenda 			</a:t>
            </a:r>
            <a:r>
              <a:rPr lang="en-US" sz="2800" dirty="0" smtClean="0"/>
              <a:t>	22-12-0062r0 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     Opening Report   		</a:t>
            </a:r>
            <a:r>
              <a:rPr lang="en-US" sz="2800" dirty="0" smtClean="0"/>
              <a:t>22-12-0064r1 	</a:t>
            </a:r>
          </a:p>
          <a:p>
            <a:pPr marL="0" indent="0">
              <a:buFontTx/>
              <a:buNone/>
            </a:pPr>
            <a:r>
              <a:rPr lang="en-US" sz="2800" dirty="0" smtClean="0"/>
              <a:t>		</a:t>
            </a:r>
          </a:p>
        </p:txBody>
      </p:sp>
      <p:sp>
        <p:nvSpPr>
          <p:cNvPr id="2969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297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49AA8243-718F-4881-A355-D1C68AAC6828}" type="slidenum">
              <a:rPr lang="en-US" sz="1200" b="0" smtClean="0"/>
              <a:pPr/>
              <a:t>7</a:t>
            </a:fld>
            <a:endParaRPr lang="en-US" sz="1200" b="0" smtClean="0"/>
          </a:p>
        </p:txBody>
      </p:sp>
      <p:sp>
        <p:nvSpPr>
          <p:cNvPr id="29702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4.1.5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" name="Isosceles Triangle 7"/>
          <p:cNvSpPr/>
          <p:nvPr/>
        </p:nvSpPr>
        <p:spPr bwMode="auto">
          <a:xfrm>
            <a:off x="8618706" y="175098"/>
            <a:ext cx="214009" cy="282102"/>
          </a:xfrm>
          <a:prstGeom prst="triangl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6F68842F-C4BA-4049-A837-FFD95B43C95D}" type="slidenum">
              <a:rPr lang="en-US" sz="1200" b="0" smtClean="0"/>
              <a:pPr/>
              <a:t>8</a:t>
            </a:fld>
            <a:endParaRPr lang="en-US" sz="1200" b="0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82675"/>
            <a:ext cx="7772400" cy="1695694"/>
          </a:xfrm>
        </p:spPr>
        <p:txBody>
          <a:bodyPr/>
          <a:lstStyle/>
          <a:p>
            <a:r>
              <a:rPr lang="en-US" sz="2800" dirty="0" smtClean="0"/>
              <a:t>September – 802.11 China (</a:t>
            </a:r>
            <a:r>
              <a:rPr lang="en-US" sz="2800" dirty="0" err="1" smtClean="0"/>
              <a:t>TGaj</a:t>
            </a:r>
            <a:r>
              <a:rPr lang="en-US" sz="2800" dirty="0" smtClean="0"/>
              <a:t>) interim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 Beijing, China</a:t>
            </a:r>
            <a:br>
              <a:rPr lang="en-US" sz="2800" dirty="0" smtClean="0"/>
            </a:br>
            <a:r>
              <a:rPr lang="en-US" sz="2800" dirty="0" smtClean="0"/>
              <a:t>November  11-16, 2012</a:t>
            </a: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12473" y="617538"/>
            <a:ext cx="38882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4.1.10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109538" y="3062288"/>
            <a:ext cx="8890000" cy="2062103"/>
          </a:xfrm>
          <a:prstGeom prst="rect">
            <a:avLst/>
          </a:prstGeom>
          <a:noFill/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742950" indent="-74295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buFont typeface="Times New Roman" pitchFamily="18" charset="0"/>
              <a:buAutoNum type="arabicPeriod"/>
            </a:pPr>
            <a:r>
              <a:rPr lang="en-US" sz="3600" dirty="0"/>
              <a:t>Hotel </a:t>
            </a:r>
            <a:r>
              <a:rPr lang="en-US" sz="3600" dirty="0" smtClean="0"/>
              <a:t>Registration - Open</a:t>
            </a:r>
            <a:endParaRPr lang="en-US" sz="3600" dirty="0">
              <a:solidFill>
                <a:srgbClr val="FF0000"/>
              </a:solidFill>
            </a:endParaRPr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600" dirty="0"/>
              <a:t>Meeting </a:t>
            </a:r>
            <a:r>
              <a:rPr lang="en-US" sz="3600" dirty="0" smtClean="0"/>
              <a:t>Registration – Open</a:t>
            </a:r>
          </a:p>
          <a:p>
            <a:pPr eaLnBrk="0" hangingPunct="0">
              <a:buFont typeface="Times New Roman" pitchFamily="18" charset="0"/>
              <a:buAutoNum type="arabicPeriod"/>
            </a:pPr>
            <a:endParaRPr lang="en-US" sz="3600" dirty="0"/>
          </a:p>
          <a:p>
            <a:pPr marL="0" indent="0" eaLnBrk="0" hangingPunct="0"/>
            <a:r>
              <a:rPr lang="en-US" sz="2000" dirty="0"/>
              <a:t>See: </a:t>
            </a:r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www.ieee802.org/11/Meetings/201209ChinaInterim.html</a:t>
            </a:r>
            <a:r>
              <a:rPr lang="en-US" sz="2000" dirty="0" smtClean="0"/>
              <a:t> for details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4223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  <a:endParaRPr lang="en-US" sz="1800"/>
          </a:p>
        </p:txBody>
      </p:sp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6F68842F-C4BA-4049-A837-FFD95B43C95D}" type="slidenum">
              <a:rPr lang="en-US" sz="1200" b="0" smtClean="0"/>
              <a:pPr/>
              <a:t>9</a:t>
            </a:fld>
            <a:endParaRPr lang="en-US" sz="1200" b="0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82675"/>
            <a:ext cx="7772400" cy="992188"/>
          </a:xfrm>
        </p:spPr>
        <p:txBody>
          <a:bodyPr/>
          <a:lstStyle/>
          <a:p>
            <a:r>
              <a:rPr lang="en-US" sz="2800" dirty="0" smtClean="0"/>
              <a:t>November – San Antonio, TX, California</a:t>
            </a:r>
            <a:br>
              <a:rPr lang="en-US" sz="2800" dirty="0" smtClean="0"/>
            </a:br>
            <a:r>
              <a:rPr lang="en-US" sz="2800" dirty="0" smtClean="0"/>
              <a:t>November  11-16, 2012</a:t>
            </a: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12473" y="617538"/>
            <a:ext cx="38882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4.1.10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88673" y="2252663"/>
            <a:ext cx="8890000" cy="3970318"/>
          </a:xfrm>
          <a:prstGeom prst="rect">
            <a:avLst/>
          </a:prstGeom>
          <a:noFill/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742950" indent="-74295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0" hangingPunct="0"/>
            <a:r>
              <a:rPr lang="en-US" sz="3600" dirty="0"/>
              <a:t>Session information: </a:t>
            </a:r>
            <a:r>
              <a:rPr lang="en-US" sz="3600" dirty="0">
                <a:hlinkClick r:id="rId2"/>
              </a:rPr>
              <a:t>http://</a:t>
            </a:r>
            <a:r>
              <a:rPr lang="en-US" sz="3600" dirty="0" smtClean="0">
                <a:hlinkClick r:id="rId2"/>
              </a:rPr>
              <a:t>802world.org/plenary</a:t>
            </a:r>
            <a:endParaRPr lang="en-US" sz="3600" dirty="0" smtClean="0"/>
          </a:p>
          <a:p>
            <a:pPr marL="0" indent="0" eaLnBrk="0" hangingPunct="0"/>
            <a:endParaRPr lang="en-US" sz="3600" dirty="0"/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600" dirty="0" smtClean="0"/>
              <a:t>Hotel Registration - open</a:t>
            </a:r>
            <a:endParaRPr lang="en-US" sz="3600" dirty="0">
              <a:solidFill>
                <a:srgbClr val="FF0000"/>
              </a:solidFill>
            </a:endParaRPr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600" dirty="0"/>
              <a:t>Meeting </a:t>
            </a:r>
            <a:r>
              <a:rPr lang="en-US" sz="3600" dirty="0" smtClean="0"/>
              <a:t>Registration - open</a:t>
            </a:r>
            <a:endParaRPr lang="en-US" sz="3600" dirty="0"/>
          </a:p>
          <a:p>
            <a:pPr eaLnBrk="0" hangingPunct="0">
              <a:buFont typeface="Times New Roman" pitchFamily="18" charset="0"/>
              <a:buAutoNum type="arabicPeriod"/>
            </a:pPr>
            <a:r>
              <a:rPr lang="en-US" sz="3600" dirty="0"/>
              <a:t>Early bird registration expires </a:t>
            </a:r>
          </a:p>
          <a:p>
            <a:pPr marL="457200" lvl="1" indent="0" eaLnBrk="0" hangingPunct="0"/>
            <a:r>
              <a:rPr lang="en-US" sz="3600" dirty="0"/>
              <a:t>	</a:t>
            </a:r>
            <a:r>
              <a:rPr lang="en-US" sz="3600" dirty="0">
                <a:solidFill>
                  <a:srgbClr val="FF0000"/>
                </a:solidFill>
              </a:rPr>
              <a:t>Friday </a:t>
            </a:r>
            <a:r>
              <a:rPr lang="en-US" sz="3600" dirty="0" smtClean="0">
                <a:solidFill>
                  <a:srgbClr val="FF0000"/>
                </a:solidFill>
              </a:rPr>
              <a:t>2012-10-05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06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275198</TotalTime>
  <Words>1208</Words>
  <Application>Microsoft Office PowerPoint</Application>
  <PresentationFormat>On-screen Show (4:3)</PresentationFormat>
  <Paragraphs>404</Paragraphs>
  <Slides>30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Default Design</vt:lpstr>
      <vt:lpstr>Document</vt:lpstr>
      <vt:lpstr>WG11 Plenary - Supplementary Information - September 2012</vt:lpstr>
      <vt:lpstr>PowerPoint Presentation</vt:lpstr>
      <vt:lpstr>IEEE LOA Database</vt:lpstr>
      <vt:lpstr> Joint Meetings</vt:lpstr>
      <vt:lpstr>Hyatt Grand Champions – meeting rooms</vt:lpstr>
      <vt:lpstr>Group Room assignments</vt:lpstr>
      <vt:lpstr>WG Agendas</vt:lpstr>
      <vt:lpstr>September – 802.11 China (TGaj) interim  Beijing, China November  11-16, 2012</vt:lpstr>
      <vt:lpstr>November – San Antonio, TX, California November  11-16, 2012</vt:lpstr>
      <vt:lpstr>Other Special Events</vt:lpstr>
      <vt:lpstr>802.1 Architecture Document</vt:lpstr>
      <vt:lpstr>802.24 – Smart Grid WG</vt:lpstr>
      <vt:lpstr>Wednesday Plenary Topics</vt:lpstr>
      <vt:lpstr>Tutorials</vt:lpstr>
      <vt:lpstr>PowerPoint Presentation</vt:lpstr>
      <vt:lpstr>Social</vt:lpstr>
      <vt:lpstr>PowerPoint Presentation</vt:lpstr>
      <vt:lpstr>PowerPoint Presentation</vt:lpstr>
      <vt:lpstr>PowerPoint Presentation</vt:lpstr>
      <vt:lpstr>Announcements</vt:lpstr>
      <vt:lpstr>IEEE LOA Database</vt:lpstr>
      <vt:lpstr>IEEE Store Contents  - Sept  2012</vt:lpstr>
      <vt:lpstr>802.11 drafts to ISO/IEC JTC1/SC6</vt:lpstr>
      <vt:lpstr>Tutorials</vt:lpstr>
      <vt:lpstr>Future Venues - 2012</vt:lpstr>
      <vt:lpstr>Future Venues -2013</vt:lpstr>
      <vt:lpstr>Future Venues - 2014</vt:lpstr>
      <vt:lpstr>November – San Antonio, TX, California November  11-16, 2012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Supplementary Information - May 2012</dc:title>
  <dc:subject>Additional Meeting Information</dc:subject>
  <dc:creator>Bruce Kraemer (Marvell)</dc:creator>
  <cp:lastModifiedBy>Adrian Stephens, 206</cp:lastModifiedBy>
  <cp:revision>2867</cp:revision>
  <cp:lastPrinted>2012-07-20T14:23:48Z</cp:lastPrinted>
  <dcterms:created xsi:type="dcterms:W3CDTF">1998-02-10T13:07:52Z</dcterms:created>
  <dcterms:modified xsi:type="dcterms:W3CDTF">2012-09-17T14:23:33Z</dcterms:modified>
</cp:coreProperties>
</file>