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1403" r:id="rId2"/>
    <p:sldId id="2142" r:id="rId3"/>
    <p:sldId id="2019" r:id="rId4"/>
    <p:sldId id="1995" r:id="rId5"/>
    <p:sldId id="2180" r:id="rId6"/>
    <p:sldId id="2144" r:id="rId7"/>
    <p:sldId id="2145" r:id="rId8"/>
    <p:sldId id="2162" r:id="rId9"/>
    <p:sldId id="2225" r:id="rId10"/>
    <p:sldId id="2226" r:id="rId11"/>
    <p:sldId id="2227" r:id="rId12"/>
    <p:sldId id="2228" r:id="rId13"/>
    <p:sldId id="2229" r:id="rId14"/>
    <p:sldId id="2230" r:id="rId15"/>
    <p:sldId id="2182" r:id="rId16"/>
    <p:sldId id="2056" r:id="rId17"/>
    <p:sldId id="2202" r:id="rId18"/>
    <p:sldId id="2057" r:id="rId19"/>
    <p:sldId id="2212" r:id="rId20"/>
    <p:sldId id="2231" r:id="rId21"/>
    <p:sldId id="2217" r:id="rId22"/>
    <p:sldId id="2192" r:id="rId23"/>
    <p:sldId id="2211" r:id="rId24"/>
    <p:sldId id="2222" r:id="rId25"/>
    <p:sldId id="2223" r:id="rId26"/>
    <p:sldId id="2216" r:id="rId27"/>
    <p:sldId id="2210" r:id="rId28"/>
    <p:sldId id="2215" r:id="rId29"/>
    <p:sldId id="2214" r:id="rId30"/>
    <p:sldId id="2224" r:id="rId31"/>
    <p:sldId id="2219" r:id="rId32"/>
    <p:sldId id="2220" r:id="rId33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66"/>
    <a:srgbClr val="FF9900"/>
    <a:srgbClr val="66FF33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82" autoAdjust="0"/>
    <p:restoredTop sz="86410" autoAdjust="0"/>
  </p:normalViewPr>
  <p:slideViewPr>
    <p:cSldViewPr>
      <p:cViewPr>
        <p:scale>
          <a:sx n="90" d="100"/>
          <a:sy n="90" d="100"/>
        </p:scale>
        <p:origin x="-510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6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7338" y="171452"/>
            <a:ext cx="2247900" cy="220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802.11-12/0981r0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8026" y="176670"/>
            <a:ext cx="73257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3776" y="9012238"/>
            <a:ext cx="1622425" cy="188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82938" y="9012238"/>
            <a:ext cx="531812" cy="188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6438" y="387350"/>
            <a:ext cx="5640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6438" y="9012238"/>
            <a:ext cx="738187" cy="188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1301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6439" y="9001125"/>
            <a:ext cx="5799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802.11-12/0981r0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5165" y="94119"/>
            <a:ext cx="73257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43437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1389" y="4422777"/>
            <a:ext cx="5170487" cy="4189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404" tIns="46403" rIns="94404" bIns="46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173" lvl="4" algn="r" defTabSz="942015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7075" y="9017002"/>
            <a:ext cx="533400" cy="188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6600" y="9017002"/>
            <a:ext cx="738188" cy="188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2188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6600" y="9013825"/>
            <a:ext cx="558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60401" y="295275"/>
            <a:ext cx="5732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802.11-12/0981r0</a:t>
            </a:r>
            <a:endParaRPr lang="en-US" sz="140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3439" y="9017002"/>
            <a:ext cx="427037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DD53ECFC-36A6-464C-B7A4-4428C327EC5E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1850" cy="3481387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802.11-12/0981r0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8354" y="9017001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BC26C700-5526-40F7-8EF7-4CCFA8B70395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07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225" indent="-287779" defTabSz="94007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1115" indent="-230223" defTabSz="94007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1561" indent="-230223" defTabSz="94007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2008" indent="-230223" defTabSz="94007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2454" indent="-230223" defTabSz="9400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2900" indent="-230223" defTabSz="9400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3346" indent="-230223" defTabSz="9400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3792" indent="-230223" defTabSz="9400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400"/>
              <a:t>doc.: IEEE 802.11-09/xxxxr0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07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225" indent="-287779" defTabSz="94007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1115" indent="-230223" defTabSz="94007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1561" indent="-230223" defTabSz="94007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2008" indent="-230223" defTabSz="94007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2454" indent="-230223" defTabSz="9400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2900" indent="-230223" defTabSz="9400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3346" indent="-230223" defTabSz="9400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3792" indent="-230223" defTabSz="9400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400"/>
              <a:t>May 2008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335" indent="-345335" defTabSz="94007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225" indent="-287779" defTabSz="94007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1115" indent="-230223" defTabSz="94007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1561" indent="-230223" defTabSz="94007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848" defTabSz="94007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9294" defTabSz="9400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9740" defTabSz="9400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40186" defTabSz="9400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300632" defTabSz="9400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ja-JP" sz="1200"/>
              <a:t>Bruce Kraemer (Marvell)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1287" y="9013091"/>
            <a:ext cx="418468" cy="1872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07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225" indent="-287779" defTabSz="94007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1115" indent="-230223" defTabSz="94007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1561" indent="-230223" defTabSz="94007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2008" indent="-230223" defTabSz="94007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2454" indent="-230223" defTabSz="9400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2900" indent="-230223" defTabSz="9400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3346" indent="-230223" defTabSz="9400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3792" indent="-230223" defTabSz="9400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200"/>
              <a:t>Page </a:t>
            </a:r>
            <a:fld id="{3996E217-7F1D-4758-9321-307D95B4BDCF}" type="slidenum">
              <a:rPr lang="en-US" altLang="ja-JP" sz="1200"/>
              <a:pPr/>
              <a:t>24</a:t>
            </a:fld>
            <a:endParaRPr lang="en-US" altLang="ja-JP" sz="120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8500"/>
            <a:ext cx="4652963" cy="3490913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369" y="4420943"/>
            <a:ext cx="5644527" cy="418893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5298" y="90170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Page </a:t>
            </a:r>
            <a:fld id="{ACC8C759-CB37-4ED5-86D3-0C2DA98151E5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6500" y="703263"/>
            <a:ext cx="4640263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5165" y="94119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10483" y="9017002"/>
            <a:ext cx="177920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85298" y="90170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 smtClean="0"/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5298" y="90170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BB456C53-03D4-405E-8C38-266B50D2B57E}" type="slidenum">
              <a:rPr kumimoji="0" lang="en-US" altLang="ja-JP" sz="1200"/>
              <a:pPr/>
              <a:t>29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 smtClean="0"/>
              <a:t>doc.: IEEE 802.11-12/xxxxr0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920060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 smtClean="0"/>
              <a:t>March 2012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5298" y="9017002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Page </a:t>
            </a:r>
            <a:fld id="{59551CD6-B0F0-4AE9-B611-030F83197864}" type="slidenum">
              <a:rPr lang="en-US" sz="1200" smtClean="0"/>
              <a:pPr>
                <a:defRPr/>
              </a:pPr>
              <a:t>31</a:t>
            </a:fld>
            <a:endParaRPr 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6500" y="703263"/>
            <a:ext cx="4640263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5165" y="94119"/>
            <a:ext cx="1227837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496652" y="9017002"/>
            <a:ext cx="289303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85298" y="90170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802.11-12/0981r0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3439" y="9017002"/>
            <a:ext cx="427037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715DBE2F-93A1-4727-BDCC-A8F0FCA4B459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5165" y="88900"/>
            <a:ext cx="763586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07178" y="9017001"/>
            <a:ext cx="49329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15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90"/>
            <a:ext cx="5643563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5165" y="88900"/>
            <a:ext cx="763586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01389" y="9017001"/>
            <a:ext cx="4990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16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90"/>
            <a:ext cx="5643563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5165" y="88900"/>
            <a:ext cx="763586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01389" y="9017001"/>
            <a:ext cx="4990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90"/>
            <a:ext cx="5643563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41788" y="88900"/>
            <a:ext cx="22479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5165" y="88900"/>
            <a:ext cx="763586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03713" y="9017002"/>
            <a:ext cx="20859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94063" y="9017002"/>
            <a:ext cx="506412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18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21190"/>
            <a:ext cx="5643563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802.11-10/0990r1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5298" y="9017002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03D8DA4-28FC-4AB2-B7DF-D792EFDCD4E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664917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/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4765345" y="9013826"/>
            <a:ext cx="16246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3384343" y="9013826"/>
            <a:ext cx="415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/>
            <a:r>
              <a:rPr lang="en-US" sz="1200"/>
              <a:t>Page </a:t>
            </a:r>
            <a:fld id="{9046A24E-E429-46ED-B596-7B5FCAF25E95}" type="slidenum">
              <a:rPr lang="en-US" sz="1200"/>
              <a:pPr algn="r" defTabSz="936625"/>
              <a:t>19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221" y="4421188"/>
            <a:ext cx="5172822" cy="4189412"/>
          </a:xfrm>
          <a:noFill/>
          <a:ln/>
        </p:spPr>
        <p:txBody>
          <a:bodyPr lIns="93927" tIns="46168" rIns="93927" bIns="4616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715516" y="90170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9666" indent="-292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8718" indent="-23374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6205" indent="-23374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03692" indent="-23374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313190-18BB-47C7-9A0E-E417DC17B742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4510" y="96476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935134" y="9013343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384116" y="901334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66567774-73C3-4441-88C9-D8D013A35BA3}" type="slidenum">
              <a:rPr lang="en-US" sz="1200">
                <a:latin typeface="Times New Roman" pitchFamily="18" charset="0"/>
              </a:rPr>
              <a:pPr algn="r"/>
              <a:t>20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2" tIns="46602" rIns="94812" bIns="46602"/>
          <a:lstStyle/>
          <a:p>
            <a:pPr defTabSz="954453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802.11-08/1455r0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5" y="94119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 2009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46629" y="9017002"/>
            <a:ext cx="27430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020" indent="-34602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1361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2721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408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544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6803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5298" y="90170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1835454-66F1-4C0C-AC75-284E0CB6EC0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1675"/>
            <a:ext cx="4643438" cy="3482975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405" y="4422062"/>
            <a:ext cx="5170455" cy="41911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3730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802.11-12/0981r0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752-08-00ac-lb188-comments-tgac-d3-0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E14C6CAA-4D7C-4EE4-ABB6-01CCC2999A89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dirty="0" smtClean="0"/>
              <a:t>WG11  Snapshot September 2012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2012-09-17</a:t>
            </a:r>
            <a:endParaRPr lang="en-US" sz="2000" b="0" dirty="0" smtClean="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490010"/>
              </p:ext>
            </p:extLst>
          </p:nvPr>
        </p:nvGraphicFramePr>
        <p:xfrm>
          <a:off x="520700" y="2273300"/>
          <a:ext cx="77216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Document" r:id="rId4" imgW="8278267" imgH="2779627" progId="Word.Document.8">
                  <p:embed/>
                </p:oleObj>
              </mc:Choice>
              <mc:Fallback>
                <p:oleObj name="Document" r:id="rId4" imgW="8278267" imgH="27796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216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8610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86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C57F0FCD-7D63-4AB7-8D11-3C7D35120411}" type="slidenum">
              <a:rPr lang="en-US" sz="1200" smtClean="0"/>
              <a:pPr/>
              <a:t>10</a:t>
            </a:fld>
            <a:endParaRPr lang="en-US" sz="1200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500054692"/>
              </p:ext>
            </p:extLst>
          </p:nvPr>
        </p:nvGraphicFramePr>
        <p:xfrm>
          <a:off x="708561" y="1147948"/>
          <a:ext cx="7315200" cy="5029737"/>
        </p:xfrm>
        <a:graphic>
          <a:graphicData uri="http://schemas.openxmlformats.org/drawingml/2006/table">
            <a:tbl>
              <a:tblPr/>
              <a:tblGrid>
                <a:gridCol w="2046288"/>
                <a:gridCol w="2160587"/>
                <a:gridCol w="1528763"/>
                <a:gridCol w="1579562"/>
              </a:tblGrid>
              <a:tr h="54902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9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4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en-GB" dirty="0" smtClean="0"/>
              <a:t>Recent Ballot History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2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/>
              <a:t>IEEE 802.11 WG Letter Ballot #189  was the initial  30 day Working Group Technical Ballot asking the question "Should P802.11af D2.0 be forwarded to Sponsor Ballot?"   The Official results follow:  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Ballot Opening Date:   Friday              July  20, 2012 - 23:59 ET</a:t>
            </a:r>
            <a:br>
              <a:rPr lang="en-US" sz="1400" dirty="0"/>
            </a:br>
            <a:r>
              <a:rPr lang="en-US" sz="1400" dirty="0"/>
              <a:t>Ballot Closing Date:     Sunday            August 19, 2011 - 23:59 ET 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RESPONSES: </a:t>
            </a:r>
            <a:br>
              <a:rPr lang="en-US" sz="1400" dirty="0"/>
            </a:br>
            <a:r>
              <a:rPr lang="en-US" sz="1400" dirty="0"/>
              <a:t>300 eligible people are in this ballot group.</a:t>
            </a:r>
            <a:br>
              <a:rPr lang="en-US" sz="1400" dirty="0"/>
            </a:br>
            <a:r>
              <a:rPr lang="en-US" sz="1400" dirty="0"/>
              <a:t>   </a:t>
            </a:r>
            <a:br>
              <a:rPr lang="en-US" sz="1400" dirty="0"/>
            </a:br>
            <a:r>
              <a:rPr lang="en-US" sz="1400" dirty="0"/>
              <a:t>163 affirmative votes </a:t>
            </a:r>
            <a:br>
              <a:rPr lang="en-US" sz="1400" dirty="0"/>
            </a:br>
            <a:r>
              <a:rPr lang="en-US" sz="1400" dirty="0"/>
              <a:t>  43 negative votes  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    1 negative votes without comments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  14 abstention votes 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===  </a:t>
            </a:r>
            <a:br>
              <a:rPr lang="en-US" sz="1400" dirty="0"/>
            </a:br>
            <a:r>
              <a:rPr lang="en-US" sz="1400" dirty="0"/>
              <a:t>221  votes received  =  73.7% valid returns</a:t>
            </a:r>
            <a:br>
              <a:rPr lang="en-US" sz="1400" dirty="0"/>
            </a:br>
            <a:r>
              <a:rPr lang="en-US" sz="1400" dirty="0"/>
              <a:t>                                     =    6.3% valid abstentions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 </a:t>
            </a:r>
            <a:r>
              <a:rPr lang="en-US" sz="1400" dirty="0" smtClean="0"/>
              <a:t>This </a:t>
            </a:r>
            <a:r>
              <a:rPr lang="en-US" sz="1400" dirty="0"/>
              <a:t>ballot has met the 50% returned ballot requirement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This ballot has met the less than 30% abstention requirement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  </a:t>
            </a:r>
            <a:br>
              <a:rPr lang="en-US" sz="1400" dirty="0"/>
            </a:br>
            <a:r>
              <a:rPr lang="en-US" sz="1400" dirty="0"/>
              <a:t>APPROVAL RATE:</a:t>
            </a:r>
            <a:br>
              <a:rPr lang="en-US" sz="1400" dirty="0"/>
            </a:br>
            <a:r>
              <a:rPr lang="en-US" sz="1400" dirty="0"/>
              <a:t>163  affirmative votes       =      79.1 % affirmative</a:t>
            </a:r>
            <a:br>
              <a:rPr lang="en-US" sz="1400" dirty="0"/>
            </a:br>
            <a:r>
              <a:rPr lang="en-US" sz="1400" dirty="0"/>
              <a:t>  </a:t>
            </a:r>
            <a:r>
              <a:rPr lang="en-US" sz="1400" dirty="0" smtClean="0"/>
              <a:t>43</a:t>
            </a:r>
            <a:r>
              <a:rPr lang="en-US" sz="1400" dirty="0"/>
              <a:t>  valid negative votes  =      20.9 % negative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The 75% affirmation requirement has been met, 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Motion Passes.</a:t>
            </a:r>
            <a:endParaRPr lang="en-GB" sz="1400" dirty="0"/>
          </a:p>
          <a:p>
            <a:pPr marL="0" indent="0">
              <a:buNone/>
            </a:pPr>
            <a:r>
              <a:rPr lang="en-US" sz="1400" dirty="0"/>
              <a:t>There were 998 comments received.  </a:t>
            </a:r>
            <a:r>
              <a:rPr lang="en-US" sz="1200" dirty="0"/>
              <a:t>                                              </a:t>
            </a:r>
            <a:endParaRPr lang="en-GB" sz="1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04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685800"/>
            <a:ext cx="8534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The fourth IEEE P802.11ad (Very High Throughput 60GHz) 15 day recirculation Sponsor Ballot asked the question “Should  P802.11ad  Draft 9.0 be forwarded to RevCom?” </a:t>
            </a:r>
          </a:p>
          <a:p>
            <a:pPr marL="0" indent="0">
              <a:buNone/>
            </a:pPr>
            <a:r>
              <a:rPr lang="en-US" sz="1600" dirty="0"/>
              <a:t>The official results for this Sponsor Ballot follow:</a:t>
            </a:r>
            <a:br>
              <a:rPr lang="en-US" sz="1600" dirty="0"/>
            </a:br>
            <a:r>
              <a:rPr lang="en-US" sz="1600" dirty="0"/>
              <a:t>Ballot Opening Date:    Friday                     July 13, 2012 - 23:59 ET</a:t>
            </a:r>
            <a:br>
              <a:rPr lang="en-US" sz="1600" dirty="0"/>
            </a:br>
            <a:r>
              <a:rPr lang="en-US" sz="1600" dirty="0"/>
              <a:t>Ballot Closing Date:       Saturday               July 28, 2012 - 23:59 ET </a:t>
            </a:r>
          </a:p>
          <a:p>
            <a:pPr marL="0" indent="0">
              <a:buNone/>
            </a:pPr>
            <a:r>
              <a:rPr lang="en-US" sz="1600" dirty="0"/>
              <a:t>BALLOT RESULTS: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214 eligible people are in this ballot group</a:t>
            </a:r>
            <a:r>
              <a:rPr lang="en-US" sz="1600" dirty="0" smtClean="0"/>
              <a:t>.</a:t>
            </a: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/>
              <a:t>174 affirmative votes </a:t>
            </a:r>
          </a:p>
          <a:p>
            <a:pPr marL="0" indent="0">
              <a:buNone/>
            </a:pPr>
            <a:r>
              <a:rPr lang="en-US" sz="1600" dirty="0"/>
              <a:t>   3 negative votes with comments </a:t>
            </a:r>
          </a:p>
          <a:p>
            <a:pPr marL="0" indent="0">
              <a:buNone/>
            </a:pPr>
            <a:r>
              <a:rPr lang="en-US" sz="1600" dirty="0"/>
              <a:t>    0  negative vote without comments </a:t>
            </a:r>
          </a:p>
          <a:p>
            <a:pPr marL="0" indent="0">
              <a:buNone/>
            </a:pPr>
            <a:r>
              <a:rPr lang="en-US" sz="1600" dirty="0"/>
              <a:t>   11 abstention votes </a:t>
            </a:r>
          </a:p>
          <a:p>
            <a:pPr marL="0" indent="0">
              <a:buNone/>
            </a:pPr>
            <a:r>
              <a:rPr lang="en-US" sz="1600" dirty="0"/>
              <a:t>======= </a:t>
            </a:r>
          </a:p>
          <a:p>
            <a:pPr marL="0" indent="0">
              <a:buNone/>
            </a:pPr>
            <a:r>
              <a:rPr lang="en-US" sz="1600" dirty="0"/>
              <a:t>188  votes received  =  87.9 % valid returns</a:t>
            </a:r>
            <a:br>
              <a:rPr lang="en-US" sz="1600" dirty="0"/>
            </a:br>
            <a:r>
              <a:rPr lang="en-US" sz="1600" dirty="0"/>
              <a:t>                                  =    5.9% valid abstentions</a:t>
            </a:r>
            <a:br>
              <a:rPr lang="en-US" sz="1600" dirty="0"/>
            </a:br>
            <a:r>
              <a:rPr lang="en-US" sz="1600" dirty="0"/>
              <a:t>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174  affirmative votes          =      98.3 % affirmative</a:t>
            </a:r>
            <a:br>
              <a:rPr lang="en-US" sz="1600" dirty="0"/>
            </a:br>
            <a:r>
              <a:rPr lang="en-US" sz="1600" dirty="0"/>
              <a:t>   3  total negative votes     </a:t>
            </a:r>
            <a:r>
              <a:rPr lang="en-US" sz="1600" dirty="0" smtClean="0"/>
              <a:t> =</a:t>
            </a:r>
            <a:r>
              <a:rPr lang="en-US" sz="1600" dirty="0"/>
              <a:t>         1.7  % negative</a:t>
            </a:r>
          </a:p>
          <a:p>
            <a:pPr marL="0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motion passes.</a:t>
            </a:r>
          </a:p>
          <a:p>
            <a:pPr marL="0" indent="0">
              <a:buNone/>
            </a:pPr>
            <a:r>
              <a:rPr lang="en-US" sz="1600" dirty="0"/>
              <a:t>There were 57 ballot comments received</a:t>
            </a:r>
            <a:r>
              <a:rPr lang="en-US" sz="1600" dirty="0" smtClean="0"/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54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609600"/>
            <a:ext cx="8001000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The </a:t>
            </a:r>
            <a:r>
              <a:rPr lang="en-US" sz="1500" b="1" dirty="0"/>
              <a:t>fifth IEEE P802.11ad (Very High Throughput 60GHz) 10 day recirculation Sponsor Ballot asked the question “Should  P802.11ad  Draft 9.0 be forwarded to RevCom?” </a:t>
            </a:r>
            <a:endParaRPr lang="en-GB" sz="1500" b="1" dirty="0"/>
          </a:p>
          <a:p>
            <a:r>
              <a:rPr lang="en-US" sz="1500" b="1" dirty="0"/>
              <a:t>The official results for this Sponsor Ballot follow:</a:t>
            </a:r>
            <a:br>
              <a:rPr lang="en-US" sz="1500" b="1" dirty="0"/>
            </a:br>
            <a:r>
              <a:rPr lang="en-US" sz="1500" b="1" dirty="0"/>
              <a:t>Ballot Opening Date:    Thursday              August 02, 2012 - 23:59 ET</a:t>
            </a:r>
            <a:br>
              <a:rPr lang="en-US" sz="1500" b="1" dirty="0"/>
            </a:br>
            <a:r>
              <a:rPr lang="en-US" sz="1500" b="1" dirty="0"/>
              <a:t>Ballot Closing Date:       Sunday                  August 12, 2012 - 23:59 ET </a:t>
            </a:r>
            <a:endParaRPr lang="en-GB" sz="1500" b="1" dirty="0"/>
          </a:p>
          <a:p>
            <a:r>
              <a:rPr lang="en-US" sz="1500" b="1" dirty="0"/>
              <a:t>BALLOT RESULTS:</a:t>
            </a:r>
            <a:br>
              <a:rPr lang="en-US" sz="1500" b="1" dirty="0"/>
            </a:br>
            <a:r>
              <a:rPr lang="en-US" sz="1500" b="1" dirty="0"/>
              <a:t/>
            </a:r>
            <a:br>
              <a:rPr lang="en-US" sz="1500" b="1" dirty="0"/>
            </a:br>
            <a:r>
              <a:rPr lang="en-US" sz="1500" b="1" dirty="0"/>
              <a:t>214 eligible people are in this ballot group.</a:t>
            </a:r>
            <a:br>
              <a:rPr lang="en-US" sz="1500" b="1" dirty="0"/>
            </a:br>
            <a:r>
              <a:rPr lang="en-US" sz="1500" b="1" dirty="0"/>
              <a:t>   </a:t>
            </a:r>
            <a:br>
              <a:rPr lang="en-US" sz="1500" b="1" dirty="0"/>
            </a:br>
            <a:r>
              <a:rPr lang="en-US" sz="1500" b="1" dirty="0"/>
              <a:t>176 affirmative votes </a:t>
            </a:r>
            <a:endParaRPr lang="en-GB" sz="1500" b="1" dirty="0"/>
          </a:p>
          <a:p>
            <a:r>
              <a:rPr lang="en-US" sz="1500" b="1" dirty="0"/>
              <a:t>    3 negative votes with comments </a:t>
            </a:r>
            <a:endParaRPr lang="en-GB" sz="1500" b="1" dirty="0"/>
          </a:p>
          <a:p>
            <a:r>
              <a:rPr lang="en-US" sz="1500" b="1" dirty="0"/>
              <a:t>    0  negative vote without comments </a:t>
            </a:r>
            <a:endParaRPr lang="en-GB" sz="1500" b="1" dirty="0"/>
          </a:p>
          <a:p>
            <a:r>
              <a:rPr lang="en-US" sz="1500" b="1" dirty="0"/>
              <a:t>   11 abstention votes </a:t>
            </a:r>
            <a:endParaRPr lang="en-GB" sz="1500" b="1" dirty="0"/>
          </a:p>
          <a:p>
            <a:r>
              <a:rPr lang="en-US" sz="1500" b="1" dirty="0"/>
              <a:t>======= </a:t>
            </a:r>
            <a:endParaRPr lang="en-GB" sz="1500" b="1" dirty="0"/>
          </a:p>
          <a:p>
            <a:r>
              <a:rPr lang="en-US" sz="1500" b="1" dirty="0"/>
              <a:t>190  votes received  =  88.8 % valid returns</a:t>
            </a:r>
            <a:br>
              <a:rPr lang="en-US" sz="1500" b="1" dirty="0"/>
            </a:br>
            <a:r>
              <a:rPr lang="en-US" sz="1500" b="1" dirty="0"/>
              <a:t>                                         =    5.8% valid abstentions</a:t>
            </a:r>
            <a:br>
              <a:rPr lang="en-US" sz="1500" b="1" dirty="0"/>
            </a:br>
            <a:r>
              <a:rPr lang="en-US" sz="1500" b="1" dirty="0"/>
              <a:t>  </a:t>
            </a:r>
            <a:br>
              <a:rPr lang="en-US" sz="1500" b="1" dirty="0"/>
            </a:br>
            <a:r>
              <a:rPr lang="en-US" sz="1500" b="1" dirty="0"/>
              <a:t>APPROVAL RATE:</a:t>
            </a:r>
            <a:br>
              <a:rPr lang="en-US" sz="1500" b="1" dirty="0"/>
            </a:br>
            <a:r>
              <a:rPr lang="en-US" sz="1500" b="1" dirty="0"/>
              <a:t>176  affirmative votes          =      98.3 % affirmative</a:t>
            </a:r>
            <a:br>
              <a:rPr lang="en-US" sz="1500" b="1" dirty="0"/>
            </a:br>
            <a:r>
              <a:rPr lang="en-US" sz="1500" b="1" dirty="0"/>
              <a:t>   3  total negative votes     =        1.7  % negative</a:t>
            </a:r>
            <a:endParaRPr lang="en-GB" sz="1500" b="1" dirty="0"/>
          </a:p>
          <a:p>
            <a:r>
              <a:rPr lang="en-US" sz="1500" b="1" dirty="0"/>
              <a:t> </a:t>
            </a:r>
            <a:endParaRPr lang="en-GB" sz="1500" b="1" dirty="0"/>
          </a:p>
          <a:p>
            <a:r>
              <a:rPr lang="en-US" sz="1500" b="1" dirty="0"/>
              <a:t>This ballot has met the </a:t>
            </a:r>
            <a:r>
              <a:rPr lang="en-US" sz="1500" b="1" u="sng" dirty="0"/>
              <a:t>&gt;</a:t>
            </a:r>
            <a:r>
              <a:rPr lang="en-US" sz="1500" b="1" dirty="0"/>
              <a:t>75% ballot return requirement</a:t>
            </a:r>
            <a:endParaRPr lang="en-GB" sz="1500" b="1" dirty="0"/>
          </a:p>
          <a:p>
            <a:r>
              <a:rPr lang="en-US" sz="1500" b="1" dirty="0"/>
              <a:t>This ballot has met the &lt;30% abstention requirement</a:t>
            </a:r>
            <a:endParaRPr lang="en-GB" sz="1500" b="1" dirty="0"/>
          </a:p>
          <a:p>
            <a:r>
              <a:rPr lang="en-US" sz="1500" b="1" dirty="0"/>
              <a:t>The motion passes.</a:t>
            </a:r>
            <a:endParaRPr lang="en-GB" sz="1500" b="1" dirty="0"/>
          </a:p>
          <a:p>
            <a:r>
              <a:rPr lang="en-US" sz="1500" b="1" dirty="0"/>
              <a:t>There were 4 ballot comments received.</a:t>
            </a:r>
            <a:endParaRPr lang="en-GB" sz="1500" b="1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33656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9EE486ED-E498-4EC1-8455-16C2D5677563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Status Reports</a:t>
            </a:r>
          </a:p>
        </p:txBody>
      </p:sp>
    </p:spTree>
    <p:extLst>
      <p:ext uri="{BB962C8B-B14F-4D97-AF65-F5344CB8AC3E}">
        <p14:creationId xmlns:p14="http://schemas.microsoft.com/office/powerpoint/2010/main" val="82384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15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6781800" y="19399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6781800" y="14065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86713" y="762000"/>
            <a:ext cx="1157287" cy="34385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7983538" y="5762625"/>
            <a:ext cx="1157287" cy="381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 (’99)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6143625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34" name="AutoShape 15"/>
          <p:cNvSpPr>
            <a:spLocks noChangeArrowheads="1"/>
          </p:cNvSpPr>
          <p:nvPr/>
        </p:nvSpPr>
        <p:spPr bwMode="auto">
          <a:xfrm>
            <a:off x="8077200" y="3667125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0735" name="AutoShape 16"/>
          <p:cNvSpPr>
            <a:spLocks noChangeArrowheads="1"/>
          </p:cNvSpPr>
          <p:nvPr/>
        </p:nvSpPr>
        <p:spPr bwMode="auto">
          <a:xfrm>
            <a:off x="8096250" y="1381125"/>
            <a:ext cx="681038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0736" name="AutoShape 17"/>
          <p:cNvSpPr>
            <a:spLocks noChangeArrowheads="1"/>
          </p:cNvSpPr>
          <p:nvPr/>
        </p:nvSpPr>
        <p:spPr bwMode="auto">
          <a:xfrm>
            <a:off x="8081963" y="2276475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0737" name="AutoShape 18"/>
          <p:cNvSpPr>
            <a:spLocks noChangeArrowheads="1"/>
          </p:cNvSpPr>
          <p:nvPr/>
        </p:nvSpPr>
        <p:spPr bwMode="auto">
          <a:xfrm>
            <a:off x="8310563" y="2722563"/>
            <a:ext cx="681037" cy="377825"/>
          </a:xfrm>
          <a:prstGeom prst="cube">
            <a:avLst>
              <a:gd name="adj" fmla="val 659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Inter AP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0738" name="AutoShape 19"/>
          <p:cNvSpPr>
            <a:spLocks noChangeArrowheads="1"/>
          </p:cNvSpPr>
          <p:nvPr/>
        </p:nvSpPr>
        <p:spPr bwMode="auto">
          <a:xfrm>
            <a:off x="8081963" y="1835150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0739" name="AutoShape 21"/>
          <p:cNvSpPr>
            <a:spLocks noChangeArrowheads="1"/>
          </p:cNvSpPr>
          <p:nvPr/>
        </p:nvSpPr>
        <p:spPr bwMode="auto">
          <a:xfrm>
            <a:off x="5732463" y="1878013"/>
            <a:ext cx="973137" cy="555625"/>
          </a:xfrm>
          <a:prstGeom prst="cube">
            <a:avLst>
              <a:gd name="adj" fmla="val 4486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</p:txBody>
      </p:sp>
      <p:sp>
        <p:nvSpPr>
          <p:cNvPr id="30740" name="AutoShape 23"/>
          <p:cNvSpPr>
            <a:spLocks noChangeArrowheads="1"/>
          </p:cNvSpPr>
          <p:nvPr/>
        </p:nvSpPr>
        <p:spPr bwMode="auto">
          <a:xfrm>
            <a:off x="5753100" y="1422400"/>
            <a:ext cx="952500" cy="4064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0741" name="AutoShape 24"/>
          <p:cNvSpPr>
            <a:spLocks noChangeArrowheads="1"/>
          </p:cNvSpPr>
          <p:nvPr/>
        </p:nvSpPr>
        <p:spPr bwMode="auto">
          <a:xfrm>
            <a:off x="6781800" y="24733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  <a:cs typeface="ＭＳ Ｐゴシック" charset="-128"/>
              </a:rPr>
              <a:t>802.11 -2007</a:t>
            </a: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5457825" y="2527300"/>
            <a:ext cx="1085850" cy="423863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759575" y="5867400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30754" name="AutoShape 39"/>
          <p:cNvSpPr>
            <a:spLocks noChangeArrowheads="1"/>
          </p:cNvSpPr>
          <p:nvPr/>
        </p:nvSpPr>
        <p:spPr bwMode="auto">
          <a:xfrm>
            <a:off x="8382000" y="4191000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55" name="AutoShape 41"/>
          <p:cNvSpPr>
            <a:spLocks noChangeArrowheads="1"/>
          </p:cNvSpPr>
          <p:nvPr/>
        </p:nvSpPr>
        <p:spPr bwMode="auto">
          <a:xfrm>
            <a:off x="6772275" y="4106863"/>
            <a:ext cx="990600" cy="757237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0756" name="AutoShape 42"/>
          <p:cNvSpPr>
            <a:spLocks noChangeArrowheads="1"/>
          </p:cNvSpPr>
          <p:nvPr/>
        </p:nvSpPr>
        <p:spPr bwMode="auto">
          <a:xfrm>
            <a:off x="6751638" y="50006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0757" name="AutoShape 43"/>
          <p:cNvSpPr>
            <a:spLocks noChangeArrowheads="1"/>
          </p:cNvSpPr>
          <p:nvPr/>
        </p:nvSpPr>
        <p:spPr bwMode="auto">
          <a:xfrm>
            <a:off x="6784975" y="846138"/>
            <a:ext cx="952500" cy="473075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0758" name="AutoShape 44"/>
          <p:cNvSpPr>
            <a:spLocks noChangeArrowheads="1"/>
          </p:cNvSpPr>
          <p:nvPr/>
        </p:nvSpPr>
        <p:spPr bwMode="auto">
          <a:xfrm>
            <a:off x="6791325" y="3333750"/>
            <a:ext cx="962025" cy="7239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4" name="AutoShape 30"/>
          <p:cNvSpPr>
            <a:spLocks noChangeArrowheads="1"/>
          </p:cNvSpPr>
          <p:nvPr/>
        </p:nvSpPr>
        <p:spPr bwMode="auto">
          <a:xfrm>
            <a:off x="5653088" y="3435350"/>
            <a:ext cx="1066800" cy="685800"/>
          </a:xfrm>
          <a:prstGeom prst="cube">
            <a:avLst>
              <a:gd name="adj" fmla="val 10069"/>
            </a:avLst>
          </a:prstGeom>
          <a:solidFill>
            <a:srgbClr val="3366FF">
              <a:alpha val="9411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802.11mb</a:t>
            </a:r>
          </a:p>
          <a:p>
            <a:pPr algn="ctr" eaLnBrk="0" hangingPunct="0"/>
            <a:r>
              <a:rPr lang="en-US" sz="15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Revision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66" name="AutoShape 12"/>
          <p:cNvSpPr>
            <a:spLocks noChangeArrowheads="1"/>
          </p:cNvSpPr>
          <p:nvPr/>
        </p:nvSpPr>
        <p:spPr bwMode="auto">
          <a:xfrm>
            <a:off x="7986713" y="4343400"/>
            <a:ext cx="1157287" cy="1219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7" name="AutoShape 39"/>
          <p:cNvSpPr>
            <a:spLocks noChangeArrowheads="1"/>
          </p:cNvSpPr>
          <p:nvPr/>
        </p:nvSpPr>
        <p:spPr bwMode="auto">
          <a:xfrm>
            <a:off x="8382000" y="561022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68" name="AutoShape 18"/>
          <p:cNvSpPr>
            <a:spLocks noChangeArrowheads="1"/>
          </p:cNvSpPr>
          <p:nvPr/>
        </p:nvSpPr>
        <p:spPr bwMode="auto">
          <a:xfrm>
            <a:off x="8077200" y="3133725"/>
            <a:ext cx="681038" cy="3762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0769" name="Text Box 28"/>
          <p:cNvSpPr txBox="1">
            <a:spLocks noChangeArrowheads="1"/>
          </p:cNvSpPr>
          <p:nvPr/>
        </p:nvSpPr>
        <p:spPr bwMode="auto">
          <a:xfrm>
            <a:off x="8012113" y="4343400"/>
            <a:ext cx="1131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  <a:cs typeface="ＭＳ Ｐゴシック" charset="-128"/>
              </a:rPr>
              <a:t>802.11 -2003</a:t>
            </a:r>
          </a:p>
        </p:txBody>
      </p:sp>
      <p:sp>
        <p:nvSpPr>
          <p:cNvPr id="30770" name="AutoShape 15"/>
          <p:cNvSpPr>
            <a:spLocks noChangeArrowheads="1"/>
          </p:cNvSpPr>
          <p:nvPr/>
        </p:nvSpPr>
        <p:spPr bwMode="auto">
          <a:xfrm>
            <a:off x="8077200" y="5080000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0771" name="AutoShape 18"/>
          <p:cNvSpPr>
            <a:spLocks noChangeArrowheads="1"/>
          </p:cNvSpPr>
          <p:nvPr/>
        </p:nvSpPr>
        <p:spPr bwMode="auto">
          <a:xfrm>
            <a:off x="8077200" y="4572000"/>
            <a:ext cx="914400" cy="4524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11Mbps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2.4 GHz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0772" name="AutoShape 15"/>
          <p:cNvSpPr>
            <a:spLocks noChangeArrowheads="1"/>
          </p:cNvSpPr>
          <p:nvPr/>
        </p:nvSpPr>
        <p:spPr bwMode="auto">
          <a:xfrm>
            <a:off x="8839200" y="5105400"/>
            <a:ext cx="152400" cy="4064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C9E1C48-971A-4278-8AC5-219B556E2399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30775" name="AutoShape 10"/>
          <p:cNvSpPr>
            <a:spLocks noChangeArrowheads="1"/>
          </p:cNvSpPr>
          <p:nvPr/>
        </p:nvSpPr>
        <p:spPr bwMode="auto">
          <a:xfrm>
            <a:off x="5729288" y="914400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5467350" y="2951163"/>
            <a:ext cx="1085850" cy="466725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71" name="AutoShape 32"/>
          <p:cNvSpPr>
            <a:spLocks noChangeArrowheads="1"/>
          </p:cNvSpPr>
          <p:nvPr/>
        </p:nvSpPr>
        <p:spPr bwMode="auto">
          <a:xfrm>
            <a:off x="37147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72" name="AutoShape 45"/>
          <p:cNvSpPr>
            <a:spLocks noChangeArrowheads="1"/>
          </p:cNvSpPr>
          <p:nvPr/>
        </p:nvSpPr>
        <p:spPr bwMode="auto">
          <a:xfrm>
            <a:off x="3852069" y="4178300"/>
            <a:ext cx="91440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73" name="AutoShape 47"/>
          <p:cNvSpPr>
            <a:spLocks noChangeArrowheads="1"/>
          </p:cNvSpPr>
          <p:nvPr/>
        </p:nvSpPr>
        <p:spPr bwMode="auto">
          <a:xfrm>
            <a:off x="2695575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74" name="AutoShape 49"/>
          <p:cNvSpPr>
            <a:spLocks noChangeArrowheads="1"/>
          </p:cNvSpPr>
          <p:nvPr/>
        </p:nvSpPr>
        <p:spPr bwMode="auto">
          <a:xfrm>
            <a:off x="2695575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75" name="AutoShape 46"/>
          <p:cNvSpPr>
            <a:spLocks noChangeArrowheads="1"/>
          </p:cNvSpPr>
          <p:nvPr/>
        </p:nvSpPr>
        <p:spPr bwMode="auto">
          <a:xfrm>
            <a:off x="1543050" y="2644775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76" name="AutoShape 46"/>
          <p:cNvSpPr>
            <a:spLocks noChangeArrowheads="1"/>
          </p:cNvSpPr>
          <p:nvPr/>
        </p:nvSpPr>
        <p:spPr bwMode="auto">
          <a:xfrm>
            <a:off x="2695575" y="4692650"/>
            <a:ext cx="914400" cy="4000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 </a:t>
            </a:r>
            <a:r>
              <a:rPr lang="en-US" sz="12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aj</a:t>
            </a:r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77" name="AutoShape 46"/>
          <p:cNvSpPr>
            <a:spLocks noChangeArrowheads="1"/>
          </p:cNvSpPr>
          <p:nvPr/>
        </p:nvSpPr>
        <p:spPr bwMode="auto">
          <a:xfrm>
            <a:off x="1552575" y="19050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3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16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C000"/>
              </a:gs>
            </a:gsLst>
            <a:lin ang="27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37147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C9E1C48-971A-4278-8AC5-219B556E2399}" type="slidenum">
              <a:rPr lang="en-US" sz="1200" smtClean="0"/>
              <a:pPr/>
              <a:t>16</a:t>
            </a:fld>
            <a:endParaRPr lang="en-US" sz="1200" smtClean="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40" name="AutoShape 45"/>
          <p:cNvSpPr>
            <a:spLocks noChangeArrowheads="1"/>
          </p:cNvSpPr>
          <p:nvPr/>
        </p:nvSpPr>
        <p:spPr bwMode="auto">
          <a:xfrm>
            <a:off x="3852069" y="4178300"/>
            <a:ext cx="91440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41" name="AutoShape 47"/>
          <p:cNvSpPr>
            <a:spLocks noChangeArrowheads="1"/>
          </p:cNvSpPr>
          <p:nvPr/>
        </p:nvSpPr>
        <p:spPr bwMode="auto">
          <a:xfrm>
            <a:off x="2695575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42" name="AutoShape 49"/>
          <p:cNvSpPr>
            <a:spLocks noChangeArrowheads="1"/>
          </p:cNvSpPr>
          <p:nvPr/>
        </p:nvSpPr>
        <p:spPr bwMode="auto">
          <a:xfrm>
            <a:off x="2695575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1543050" y="2644775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695575" y="4692650"/>
            <a:ext cx="914400" cy="4000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 </a:t>
            </a:r>
            <a:r>
              <a:rPr lang="en-US" sz="12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aj</a:t>
            </a:r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1552575" y="19050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17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 rot="16200000">
            <a:off x="4121150" y="4292601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C9E1C48-971A-4278-8AC5-219B556E2399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343400" y="1447800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343400" y="1099343"/>
            <a:ext cx="3443287" cy="357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802.11-2015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5"/>
          <p:cNvSpPr>
            <a:spLocks noChangeArrowheads="1"/>
          </p:cNvSpPr>
          <p:nvPr/>
        </p:nvSpPr>
        <p:spPr bwMode="auto">
          <a:xfrm rot="16200000">
            <a:off x="3516312" y="4278312"/>
            <a:ext cx="91440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44" name="AutoShape 47"/>
          <p:cNvSpPr>
            <a:spLocks noChangeArrowheads="1"/>
          </p:cNvSpPr>
          <p:nvPr/>
        </p:nvSpPr>
        <p:spPr bwMode="auto">
          <a:xfrm>
            <a:off x="2695575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45" name="AutoShape 49"/>
          <p:cNvSpPr>
            <a:spLocks noChangeArrowheads="1"/>
          </p:cNvSpPr>
          <p:nvPr/>
        </p:nvSpPr>
        <p:spPr bwMode="auto">
          <a:xfrm>
            <a:off x="2695575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1543050" y="2644775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7" name="AutoShape 46"/>
          <p:cNvSpPr>
            <a:spLocks noChangeArrowheads="1"/>
          </p:cNvSpPr>
          <p:nvPr/>
        </p:nvSpPr>
        <p:spPr bwMode="auto">
          <a:xfrm>
            <a:off x="2695575" y="4692650"/>
            <a:ext cx="914400" cy="4000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 </a:t>
            </a:r>
            <a:r>
              <a:rPr lang="en-US" sz="12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aj</a:t>
            </a:r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1552575" y="19050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47005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A22E9EF1-B414-4F31-8AFA-80F8D40FCB18}" type="slidenum">
              <a:rPr lang="en-US" sz="1200"/>
              <a:pPr algn="ctr" eaLnBrk="0" hangingPunct="0"/>
              <a:t>18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3127375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58140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2057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524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562600"/>
            <a:ext cx="1295400" cy="3810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810000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963613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95825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276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2954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1907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7494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31242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6828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2807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28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C8432F9-B7C4-479D-A223-BCD51C7BB66B}" type="slidenum">
              <a:rPr lang="en-US" sz="1200" smtClean="0"/>
              <a:pPr/>
              <a:t>18</a:t>
            </a:fld>
            <a:endParaRPr lang="en-US" sz="1200" smtClean="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4" name="AutoShape 24"/>
          <p:cNvSpPr>
            <a:spLocks noChangeArrowheads="1"/>
          </p:cNvSpPr>
          <p:nvPr/>
        </p:nvSpPr>
        <p:spPr bwMode="auto">
          <a:xfrm>
            <a:off x="7696200" y="6008687"/>
            <a:ext cx="1295400" cy="39211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100" b="1" dirty="0" smtClean="0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CMMW</a:t>
            </a:r>
            <a:endParaRPr lang="en-US" sz="1100" b="1" dirty="0">
              <a:solidFill>
                <a:srgbClr val="000000"/>
              </a:solidFill>
              <a:latin typeface="Arial Narrow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BE24B35-E2FF-4ACA-820E-E754D10DF42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/>
              <a:t>Slide </a:t>
            </a:r>
            <a:fld id="{A9E944CF-D4B0-4782-A2A8-4C9B4146BBF2}" type="slidenum">
              <a:rPr lang="en-US" sz="1200"/>
              <a:pPr algn="ctr"/>
              <a:t>19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err="1" smtClean="0"/>
              <a:t>WG11</a:t>
            </a:r>
            <a:r>
              <a:rPr lang="en-US" dirty="0" smtClean="0"/>
              <a:t> Editor Abstract / Agenda – Sept 2012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dirty="0" smtClean="0"/>
              <a:t>Roll Call / Contacts / Reflector</a:t>
            </a:r>
          </a:p>
          <a:p>
            <a:r>
              <a:rPr lang="en-US" sz="2800" dirty="0" smtClean="0"/>
              <a:t>Go round table and get brief status report</a:t>
            </a:r>
          </a:p>
          <a:p>
            <a:r>
              <a:rPr lang="en-US" sz="2800" dirty="0" smtClean="0"/>
              <a:t>ANA Status / Process / What is administered</a:t>
            </a:r>
          </a:p>
          <a:p>
            <a:r>
              <a:rPr lang="en-US" sz="2800" dirty="0" smtClean="0"/>
              <a:t>Numbering Alignment process / Spreadsheet</a:t>
            </a:r>
          </a:p>
          <a:p>
            <a:r>
              <a:rPr lang="en-US" sz="2800" dirty="0" smtClean="0"/>
              <a:t>Amendment Ordering / Draft Snapshots</a:t>
            </a:r>
          </a:p>
          <a:p>
            <a:r>
              <a:rPr lang="en-US" sz="2800" dirty="0" smtClean="0"/>
              <a:t>Style Guide for 802.11 </a:t>
            </a:r>
          </a:p>
          <a:p>
            <a:r>
              <a:rPr lang="en-US" sz="2800" dirty="0" smtClean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167090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r>
              <a:rPr lang="en-US" sz="3200" dirty="0" smtClean="0"/>
              <a:t>Agenda 					11-12- 0980rx</a:t>
            </a:r>
          </a:p>
          <a:p>
            <a:r>
              <a:rPr lang="en-US" sz="3200" dirty="0" smtClean="0"/>
              <a:t>Snapshots 				11-12- 0981r0</a:t>
            </a:r>
          </a:p>
          <a:p>
            <a:r>
              <a:rPr lang="en-US" sz="3200" dirty="0" smtClean="0"/>
              <a:t>Supplementary 			11-12- 0982r0</a:t>
            </a:r>
          </a:p>
          <a:p>
            <a:r>
              <a:rPr lang="en-US" sz="3200" dirty="0" smtClean="0"/>
              <a:t>Adrian’s Vice Chair report  	11-12-0038r4</a:t>
            </a:r>
          </a:p>
          <a:p>
            <a:r>
              <a:rPr lang="en-US" sz="3200" dirty="0" smtClean="0"/>
              <a:t>Jon’s Vice Chair report  	11-12-1001r0</a:t>
            </a:r>
          </a:p>
          <a:p>
            <a:r>
              <a:rPr lang="en-US" sz="3200" dirty="0" smtClean="0"/>
              <a:t>Treasury report  			11-12-1000r1</a:t>
            </a:r>
          </a:p>
          <a:p>
            <a:r>
              <a:rPr lang="en-US" sz="3200" dirty="0" smtClean="0"/>
              <a:t>Publicity report		</a:t>
            </a:r>
            <a:r>
              <a:rPr lang="en-US" sz="3200" smtClean="0"/>
              <a:t>	11-12-1002r0</a:t>
            </a:r>
            <a:endParaRPr lang="en-US" sz="3200" dirty="0" smtClean="0"/>
          </a:p>
          <a:p>
            <a:r>
              <a:rPr lang="en-US" sz="3200" dirty="0" smtClean="0"/>
              <a:t>Newcomers material 		11-12-0628r1</a:t>
            </a:r>
          </a:p>
          <a:p>
            <a:r>
              <a:rPr lang="en-US" sz="3200" dirty="0" smtClean="0"/>
              <a:t>IMAT for attendance		11-12-0652r0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21BE44B-C64E-4BCF-BA06-4D428113ED72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WNG SC – September 2012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Review of objectives</a:t>
            </a:r>
          </a:p>
          <a:p>
            <a:pPr eaLnBrk="1" hangingPunct="1"/>
            <a:r>
              <a:rPr lang="en-US" sz="1800" smtClean="0"/>
              <a:t>Tuesday AM1 (08:00-10:00)</a:t>
            </a:r>
          </a:p>
          <a:p>
            <a:pPr lvl="1" eaLnBrk="1" hangingPunct="1"/>
            <a:r>
              <a:rPr lang="en-US" sz="1600" smtClean="0"/>
              <a:t>.11 Security () – Paul Lambert</a:t>
            </a:r>
          </a:p>
          <a:p>
            <a:pPr lvl="1" eaLnBrk="1" hangingPunct="1"/>
            <a:r>
              <a:rPr lang="en-US" sz="1600" smtClean="0"/>
              <a:t>Secure key storage and true random number generation - an overview () – Rene Struik</a:t>
            </a:r>
          </a:p>
          <a:p>
            <a:pPr lvl="1" eaLnBrk="1" hangingPunct="1"/>
            <a:r>
              <a:rPr lang="en-US" sz="1600" smtClean="0"/>
              <a:t>6-10GHz rate-range link-budget () – Jim Lansford</a:t>
            </a:r>
          </a:p>
          <a:p>
            <a:pPr eaLnBrk="1" hangingPunct="1"/>
            <a:r>
              <a:rPr lang="en-US" sz="1800" smtClean="0"/>
              <a:t>Tuesday Eve (19:30-21:30)</a:t>
            </a:r>
          </a:p>
          <a:p>
            <a:pPr lvl="1" eaLnBrk="1" hangingPunct="1"/>
            <a:r>
              <a:rPr lang="en-US" sz="1600" smtClean="0"/>
              <a:t>Carrier-Oriented WIFI for Cellular Offload () – Laurent Cariou</a:t>
            </a:r>
          </a:p>
          <a:p>
            <a:pPr lvl="1" eaLnBrk="1" hangingPunct="1"/>
            <a:r>
              <a:rPr lang="en-US" sz="1600" smtClean="0"/>
              <a:t>OmniRAN () – Roger Marks</a:t>
            </a:r>
          </a:p>
          <a:p>
            <a:pPr lvl="1" eaLnBrk="1" hangingPunct="1"/>
            <a:r>
              <a:rPr lang="en-US" sz="1600" smtClean="0"/>
              <a:t>Requirements of Cellular Offloading (11-12-1063-00-0wng-requirements-on-wlan-celllular-offload.pptx) - Yasuhiko Inoue</a:t>
            </a:r>
          </a:p>
          <a:p>
            <a:pPr lvl="1" eaLnBrk="1" hangingPunct="1"/>
            <a:r>
              <a:rPr lang="en-US" sz="1600" smtClean="0"/>
              <a:t>WiFi techniques for hotspot deployments and cellular offload () - Krishna Sayana</a:t>
            </a:r>
          </a:p>
          <a:p>
            <a:pPr lvl="1" eaLnBrk="1" hangingPunct="1"/>
            <a:r>
              <a:rPr lang="en-US" sz="1600" smtClean="0"/>
              <a:t>3GPP Standardization of WLANs () – Stephen Rayment</a:t>
            </a:r>
          </a:p>
        </p:txBody>
      </p:sp>
    </p:spTree>
    <p:extLst>
      <p:ext uri="{BB962C8B-B14F-4D97-AF65-F5344CB8AC3E}">
        <p14:creationId xmlns:p14="http://schemas.microsoft.com/office/powerpoint/2010/main" val="601017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802.11 ARC – September, 2012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Administration</a:t>
            </a:r>
          </a:p>
          <a:p>
            <a:pPr lvl="1" eaLnBrk="1" hangingPunct="1">
              <a:defRPr/>
            </a:pPr>
            <a:r>
              <a:rPr lang="en-US" dirty="0" smtClean="0"/>
              <a:t>Approve Agenda, Attendance, Policies </a:t>
            </a:r>
          </a:p>
          <a:p>
            <a:pPr eaLnBrk="1" hangingPunct="1">
              <a:defRPr/>
            </a:pPr>
            <a:r>
              <a:rPr lang="en-US" dirty="0" smtClean="0"/>
              <a:t>802 Overview &amp; Architecture ballot</a:t>
            </a:r>
          </a:p>
          <a:p>
            <a:pPr lvl="1" eaLnBrk="1" hangingPunct="1">
              <a:defRPr/>
            </a:pPr>
            <a:r>
              <a:rPr lang="en-US" dirty="0" smtClean="0"/>
              <a:t>In Sponsor Ballot – dates TBD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>
                <a:ea typeface="ＭＳ Ｐゴシック" pitchFamily="34" charset="-128"/>
              </a:rPr>
              <a:t>802.11 GLK SC and 802 SC on “802.11 bridging” update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>
                <a:ea typeface="ＭＳ Ｐゴシック" pitchFamily="34" charset="-128"/>
              </a:rPr>
              <a:t>802.1 “maintenance” - </a:t>
            </a:r>
            <a:r>
              <a:rPr lang="en-US" sz="2200" b="1" dirty="0" smtClean="0">
                <a:ea typeface="ＭＳ Ｐゴシック" pitchFamily="34" charset="-128"/>
              </a:rPr>
              <a:t>Consider filing requests</a:t>
            </a:r>
          </a:p>
          <a:p>
            <a:pPr marL="685800" lvl="2" indent="-342900" eaLnBrk="1" hangingPunct="1">
              <a:defRPr/>
            </a:pPr>
            <a:r>
              <a:rPr lang="en-US" sz="2200" b="1" dirty="0" smtClean="0">
                <a:ea typeface="ＭＳ Ｐゴシック" pitchFamily="34" charset="-128"/>
              </a:rPr>
              <a:t>802.1Q (MAC Bridges and Virtual Bridged Local Area Networks)</a:t>
            </a:r>
          </a:p>
          <a:p>
            <a:pPr marL="685800" lvl="2" indent="-342900" eaLnBrk="1" hangingPunct="1">
              <a:defRPr/>
            </a:pPr>
            <a:r>
              <a:rPr lang="en-US" sz="2200" b="1" dirty="0" smtClean="0">
                <a:ea typeface="ＭＳ Ｐゴシック" pitchFamily="34" charset="-128"/>
              </a:rPr>
              <a:t>802.1AC (MAC Service definition)</a:t>
            </a:r>
            <a:endParaRPr lang="en-US" sz="2400" b="1" dirty="0" smtClean="0">
              <a:ea typeface="ＭＳ Ｐゴシック" pitchFamily="34" charset="-128"/>
            </a:endParaRP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/>
              <a:t>Future sessions / SC activities</a:t>
            </a:r>
            <a:endParaRPr lang="en-US" b="1" dirty="0" smtClean="0"/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Mark Hamilton, Polycom, Inc.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B8DA2B2-F616-43CD-A71D-9CFDB3A28AD4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417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Kraemer, Marvell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2B683CF1-4473-4826-892C-8A94B4C4DB2B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JTC1 SC – Sept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8458200" cy="4114800"/>
          </a:xfrm>
        </p:spPr>
        <p:txBody>
          <a:bodyPr lIns="91440" tIns="45720" rIns="91440" bIns="45720"/>
          <a:lstStyle/>
          <a:p>
            <a:r>
              <a:rPr lang="en-AU" dirty="0" smtClean="0"/>
              <a:t>No meeting during this session,  as ISO/IEC JTC1 is meeting in Graz.</a:t>
            </a:r>
          </a:p>
          <a:p>
            <a:r>
              <a:rPr lang="en-AU" dirty="0" smtClean="0"/>
              <a:t>Bruce Kraemer is attending this meeting as IEEE 802 head of delegation.</a:t>
            </a:r>
          </a:p>
        </p:txBody>
      </p:sp>
    </p:spTree>
    <p:extLst>
      <p:ext uri="{BB962C8B-B14F-4D97-AF65-F5344CB8AC3E}">
        <p14:creationId xmlns:p14="http://schemas.microsoft.com/office/powerpoint/2010/main" val="2026492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Standing Committee </a:t>
            </a:r>
            <a:br>
              <a:rPr lang="en-US" smtClean="0"/>
            </a:br>
            <a:r>
              <a:rPr lang="en-US" smtClean="0"/>
              <a:t>Meeting Goals September 2012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/>
            <a:r>
              <a:rPr lang="en-US" sz="2000" smtClean="0"/>
              <a:t>The regulatory summaries</a:t>
            </a:r>
          </a:p>
          <a:p>
            <a:pPr eaLnBrk="1" hangingPunct="1"/>
            <a:r>
              <a:rPr lang="en-US" sz="2000" smtClean="0"/>
              <a:t>Regulatory issues status</a:t>
            </a:r>
          </a:p>
          <a:p>
            <a:pPr lvl="1" eaLnBrk="1" hangingPunct="1"/>
            <a:r>
              <a:rPr lang="en-US" sz="1800" smtClean="0"/>
              <a:t>Opening the 5350 – 5470 MHz band in the US; 5850 – 5925 MHz</a:t>
            </a:r>
          </a:p>
          <a:p>
            <a:pPr lvl="1" eaLnBrk="1" hangingPunct="1"/>
            <a:r>
              <a:rPr lang="en-US" sz="1800" smtClean="0"/>
              <a:t>5600 to 5650 MHz in the EU</a:t>
            </a:r>
          </a:p>
          <a:p>
            <a:pPr lvl="1" eaLnBrk="1" hangingPunct="1"/>
            <a:r>
              <a:rPr lang="en-US" sz="1800" smtClean="0"/>
              <a:t>5600 to 5650 MHz in the US</a:t>
            </a:r>
          </a:p>
          <a:p>
            <a:pPr lvl="1" eaLnBrk="1" hangingPunct="1"/>
            <a:r>
              <a:rPr lang="en-US" sz="1800" smtClean="0"/>
              <a:t>PCAST review</a:t>
            </a:r>
          </a:p>
          <a:p>
            <a:pPr lvl="1" eaLnBrk="1" hangingPunct="1"/>
            <a:r>
              <a:rPr lang="en-US" sz="1800" smtClean="0"/>
              <a:t>ISART review</a:t>
            </a:r>
          </a:p>
          <a:p>
            <a:pPr eaLnBrk="1" hangingPunct="1"/>
            <a:r>
              <a:rPr lang="en-US" sz="2000" smtClean="0"/>
              <a:t>Critical issues</a:t>
            </a:r>
          </a:p>
          <a:p>
            <a:pPr lvl="1" eaLnBrk="1" hangingPunct="1"/>
            <a:r>
              <a:rPr lang="en-US" sz="1800" smtClean="0"/>
              <a:t>Additional spectrum for unlicensed/ lightly-licensed spectrum</a:t>
            </a:r>
          </a:p>
          <a:p>
            <a:pPr lvl="2" eaLnBrk="1" hangingPunct="1"/>
            <a:r>
              <a:rPr lang="en-US" sz="1600" smtClean="0"/>
              <a:t>EU</a:t>
            </a:r>
          </a:p>
          <a:p>
            <a:pPr lvl="2" eaLnBrk="1" hangingPunct="1"/>
            <a:r>
              <a:rPr lang="en-US" sz="1600" smtClean="0"/>
              <a:t>US (3550 to 3650 (3700?) MHz)</a:t>
            </a:r>
          </a:p>
          <a:p>
            <a:pPr eaLnBrk="1" hangingPunct="1"/>
            <a:r>
              <a:rPr lang="en-US" sz="2000" smtClean="0"/>
              <a:t>Other</a:t>
            </a:r>
          </a:p>
          <a:p>
            <a:pPr lvl="1" eaLnBrk="1" hangingPunct="1"/>
            <a:r>
              <a:rPr lang="en-US" sz="1800" smtClean="0"/>
              <a:t>Should we have a formal </a:t>
            </a:r>
            <a:r>
              <a:rPr lang="en-US" sz="1800" u="sng" smtClean="0"/>
              <a:t>Regulatory</a:t>
            </a:r>
            <a:r>
              <a:rPr lang="en-US" sz="1800" smtClean="0"/>
              <a:t> liaison with the other organizations?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September 2012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25252EC9-1FE4-4E71-A63B-5B1F33A0CA0B}" type="slidenum">
              <a:rPr lang="en-US" sz="1200" smtClean="0"/>
              <a:pPr/>
              <a:t>23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640101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mtClean="0">
                <a:ea typeface="ＭＳ Ｐゴシック" pitchFamily="34" charset="-128"/>
              </a:rPr>
              <a:t>IEEE 802.11 TGmc – Palm Springs</a:t>
            </a:r>
            <a:r>
              <a:rPr lang="en-US" altLang="ja-JP" sz="2900" smtClean="0">
                <a:ea typeface="ＭＳ Ｐゴシック" pitchFamily="34" charset="-128"/>
              </a:rPr>
              <a:t/>
            </a:r>
            <a:br>
              <a:rPr lang="en-US" altLang="ja-JP" sz="2900" smtClean="0">
                <a:ea typeface="ＭＳ Ｐゴシック" pitchFamily="34" charset="-128"/>
              </a:rPr>
            </a:br>
            <a:r>
              <a:rPr lang="en-US" altLang="ja-JP" smtClean="0">
                <a:ea typeface="ＭＳ Ｐゴシック" pitchFamily="34" charset="-128"/>
              </a:rPr>
              <a:t>Sep 2012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pitchFamily="34" charset="-128"/>
              </a:rPr>
              <a:t>Goals for September Meeting: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Consider initial LB on 802.11-2012+11a+11ae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Approve Timeline Schedule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Consider comments received in Call for comments on IEEE Std 802.11-2012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Plan for November 11-16 San Antonio meeting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Elect TG leadership</a:t>
            </a:r>
          </a:p>
          <a:p>
            <a:pPr lvl="1"/>
            <a:endParaRPr lang="en-US" altLang="ja-JP" sz="2600" smtClean="0">
              <a:ea typeface="ＭＳ Ｐゴシック" pitchFamily="34" charset="-128"/>
            </a:endParaRPr>
          </a:p>
        </p:txBody>
      </p:sp>
      <p:sp>
        <p:nvSpPr>
          <p:cNvPr id="205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800"/>
              <a:t>Sep 2012</a:t>
            </a:r>
          </a:p>
        </p:txBody>
      </p:sp>
      <p:sp>
        <p:nvSpPr>
          <p:cNvPr id="205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endParaRPr lang="en-US" altLang="ja-JP" sz="1200"/>
          </a:p>
        </p:txBody>
      </p:sp>
      <p:sp>
        <p:nvSpPr>
          <p:cNvPr id="20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200"/>
              <a:t>Slide </a:t>
            </a:r>
            <a:fld id="{17C1BF77-020A-4D98-AE70-89A640F50BE4}" type="slidenum">
              <a:rPr lang="en-US" altLang="ja-JP" sz="1200"/>
              <a:pPr/>
              <a:t>24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927743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/>
              <a:t>September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Slide </a:t>
            </a:r>
            <a:fld id="{F2CBA069-E10A-4BAF-B1CC-EFCB15689890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802.11ac – September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mtClean="0"/>
              <a:t>Focus of this meeting is on completing the resolution of  comments received on D3.0 (LB188)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Comment spreadsheet is available at: </a:t>
            </a:r>
            <a:r>
              <a:rPr lang="en-US" smtClean="0">
                <a:hlinkClick r:id="rId3"/>
              </a:rPr>
              <a:t>https://mentor.ieee.org/802.11/dcn/12/11-12-0752-08-00ac-lb188-comments-tgac-d3-0.xls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</a:pPr>
            <a:r>
              <a:rPr lang="en-US" smtClean="0"/>
              <a:t>A TG Ad Hoc meeting was held in San Diego during the period of September 9-11 with the objective to achieve progress on LB 188 comments.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Ad Hoc meeting Agenda is available in document11-12/0998r0.</a:t>
            </a:r>
          </a:p>
          <a:p>
            <a:r>
              <a:rPr lang="en-US" smtClean="0"/>
              <a:t>Agenda for this meeting is available  in document 11-12/0999r0.</a:t>
            </a:r>
          </a:p>
        </p:txBody>
      </p:sp>
    </p:spTree>
    <p:extLst>
      <p:ext uri="{BB962C8B-B14F-4D97-AF65-F5344CB8AC3E}">
        <p14:creationId xmlns:p14="http://schemas.microsoft.com/office/powerpoint/2010/main" val="222004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TGad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Sponsor Ballot completed</a:t>
            </a:r>
          </a:p>
          <a:p>
            <a:pPr eaLnBrk="1" hangingPunct="1"/>
            <a:r>
              <a:rPr lang="en-US" sz="2800" dirty="0" smtClean="0"/>
              <a:t>Has been submitted to RevCom</a:t>
            </a:r>
          </a:p>
          <a:p>
            <a:pPr eaLnBrk="1" hangingPunct="1"/>
            <a:r>
              <a:rPr lang="en-US" sz="2800" dirty="0" smtClean="0"/>
              <a:t>Will be on October RevCom agenda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smtClean="0"/>
              <a:t>Publication expected at the end of December</a:t>
            </a:r>
          </a:p>
        </p:txBody>
      </p:sp>
    </p:spTree>
    <p:extLst>
      <p:ext uri="{BB962C8B-B14F-4D97-AF65-F5344CB8AC3E}">
        <p14:creationId xmlns:p14="http://schemas.microsoft.com/office/powerpoint/2010/main" val="15825736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September 2012</a:t>
            </a:r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C6040743-E0E3-44BB-BB0E-F07DA9E4EECA}" type="slidenum">
              <a:rPr lang="en-US" sz="1200" smtClean="0"/>
              <a:pPr/>
              <a:t>27</a:t>
            </a:fld>
            <a:endParaRPr lang="en-US" sz="1200" smtClean="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F6C82120-D7B5-456F-83F1-FBC7E10B0FDF}" type="slidenum">
              <a:rPr lang="en-US" sz="1200"/>
              <a:pPr algn="ctr"/>
              <a:t>27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September 2012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MS PGothic" pitchFamily="34" charset="-128"/>
              </a:rPr>
              <a:t>Approve meeting and teleconference minutes</a:t>
            </a:r>
          </a:p>
          <a:p>
            <a:r>
              <a:rPr lang="en-US" altLang="ja-JP" smtClean="0">
                <a:ea typeface="MS PGothic" pitchFamily="34" charset="-128"/>
              </a:rPr>
              <a:t>Review the results of LB189</a:t>
            </a:r>
          </a:p>
          <a:p>
            <a:r>
              <a:rPr lang="en-US" altLang="ja-JP" smtClean="0">
                <a:ea typeface="MS PGothic" pitchFamily="34" charset="-128"/>
              </a:rPr>
              <a:t>Review the progress since July</a:t>
            </a:r>
          </a:p>
          <a:p>
            <a:r>
              <a:rPr lang="en-US" altLang="ja-JP" smtClean="0">
                <a:ea typeface="MS PGothic" pitchFamily="34" charset="-128"/>
              </a:rPr>
              <a:t>LB 189 comment resolutions</a:t>
            </a:r>
          </a:p>
          <a:p>
            <a:r>
              <a:rPr lang="en-US" altLang="ja-JP" smtClean="0">
                <a:ea typeface="MS PGothic" pitchFamily="34" charset="-128"/>
              </a:rPr>
              <a:t>Review regulatory landscape</a:t>
            </a:r>
          </a:p>
          <a:p>
            <a:r>
              <a:rPr lang="en-US" altLang="ja-JP" smtClean="0">
                <a:ea typeface="MS PGothic" pitchFamily="34" charset="-128"/>
              </a:rPr>
              <a:t>Plan for November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12238089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Snapshot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609600" indent="-609600"/>
            <a:r>
              <a:rPr lang="en-US" dirty="0" smtClean="0"/>
              <a:t>Targeting January for Internal TG Letter Ballot</a:t>
            </a:r>
          </a:p>
          <a:p>
            <a:pPr marL="609600" indent="-609600"/>
            <a:r>
              <a:rPr lang="en-US" dirty="0" smtClean="0"/>
              <a:t>New Task Group Secretary</a:t>
            </a:r>
          </a:p>
          <a:p>
            <a:pPr marL="1009650" lvl="1" indent="-609600"/>
            <a:r>
              <a:rPr lang="en-US" dirty="0" smtClean="0"/>
              <a:t>Li </a:t>
            </a:r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Choo</a:t>
            </a:r>
            <a:endParaRPr lang="en-US" dirty="0" smtClean="0"/>
          </a:p>
          <a:p>
            <a:pPr marL="609600" indent="-609600"/>
            <a:r>
              <a:rPr lang="en-US" dirty="0" smtClean="0"/>
              <a:t>Ad Hoc chairs</a:t>
            </a:r>
          </a:p>
          <a:p>
            <a:pPr marL="1009650" lvl="1" indent="-609600"/>
            <a:r>
              <a:rPr lang="en-US" dirty="0" smtClean="0"/>
              <a:t>PHY: Minho Cheong</a:t>
            </a:r>
          </a:p>
          <a:p>
            <a:pPr marL="1009650" lvl="1" indent="-609600"/>
            <a:r>
              <a:rPr lang="en-US" dirty="0" smtClean="0"/>
              <a:t>MAC: Huai-Rong Shao</a:t>
            </a:r>
          </a:p>
          <a:p>
            <a:pPr marL="609600" indent="-609600"/>
            <a:r>
              <a:rPr lang="en-US" dirty="0" smtClean="0"/>
              <a:t>Primary focus</a:t>
            </a:r>
          </a:p>
          <a:p>
            <a:pPr marL="1009650" lvl="1" indent="-609600"/>
            <a:r>
              <a:rPr lang="en-US" dirty="0" smtClean="0"/>
              <a:t>Continue work on the specification framework document.</a:t>
            </a:r>
          </a:p>
          <a:p>
            <a:pPr marL="609600" indent="-609600"/>
            <a:r>
              <a:rPr lang="en-US" dirty="0" smtClean="0"/>
              <a:t>Prepare to work on draft text</a:t>
            </a:r>
          </a:p>
          <a:p>
            <a:pPr marL="609600" indent="-609600"/>
            <a:r>
              <a:rPr lang="en-US" dirty="0" smtClean="0"/>
              <a:t>Timeline review &amp; Teleconference schedule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2012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Halasz</a:t>
            </a:r>
            <a:r>
              <a:rPr lang="en-US" dirty="0" smtClean="0"/>
              <a:t>, Motorola Mobility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41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z="2900" smtClean="0">
                <a:ea typeface="ＭＳ Ｐゴシック" pitchFamily="34" charset="-128"/>
              </a:rPr>
              <a:t>IEEE 802.11 FILS TGai – </a:t>
            </a:r>
            <a:r>
              <a:rPr lang="en-US" altLang="ja-JP" sz="2800" smtClean="0">
                <a:latin typeface="ArialMT" charset="-128"/>
                <a:ea typeface="ＭＳ Ｐゴシック" pitchFamily="34" charset="-128"/>
              </a:rPr>
              <a:t>Palm Springs</a:t>
            </a:r>
            <a:r>
              <a:rPr lang="en-US" altLang="ja-JP" sz="2900" smtClean="0">
                <a:ea typeface="ＭＳ Ｐゴシック" pitchFamily="34" charset="-128"/>
              </a:rPr>
              <a:t/>
            </a:r>
            <a:br>
              <a:rPr lang="en-US" altLang="ja-JP" sz="2900" smtClean="0">
                <a:ea typeface="ＭＳ Ｐゴシック" pitchFamily="34" charset="-128"/>
              </a:rPr>
            </a:br>
            <a:r>
              <a:rPr lang="en-US" altLang="ja-JP" sz="2900" smtClean="0">
                <a:ea typeface="ＭＳ Ｐゴシック" pitchFamily="34" charset="-128"/>
              </a:rPr>
              <a:t>Sep 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pitchFamily="34" charset="-128"/>
              </a:rPr>
              <a:t>Goals for the  Meeting: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Approve minutes of past meeting and teleconference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Spec Text discussion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Draft Spec Text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Approve Timeline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Approve Teleconference schedule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Approve Plan for November</a:t>
            </a:r>
          </a:p>
          <a:p>
            <a:pPr lvl="1"/>
            <a:endParaRPr lang="en-US" altLang="ja-JP" sz="2600" smtClean="0">
              <a:ea typeface="ＭＳ Ｐゴシック" pitchFamily="34" charset="-128"/>
            </a:endParaRPr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800"/>
              <a:t>Sep 2012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AAC4DF74-B84A-4708-B4CC-49DC336CAC5D}" type="slidenum">
              <a:rPr kumimoji="0" lang="en-US" altLang="ja-JP" sz="1200"/>
              <a:pPr/>
              <a:t>29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354441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F337CECE-D3A4-4ACD-B407-B5EDD0581AEF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303320"/>
              </p:ext>
            </p:extLst>
          </p:nvPr>
        </p:nvGraphicFramePr>
        <p:xfrm>
          <a:off x="1905000" y="1295400"/>
          <a:ext cx="5384800" cy="4023168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39627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 dirty="0">
                <a:hlinkClick r:id="rId2"/>
              </a:rPr>
              <a:t>https://development.standards.ieee.org/pub/active-pars?n=22&amp;o=1a0a2a3d</a:t>
            </a:r>
            <a:endParaRPr lang="en-US" sz="1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685800" y="5486400"/>
            <a:ext cx="7772400" cy="60960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TGaj</a:t>
            </a:r>
            <a:r>
              <a:rPr lang="en-US" smtClean="0"/>
              <a:t> (was CMMW SG)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Beijing 26-27 Sept 2012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charset="0"/>
                <a:ea typeface="MS PGothic" charset="0"/>
              </a:rPr>
              <a:t>No meeting in this interim.  Special interim goals:</a:t>
            </a:r>
          </a:p>
          <a:p>
            <a:r>
              <a:rPr lang="en-US" dirty="0" smtClean="0">
                <a:latin typeface="Times New Roman" charset="0"/>
                <a:ea typeface="MS PGothic" charset="0"/>
              </a:rPr>
              <a:t>Complete </a:t>
            </a:r>
            <a:r>
              <a:rPr lang="en-US" dirty="0">
                <a:latin typeface="Times New Roman" charset="0"/>
                <a:ea typeface="MS PGothic" charset="0"/>
              </a:rPr>
              <a:t>Study Group (if necessary)</a:t>
            </a:r>
          </a:p>
          <a:p>
            <a:r>
              <a:rPr lang="en-US" dirty="0">
                <a:latin typeface="Times New Roman" charset="0"/>
                <a:ea typeface="MS PGothic" charset="0"/>
              </a:rPr>
              <a:t>Start Task Group</a:t>
            </a:r>
          </a:p>
          <a:p>
            <a:r>
              <a:rPr lang="en-US" dirty="0">
                <a:latin typeface="Times New Roman" charset="0"/>
                <a:ea typeface="MS PGothic" charset="0"/>
              </a:rPr>
              <a:t>New member orientation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Review Task Group </a:t>
            </a:r>
            <a:r>
              <a:rPr lang="en-US" dirty="0" smtClean="0">
                <a:latin typeface="Times New Roman" charset="0"/>
                <a:ea typeface="MS PGothic" charset="0"/>
              </a:rPr>
              <a:t>logistics</a:t>
            </a:r>
          </a:p>
          <a:p>
            <a:pPr lvl="1"/>
            <a:r>
              <a:rPr lang="en-US" dirty="0" smtClean="0">
                <a:latin typeface="Times New Roman" charset="0"/>
                <a:ea typeface="MS PGothic" charset="0"/>
              </a:rPr>
              <a:t>Introduce IMAT for attendance</a:t>
            </a:r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>
                <a:latin typeface="Times New Roman" charset="0"/>
                <a:ea typeface="MS PGothic" charset="0"/>
              </a:rPr>
              <a:t>TG officer elections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Chair, Vice-Chair, </a:t>
            </a:r>
            <a:r>
              <a:rPr lang="en-US" dirty="0" smtClean="0">
                <a:latin typeface="Times New Roman" charset="0"/>
                <a:ea typeface="MS PGothic" charset="0"/>
              </a:rPr>
              <a:t>Secretary</a:t>
            </a:r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altLang="ja-JP" dirty="0" smtClean="0">
                <a:ea typeface="ＭＳ Ｐゴシック" pitchFamily="34" charset="-128"/>
              </a:rPr>
              <a:t>Discuss TG Timeline Schedule</a:t>
            </a:r>
          </a:p>
          <a:p>
            <a:r>
              <a:rPr lang="en-US" altLang="ja-JP" dirty="0" smtClean="0">
                <a:ea typeface="ＭＳ Ｐゴシック" pitchFamily="34" charset="-128"/>
              </a:rPr>
              <a:t>Discuss Call for Application</a:t>
            </a:r>
            <a:endParaRPr lang="en-US" altLang="ja-JP" dirty="0">
              <a:ea typeface="ＭＳ Ｐゴシック" pitchFamily="34" charset="-128"/>
            </a:endParaRPr>
          </a:p>
          <a:p>
            <a:r>
              <a:rPr lang="en-US" altLang="ja-JP" dirty="0" smtClean="0">
                <a:ea typeface="ＭＳ Ｐゴシック" pitchFamily="34" charset="-128"/>
              </a:rPr>
              <a:t>Plan </a:t>
            </a:r>
            <a:r>
              <a:rPr lang="en-US" altLang="ja-JP" dirty="0">
                <a:ea typeface="ＭＳ Ｐゴシック" pitchFamily="34" charset="-128"/>
              </a:rPr>
              <a:t>for November 11-16 San Antonio </a:t>
            </a:r>
            <a:r>
              <a:rPr lang="en-US" altLang="ja-JP" dirty="0" smtClean="0">
                <a:ea typeface="ＭＳ Ｐゴシック" pitchFamily="34" charset="-128"/>
              </a:rPr>
              <a:t>meeting</a:t>
            </a:r>
            <a:endParaRPr lang="en-US" sz="2000" dirty="0">
              <a:latin typeface="Times New Roman" charset="0"/>
              <a:ea typeface="MS PGothic" charset="0"/>
            </a:endParaRPr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686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800" smtClean="0"/>
              <a:t>July 2012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AA50D463-1EA7-4542-B0BE-18CA01AB1760}" type="slidenum">
              <a:rPr lang="en-US" sz="1200" smtClean="0"/>
              <a:pPr>
                <a:defRPr/>
              </a:pPr>
              <a:t>31</a:t>
            </a:fld>
            <a:endParaRPr lang="en-US" sz="120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 PAD SG – September 2012</a:t>
            </a:r>
          </a:p>
        </p:txBody>
      </p:sp>
      <p:sp>
        <p:nvSpPr>
          <p:cNvPr id="1331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r>
              <a:rPr lang="en-US" smtClean="0"/>
              <a:t>Presentations</a:t>
            </a:r>
          </a:p>
          <a:p>
            <a:r>
              <a:rPr lang="en-GB" smtClean="0"/>
              <a:t>PAR discussions</a:t>
            </a:r>
          </a:p>
          <a:p>
            <a:r>
              <a:rPr lang="en-GB" smtClean="0"/>
              <a:t>Work on draft PAR and 5C documents</a:t>
            </a:r>
          </a:p>
          <a:p>
            <a:r>
              <a:rPr lang="en-US" smtClean="0"/>
              <a:t>Agenda for this meeting is 11-12/0996r0.</a:t>
            </a:r>
          </a:p>
        </p:txBody>
      </p:sp>
    </p:spTree>
    <p:extLst>
      <p:ext uri="{BB962C8B-B14F-4D97-AF65-F5344CB8AC3E}">
        <p14:creationId xmlns:p14="http://schemas.microsoft.com/office/powerpoint/2010/main" val="3600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SG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609600" indent="-609600"/>
            <a:r>
              <a:rPr lang="en-US" dirty="0" smtClean="0"/>
              <a:t>Targeting November for PAR and 5C Approval by 802 EC</a:t>
            </a:r>
          </a:p>
          <a:p>
            <a:pPr marL="609600" indent="-609600"/>
            <a:r>
              <a:rPr lang="en-US" dirty="0" smtClean="0"/>
              <a:t>Study Group Secretary</a:t>
            </a:r>
          </a:p>
          <a:p>
            <a:pPr marL="1009650" lvl="1" indent="-609600"/>
            <a:r>
              <a:rPr lang="en-US" dirty="0" smtClean="0"/>
              <a:t>Please Volunteer</a:t>
            </a:r>
          </a:p>
          <a:p>
            <a:pPr marL="609600" indent="-609600"/>
            <a:r>
              <a:rPr lang="en-US" dirty="0" smtClean="0"/>
              <a:t>Primary foci:</a:t>
            </a:r>
          </a:p>
          <a:p>
            <a:pPr marL="1009650" lvl="1" indent="-609600"/>
            <a:r>
              <a:rPr lang="en-US" dirty="0" smtClean="0"/>
              <a:t>PAR and 5C presentations</a:t>
            </a:r>
          </a:p>
          <a:p>
            <a:pPr marL="1009650" lvl="1" indent="-609600"/>
            <a:r>
              <a:rPr lang="en-US" dirty="0" smtClean="0"/>
              <a:t>Technical presentations on General Link usage of 802.11 non-mesh associations.</a:t>
            </a:r>
          </a:p>
          <a:p>
            <a:pPr marL="609600" indent="-609600"/>
            <a:r>
              <a:rPr lang="en-US" dirty="0"/>
              <a:t>Timeline review &amp; Teleconference schedule</a:t>
            </a:r>
          </a:p>
          <a:p>
            <a:pPr marL="609600" indent="-609600"/>
            <a:r>
              <a:rPr lang="en-US" dirty="0" smtClean="0"/>
              <a:t>Agenda: See 12-997/r0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2012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32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001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1F1E0DA8-6854-4BDD-A032-34A8662B865D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096000" cy="2667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886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853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WG11 Groups 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and their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8D57AAF-B26E-439C-8091-4BE4566655B4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802.11 Appointments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of Groups</a:t>
            </a:r>
            <a:endParaRPr lang="en-US" dirty="0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0FAB596-B7EA-49E7-ABC3-BA41FBC068F6}" type="slidenum">
              <a:rPr lang="en-US" sz="1200" smtClean="0"/>
              <a:pPr/>
              <a:t>6</a:t>
            </a:fld>
            <a:endParaRPr lang="en-US" sz="12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667000"/>
          <a:ext cx="6096000" cy="30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9449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dirty="0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A4019A6-1DA5-4D68-93CE-A97A0E3DDAE3}" type="slidenum">
              <a:rPr lang="en-US" sz="1200" smtClean="0"/>
              <a:pPr/>
              <a:t>7</a:t>
            </a:fld>
            <a:endParaRPr lang="en-US" sz="1200" smtClean="0"/>
          </a:p>
        </p:txBody>
      </p:sp>
      <p:graphicFrame>
        <p:nvGraphicFramePr>
          <p:cNvPr id="10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791495"/>
              </p:ext>
            </p:extLst>
          </p:nvPr>
        </p:nvGraphicFramePr>
        <p:xfrm>
          <a:off x="609600" y="762000"/>
          <a:ext cx="7924800" cy="5902468"/>
        </p:xfrm>
        <a:graphic>
          <a:graphicData uri="http://schemas.openxmlformats.org/drawingml/2006/table">
            <a:tbl>
              <a:tblPr/>
              <a:tblGrid>
                <a:gridCol w="762000"/>
                <a:gridCol w="1066800"/>
                <a:gridCol w="3810000"/>
                <a:gridCol w="228600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(Revision C)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 (pro-tem)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3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Millimeter Wave (CMMW)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Peng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(pro-tem)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(was ISD)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GLK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3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(pro-tem)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&amp; TG, SC, SG Officers – Sept 2012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984624"/>
              </p:ext>
            </p:extLst>
          </p:nvPr>
        </p:nvGraphicFramePr>
        <p:xfrm>
          <a:off x="95250" y="990600"/>
          <a:ext cx="8991600" cy="5219769"/>
        </p:xfrm>
        <a:graphic>
          <a:graphicData uri="http://schemas.openxmlformats.org/drawingml/2006/table">
            <a:tbl>
              <a:tblPr/>
              <a:tblGrid>
                <a:gridCol w="666750"/>
                <a:gridCol w="838200"/>
                <a:gridCol w="2209800"/>
                <a:gridCol w="19812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 (pro-tem)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Choo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Gabor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Bajko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4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Peng (pro-tem)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3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 (pro-tem)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A4339DF-9BDC-4A7A-92DC-164864E097BA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  <p:extLst>
      <p:ext uri="{BB962C8B-B14F-4D97-AF65-F5344CB8AC3E}">
        <p14:creationId xmlns:p14="http://schemas.microsoft.com/office/powerpoint/2010/main" val="251688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248756</TotalTime>
  <Words>1990</Words>
  <Application>Microsoft Office PowerPoint</Application>
  <PresentationFormat>On-screen Show (4:3)</PresentationFormat>
  <Paragraphs>785</Paragraphs>
  <Slides>32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Default Design</vt:lpstr>
      <vt:lpstr>Document</vt:lpstr>
      <vt:lpstr>WG11  Snapshot September 2012</vt:lpstr>
      <vt:lpstr>802.11 Meeting Documents</vt:lpstr>
      <vt:lpstr>PAR Expiration/Renewal Schedule</vt:lpstr>
      <vt:lpstr>PowerPoint Presentation</vt:lpstr>
      <vt:lpstr>802.11 Appointments</vt:lpstr>
      <vt:lpstr>Type of Groups</vt:lpstr>
      <vt:lpstr>Groups</vt:lpstr>
      <vt:lpstr>WG11 &amp; TG, SC, SG Officers – Sept 2012</vt:lpstr>
      <vt:lpstr>PowerPoint Presentation</vt:lpstr>
      <vt:lpstr>Recent Ballot History</vt:lpstr>
      <vt:lpstr>PowerPoint Presentation</vt:lpstr>
      <vt:lpstr>PowerPoint Presentation</vt:lpstr>
      <vt:lpstr>PowerPoint Presentation</vt:lpstr>
      <vt:lpstr>PowerPoint Presentation</vt:lpstr>
      <vt:lpstr>IEEE 802.11 Standards Pipeline</vt:lpstr>
      <vt:lpstr>IEEE 802.11 Standards Pipeline</vt:lpstr>
      <vt:lpstr>IEEE 802.11 Standards Pipeline</vt:lpstr>
      <vt:lpstr>IEEE 802.11 Revisions</vt:lpstr>
      <vt:lpstr>WG11 Editor Abstract / Agenda – Sept 2012 </vt:lpstr>
      <vt:lpstr>WNG SC – September 2012</vt:lpstr>
      <vt:lpstr>802.11 ARC – September, 2012</vt:lpstr>
      <vt:lpstr>IEEE JTC1 SC – Sept 2012</vt:lpstr>
      <vt:lpstr>Regulatory Standing Committee  Meeting Goals September 2012</vt:lpstr>
      <vt:lpstr>IEEE 802.11 TGmc – Palm Springs Sep 2012</vt:lpstr>
      <vt:lpstr>IEEE 802.11ac – September 2012</vt:lpstr>
      <vt:lpstr>TGad</vt:lpstr>
      <vt:lpstr>TGaf – Meeting Goals September 2012</vt:lpstr>
      <vt:lpstr>IEEE 802.11ah Snapshot</vt:lpstr>
      <vt:lpstr>IEEE 802.11 FILS TGai – Palm Springs Sep 2012</vt:lpstr>
      <vt:lpstr>TGaj (was CMMW SG) Beijing 26-27 Sept 2012</vt:lpstr>
      <vt:lpstr>IEEE 802.11 PAD SG – September 2012</vt:lpstr>
      <vt:lpstr>GLK SG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July 2012</dc:title>
  <dc:creator>Bruce Kraemer</dc:creator>
  <cp:lastModifiedBy>Adrian Stephens, 206</cp:lastModifiedBy>
  <cp:revision>2656</cp:revision>
  <cp:lastPrinted>2012-07-16T14:25:09Z</cp:lastPrinted>
  <dcterms:created xsi:type="dcterms:W3CDTF">1998-02-10T13:07:52Z</dcterms:created>
  <dcterms:modified xsi:type="dcterms:W3CDTF">2012-09-17T14:23:10Z</dcterms:modified>
</cp:coreProperties>
</file>