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5" autoAdjust="0"/>
    <p:restoredTop sz="94554" autoAdjust="0"/>
  </p:normalViewPr>
  <p:slideViewPr>
    <p:cSldViewPr>
      <p:cViewPr varScale="1">
        <p:scale>
          <a:sx n="86" d="100"/>
          <a:sy n="86" d="100"/>
        </p:scale>
        <p:origin x="-15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802.11-12/0954r2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July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2012-07-19</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a:t>
            </a:r>
            <a:r>
              <a:rPr lang="en-US" dirty="0" smtClean="0"/>
              <a:t>July </a:t>
            </a:r>
            <a:r>
              <a:rPr lang="en-US" dirty="0" smtClean="0"/>
              <a:t>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14 comments resolved during the San Diego AdHoc</a:t>
            </a:r>
          </a:p>
          <a:p>
            <a:pPr lvl="1"/>
            <a:r>
              <a:rPr lang="en-US" sz="1400" dirty="0" smtClean="0"/>
              <a:t>Thanks to Osama and Nihar !</a:t>
            </a:r>
          </a:p>
          <a:p>
            <a:pPr lvl="1"/>
            <a:r>
              <a:rPr lang="en-US" sz="1400" dirty="0" smtClean="0"/>
              <a:t>CID 6535 was revised later, and is pending motion</a:t>
            </a:r>
          </a:p>
          <a:p>
            <a:r>
              <a:rPr lang="en-US" sz="1800" dirty="0" smtClean="0"/>
              <a:t>89 total MU comments left according to database (assignment shown below) and it includes</a:t>
            </a:r>
          </a:p>
          <a:p>
            <a:pPr lvl="1"/>
            <a:r>
              <a:rPr lang="en-US" sz="1400" dirty="0" smtClean="0"/>
              <a:t>5 CIDs resolved by Simone, SP passed, pending motion</a:t>
            </a:r>
          </a:p>
          <a:p>
            <a:pPr lvl="1"/>
            <a:r>
              <a:rPr lang="en-US" sz="1400" dirty="0" smtClean="0"/>
              <a:t>6 CIDs resolved by Nihar, SP passed, pending motion</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graphicFrame>
        <p:nvGraphicFramePr>
          <p:cNvPr id="7" name="Content Placeholder 3"/>
          <p:cNvGraphicFramePr>
            <a:graphicFrameLocks/>
          </p:cNvGraphicFramePr>
          <p:nvPr/>
        </p:nvGraphicFramePr>
        <p:xfrm>
          <a:off x="3276600" y="4076700"/>
          <a:ext cx="2743200" cy="1866900"/>
        </p:xfrm>
        <a:graphic>
          <a:graphicData uri="http://schemas.openxmlformats.org/drawingml/2006/table">
            <a:tbl>
              <a:tblPr/>
              <a:tblGrid>
                <a:gridCol w="1756610"/>
                <a:gridCol w="986590"/>
              </a:tblGrid>
              <a:tr h="311150">
                <a:tc>
                  <a:txBody>
                    <a:bodyPr/>
                    <a:lstStyle/>
                    <a:p>
                      <a:pPr algn="ctr" fontAlgn="t"/>
                      <a:r>
                        <a:rPr lang="en-US" sz="1200" b="0" i="0" u="none" dirty="0">
                          <a:solidFill>
                            <a:srgbClr val="000000"/>
                          </a:solidFill>
                          <a:effectLst/>
                          <a:latin typeface="Calibri"/>
                        </a:rPr>
                        <a:t>Matt Fischer</a:t>
                      </a:r>
                    </a:p>
                  </a:txBody>
                  <a:tcPr marL="0" marR="0" marT="0" marB="0">
                    <a:lnL>
                      <a:noFill/>
                    </a:lnL>
                    <a:lnR>
                      <a:noFill/>
                    </a:lnR>
                    <a:lnT>
                      <a:noFill/>
                    </a:lnT>
                    <a:lnB>
                      <a:noFill/>
                    </a:lnB>
                    <a:noFill/>
                  </a:tcPr>
                </a:tc>
                <a:tc>
                  <a:txBody>
                    <a:bodyPr/>
                    <a:lstStyle/>
                    <a:p>
                      <a:pPr algn="ctr" fontAlgn="t"/>
                      <a:r>
                        <a:rPr lang="en-US" sz="1200" dirty="0">
                          <a:effectLst/>
                          <a:latin typeface="Calibri"/>
                        </a:rPr>
                        <a:t>1</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Nihar</a:t>
                      </a:r>
                    </a:p>
                  </a:txBody>
                  <a:tcPr marL="0" marR="0" marT="0" marB="0">
                    <a:lnL>
                      <a:noFill/>
                    </a:lnL>
                    <a:lnR>
                      <a:noFill/>
                    </a:lnR>
                    <a:lnT>
                      <a:noFill/>
                    </a:lnT>
                    <a:lnB>
                      <a:noFill/>
                    </a:lnB>
                    <a:noFill/>
                  </a:tcPr>
                </a:tc>
                <a:tc>
                  <a:txBody>
                    <a:bodyPr/>
                    <a:lstStyle/>
                    <a:p>
                      <a:pPr algn="ctr" fontAlgn="t"/>
                      <a:r>
                        <a:rPr lang="en-US" sz="1200" dirty="0">
                          <a:effectLst/>
                          <a:latin typeface="Calibri"/>
                        </a:rPr>
                        <a:t>17</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Osama</a:t>
                      </a:r>
                    </a:p>
                  </a:txBody>
                  <a:tcPr marL="0" marR="0" marT="0" marB="0">
                    <a:lnL>
                      <a:noFill/>
                    </a:lnL>
                    <a:lnR>
                      <a:noFill/>
                    </a:lnR>
                    <a:lnT>
                      <a:noFill/>
                    </a:lnT>
                    <a:lnB>
                      <a:noFill/>
                    </a:lnB>
                    <a:noFill/>
                  </a:tcPr>
                </a:tc>
                <a:tc>
                  <a:txBody>
                    <a:bodyPr/>
                    <a:lstStyle/>
                    <a:p>
                      <a:pPr algn="ctr" fontAlgn="t"/>
                      <a:r>
                        <a:rPr lang="en-US" sz="1200" dirty="0">
                          <a:effectLst/>
                          <a:latin typeface="Calibri"/>
                        </a:rPr>
                        <a:t>5</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Simone Merlin</a:t>
                      </a:r>
                    </a:p>
                  </a:txBody>
                  <a:tcPr marL="0" marR="0" marT="0" marB="0">
                    <a:lnL>
                      <a:noFill/>
                    </a:lnL>
                    <a:lnR>
                      <a:noFill/>
                    </a:lnR>
                    <a:lnT>
                      <a:noFill/>
                    </a:lnT>
                    <a:lnB>
                      <a:noFill/>
                    </a:lnB>
                    <a:noFill/>
                  </a:tcPr>
                </a:tc>
                <a:tc>
                  <a:txBody>
                    <a:bodyPr/>
                    <a:lstStyle/>
                    <a:p>
                      <a:pPr algn="ctr" fontAlgn="t"/>
                      <a:r>
                        <a:rPr lang="en-US" sz="1200" dirty="0">
                          <a:effectLst/>
                          <a:latin typeface="Calibri"/>
                        </a:rPr>
                        <a:t>8</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Vish</a:t>
                      </a:r>
                    </a:p>
                  </a:txBody>
                  <a:tcPr marL="0" marR="0" marT="0" marB="0">
                    <a:lnL>
                      <a:noFill/>
                    </a:lnL>
                    <a:lnR>
                      <a:noFill/>
                    </a:lnR>
                    <a:lnT>
                      <a:noFill/>
                    </a:lnT>
                    <a:lnB>
                      <a:noFill/>
                    </a:lnB>
                    <a:noFill/>
                  </a:tcPr>
                </a:tc>
                <a:tc>
                  <a:txBody>
                    <a:bodyPr/>
                    <a:lstStyle/>
                    <a:p>
                      <a:pPr algn="ctr" fontAlgn="t"/>
                      <a:r>
                        <a:rPr lang="en-US" sz="1200" dirty="0">
                          <a:effectLst/>
                          <a:latin typeface="Calibri"/>
                        </a:rPr>
                        <a:t>21</a:t>
                      </a:r>
                    </a:p>
                  </a:txBody>
                  <a:tcPr marL="0" marR="0" marT="0" marB="0">
                    <a:lnL>
                      <a:noFill/>
                    </a:lnL>
                    <a:lnR>
                      <a:noFill/>
                    </a:lnR>
                    <a:lnT>
                      <a:noFill/>
                    </a:lnT>
                    <a:lnB>
                      <a:noFill/>
                    </a:lnB>
                    <a:noFill/>
                  </a:tcPr>
                </a:tc>
              </a:tr>
              <a:tr h="311150">
                <a:tc>
                  <a:txBody>
                    <a:bodyPr/>
                    <a:lstStyle/>
                    <a:p>
                      <a:pPr algn="ctr" fontAlgn="t"/>
                      <a:r>
                        <a:rPr lang="en-US" sz="1200" b="0" i="0" u="none">
                          <a:solidFill>
                            <a:srgbClr val="000000"/>
                          </a:solidFill>
                          <a:effectLst/>
                          <a:latin typeface="Calibri"/>
                        </a:rPr>
                        <a:t>Yong Liu</a:t>
                      </a:r>
                    </a:p>
                  </a:txBody>
                  <a:tcPr marL="0" marR="0" marT="0" marB="0">
                    <a:lnL>
                      <a:noFill/>
                    </a:lnL>
                    <a:lnR>
                      <a:noFill/>
                    </a:lnR>
                    <a:lnT>
                      <a:noFill/>
                    </a:lnT>
                    <a:lnB>
                      <a:noFill/>
                    </a:lnB>
                    <a:noFill/>
                  </a:tcPr>
                </a:tc>
                <a:tc>
                  <a:txBody>
                    <a:bodyPr/>
                    <a:lstStyle/>
                    <a:p>
                      <a:pPr algn="ctr" fontAlgn="t"/>
                      <a:r>
                        <a:rPr lang="en-US" sz="1200" dirty="0">
                          <a:effectLst/>
                          <a:latin typeface="Calibri"/>
                        </a:rPr>
                        <a:t>37</a:t>
                      </a:r>
                    </a:p>
                  </a:txBody>
                  <a:tcPr marL="0" marR="0" marT="0" marB="0">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Thursday AM2</a:t>
            </a:r>
          </a:p>
          <a:p>
            <a:r>
              <a:rPr lang="en-CA" sz="1800" b="0" dirty="0" smtClean="0"/>
              <a:t>11-12/931r0,  “</a:t>
            </a:r>
            <a:r>
              <a:rPr lang="fr-FR" sz="1800" b="0" dirty="0" smtClean="0"/>
              <a:t>LB 188 MU Comment </a:t>
            </a:r>
            <a:r>
              <a:rPr lang="en-US" sz="1800" b="0" dirty="0" smtClean="0"/>
              <a:t>Resolution</a:t>
            </a:r>
            <a:r>
              <a:rPr lang="en-CA" sz="1800" b="0" dirty="0" smtClean="0"/>
              <a:t>’’</a:t>
            </a:r>
            <a:r>
              <a:rPr lang="fr-FR" sz="1800" b="0" dirty="0" smtClean="0"/>
              <a:t>, Nihar Jindal </a:t>
            </a:r>
            <a:endParaRPr lang="fr-FR" sz="1800" b="0" dirty="0" smtClean="0"/>
          </a:p>
          <a:p>
            <a:pPr lvl="1"/>
            <a:r>
              <a:rPr lang="en-US" altLang="ja-JP" sz="1400" dirty="0" smtClean="0">
                <a:solidFill>
                  <a:srgbClr val="FF0000"/>
                </a:solidFill>
              </a:rPr>
              <a:t>Deferred</a:t>
            </a:r>
            <a:r>
              <a:rPr lang="fr-FR" altLang="ja-JP" sz="1400" dirty="0" smtClean="0">
                <a:solidFill>
                  <a:srgbClr val="FF0000"/>
                </a:solidFill>
              </a:rPr>
              <a:t> to a future </a:t>
            </a:r>
            <a:r>
              <a:rPr lang="fr-FR" altLang="ja-JP" sz="1400" dirty="0" err="1" smtClean="0">
                <a:solidFill>
                  <a:srgbClr val="FF0000"/>
                </a:solidFill>
              </a:rPr>
              <a:t>teleconference</a:t>
            </a:r>
            <a:endParaRPr lang="en-US" altLang="ja-JP" sz="1400" dirty="0" smtClean="0">
              <a:solidFill>
                <a:srgbClr val="FF0000"/>
              </a:solidFill>
            </a:endParaRPr>
          </a:p>
          <a:p>
            <a:pPr lvl="1"/>
            <a:endParaRPr lang="en-US" sz="140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10850</TotalTime>
  <Words>1950</Words>
  <Application>Microsoft Office PowerPoint</Application>
  <PresentationFormat>On-screen Show (4:3)</PresentationFormat>
  <Paragraphs>215</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July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July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488</cp:revision>
  <cp:lastPrinted>1998-02-10T13:28:06Z</cp:lastPrinted>
  <dcterms:created xsi:type="dcterms:W3CDTF">2009-01-02T14:48:00Z</dcterms:created>
  <dcterms:modified xsi:type="dcterms:W3CDTF">2012-07-19T17:10:00Z</dcterms:modified>
</cp:coreProperties>
</file>