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98" r:id="rId4"/>
    <p:sldId id="301" r:id="rId5"/>
    <p:sldId id="299" r:id="rId6"/>
    <p:sldId id="308" r:id="rId7"/>
    <p:sldId id="309" r:id="rId8"/>
    <p:sldId id="304" r:id="rId9"/>
    <p:sldId id="306" r:id="rId10"/>
    <p:sldId id="307"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9571" autoAdjust="0"/>
  </p:normalViewPr>
  <p:slideViewPr>
    <p:cSldViewPr>
      <p:cViewPr>
        <p:scale>
          <a:sx n="70" d="100"/>
          <a:sy n="70" d="100"/>
        </p:scale>
        <p:origin x="-878" y="-5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3</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5</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Vinko Erceg,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Vinko Erceg,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Vinko Erceg,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Vinko Erceg,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Vinko Erceg,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Vinko Erceg,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Vinko Erceg,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Vinko Erceg,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Vinko Erceg,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Vinko Erceg,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Vinko Erceg,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Vinko Erceg, Broadcom</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802.11-12/0935r0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July 2012</a:t>
            </a:r>
            <a:endParaRPr lang="en-US" dirty="0"/>
          </a:p>
        </p:txBody>
      </p:sp>
      <p:sp>
        <p:nvSpPr>
          <p:cNvPr id="1028" name="Footer Placeholder 4"/>
          <p:cNvSpPr>
            <a:spLocks noGrp="1"/>
          </p:cNvSpPr>
          <p:nvPr>
            <p:ph type="ftr" sz="quarter" idx="11"/>
          </p:nvPr>
        </p:nvSpPr>
        <p:spPr/>
        <p:txBody>
          <a:bodyPr/>
          <a:lstStyle/>
          <a:p>
            <a:pPr>
              <a:defRPr/>
            </a:pPr>
            <a:r>
              <a:rPr lang="en-US" smtClean="0"/>
              <a:t>Vinko Erceg,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6-10GHz UWB Link Budget and Discussion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2012-07-17</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26" name="Object 3"/>
          <p:cNvGraphicFramePr>
            <a:graphicFrameLocks noChangeAspect="1"/>
          </p:cNvGraphicFramePr>
          <p:nvPr/>
        </p:nvGraphicFramePr>
        <p:xfrm>
          <a:off x="1065213" y="2803525"/>
          <a:ext cx="7104062" cy="3286125"/>
        </p:xfrm>
        <a:graphic>
          <a:graphicData uri="http://schemas.openxmlformats.org/presentationml/2006/ole">
            <p:oleObj spid="_x0000_s1026" name="Document" r:id="rId4" imgW="9281181" imgH="4306726" progId="Word.Document.8">
              <p:embed/>
            </p:oleObj>
          </a:graphicData>
        </a:graphic>
      </p:graphicFrame>
      <p:sp>
        <p:nvSpPr>
          <p:cNvPr id="9" name="Footer Placeholder 4"/>
          <p:cNvSpPr txBox="1">
            <a:spLocks/>
          </p:cNvSpPr>
          <p:nvPr/>
        </p:nvSpPr>
        <p:spPr bwMode="auto">
          <a:xfrm>
            <a:off x="4291013" y="6477000"/>
            <a:ext cx="433387" cy="184150"/>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spcBef>
                <a:spcPct val="0"/>
              </a:spcBef>
              <a:buNone/>
            </a:pPr>
            <a:r>
              <a:rPr lang="en-US" sz="1800" b="0" dirty="0" smtClean="0"/>
              <a:t>[1] 15-05-0648-00-003a-mb-ofdm-updates.pdf</a:t>
            </a:r>
          </a:p>
          <a:p>
            <a:pPr>
              <a:spcBef>
                <a:spcPct val="0"/>
              </a:spcBef>
              <a:buNone/>
            </a:pPr>
            <a:r>
              <a:rPr lang="en-US" sz="1800" b="0" dirty="0" smtClean="0"/>
              <a:t>[2] 11-11-0385-01-0wng-ultrwideband-spectrum-for-802-11.ppt</a:t>
            </a:r>
          </a:p>
          <a:p>
            <a:pPr>
              <a:spcBef>
                <a:spcPct val="0"/>
              </a:spcBef>
              <a:buNone/>
            </a:pPr>
            <a:r>
              <a:rPr lang="en-US" sz="1800" b="0" dirty="0" smtClean="0"/>
              <a:t>[3] Fundamentals of Wireless Communications – Chapter 5.2.2 </a:t>
            </a:r>
          </a:p>
          <a:p>
            <a:pPr>
              <a:spcBef>
                <a:spcPct val="0"/>
              </a:spcBef>
              <a:buNone/>
            </a:pPr>
            <a:endParaRPr lang="en-US" dirty="0" smtClean="0"/>
          </a:p>
          <a:p>
            <a:pPr>
              <a:spcBef>
                <a:spcPct val="0"/>
              </a:spcBef>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Vinko Erceg, Broadcom</a:t>
            </a:r>
            <a:endParaRPr lang="en-US" dirty="0"/>
          </a:p>
        </p:txBody>
      </p:sp>
      <p:sp>
        <p:nvSpPr>
          <p:cNvPr id="6" name="Footer Placeholder 4"/>
          <p:cNvSpPr txBox="1">
            <a:spLocks/>
          </p:cNvSpPr>
          <p:nvPr/>
        </p:nvSpPr>
        <p:spPr bwMode="auto">
          <a:xfrm>
            <a:off x="4214645" y="6477000"/>
            <a:ext cx="509755"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smtClean="0">
                <a:cs typeface="+mn-cs"/>
              </a:rPr>
              <a:t>Slide 10</a:t>
            </a:r>
            <a:endParaRPr lang="en-US" dirty="0">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Vinko Erceg, Broadcom</a:t>
            </a:r>
            <a:endParaRPr lang="en-US"/>
          </a:p>
        </p:txBody>
      </p:sp>
      <p:sp>
        <p:nvSpPr>
          <p:cNvPr id="6148" name="Rectangle 2"/>
          <p:cNvSpPr>
            <a:spLocks noGrp="1" noChangeArrowheads="1"/>
          </p:cNvSpPr>
          <p:nvPr>
            <p:ph type="title"/>
          </p:nvPr>
        </p:nvSpPr>
        <p:spPr/>
        <p:txBody>
          <a:bodyPr/>
          <a:lstStyle/>
          <a:p>
            <a:r>
              <a:rPr lang="en-US" dirty="0" smtClean="0"/>
              <a:t>Outline</a:t>
            </a:r>
          </a:p>
        </p:txBody>
      </p:sp>
      <p:sp>
        <p:nvSpPr>
          <p:cNvPr id="6149" name="Rectangle 3"/>
          <p:cNvSpPr>
            <a:spLocks noGrp="1" noChangeArrowheads="1"/>
          </p:cNvSpPr>
          <p:nvPr>
            <p:ph type="body" idx="1"/>
          </p:nvPr>
        </p:nvSpPr>
        <p:spPr/>
        <p:txBody>
          <a:bodyPr/>
          <a:lstStyle/>
          <a:p>
            <a:r>
              <a:rPr lang="en-US" b="0" dirty="0" smtClean="0"/>
              <a:t>This contribution presents 6-10GHz UWB technology link budget</a:t>
            </a:r>
          </a:p>
          <a:p>
            <a:r>
              <a:rPr lang="en-US" b="0" dirty="0" smtClean="0"/>
              <a:t>We also discuss implications of the link budget on the UWB technology and existing proposals to form a Study Group in 802.11</a:t>
            </a:r>
          </a:p>
          <a:p>
            <a:r>
              <a:rPr lang="en-US" b="0" dirty="0" smtClean="0"/>
              <a:t>We propose other more promising technologies that could be investigated for the next generation of WLAN, as continuation of 802.11ac </a:t>
            </a:r>
          </a:p>
          <a:p>
            <a:pPr lvl="1">
              <a:buNone/>
            </a:pPr>
            <a:endParaRPr lang="en-US" sz="1400" b="0" dirty="0" smtClean="0"/>
          </a:p>
          <a:p>
            <a:endParaRPr lang="en-US" sz="1800" dirty="0" smtClean="0"/>
          </a:p>
        </p:txBody>
      </p:sp>
      <p:sp>
        <p:nvSpPr>
          <p:cNvPr id="7" name="Footer Placeholder 4"/>
          <p:cNvSpPr txBox="1">
            <a:spLocks/>
          </p:cNvSpPr>
          <p:nvPr/>
        </p:nvSpPr>
        <p:spPr bwMode="auto">
          <a:xfrm>
            <a:off x="4291013" y="6477000"/>
            <a:ext cx="433387" cy="184150"/>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2</a:t>
            </a:r>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Vinko Erceg, Broadcom</a:t>
            </a:r>
            <a:endParaRPr lang="en-US"/>
          </a:p>
        </p:txBody>
      </p:sp>
      <p:sp>
        <p:nvSpPr>
          <p:cNvPr id="6148" name="Rectangle 2"/>
          <p:cNvSpPr>
            <a:spLocks noGrp="1" noChangeArrowheads="1"/>
          </p:cNvSpPr>
          <p:nvPr>
            <p:ph type="title"/>
          </p:nvPr>
        </p:nvSpPr>
        <p:spPr/>
        <p:txBody>
          <a:bodyPr/>
          <a:lstStyle/>
          <a:p>
            <a:r>
              <a:rPr lang="en-US" dirty="0" smtClean="0"/>
              <a:t>UWB Link Budget (6-10 GHz) (1) </a:t>
            </a:r>
          </a:p>
        </p:txBody>
      </p:sp>
      <p:sp>
        <p:nvSpPr>
          <p:cNvPr id="6149" name="Rectangle 3"/>
          <p:cNvSpPr>
            <a:spLocks noGrp="1" noChangeArrowheads="1"/>
          </p:cNvSpPr>
          <p:nvPr>
            <p:ph type="body" idx="1"/>
          </p:nvPr>
        </p:nvSpPr>
        <p:spPr>
          <a:xfrm>
            <a:off x="685800" y="1752600"/>
            <a:ext cx="7772400" cy="4114800"/>
          </a:xfrm>
        </p:spPr>
        <p:txBody>
          <a:bodyPr/>
          <a:lstStyle/>
          <a:p>
            <a:r>
              <a:rPr lang="en-US" b="0" dirty="0" smtClean="0"/>
              <a:t>Current FCC regulation is: </a:t>
            </a:r>
          </a:p>
          <a:p>
            <a:pPr lvl="1">
              <a:spcBef>
                <a:spcPct val="0"/>
              </a:spcBef>
            </a:pPr>
            <a:r>
              <a:rPr lang="en-US" dirty="0" smtClean="0"/>
              <a:t>PSD limit is at -41.3 </a:t>
            </a:r>
            <a:r>
              <a:rPr lang="en-US" dirty="0" err="1" smtClean="0"/>
              <a:t>dBm</a:t>
            </a:r>
            <a:r>
              <a:rPr lang="en-US" dirty="0" smtClean="0"/>
              <a:t>/MHz  </a:t>
            </a:r>
          </a:p>
          <a:p>
            <a:pPr lvl="2">
              <a:spcBef>
                <a:spcPct val="0"/>
              </a:spcBef>
            </a:pPr>
            <a:r>
              <a:rPr lang="en-US" dirty="0" smtClean="0"/>
              <a:t> -14.3 </a:t>
            </a:r>
            <a:r>
              <a:rPr lang="en-US" dirty="0" err="1" smtClean="0"/>
              <a:t>dBm</a:t>
            </a:r>
            <a:r>
              <a:rPr lang="en-US" dirty="0" smtClean="0"/>
              <a:t> </a:t>
            </a:r>
            <a:r>
              <a:rPr lang="en-US" dirty="0" err="1" smtClean="0"/>
              <a:t>Tx</a:t>
            </a:r>
            <a:r>
              <a:rPr lang="en-US" dirty="0" smtClean="0"/>
              <a:t> power assuming 500 MHz BW</a:t>
            </a:r>
          </a:p>
          <a:p>
            <a:pPr lvl="1">
              <a:spcBef>
                <a:spcPct val="0"/>
              </a:spcBef>
            </a:pPr>
            <a:r>
              <a:rPr lang="en-US" dirty="0" smtClean="0"/>
              <a:t>Later regulatory change allowed for higher power in the case system supports frequency hopping</a:t>
            </a:r>
          </a:p>
          <a:p>
            <a:pPr lvl="2">
              <a:spcBef>
                <a:spcPct val="0"/>
              </a:spcBef>
            </a:pPr>
            <a:r>
              <a:rPr lang="en-US" dirty="0" smtClean="0"/>
              <a:t>For example 3 hops result in 4.8 dB higher </a:t>
            </a:r>
            <a:r>
              <a:rPr lang="en-US" dirty="0" err="1" smtClean="0"/>
              <a:t>Tx</a:t>
            </a:r>
            <a:r>
              <a:rPr lang="en-US" dirty="0" smtClean="0"/>
              <a:t> power</a:t>
            </a:r>
          </a:p>
          <a:p>
            <a:pPr lvl="2">
              <a:spcBef>
                <a:spcPct val="0"/>
              </a:spcBef>
            </a:pPr>
            <a:endParaRPr lang="en-US" dirty="0" smtClean="0"/>
          </a:p>
          <a:p>
            <a:pPr>
              <a:spcBef>
                <a:spcPct val="0"/>
              </a:spcBef>
            </a:pPr>
            <a:r>
              <a:rPr lang="en-US" b="0" dirty="0" smtClean="0"/>
              <a:t>Free Space Path Loss is assumed at 10 m with center frequency of 8 GHz (6-10GHz band mid frequency)</a:t>
            </a:r>
          </a:p>
          <a:p>
            <a:pPr lvl="2">
              <a:spcBef>
                <a:spcPct val="0"/>
              </a:spcBef>
            </a:pPr>
            <a:r>
              <a:rPr lang="en-US" sz="2000" dirty="0" smtClean="0"/>
              <a:t>Path Loss = 70.5 dB</a:t>
            </a:r>
          </a:p>
          <a:p>
            <a:endParaRPr lang="en-US" sz="1800" b="0" dirty="0" smtClean="0"/>
          </a:p>
          <a:p>
            <a:endParaRPr lang="en-US" sz="1800" b="0" dirty="0" smtClean="0"/>
          </a:p>
          <a:p>
            <a:endParaRPr lang="en-US" sz="1800" b="0" dirty="0" smtClean="0"/>
          </a:p>
          <a:p>
            <a:endParaRPr lang="en-US" sz="1800" dirty="0" smtClean="0"/>
          </a:p>
          <a:p>
            <a:pPr lvl="1"/>
            <a:endParaRPr lang="en-US" sz="1400" b="0" dirty="0" smtClean="0"/>
          </a:p>
          <a:p>
            <a:pPr lvl="1">
              <a:buNone/>
            </a:pPr>
            <a:endParaRPr lang="en-US" sz="1400" b="0" dirty="0" smtClean="0"/>
          </a:p>
          <a:p>
            <a:endParaRPr lang="en-US" sz="1800" dirty="0" smtClean="0"/>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3</a:t>
            </a:r>
            <a:endParaRPr lang="en-US" dirty="0">
              <a:cs typeface="+mn-cs"/>
            </a:endParaRPr>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2012</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Vinko Erceg, Broadcom</a:t>
            </a:r>
            <a:endParaRPr lang="en-US"/>
          </a:p>
        </p:txBody>
      </p:sp>
      <p:sp>
        <p:nvSpPr>
          <p:cNvPr id="6148" name="Rectangle 2"/>
          <p:cNvSpPr>
            <a:spLocks noGrp="1" noChangeArrowheads="1"/>
          </p:cNvSpPr>
          <p:nvPr>
            <p:ph type="title"/>
          </p:nvPr>
        </p:nvSpPr>
        <p:spPr/>
        <p:txBody>
          <a:bodyPr/>
          <a:lstStyle/>
          <a:p>
            <a:r>
              <a:rPr lang="en-US" dirty="0" smtClean="0"/>
              <a:t>UWB Link Budget (6-10 GHz) (2) </a:t>
            </a:r>
          </a:p>
        </p:txBody>
      </p:sp>
      <p:sp>
        <p:nvSpPr>
          <p:cNvPr id="6149" name="Rectangle 3"/>
          <p:cNvSpPr>
            <a:spLocks noGrp="1" noChangeArrowheads="1"/>
          </p:cNvSpPr>
          <p:nvPr>
            <p:ph type="body" idx="1"/>
          </p:nvPr>
        </p:nvSpPr>
        <p:spPr>
          <a:xfrm>
            <a:off x="685800" y="1752600"/>
            <a:ext cx="7772400" cy="4114800"/>
          </a:xfrm>
        </p:spPr>
        <p:txBody>
          <a:bodyPr/>
          <a:lstStyle/>
          <a:p>
            <a:r>
              <a:rPr lang="en-US" b="0" dirty="0" smtClean="0"/>
              <a:t>Link Budget assumptions:</a:t>
            </a:r>
          </a:p>
          <a:p>
            <a:pPr lvl="1"/>
            <a:r>
              <a:rPr lang="en-US" b="0" dirty="0" err="1" smtClean="0"/>
              <a:t>Tx</a:t>
            </a:r>
            <a:r>
              <a:rPr lang="en-US" b="0" dirty="0" smtClean="0"/>
              <a:t> Power  </a:t>
            </a:r>
            <a:r>
              <a:rPr lang="en-US" dirty="0" smtClean="0"/>
              <a:t>= – 14.3 </a:t>
            </a:r>
            <a:r>
              <a:rPr lang="en-US" b="0" dirty="0" err="1" smtClean="0"/>
              <a:t>dBm</a:t>
            </a:r>
            <a:r>
              <a:rPr lang="en-US" b="0" dirty="0" smtClean="0"/>
              <a:t> </a:t>
            </a:r>
          </a:p>
          <a:p>
            <a:pPr lvl="1"/>
            <a:r>
              <a:rPr lang="en-US" b="0" dirty="0" smtClean="0"/>
              <a:t>Path Loss = 70.5 dB </a:t>
            </a:r>
          </a:p>
          <a:p>
            <a:pPr lvl="1"/>
            <a:r>
              <a:rPr lang="en-US" b="0" dirty="0" smtClean="0"/>
              <a:t>Noise Floor @ 500 MHz BW = </a:t>
            </a:r>
            <a:r>
              <a:rPr lang="en-US" dirty="0" smtClean="0"/>
              <a:t>– </a:t>
            </a:r>
            <a:r>
              <a:rPr lang="en-US" b="0" dirty="0" smtClean="0"/>
              <a:t>87 </a:t>
            </a:r>
            <a:r>
              <a:rPr lang="en-US" b="0" dirty="0" err="1" smtClean="0"/>
              <a:t>dBm</a:t>
            </a:r>
            <a:endParaRPr lang="en-US" b="0" dirty="0" smtClean="0"/>
          </a:p>
          <a:p>
            <a:pPr lvl="1"/>
            <a:r>
              <a:rPr lang="en-US" b="0" dirty="0" smtClean="0"/>
              <a:t>Implementation and Noise Figure loss = 3 dB  + 6 dB = 9 dB</a:t>
            </a:r>
          </a:p>
          <a:p>
            <a:pPr lvl="1"/>
            <a:endParaRPr lang="en-US" dirty="0" smtClean="0"/>
          </a:p>
          <a:p>
            <a:r>
              <a:rPr lang="en-US" b="0" dirty="0" smtClean="0"/>
              <a:t>Resulting SNR at 10 m distance without shadow fading and small scale fading margin is: </a:t>
            </a:r>
          </a:p>
          <a:p>
            <a:pPr lvl="1">
              <a:buNone/>
            </a:pPr>
            <a:endParaRPr lang="en-US" dirty="0" smtClean="0"/>
          </a:p>
          <a:p>
            <a:pPr lvl="1">
              <a:buNone/>
            </a:pPr>
            <a:r>
              <a:rPr lang="en-US" b="0" dirty="0" smtClean="0"/>
              <a:t>SNR = </a:t>
            </a:r>
            <a:r>
              <a:rPr lang="en-US" dirty="0" smtClean="0"/>
              <a:t>– </a:t>
            </a:r>
            <a:r>
              <a:rPr lang="en-US" b="0" dirty="0" smtClean="0"/>
              <a:t>14.3 </a:t>
            </a:r>
            <a:r>
              <a:rPr lang="en-US" b="0" dirty="0" err="1" smtClean="0"/>
              <a:t>dBm</a:t>
            </a:r>
            <a:r>
              <a:rPr lang="en-US" b="0" dirty="0" smtClean="0"/>
              <a:t> </a:t>
            </a:r>
            <a:r>
              <a:rPr lang="en-US" dirty="0" smtClean="0"/>
              <a:t>– </a:t>
            </a:r>
            <a:r>
              <a:rPr lang="en-US" b="0" dirty="0" smtClean="0"/>
              <a:t>70.5 dB – 9 dB – </a:t>
            </a:r>
            <a:r>
              <a:rPr lang="en-US" dirty="0" smtClean="0"/>
              <a:t>(– 87</a:t>
            </a:r>
            <a:r>
              <a:rPr lang="en-US" b="0" dirty="0" smtClean="0"/>
              <a:t>) </a:t>
            </a:r>
            <a:r>
              <a:rPr lang="en-US" b="0" dirty="0" err="1" smtClean="0"/>
              <a:t>dBm</a:t>
            </a:r>
            <a:r>
              <a:rPr lang="en-US" b="0" dirty="0" smtClean="0"/>
              <a:t> = </a:t>
            </a:r>
            <a:r>
              <a:rPr lang="en-US" b="1" dirty="0" smtClean="0"/>
              <a:t>– 6.8 dB</a:t>
            </a:r>
          </a:p>
          <a:p>
            <a:endParaRPr lang="en-US" sz="1800" b="0" dirty="0" smtClean="0"/>
          </a:p>
          <a:p>
            <a:endParaRPr lang="en-US" sz="1800" b="0" dirty="0" smtClean="0"/>
          </a:p>
          <a:p>
            <a:endParaRPr lang="en-US" sz="1800" b="0" dirty="0" smtClean="0"/>
          </a:p>
          <a:p>
            <a:endParaRPr lang="en-US" sz="1800" dirty="0" smtClean="0"/>
          </a:p>
          <a:p>
            <a:pPr lvl="1"/>
            <a:endParaRPr lang="en-US" sz="1400" b="0" dirty="0" smtClean="0"/>
          </a:p>
          <a:p>
            <a:pPr lvl="1">
              <a:buNone/>
            </a:pPr>
            <a:endParaRPr lang="en-US" sz="1400" b="0" dirty="0" smtClean="0"/>
          </a:p>
          <a:p>
            <a:endParaRPr lang="en-US" sz="1800" dirty="0" smtClean="0"/>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4</a:t>
            </a:r>
            <a:endParaRPr lang="en-US" dirty="0">
              <a:cs typeface="+mn-cs"/>
            </a:endParaRPr>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68214" cy="276999"/>
          </a:xfrm>
        </p:spPr>
        <p:txBody>
          <a:bodyPr/>
          <a:lstStyle/>
          <a:p>
            <a:pPr>
              <a:defRPr/>
            </a:pPr>
            <a:r>
              <a:rPr lang="en-US" smtClean="0"/>
              <a:t>July 2012</a:t>
            </a:r>
            <a:endParaRPr lang="en-US" dirty="0"/>
          </a:p>
        </p:txBody>
      </p:sp>
      <p:sp>
        <p:nvSpPr>
          <p:cNvPr id="5123" name="Footer Placeholder 4"/>
          <p:cNvSpPr>
            <a:spLocks noGrp="1"/>
          </p:cNvSpPr>
          <p:nvPr>
            <p:ph type="ftr" sz="quarter" idx="11"/>
          </p:nvPr>
        </p:nvSpPr>
        <p:spPr/>
        <p:txBody>
          <a:bodyPr/>
          <a:lstStyle/>
          <a:p>
            <a:pPr>
              <a:defRPr/>
            </a:pPr>
            <a:r>
              <a:rPr lang="en-US" smtClean="0"/>
              <a:t>Vinko Erceg, Broadcom</a:t>
            </a:r>
            <a:endParaRPr lang="en-US"/>
          </a:p>
        </p:txBody>
      </p:sp>
      <p:sp>
        <p:nvSpPr>
          <p:cNvPr id="6148" name="Rectangle 2"/>
          <p:cNvSpPr>
            <a:spLocks noGrp="1" noChangeArrowheads="1"/>
          </p:cNvSpPr>
          <p:nvPr>
            <p:ph type="title"/>
          </p:nvPr>
        </p:nvSpPr>
        <p:spPr>
          <a:xfrm>
            <a:off x="685800" y="685800"/>
            <a:ext cx="7772400" cy="609600"/>
          </a:xfrm>
        </p:spPr>
        <p:txBody>
          <a:bodyPr/>
          <a:lstStyle/>
          <a:p>
            <a:r>
              <a:rPr lang="en-US" sz="2800" dirty="0" smtClean="0"/>
              <a:t>AWGN SNR Requirements</a:t>
            </a:r>
          </a:p>
        </p:txBody>
      </p:sp>
      <p:sp>
        <p:nvSpPr>
          <p:cNvPr id="6149" name="Rectangle 3"/>
          <p:cNvSpPr>
            <a:spLocks noGrp="1" noChangeArrowheads="1"/>
          </p:cNvSpPr>
          <p:nvPr>
            <p:ph type="body" idx="1"/>
          </p:nvPr>
        </p:nvSpPr>
        <p:spPr>
          <a:xfrm>
            <a:off x="685800" y="1371600"/>
            <a:ext cx="7772400" cy="4953000"/>
          </a:xfrm>
        </p:spPr>
        <p:txBody>
          <a:bodyPr/>
          <a:lstStyle/>
          <a:p>
            <a:r>
              <a:rPr lang="en-US" sz="1600" b="0" dirty="0" smtClean="0"/>
              <a:t>AWGN SNR requirements for different modulation/coding levels at 10% PER: </a:t>
            </a:r>
          </a:p>
          <a:p>
            <a:endParaRPr lang="en-US" sz="1600" b="0" dirty="0" smtClean="0"/>
          </a:p>
          <a:p>
            <a:endParaRPr lang="en-US" sz="1600" b="0" dirty="0" smtClean="0"/>
          </a:p>
          <a:p>
            <a:endParaRPr lang="en-US" sz="1600" b="0" dirty="0" smtClean="0"/>
          </a:p>
          <a:p>
            <a:endParaRPr lang="en-US" sz="1600" b="0" dirty="0" smtClean="0"/>
          </a:p>
          <a:p>
            <a:endParaRPr lang="en-US" sz="1600" b="0" dirty="0" smtClean="0"/>
          </a:p>
          <a:p>
            <a:endParaRPr lang="en-US" sz="1600" b="0" dirty="0" smtClean="0"/>
          </a:p>
          <a:p>
            <a:endParaRPr lang="en-US" sz="1600" b="0" dirty="0" smtClean="0"/>
          </a:p>
          <a:p>
            <a:endParaRPr lang="en-US" sz="1600" b="0" dirty="0" smtClean="0"/>
          </a:p>
          <a:p>
            <a:endParaRPr lang="en-US" sz="1600" b="0" dirty="0" smtClean="0"/>
          </a:p>
          <a:p>
            <a:endParaRPr lang="en-US" sz="1600" b="0" dirty="0" smtClean="0"/>
          </a:p>
          <a:p>
            <a:endParaRPr lang="en-US" sz="1600" b="0" dirty="0" smtClean="0"/>
          </a:p>
          <a:p>
            <a:endParaRPr lang="en-US" sz="1600" b="0" dirty="0" smtClean="0"/>
          </a:p>
          <a:p>
            <a:endParaRPr lang="en-US" sz="1600" b="0" dirty="0" smtClean="0"/>
          </a:p>
          <a:p>
            <a:pPr>
              <a:buNone/>
            </a:pPr>
            <a:endParaRPr lang="en-US" sz="1600" b="0" dirty="0" smtClean="0"/>
          </a:p>
          <a:p>
            <a:endParaRPr lang="en-US" sz="1600" b="0" dirty="0" smtClean="0"/>
          </a:p>
          <a:p>
            <a:endParaRPr lang="en-US" sz="1600" b="0" dirty="0" smtClean="0"/>
          </a:p>
          <a:p>
            <a:endParaRPr lang="en-US" sz="1600" b="0" dirty="0" smtClean="0"/>
          </a:p>
          <a:p>
            <a:endParaRPr lang="en-US" sz="1600" b="0" dirty="0" smtClean="0"/>
          </a:p>
          <a:p>
            <a:endParaRPr lang="en-US" sz="1600" b="0" dirty="0" smtClean="0"/>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smtClean="0">
                <a:cs typeface="+mn-cs"/>
              </a:rPr>
              <a:t>Slide 5</a:t>
            </a:r>
            <a:endParaRPr lang="en-US" dirty="0">
              <a:cs typeface="+mn-cs"/>
            </a:endParaRPr>
          </a:p>
        </p:txBody>
      </p:sp>
      <p:graphicFrame>
        <p:nvGraphicFramePr>
          <p:cNvPr id="11" name="Table 10"/>
          <p:cNvGraphicFramePr>
            <a:graphicFrameLocks noGrp="1"/>
          </p:cNvGraphicFramePr>
          <p:nvPr/>
        </p:nvGraphicFramePr>
        <p:xfrm>
          <a:off x="1600200" y="1930400"/>
          <a:ext cx="6096000" cy="4165600"/>
        </p:xfrm>
        <a:graphic>
          <a:graphicData uri="http://schemas.openxmlformats.org/drawingml/2006/table">
            <a:tbl>
              <a:tblPr firstRow="1" bandRow="1">
                <a:tableStyleId>{5C22544A-7EE6-4342-B048-85BDC9FD1C3A}</a:tableStyleId>
              </a:tblPr>
              <a:tblGrid>
                <a:gridCol w="2032000"/>
                <a:gridCol w="2032000"/>
                <a:gridCol w="2032000"/>
              </a:tblGrid>
              <a:tr h="416560">
                <a:tc>
                  <a:txBody>
                    <a:bodyPr/>
                    <a:lstStyle/>
                    <a:p>
                      <a:pPr algn="ctr"/>
                      <a:r>
                        <a:rPr lang="en-US" dirty="0" smtClean="0"/>
                        <a:t>Modulation</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Coding Rate  (R)</a:t>
                      </a:r>
                      <a:endParaRPr lang="en-US" dirty="0"/>
                    </a:p>
                  </a:txBody>
                  <a:tcPr/>
                </a:tc>
                <a:tc>
                  <a:txBody>
                    <a:bodyPr/>
                    <a:lstStyle/>
                    <a:p>
                      <a:pPr algn="ctr"/>
                      <a:r>
                        <a:rPr lang="en-US" dirty="0" smtClean="0"/>
                        <a:t>SNR (dB)</a:t>
                      </a:r>
                      <a:endParaRPr lang="en-US" dirty="0"/>
                    </a:p>
                  </a:txBody>
                  <a:tcPr/>
                </a:tc>
              </a:tr>
              <a:tr h="416560">
                <a:tc>
                  <a:txBody>
                    <a:bodyPr/>
                    <a:lstStyle/>
                    <a:p>
                      <a:pPr algn="ctr"/>
                      <a:r>
                        <a:rPr lang="en-US" dirty="0" smtClean="0"/>
                        <a:t>BPSK</a:t>
                      </a:r>
                      <a:endParaRPr lang="en-US" dirty="0"/>
                    </a:p>
                  </a:txBody>
                  <a:tcPr/>
                </a:tc>
                <a:tc>
                  <a:txBody>
                    <a:bodyPr/>
                    <a:lstStyle/>
                    <a:p>
                      <a:pPr algn="ctr"/>
                      <a:r>
                        <a:rPr lang="en-US" dirty="0" smtClean="0"/>
                        <a:t>1/2</a:t>
                      </a:r>
                      <a:endParaRPr lang="en-US" dirty="0"/>
                    </a:p>
                  </a:txBody>
                  <a:tcPr/>
                </a:tc>
                <a:tc>
                  <a:txBody>
                    <a:bodyPr/>
                    <a:lstStyle/>
                    <a:p>
                      <a:pPr algn="ctr"/>
                      <a:r>
                        <a:rPr lang="en-US" dirty="0" smtClean="0"/>
                        <a:t>1</a:t>
                      </a:r>
                      <a:endParaRPr lang="en-US" dirty="0"/>
                    </a:p>
                  </a:txBody>
                  <a:tcPr/>
                </a:tc>
              </a:tr>
              <a:tr h="416560">
                <a:tc>
                  <a:txBody>
                    <a:bodyPr/>
                    <a:lstStyle/>
                    <a:p>
                      <a:pPr algn="ctr"/>
                      <a:r>
                        <a:rPr lang="en-US" dirty="0" smtClean="0"/>
                        <a:t>QPSK</a:t>
                      </a:r>
                      <a:endParaRPr lang="en-US" dirty="0"/>
                    </a:p>
                  </a:txBody>
                  <a:tcPr/>
                </a:tc>
                <a:tc>
                  <a:txBody>
                    <a:bodyPr/>
                    <a:lstStyle/>
                    <a:p>
                      <a:pPr algn="ctr"/>
                      <a:r>
                        <a:rPr lang="en-US" dirty="0" smtClean="0"/>
                        <a:t>1/2</a:t>
                      </a:r>
                      <a:endParaRPr lang="en-US" dirty="0"/>
                    </a:p>
                  </a:txBody>
                  <a:tcPr/>
                </a:tc>
                <a:tc>
                  <a:txBody>
                    <a:bodyPr/>
                    <a:lstStyle/>
                    <a:p>
                      <a:pPr algn="ctr"/>
                      <a:r>
                        <a:rPr lang="en-US" dirty="0" smtClean="0"/>
                        <a:t>4</a:t>
                      </a:r>
                      <a:endParaRPr lang="en-US" dirty="0"/>
                    </a:p>
                  </a:txBody>
                  <a:tcPr/>
                </a:tc>
              </a:tr>
              <a:tr h="4165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QPSK</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3/4</a:t>
                      </a:r>
                    </a:p>
                  </a:txBody>
                  <a:tcPr/>
                </a:tc>
                <a:tc>
                  <a:txBody>
                    <a:bodyPr/>
                    <a:lstStyle/>
                    <a:p>
                      <a:pPr algn="ctr"/>
                      <a:r>
                        <a:rPr lang="en-US" dirty="0" smtClean="0"/>
                        <a:t>6.5</a:t>
                      </a:r>
                      <a:endParaRPr lang="en-US" dirty="0"/>
                    </a:p>
                  </a:txBody>
                  <a:tcPr/>
                </a:tc>
              </a:tr>
              <a:tr h="416560">
                <a:tc>
                  <a:txBody>
                    <a:bodyPr/>
                    <a:lstStyle/>
                    <a:p>
                      <a:pPr algn="ctr"/>
                      <a:r>
                        <a:rPr lang="en-US" dirty="0" smtClean="0"/>
                        <a:t>16-QAM</a:t>
                      </a:r>
                      <a:endParaRPr lang="en-US" dirty="0"/>
                    </a:p>
                  </a:txBody>
                  <a:tcPr/>
                </a:tc>
                <a:tc>
                  <a:txBody>
                    <a:bodyPr/>
                    <a:lstStyle/>
                    <a:p>
                      <a:pPr algn="ctr"/>
                      <a:r>
                        <a:rPr lang="en-US" dirty="0" smtClean="0"/>
                        <a:t>1/2</a:t>
                      </a:r>
                      <a:endParaRPr lang="en-US" dirty="0"/>
                    </a:p>
                  </a:txBody>
                  <a:tcPr/>
                </a:tc>
                <a:tc>
                  <a:txBody>
                    <a:bodyPr/>
                    <a:lstStyle/>
                    <a:p>
                      <a:pPr algn="ctr"/>
                      <a:r>
                        <a:rPr lang="en-US" dirty="0" smtClean="0"/>
                        <a:t>9.75</a:t>
                      </a:r>
                      <a:endParaRPr lang="en-US" dirty="0"/>
                    </a:p>
                  </a:txBody>
                  <a:tcPr/>
                </a:tc>
              </a:tr>
              <a:tr h="4165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16-QAM</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3/4</a:t>
                      </a:r>
                    </a:p>
                  </a:txBody>
                  <a:tcPr/>
                </a:tc>
                <a:tc>
                  <a:txBody>
                    <a:bodyPr/>
                    <a:lstStyle/>
                    <a:p>
                      <a:pPr algn="ctr"/>
                      <a:r>
                        <a:rPr lang="en-US" dirty="0" smtClean="0"/>
                        <a:t>13</a:t>
                      </a:r>
                      <a:endParaRPr lang="en-US" dirty="0"/>
                    </a:p>
                  </a:txBody>
                  <a:tcPr/>
                </a:tc>
              </a:tr>
              <a:tr h="4165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64-QAM</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2/3</a:t>
                      </a:r>
                    </a:p>
                  </a:txBody>
                  <a:tcPr/>
                </a:tc>
                <a:tc>
                  <a:txBody>
                    <a:bodyPr/>
                    <a:lstStyle/>
                    <a:p>
                      <a:pPr algn="ctr"/>
                      <a:r>
                        <a:rPr lang="en-US" dirty="0" smtClean="0"/>
                        <a:t>17.25</a:t>
                      </a:r>
                      <a:endParaRPr lang="en-US" dirty="0"/>
                    </a:p>
                  </a:txBody>
                  <a:tcPr/>
                </a:tc>
              </a:tr>
              <a:tr h="4165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64-QAM</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3/4</a:t>
                      </a:r>
                    </a:p>
                  </a:txBody>
                  <a:tcPr/>
                </a:tc>
                <a:tc>
                  <a:txBody>
                    <a:bodyPr/>
                    <a:lstStyle/>
                    <a:p>
                      <a:pPr algn="ctr"/>
                      <a:r>
                        <a:rPr lang="en-US" dirty="0" smtClean="0"/>
                        <a:t>18.75</a:t>
                      </a:r>
                      <a:endParaRPr lang="en-US" dirty="0"/>
                    </a:p>
                  </a:txBody>
                  <a:tcPr/>
                </a:tc>
              </a:tr>
              <a:tr h="4165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64-QAM</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5/6</a:t>
                      </a:r>
                    </a:p>
                  </a:txBody>
                  <a:tcPr/>
                </a:tc>
                <a:tc>
                  <a:txBody>
                    <a:bodyPr/>
                    <a:lstStyle/>
                    <a:p>
                      <a:pPr algn="ctr"/>
                      <a:r>
                        <a:rPr lang="en-US" dirty="0" smtClean="0"/>
                        <a:t>19.75</a:t>
                      </a:r>
                      <a:endParaRPr lang="en-US" dirty="0"/>
                    </a:p>
                  </a:txBody>
                  <a:tcPr/>
                </a:tc>
              </a:tr>
              <a:tr h="416560">
                <a:tc>
                  <a:txBody>
                    <a:bodyPr/>
                    <a:lstStyle/>
                    <a:p>
                      <a:pPr algn="ctr"/>
                      <a:r>
                        <a:rPr lang="en-US" dirty="0" smtClean="0"/>
                        <a:t>256-QAM</a:t>
                      </a:r>
                      <a:endParaRPr lang="en-US" dirty="0"/>
                    </a:p>
                  </a:txBody>
                  <a:tcPr/>
                </a:tc>
                <a:tc>
                  <a:txBody>
                    <a:bodyPr/>
                    <a:lstStyle/>
                    <a:p>
                      <a:pPr algn="ctr"/>
                      <a:r>
                        <a:rPr lang="en-US" dirty="0" smtClean="0"/>
                        <a:t>3/4</a:t>
                      </a:r>
                      <a:endParaRPr lang="en-US" dirty="0"/>
                    </a:p>
                  </a:txBody>
                  <a:tcPr/>
                </a:tc>
                <a:tc>
                  <a:txBody>
                    <a:bodyPr/>
                    <a:lstStyle/>
                    <a:p>
                      <a:pPr algn="ctr"/>
                      <a:r>
                        <a:rPr lang="en-US" dirty="0" smtClean="0"/>
                        <a:t>24.75</a:t>
                      </a:r>
                      <a:endParaRPr lang="en-US"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Budget Discussion</a:t>
            </a:r>
            <a:endParaRPr lang="en-US" dirty="0"/>
          </a:p>
        </p:txBody>
      </p:sp>
      <p:sp>
        <p:nvSpPr>
          <p:cNvPr id="3" name="Content Placeholder 2"/>
          <p:cNvSpPr>
            <a:spLocks noGrp="1"/>
          </p:cNvSpPr>
          <p:nvPr>
            <p:ph idx="1"/>
          </p:nvPr>
        </p:nvSpPr>
        <p:spPr/>
        <p:txBody>
          <a:bodyPr/>
          <a:lstStyle/>
          <a:p>
            <a:r>
              <a:rPr lang="en-US" sz="1600" b="0" dirty="0" smtClean="0"/>
              <a:t>UWB SNRs without fading margin are </a:t>
            </a:r>
            <a:r>
              <a:rPr lang="en-US" sz="1600" dirty="0" smtClean="0"/>
              <a:t>-6.8 dB, -0.8 dB and 5.2 dB </a:t>
            </a:r>
            <a:r>
              <a:rPr lang="en-US" sz="1600" b="0" dirty="0" smtClean="0"/>
              <a:t>at 10 m, 5 m, and 2.5 m, respectively.</a:t>
            </a:r>
          </a:p>
          <a:p>
            <a:r>
              <a:rPr lang="en-US" sz="1600" b="0" dirty="0" smtClean="0"/>
              <a:t>We estimate based on [1] at least 6 dB small scale fading margin loss bringing the SNR down to </a:t>
            </a:r>
            <a:r>
              <a:rPr lang="en-US" sz="1600" dirty="0" smtClean="0"/>
              <a:t>-12.8 dB, -7.8 dB and -0.8 dB </a:t>
            </a:r>
            <a:r>
              <a:rPr lang="en-US" sz="1600" b="0" dirty="0" smtClean="0"/>
              <a:t>at 10 m, 5 m, and 2.5 m, respectively.</a:t>
            </a:r>
          </a:p>
          <a:p>
            <a:r>
              <a:rPr lang="en-US" sz="1600" b="0" dirty="0" smtClean="0"/>
              <a:t>AWGN requirement for BPSK R=1/2 is 1 dB SNR, while UWB SNR with fading margin of 6 dB at 10 m is –12.8 dB, i.e. </a:t>
            </a:r>
            <a:r>
              <a:rPr lang="en-US" sz="1600" dirty="0" smtClean="0"/>
              <a:t>13.8 dB</a:t>
            </a:r>
            <a:r>
              <a:rPr lang="en-US" sz="1600" b="0" dirty="0" smtClean="0"/>
              <a:t> is missing to close the link. At 2.5 m </a:t>
            </a:r>
            <a:r>
              <a:rPr lang="en-US" sz="1600" dirty="0" smtClean="0"/>
              <a:t>1.8 dB </a:t>
            </a:r>
            <a:r>
              <a:rPr lang="en-US" sz="1600" b="0" dirty="0" smtClean="0"/>
              <a:t>is missing to close the link</a:t>
            </a:r>
          </a:p>
          <a:p>
            <a:r>
              <a:rPr lang="en-US" sz="1600" b="0" dirty="0" smtClean="0"/>
              <a:t>Shadow fading margin may also need to be included to account for blockages and NLOS conditions</a:t>
            </a:r>
          </a:p>
          <a:p>
            <a:r>
              <a:rPr lang="en-US" sz="1600" b="0" dirty="0" smtClean="0"/>
              <a:t>500 MHz signal BW with BPSK R=1/2 results in approximately 200 Mbps PHY data rate, and 16-QAM R=1/2 results in approximately 800 Mbps PHY data rate. </a:t>
            </a:r>
          </a:p>
          <a:p>
            <a:endParaRPr lang="en-US" sz="1600" b="0" dirty="0" smtClean="0"/>
          </a:p>
          <a:p>
            <a:r>
              <a:rPr lang="en-US" sz="1600" b="0" dirty="0" smtClean="0"/>
              <a:t>For better link margin, UWB system would require complex techniques such as multiple antennas and frequency hopping in addition to spectrum inefficient techniques such as lowering the lowest data rate</a:t>
            </a:r>
          </a:p>
          <a:p>
            <a:endParaRPr lang="en-US" sz="1600" b="0" dirty="0" smtClean="0"/>
          </a:p>
          <a:p>
            <a:endParaRPr lang="en-US" sz="1600" b="0"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Vinko Erceg, Broadcom</a:t>
            </a:r>
            <a:endParaRPr lang="en-US" dirty="0"/>
          </a:p>
        </p:txBody>
      </p:sp>
      <p:sp>
        <p:nvSpPr>
          <p:cNvPr id="6"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smtClean="0">
                <a:cs typeface="+mn-cs"/>
              </a:rPr>
              <a:t>Slide 6</a:t>
            </a:r>
            <a:endParaRPr lang="en-US" dirty="0">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11ac compared to 15.3a</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1600" b="0" dirty="0" smtClean="0"/>
              <a:t>[1] defines the MB-OFDM UWB data rates from 53Mbps up to 480Mbps</a:t>
            </a:r>
          </a:p>
          <a:p>
            <a:r>
              <a:rPr lang="en-US" sz="1600" b="0" dirty="0" smtClean="0"/>
              <a:t>11ac one antenna 80MHz rates with SGI are 32.5Mbps up to 433Mbps</a:t>
            </a:r>
          </a:p>
          <a:p>
            <a:r>
              <a:rPr lang="en-US" sz="1600" b="0" dirty="0" smtClean="0"/>
              <a:t>[2] claims “At 320Mb/s at 8.2GHz, radius of coverage is ~2 meters with SISO OFDM</a:t>
            </a:r>
            <a:r>
              <a:rPr lang="en-US" sz="1600" dirty="0" smtClean="0">
                <a:latin typeface="Arial" charset="0"/>
              </a:rPr>
              <a:t>” </a:t>
            </a:r>
            <a:r>
              <a:rPr lang="en-US" sz="1600" b="0" dirty="0" smtClean="0">
                <a:latin typeface="Arial" charset="0"/>
              </a:rPr>
              <a:t>-  </a:t>
            </a:r>
            <a:r>
              <a:rPr lang="en-US" sz="1600" b="0" dirty="0" smtClean="0"/>
              <a:t>this is the equivalent of MCS7 using the mandatory 80MHz SISO throughput, and MCS7 can be achieved at much larger distances. </a:t>
            </a:r>
          </a:p>
          <a:p>
            <a:r>
              <a:rPr lang="en-US" sz="1600" b="0" dirty="0" smtClean="0"/>
              <a:t>11ac link budget @5.5GHz, 80MHz has 20log10(8/5.5)+10log10(500/80) = 3.25dB+8dB=11.25dB increased gain. Coupled with 18dBm transmit power that translates to 18-(-14.3)+11.25 = </a:t>
            </a:r>
            <a:r>
              <a:rPr lang="en-US" sz="1600" b="0" dirty="0" smtClean="0"/>
              <a:t>43.5 dB </a:t>
            </a:r>
            <a:r>
              <a:rPr lang="en-US" sz="1600" b="0" dirty="0" smtClean="0"/>
              <a:t>SNR advantage! </a:t>
            </a:r>
          </a:p>
          <a:p>
            <a:r>
              <a:rPr lang="en-US" sz="1600" b="0" dirty="0" smtClean="0"/>
              <a:t>What is the value of power compared to BW? Due to regulatory power limit, UWB devices may need to operate at very low SNR where the capacity is proportional to the total received power and is insensitive to BW [3].  </a:t>
            </a:r>
          </a:p>
          <a:p>
            <a:pPr lvl="1"/>
            <a:r>
              <a:rPr lang="en-US" sz="1400" b="0" dirty="0" smtClean="0"/>
              <a:t>Hence, at -14.3dBm UWB is at a disadvantage compared to 11ac as long as 11ac transmits higher power.</a:t>
            </a:r>
          </a:p>
          <a:p>
            <a:pPr lvl="1"/>
            <a:endParaRPr lang="en-US" sz="1400" dirty="0" smtClean="0"/>
          </a:p>
          <a:p>
            <a:r>
              <a:rPr lang="en-US" sz="1600" b="0" dirty="0" smtClean="0"/>
              <a:t>In addition we note that the efficiency of packet based systems reduces with operation at negative SNR due to increased preamble length (for improved synchronization and channel estimation) further reducing effective throughput of UWB systems.   </a:t>
            </a:r>
          </a:p>
          <a:p>
            <a:endParaRPr lang="en-US" sz="1800" b="0"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Vinko Erceg, Broadcom</a:t>
            </a:r>
            <a:endParaRPr lang="en-US" dirty="0"/>
          </a:p>
        </p:txBody>
      </p:sp>
      <p:sp>
        <p:nvSpPr>
          <p:cNvPr id="6"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smtClean="0">
                <a:cs typeface="+mn-cs"/>
              </a:rPr>
              <a:t>Slide 7</a:t>
            </a:r>
            <a:endParaRPr lang="en-US" dirty="0">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UWB or Not to UWB ? </a:t>
            </a:r>
            <a:endParaRPr lang="en-US" dirty="0"/>
          </a:p>
        </p:txBody>
      </p:sp>
      <p:sp>
        <p:nvSpPr>
          <p:cNvPr id="3" name="Content Placeholder 2"/>
          <p:cNvSpPr>
            <a:spLocks noGrp="1"/>
          </p:cNvSpPr>
          <p:nvPr>
            <p:ph idx="1"/>
          </p:nvPr>
        </p:nvSpPr>
        <p:spPr>
          <a:xfrm>
            <a:off x="685800" y="1676400"/>
            <a:ext cx="7772400" cy="4495800"/>
          </a:xfrm>
        </p:spPr>
        <p:txBody>
          <a:bodyPr/>
          <a:lstStyle/>
          <a:p>
            <a:pPr>
              <a:spcBef>
                <a:spcPct val="0"/>
              </a:spcBef>
            </a:pPr>
            <a:r>
              <a:rPr lang="en-US" sz="1600" b="0" dirty="0" smtClean="0"/>
              <a:t>Previous standardization and market itself have failed in the past:</a:t>
            </a:r>
          </a:p>
          <a:p>
            <a:pPr lvl="1">
              <a:spcBef>
                <a:spcPct val="0"/>
              </a:spcBef>
            </a:pPr>
            <a:r>
              <a:rPr lang="en-US" sz="1400" dirty="0" smtClean="0"/>
              <a:t>802.15.3a  withdrew PAR</a:t>
            </a:r>
          </a:p>
          <a:p>
            <a:pPr lvl="1">
              <a:spcBef>
                <a:spcPct val="0"/>
              </a:spcBef>
            </a:pPr>
            <a:r>
              <a:rPr lang="en-US" sz="1400" dirty="0" smtClean="0"/>
              <a:t>802.15.4a  did not get enough market traction </a:t>
            </a:r>
          </a:p>
          <a:p>
            <a:pPr>
              <a:spcBef>
                <a:spcPct val="0"/>
              </a:spcBef>
            </a:pPr>
            <a:r>
              <a:rPr lang="en-US" sz="1600" b="0" dirty="0" smtClean="0"/>
              <a:t>Would standardizing the UWB technology within 802.11 with potentially better software make much difference this time for it to be successful? </a:t>
            </a:r>
          </a:p>
          <a:p>
            <a:pPr>
              <a:spcBef>
                <a:spcPct val="0"/>
              </a:spcBef>
            </a:pPr>
            <a:r>
              <a:rPr lang="en-US" sz="1600" b="0" dirty="0" smtClean="0"/>
              <a:t>The fundamental problem of low transmit power requirement by regulatory bodies has not changed</a:t>
            </a:r>
          </a:p>
          <a:p>
            <a:pPr>
              <a:spcBef>
                <a:spcPct val="0"/>
              </a:spcBef>
            </a:pPr>
            <a:r>
              <a:rPr lang="en-US" sz="1600" b="0" dirty="0" smtClean="0"/>
              <a:t>But, 8 years after 15.3a standardization efforts, a new technology (11ac) has emerged that provides similar rates with 80MHz BW at longer distances</a:t>
            </a:r>
          </a:p>
          <a:p>
            <a:pPr>
              <a:spcBef>
                <a:spcPct val="0"/>
              </a:spcBef>
            </a:pPr>
            <a:r>
              <a:rPr lang="en-US" sz="1600" b="0" dirty="0" smtClean="0"/>
              <a:t>We see no need for an additional technology in addition to current 802.11ac and future 802.11ad products</a:t>
            </a:r>
          </a:p>
          <a:p>
            <a:pPr lvl="1">
              <a:spcBef>
                <a:spcPct val="0"/>
              </a:spcBef>
            </a:pPr>
            <a:r>
              <a:rPr lang="en-US" sz="1600" dirty="0" smtClean="0"/>
              <a:t>Both 802.11ac and 802.11ad can close </a:t>
            </a:r>
            <a:r>
              <a:rPr lang="en-US" sz="1600" dirty="0" err="1" smtClean="0"/>
              <a:t>Gbps</a:t>
            </a:r>
            <a:r>
              <a:rPr lang="en-US" sz="1600" dirty="0" smtClean="0"/>
              <a:t> links at fair distances</a:t>
            </a:r>
          </a:p>
          <a:p>
            <a:pPr>
              <a:spcBef>
                <a:spcPct val="0"/>
              </a:spcBef>
            </a:pPr>
            <a:r>
              <a:rPr lang="en-US" sz="1600" b="0" dirty="0" smtClean="0"/>
              <a:t>802.11 WG could explore other more promising paths for next WLAN PHY/MAC protocols</a:t>
            </a:r>
          </a:p>
          <a:p>
            <a:pPr>
              <a:spcBef>
                <a:spcPct val="0"/>
              </a:spcBef>
            </a:pPr>
            <a:r>
              <a:rPr lang="en-US" sz="1600" b="0" dirty="0" smtClean="0"/>
              <a:t>UWB technology could be considered again in the future when 5 GHz or 60 GHz spectrum becomes over utilized or when regulations change and allow higher transmit power.</a:t>
            </a:r>
          </a:p>
          <a:p>
            <a:pPr>
              <a:spcBef>
                <a:spcPct val="0"/>
              </a:spcBef>
            </a:pPr>
            <a:r>
              <a:rPr lang="en-US" sz="1600" b="0" dirty="0" smtClean="0"/>
              <a:t>Therefore, for the reasons above, at this point in time we propose “Not to UWB”</a:t>
            </a:r>
          </a:p>
          <a:p>
            <a:pPr>
              <a:spcBef>
                <a:spcPct val="0"/>
              </a:spcBef>
            </a:pPr>
            <a:endParaRPr lang="en-US" b="0" dirty="0" smtClean="0"/>
          </a:p>
          <a:p>
            <a:pPr>
              <a:spcBef>
                <a:spcPct val="0"/>
              </a:spcBef>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Vinko Erceg, Broadcom</a:t>
            </a:r>
            <a:endParaRPr lang="en-US" dirty="0"/>
          </a:p>
        </p:txBody>
      </p:sp>
      <p:sp>
        <p:nvSpPr>
          <p:cNvPr id="6"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smtClean="0">
                <a:cs typeface="+mn-cs"/>
              </a:rPr>
              <a:t>Slide 8</a:t>
            </a:r>
            <a:endParaRPr lang="en-US" dirty="0">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Promising WLAN Evolution Topics  </a:t>
            </a:r>
            <a:endParaRPr lang="en-US" dirty="0"/>
          </a:p>
        </p:txBody>
      </p:sp>
      <p:sp>
        <p:nvSpPr>
          <p:cNvPr id="3" name="Content Placeholder 2"/>
          <p:cNvSpPr>
            <a:spLocks noGrp="1"/>
          </p:cNvSpPr>
          <p:nvPr>
            <p:ph idx="1"/>
          </p:nvPr>
        </p:nvSpPr>
        <p:spPr>
          <a:xfrm>
            <a:off x="685800" y="1828800"/>
            <a:ext cx="8229600" cy="4800600"/>
          </a:xfrm>
        </p:spPr>
        <p:txBody>
          <a:bodyPr/>
          <a:lstStyle/>
          <a:p>
            <a:pPr>
              <a:spcBef>
                <a:spcPct val="0"/>
              </a:spcBef>
            </a:pPr>
            <a:r>
              <a:rPr lang="en-US" sz="1400" b="0" dirty="0" smtClean="0"/>
              <a:t>Better frequency and spatial resource utilization have been discussed in the past in 802.11 and improvements for outdoor  cellular offload are being proposed in this meeting as well. See references below.</a:t>
            </a:r>
          </a:p>
          <a:p>
            <a:pPr lvl="1"/>
            <a:r>
              <a:rPr kumimoji="1" lang="en-US" altLang="ja-JP" sz="1200" dirty="0" smtClean="0"/>
              <a:t>General</a:t>
            </a:r>
          </a:p>
          <a:p>
            <a:pPr marL="800100" lvl="2" indent="0">
              <a:buNone/>
            </a:pPr>
            <a:r>
              <a:rPr lang="en-US" altLang="ja-JP" sz="1200" dirty="0" smtClean="0"/>
              <a:t>11-12/68r1 </a:t>
            </a:r>
            <a:r>
              <a:rPr kumimoji="1" lang="en-US" altLang="ja-JP" sz="1200" dirty="0" smtClean="0"/>
              <a:t>Discussions on the better resource utilization </a:t>
            </a:r>
            <a:r>
              <a:rPr lang="en-US" altLang="ja-JP" sz="1200" dirty="0" smtClean="0"/>
              <a:t>for the next generation WLANs – NTT, Orange</a:t>
            </a:r>
            <a:endParaRPr kumimoji="1" lang="en-US" altLang="ja-JP" sz="1200" dirty="0" smtClean="0"/>
          </a:p>
          <a:p>
            <a:pPr marL="800100" lvl="2" indent="0">
              <a:buNone/>
            </a:pPr>
            <a:r>
              <a:rPr kumimoji="1" lang="en-US" altLang="ja-JP" sz="1200" dirty="0" smtClean="0"/>
              <a:t>11-11/1464r2 </a:t>
            </a:r>
            <a:r>
              <a:rPr lang="en-US" altLang="ja-JP" sz="1200" dirty="0" smtClean="0">
                <a:ea typeface="ＭＳ Ｐゴシック" charset="-128"/>
              </a:rPr>
              <a:t>The better spectrum utilization for the future WLAN standardization, Yasuhiko Inoue, et. Al.</a:t>
            </a:r>
          </a:p>
          <a:p>
            <a:pPr marL="800100" lvl="2" indent="0">
              <a:buNone/>
            </a:pPr>
            <a:r>
              <a:rPr kumimoji="1" lang="en-US" altLang="ja-JP" sz="1200" dirty="0" smtClean="0"/>
              <a:t>11-12-0910-00-0wng-carrier-oriented-wifi-cellular-offload.ppt</a:t>
            </a:r>
          </a:p>
          <a:p>
            <a:pPr lvl="1"/>
            <a:r>
              <a:rPr kumimoji="1" lang="en-US" altLang="ja-JP" sz="1200" dirty="0" smtClean="0"/>
              <a:t>OFDMA</a:t>
            </a:r>
          </a:p>
          <a:p>
            <a:pPr marL="800100" lvl="2" indent="0">
              <a:buNone/>
            </a:pPr>
            <a:r>
              <a:rPr lang="en-US" altLang="ja-JP" sz="1200" dirty="0" smtClean="0"/>
              <a:t>11-09/138r3 OFDMA Related Issues in VHTL6, James G., et. al.</a:t>
            </a:r>
          </a:p>
          <a:p>
            <a:pPr marL="800100" lvl="2" indent="0">
              <a:buNone/>
            </a:pPr>
            <a:r>
              <a:rPr lang="en-US" altLang="ja-JP" sz="1200" dirty="0" smtClean="0"/>
              <a:t>11-10/317r1 DL-OFDMA for Mixed Clients, Brian H., et. al.</a:t>
            </a:r>
          </a:p>
          <a:p>
            <a:pPr marL="800100" lvl="2" indent="0">
              <a:buNone/>
            </a:pPr>
            <a:r>
              <a:rPr lang="en-US" altLang="ja-JP" sz="1200" dirty="0" smtClean="0"/>
              <a:t>11-10/787r1 MU with Frequency Domain Multiplexing, Chao-</a:t>
            </a:r>
            <a:r>
              <a:rPr lang="en-US" altLang="ja-JP" sz="1200" dirty="0" err="1" smtClean="0"/>
              <a:t>chuu</a:t>
            </a:r>
            <a:r>
              <a:rPr lang="en-US" altLang="ja-JP" sz="1200" dirty="0" smtClean="0"/>
              <a:t> W., et. al.</a:t>
            </a:r>
          </a:p>
          <a:p>
            <a:pPr marL="800100" lvl="2" indent="0">
              <a:buNone/>
            </a:pPr>
            <a:r>
              <a:rPr lang="en-US" altLang="ja-JP" sz="1200" dirty="0" smtClean="0"/>
              <a:t>11-10/1054r0 Wide Band OBSS Friendly PSMP, James W., et. al</a:t>
            </a:r>
          </a:p>
          <a:p>
            <a:pPr lvl="1"/>
            <a:r>
              <a:rPr kumimoji="1" lang="en-US" altLang="ja-JP" sz="1200" dirty="0" smtClean="0"/>
              <a:t>Uplink MU-MIMO</a:t>
            </a:r>
          </a:p>
          <a:p>
            <a:pPr marL="800100" lvl="2" indent="0">
              <a:buNone/>
            </a:pPr>
            <a:r>
              <a:rPr lang="en-US" altLang="ja-JP" sz="1200" dirty="0" smtClean="0"/>
              <a:t>11-09/849r1 Uplink Intensive Usage Models, Rolf de Vegt</a:t>
            </a:r>
          </a:p>
          <a:p>
            <a:pPr marL="800100" lvl="2" indent="0">
              <a:buNone/>
            </a:pPr>
            <a:r>
              <a:rPr lang="en-US" altLang="ja-JP" sz="1200" dirty="0" smtClean="0"/>
              <a:t>11-09/852r0 UL MU-MIMO for 11ac, Richard Van Nee, et. al</a:t>
            </a:r>
          </a:p>
          <a:p>
            <a:pPr marL="800100" lvl="2" indent="0">
              <a:buNone/>
            </a:pPr>
            <a:r>
              <a:rPr lang="en-US" altLang="ja-JP" sz="1200" dirty="0" smtClean="0"/>
              <a:t>11-09/1036r0 Uplink MU-MIMO Sensitivity to Power Differences and Synchronization Errors, Richard Van Nee</a:t>
            </a:r>
          </a:p>
          <a:p>
            <a:pPr lvl="1"/>
            <a:r>
              <a:rPr lang="en-US" altLang="ja-JP" sz="1200" dirty="0" smtClean="0"/>
              <a:t>Others</a:t>
            </a:r>
          </a:p>
          <a:p>
            <a:pPr marL="800100" lvl="2" indent="0">
              <a:buNone/>
            </a:pPr>
            <a:r>
              <a:rPr kumimoji="1" lang="en-US" altLang="ja-JP" sz="1200" dirty="0" smtClean="0"/>
              <a:t>11-09/1044r0 Distributed Transmission Timing Adjustment for Synchronous Frame Arrival, </a:t>
            </a:r>
            <a:r>
              <a:rPr kumimoji="1" lang="en-US" altLang="ja-JP" sz="1200" dirty="0" err="1" smtClean="0"/>
              <a:t>Sunggeun</a:t>
            </a:r>
            <a:r>
              <a:rPr kumimoji="1" lang="en-US" altLang="ja-JP" sz="1200" dirty="0" smtClean="0"/>
              <a:t> Jin, et. al.</a:t>
            </a:r>
          </a:p>
          <a:p>
            <a:pPr marL="800100" lvl="2" indent="0">
              <a:buNone/>
            </a:pPr>
            <a:endParaRPr kumimoji="1" lang="ja-JP" altLang="en-US" sz="1200" smtClean="0"/>
          </a:p>
          <a:p>
            <a:pPr>
              <a:spcBef>
                <a:spcPct val="0"/>
              </a:spcBef>
            </a:pPr>
            <a:r>
              <a:rPr lang="en-US" sz="1400" b="0" dirty="0" smtClean="0"/>
              <a:t>As for 60 GHz, proposals for evolution of 11ad for higher rates will likely come up as 11ad products start to appear in the marketplace.</a:t>
            </a:r>
          </a:p>
          <a:p>
            <a:pPr lvl="2">
              <a:spcBef>
                <a:spcPct val="0"/>
              </a:spcBef>
            </a:pPr>
            <a:endParaRPr lang="en-US" b="0" dirty="0" smtClean="0"/>
          </a:p>
          <a:p>
            <a:pPr>
              <a:spcBef>
                <a:spcPct val="0"/>
              </a:spcBef>
              <a:buNone/>
            </a:pPr>
            <a:endParaRPr lang="en-US" dirty="0" smtClean="0"/>
          </a:p>
          <a:p>
            <a:pPr>
              <a:spcBef>
                <a:spcPct val="0"/>
              </a:spcBef>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Vinko Erceg, Broadcom</a:t>
            </a:r>
            <a:endParaRPr lang="en-US" dirty="0"/>
          </a:p>
        </p:txBody>
      </p:sp>
      <p:sp>
        <p:nvSpPr>
          <p:cNvPr id="8"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smtClean="0">
                <a:cs typeface="+mn-cs"/>
              </a:rPr>
              <a:t>Slide 9</a:t>
            </a:r>
            <a:endParaRPr lang="en-US" dirty="0">
              <a:cs typeface="+mn-cs"/>
            </a:endParaRP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42125</TotalTime>
  <Words>1254</Words>
  <Application>Microsoft Office PowerPoint</Application>
  <PresentationFormat>On-screen Show (4:3)</PresentationFormat>
  <Paragraphs>191</Paragraphs>
  <Slides>10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802-11-Submission</vt:lpstr>
      <vt:lpstr>Document</vt:lpstr>
      <vt:lpstr>6-10GHz UWB Link Budget and Discussion</vt:lpstr>
      <vt:lpstr>Outline</vt:lpstr>
      <vt:lpstr>UWB Link Budget (6-10 GHz) (1) </vt:lpstr>
      <vt:lpstr>UWB Link Budget (6-10 GHz) (2) </vt:lpstr>
      <vt:lpstr>AWGN SNR Requirements</vt:lpstr>
      <vt:lpstr>Link Budget Discussion</vt:lpstr>
      <vt:lpstr>11ac compared to 15.3a</vt:lpstr>
      <vt:lpstr>To UWB or Not to UWB ? </vt:lpstr>
      <vt:lpstr>Future Promising WLAN Evolution Topics  </vt:lpstr>
      <vt:lpstr>References</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verceg</cp:lastModifiedBy>
  <cp:revision>745</cp:revision>
  <cp:lastPrinted>1998-02-10T13:28:06Z</cp:lastPrinted>
  <dcterms:created xsi:type="dcterms:W3CDTF">2007-05-21T21:00:37Z</dcterms:created>
  <dcterms:modified xsi:type="dcterms:W3CDTF">2012-07-18T02:44:47Z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696533451</vt:i4>
  </property>
  <property fmtid="{D5CDD505-2E9C-101B-9397-08002B2CF9AE}" pid="3" name="_NewReviewCycle">
    <vt:lpwstr/>
  </property>
  <property fmtid="{D5CDD505-2E9C-101B-9397-08002B2CF9AE}" pid="4" name="_EmailSubject">
    <vt:lpwstr>final UWB presentation</vt:lpwstr>
  </property>
  <property fmtid="{D5CDD505-2E9C-101B-9397-08002B2CF9AE}" pid="5" name="_AuthorEmail">
    <vt:lpwstr>rporat@broadcom.com</vt:lpwstr>
  </property>
  <property fmtid="{D5CDD505-2E9C-101B-9397-08002B2CF9AE}" pid="6" name="_AuthorEmailDisplayName">
    <vt:lpwstr>Ron Porat</vt:lpwstr>
  </property>
  <property fmtid="{D5CDD505-2E9C-101B-9397-08002B2CF9AE}" pid="7" name="_PreviousAdHocReviewCycleID">
    <vt:i4>-1355890274</vt:i4>
  </property>
</Properties>
</file>