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69" r:id="rId2"/>
    <p:sldId id="270" r:id="rId3"/>
    <p:sldId id="296" r:id="rId4"/>
    <p:sldId id="298" r:id="rId5"/>
    <p:sldId id="299" r:id="rId6"/>
    <p:sldId id="304" r:id="rId7"/>
    <p:sldId id="305" r:id="rId8"/>
    <p:sldId id="308" r:id="rId9"/>
    <p:sldId id="306" r:id="rId10"/>
    <p:sldId id="311" r:id="rId11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77" autoAdjust="0"/>
    <p:restoredTop sz="94660" autoAdjust="0"/>
  </p:normalViewPr>
  <p:slideViewPr>
    <p:cSldViewPr>
      <p:cViewPr varScale="1">
        <p:scale>
          <a:sx n="87" d="100"/>
          <a:sy n="87" d="100"/>
        </p:scale>
        <p:origin x="-84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57B8F5C0-36EA-4642-96A3-6BE7337084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2534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35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22536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10973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204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E42E38CF-499E-47AF-97E1-2BEE59809D1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488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489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90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2562875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802.11-yy/xxxxr0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Month Year</a:t>
            </a:r>
          </a:p>
        </p:txBody>
      </p:sp>
      <p:sp>
        <p:nvSpPr>
          <p:cNvPr id="2150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John Doe, Some Company</a:t>
            </a:r>
          </a:p>
        </p:txBody>
      </p:sp>
      <p:sp>
        <p:nvSpPr>
          <p:cNvPr id="215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35082E8B-79A2-4546-996A-5D4E8B8E08B9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215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15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583488" y="6475413"/>
            <a:ext cx="960437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Qualcomm Inc.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28169D0-C79E-4928-BB55-C5422ACC12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Date Placeholder 3"/>
          <p:cNvSpPr>
            <a:spLocks noGrp="1"/>
          </p:cNvSpPr>
          <p:nvPr userDrawn="1">
            <p:ph type="dt" sz="quarter" idx="12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/>
              <a:t>July 2012</a:t>
            </a:r>
          </a:p>
        </p:txBody>
      </p:sp>
    </p:spTree>
    <p:extLst>
      <p:ext uri="{BB962C8B-B14F-4D97-AF65-F5344CB8AC3E}">
        <p14:creationId xmlns:p14="http://schemas.microsoft.com/office/powerpoint/2010/main" val="21298055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583488" y="6475413"/>
            <a:ext cx="960437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Qualcomm Inc.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2A6681D-EFB8-4AB6-9E08-8D4E5EE3DC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Date Placeholder 3"/>
          <p:cNvSpPr>
            <a:spLocks noGrp="1"/>
          </p:cNvSpPr>
          <p:nvPr userDrawn="1">
            <p:ph type="dt" sz="quarter" idx="12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/>
              <a:t>July 2012</a:t>
            </a:r>
          </a:p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47477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545388" y="6475413"/>
            <a:ext cx="998537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/>
              <a:t> Qualcomm Inc.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1552032-9376-4426-A7FE-8D0E8C6E680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b="1" dirty="0"/>
              <a:t>doc.: IEEE </a:t>
            </a:r>
            <a:r>
              <a:rPr lang="en-US" sz="1800" b="1" dirty="0" smtClean="0"/>
              <a:t>802.11-12/0914r1</a:t>
            </a:r>
            <a:endParaRPr lang="en-US" sz="1800" b="1" dirty="0"/>
          </a:p>
        </p:txBody>
      </p:sp>
      <p:sp>
        <p:nvSpPr>
          <p:cNvPr id="1031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2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1033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Date Placeholder 3"/>
          <p:cNvSpPr>
            <a:spLocks noGrp="1"/>
          </p:cNvSpPr>
          <p:nvPr>
            <p:ph type="dt" sz="quarter" idx="2"/>
          </p:nvPr>
        </p:nvSpPr>
        <p:spPr>
          <a:xfrm>
            <a:off x="696913" y="333375"/>
            <a:ext cx="1436687" cy="276225"/>
          </a:xfrm>
          <a:prstGeom prst="rect">
            <a:avLst/>
          </a:prstGeom>
          <a:noFill/>
        </p:spPr>
        <p:txBody>
          <a:bodyPr/>
          <a:lstStyle>
            <a:lvl1pPr>
              <a:defRPr sz="1600" b="1" dirty="0" smtClean="0"/>
            </a:lvl1pPr>
          </a:lstStyle>
          <a:p>
            <a:pPr>
              <a:defRPr/>
            </a:pPr>
            <a:r>
              <a:rPr lang="en-US"/>
              <a:t>July 2012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600"/>
              <a:t>July 2012</a:t>
            </a:r>
          </a:p>
        </p:txBody>
      </p:sp>
      <p:sp>
        <p:nvSpPr>
          <p:cNvPr id="4099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688138" y="6475413"/>
            <a:ext cx="1855787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Tevfik Yucek, Qualcomm Inc.</a:t>
            </a:r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27D0390F-A5CD-4E64-BF60-A639E7D91667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2800" dirty="0" smtClean="0">
                <a:latin typeface="+mn-lt"/>
              </a:rPr>
              <a:t>11af Interframe Spacing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2012-07-16</a:t>
            </a:r>
          </a:p>
        </p:txBody>
      </p:sp>
      <p:graphicFrame>
        <p:nvGraphicFramePr>
          <p:cNvPr id="4103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26020695"/>
              </p:ext>
            </p:extLst>
          </p:nvPr>
        </p:nvGraphicFramePr>
        <p:xfrm>
          <a:off x="498475" y="2327275"/>
          <a:ext cx="7578725" cy="3602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56" name="Document" r:id="rId4" imgW="9307508" imgH="4422455" progId="Word.Document.8">
                  <p:embed/>
                </p:oleObj>
              </mc:Choice>
              <mc:Fallback>
                <p:oleObj name="Document" r:id="rId4" imgW="9307508" imgH="4422455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8475" y="2327275"/>
                        <a:ext cx="7578725" cy="36020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04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Appendix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b="0" dirty="0" smtClean="0"/>
              <a:t>For </a:t>
            </a:r>
            <a:r>
              <a:rPr lang="en-US" b="0" dirty="0" smtClean="0"/>
              <a:t>DC=7.5</a:t>
            </a:r>
          </a:p>
          <a:p>
            <a:pPr lvl="1">
              <a:defRPr/>
            </a:pPr>
            <a:r>
              <a:rPr lang="en-US" sz="2400" dirty="0" smtClean="0">
                <a:ea typeface="+mn-ea"/>
                <a:cs typeface="+mn-cs"/>
              </a:rPr>
              <a:t>For </a:t>
            </a:r>
            <a:r>
              <a:rPr lang="en-US" sz="2400" dirty="0">
                <a:ea typeface="+mn-ea"/>
                <a:cs typeface="+mn-cs"/>
              </a:rPr>
              <a:t>MU-MIMO, 3 STAs are assumed.</a:t>
            </a:r>
          </a:p>
          <a:p>
            <a:pPr lvl="1">
              <a:defRPr/>
            </a:pPr>
            <a:r>
              <a:rPr lang="en-US" sz="2400" dirty="0">
                <a:ea typeface="+mn-ea"/>
                <a:cs typeface="+mn-cs"/>
              </a:rPr>
              <a:t>Tone grouping for </a:t>
            </a:r>
            <a:r>
              <a:rPr lang="en-US" sz="2400" dirty="0" smtClean="0">
                <a:ea typeface="+mn-ea"/>
                <a:cs typeface="+mn-cs"/>
              </a:rPr>
              <a:t>feedback: Ng=2</a:t>
            </a:r>
            <a:endParaRPr lang="en-US" sz="2400" dirty="0">
              <a:ea typeface="+mn-ea"/>
              <a:cs typeface="+mn-cs"/>
            </a:endParaRPr>
          </a:p>
          <a:p>
            <a:pPr lvl="1">
              <a:defRPr/>
            </a:pPr>
            <a:r>
              <a:rPr lang="en-US" sz="2400" dirty="0">
                <a:ea typeface="+mn-ea"/>
                <a:cs typeface="+mn-cs"/>
              </a:rPr>
              <a:t>Data assumed to run using </a:t>
            </a:r>
            <a:r>
              <a:rPr lang="en-US" sz="2400" dirty="0" smtClean="0">
                <a:ea typeface="+mn-ea"/>
                <a:cs typeface="+mn-cs"/>
              </a:rPr>
              <a:t>MCS7 </a:t>
            </a:r>
            <a:r>
              <a:rPr lang="en-US" sz="2400" dirty="0">
                <a:ea typeface="+mn-ea"/>
                <a:cs typeface="+mn-cs"/>
              </a:rPr>
              <a:t>and control using MCS0</a:t>
            </a:r>
          </a:p>
          <a:p>
            <a:pPr lvl="1">
              <a:defRPr/>
            </a:pPr>
            <a:r>
              <a:rPr lang="en-US" sz="2400" dirty="0">
                <a:ea typeface="+mn-ea"/>
                <a:cs typeface="+mn-cs"/>
              </a:rPr>
              <a:t>SU Preamble consists of </a:t>
            </a:r>
            <a:r>
              <a:rPr lang="en-US" sz="2400" dirty="0" smtClean="0">
                <a:ea typeface="+mn-ea"/>
                <a:cs typeface="+mn-cs"/>
              </a:rPr>
              <a:t>10 symbols, MU-MIMO </a:t>
            </a:r>
            <a:r>
              <a:rPr lang="en-US" sz="2400" dirty="0">
                <a:ea typeface="+mn-ea"/>
                <a:cs typeface="+mn-cs"/>
              </a:rPr>
              <a:t>packet preamble adds 3 symbols</a:t>
            </a:r>
          </a:p>
          <a:p>
            <a:pPr lvl="1">
              <a:defRPr/>
            </a:pPr>
            <a:r>
              <a:rPr lang="en-US" sz="2400" dirty="0" smtClean="0">
                <a:ea typeface="+mn-ea"/>
                <a:cs typeface="+mn-cs"/>
              </a:rPr>
              <a:t>Feedback </a:t>
            </a:r>
            <a:r>
              <a:rPr lang="en-US" sz="2400" dirty="0">
                <a:ea typeface="+mn-ea"/>
                <a:cs typeface="+mn-cs"/>
              </a:rPr>
              <a:t>at </a:t>
            </a:r>
            <a:r>
              <a:rPr lang="en-US" sz="2400" dirty="0" smtClean="0">
                <a:ea typeface="+mn-ea"/>
                <a:cs typeface="+mn-cs"/>
              </a:rPr>
              <a:t>4</a:t>
            </a:r>
            <a:r>
              <a:rPr lang="en-US" sz="2400" dirty="0" smtClean="0">
                <a:ea typeface="+mn-ea"/>
                <a:cs typeface="+mn-cs"/>
              </a:rPr>
              <a:t>0msec interval </a:t>
            </a:r>
            <a:r>
              <a:rPr lang="en-US" sz="2400" dirty="0" smtClean="0">
                <a:ea typeface="+mn-ea"/>
                <a:cs typeface="+mn-cs"/>
              </a:rPr>
              <a:t>for 11af, </a:t>
            </a:r>
            <a:r>
              <a:rPr lang="en-US" sz="2400" dirty="0">
                <a:ea typeface="+mn-ea"/>
                <a:cs typeface="+mn-cs"/>
              </a:rPr>
              <a:t>uses </a:t>
            </a:r>
            <a:r>
              <a:rPr lang="en-US" sz="2400" dirty="0" smtClean="0">
                <a:ea typeface="+mn-ea"/>
                <a:cs typeface="+mn-cs"/>
              </a:rPr>
              <a:t>MCS7</a:t>
            </a:r>
            <a:endParaRPr lang="en-US" sz="2400" dirty="0">
              <a:ea typeface="+mn-ea"/>
              <a:cs typeface="+mn-cs"/>
            </a:endParaRPr>
          </a:p>
          <a:p>
            <a:pPr lvl="1">
              <a:defRPr/>
            </a:pPr>
            <a:r>
              <a:rPr lang="en-US" sz="2400" dirty="0" smtClean="0">
                <a:ea typeface="+mn-ea"/>
                <a:cs typeface="+mn-cs"/>
              </a:rPr>
              <a:t>CWMIN=15</a:t>
            </a:r>
          </a:p>
        </p:txBody>
      </p:sp>
      <p:sp>
        <p:nvSpPr>
          <p:cNvPr id="16388" name="Footer Placeholder 3"/>
          <p:cNvSpPr>
            <a:spLocks noGrp="1"/>
          </p:cNvSpPr>
          <p:nvPr>
            <p:ph type="ftr" sz="quarter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Qualcomm Inc.</a:t>
            </a:r>
          </a:p>
        </p:txBody>
      </p:sp>
      <p:sp>
        <p:nvSpPr>
          <p:cNvPr id="16389" name="Slide Number Placeholder 4"/>
          <p:cNvSpPr>
            <a:spLocks noGrp="1"/>
          </p:cNvSpPr>
          <p:nvPr>
            <p:ph type="sldNum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EC60556B-FE66-4E9E-B94B-33B27441B0DF}" type="slidenum">
              <a:rPr lang="en-US" smtClean="0"/>
              <a:pPr>
                <a:defRPr/>
              </a:pPr>
              <a:t>10</a:t>
            </a:fld>
            <a:endParaRPr lang="en-US" smtClean="0"/>
          </a:p>
        </p:txBody>
      </p:sp>
      <p:sp>
        <p:nvSpPr>
          <p:cNvPr id="16390" name="Date Placeholder 5"/>
          <p:cNvSpPr>
            <a:spLocks noGrp="1"/>
          </p:cNvSpPr>
          <p:nvPr>
            <p:ph type="dt" sz="quarter" idx="12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600" dirty="0" smtClean="0"/>
              <a:t>May 2012</a:t>
            </a:r>
          </a:p>
          <a:p>
            <a:pPr>
              <a:defRPr/>
            </a:pPr>
            <a:endParaRPr lang="en-US" sz="1600" dirty="0" smtClean="0"/>
          </a:p>
        </p:txBody>
      </p:sp>
    </p:spTree>
    <p:extLst>
      <p:ext uri="{BB962C8B-B14F-4D97-AF65-F5344CB8AC3E}">
        <p14:creationId xmlns:p14="http://schemas.microsoft.com/office/powerpoint/2010/main" val="26061357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 smtClean="0"/>
              <a:t>Motions passed in Atlanta define the basic PHY structure for 11af. </a:t>
            </a:r>
          </a:p>
          <a:p>
            <a:pPr>
              <a:defRPr/>
            </a:pPr>
            <a:r>
              <a:rPr lang="en-US" dirty="0" smtClean="0"/>
              <a:t>However, interframe spacing values (SIFS </a:t>
            </a:r>
            <a:r>
              <a:rPr lang="en-US" dirty="0"/>
              <a:t>time and slot </a:t>
            </a:r>
            <a:r>
              <a:rPr lang="en-US" dirty="0" smtClean="0"/>
              <a:t>duration) have not defined yet.</a:t>
            </a:r>
          </a:p>
          <a:p>
            <a:pPr>
              <a:defRPr/>
            </a:pPr>
            <a:r>
              <a:rPr lang="en-US" dirty="0" smtClean="0"/>
              <a:t>In this presentation, we </a:t>
            </a:r>
            <a:r>
              <a:rPr lang="en-US" dirty="0"/>
              <a:t>investigate the components that makes up SIFS and Slot durations and propose values that are suitable for 802.11af</a:t>
            </a:r>
          </a:p>
          <a:p>
            <a:pPr>
              <a:defRPr/>
            </a:pPr>
            <a:endParaRPr lang="en-US" dirty="0" smtClean="0"/>
          </a:p>
          <a:p>
            <a:pPr marL="342900" lvl="2" indent="-342900">
              <a:defRPr/>
            </a:pPr>
            <a:endParaRPr lang="en-US" dirty="0" smtClean="0"/>
          </a:p>
          <a:p>
            <a:pPr>
              <a:defRPr/>
            </a:pPr>
            <a:endParaRPr lang="en-US" dirty="0" smtClean="0"/>
          </a:p>
          <a:p>
            <a:pPr lvl="1">
              <a:defRPr/>
            </a:pPr>
            <a:endParaRPr lang="en-US" dirty="0" smtClean="0"/>
          </a:p>
          <a:p>
            <a:pPr lvl="2">
              <a:defRPr/>
            </a:pPr>
            <a:endParaRPr lang="en-US" dirty="0" smtClean="0"/>
          </a:p>
          <a:p>
            <a:pPr lvl="1">
              <a:defRPr/>
            </a:pPr>
            <a:endParaRPr lang="en-US" dirty="0"/>
          </a:p>
        </p:txBody>
      </p:sp>
      <p:sp>
        <p:nvSpPr>
          <p:cNvPr id="5124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Qualcomm Inc.</a:t>
            </a:r>
          </a:p>
        </p:txBody>
      </p:sp>
      <p:sp>
        <p:nvSpPr>
          <p:cNvPr id="512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DACDB9EC-9FC8-4260-A278-2135CD887A3C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5126" name="Date Placeholder 5"/>
          <p:cNvSpPr>
            <a:spLocks noGrp="1"/>
          </p:cNvSpPr>
          <p:nvPr>
            <p:ph type="dt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600"/>
              <a:t>July 2012</a:t>
            </a:r>
          </a:p>
          <a:p>
            <a:endParaRPr lang="en-US" sz="16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8305800" cy="914400"/>
          </a:xfrm>
        </p:spPr>
        <p:txBody>
          <a:bodyPr/>
          <a:lstStyle/>
          <a:p>
            <a:r>
              <a:rPr lang="en-US" dirty="0" smtClean="0"/>
              <a:t>Definitions</a:t>
            </a:r>
            <a:endParaRPr lang="en-US" dirty="0"/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3032" y="1600200"/>
            <a:ext cx="7737936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7169846" y="6475413"/>
            <a:ext cx="1516954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Tevfik Yucek, Qualcomm</a:t>
            </a:r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4284433" y="6475413"/>
            <a:ext cx="516167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8EF7ABA4-DE4F-47B4-944F-BF571C9DE956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3113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8305800" cy="914400"/>
          </a:xfrm>
        </p:spPr>
        <p:txBody>
          <a:bodyPr/>
          <a:lstStyle/>
          <a:p>
            <a:r>
              <a:rPr lang="en-US" dirty="0" smtClean="0"/>
              <a:t>Values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24400"/>
          </a:xfrm>
        </p:spPr>
        <p:txBody>
          <a:bodyPr>
            <a:normAutofit fontScale="85000" lnSpcReduction="20000"/>
          </a:bodyPr>
          <a:lstStyle/>
          <a:p>
            <a:r>
              <a:rPr lang="en-US" dirty="0" err="1" smtClean="0"/>
              <a:t>aAirPropagationTime</a:t>
            </a:r>
            <a:endParaRPr lang="en-US" dirty="0" smtClean="0"/>
          </a:p>
          <a:p>
            <a:pPr lvl="1"/>
            <a:r>
              <a:rPr lang="en-US" dirty="0" smtClean="0"/>
              <a:t>Twice the propagation time (in microseconds) for a signal to cross the maximum distance between the most distant allowable STAs that are slot synchronized.</a:t>
            </a:r>
          </a:p>
          <a:p>
            <a:pPr lvl="1"/>
            <a:r>
              <a:rPr lang="en-US" dirty="0" smtClean="0"/>
              <a:t>Assuming </a:t>
            </a:r>
            <a:r>
              <a:rPr lang="en-US" dirty="0" smtClean="0"/>
              <a:t>15</a:t>
            </a:r>
            <a:r>
              <a:rPr lang="en-US" dirty="0" smtClean="0"/>
              <a:t>0 </a:t>
            </a:r>
            <a:r>
              <a:rPr lang="en-US" dirty="0" smtClean="0"/>
              <a:t>and </a:t>
            </a:r>
            <a:r>
              <a:rPr lang="en-US" dirty="0" smtClean="0"/>
              <a:t>450 </a:t>
            </a:r>
            <a:r>
              <a:rPr lang="en-US" dirty="0" smtClean="0"/>
              <a:t>meters range for 11n/ac and 11ah respectively, corresponding values are 2us and 6us.</a:t>
            </a:r>
          </a:p>
          <a:p>
            <a:r>
              <a:rPr lang="en-US" dirty="0" err="1" smtClean="0"/>
              <a:t>aRxPLCPDelay</a:t>
            </a:r>
            <a:r>
              <a:rPr lang="en-US" dirty="0" smtClean="0"/>
              <a:t>, </a:t>
            </a:r>
            <a:r>
              <a:rPr lang="en-US" dirty="0" err="1" smtClean="0"/>
              <a:t>aMACProcessingDelay</a:t>
            </a:r>
            <a:r>
              <a:rPr lang="en-US" dirty="0" smtClean="0"/>
              <a:t>, </a:t>
            </a:r>
            <a:r>
              <a:rPr lang="en-US" dirty="0" err="1" smtClean="0"/>
              <a:t>aTxPLCPDelay</a:t>
            </a:r>
            <a:endParaRPr lang="en-US" dirty="0"/>
          </a:p>
          <a:p>
            <a:pPr lvl="1"/>
            <a:r>
              <a:rPr lang="en-US" dirty="0" smtClean="0"/>
              <a:t>These are digital processing delays and depend on the digital clock rate and need to be scaled by 40/5.33 or 40/7.11 </a:t>
            </a:r>
          </a:p>
          <a:p>
            <a:pPr lvl="1"/>
            <a:r>
              <a:rPr lang="en-US" dirty="0" smtClean="0"/>
              <a:t>MAC processing time for Slot is set to zero since the MAC calculation can be done before transmission.</a:t>
            </a:r>
          </a:p>
          <a:p>
            <a:r>
              <a:rPr lang="en-US" dirty="0" err="1" smtClean="0"/>
              <a:t>aTxRampOnTime</a:t>
            </a:r>
            <a:r>
              <a:rPr lang="en-US" dirty="0" smtClean="0"/>
              <a:t> and </a:t>
            </a:r>
            <a:r>
              <a:rPr lang="en-US" dirty="0" err="1" smtClean="0"/>
              <a:t>aRxTxSwitchTime</a:t>
            </a:r>
            <a:r>
              <a:rPr lang="en-US" dirty="0" smtClean="0"/>
              <a:t> are assumed to be the same for 11n/ac and 11ah</a:t>
            </a:r>
          </a:p>
          <a:p>
            <a:r>
              <a:rPr lang="en-US" dirty="0" err="1" smtClean="0"/>
              <a:t>aTxRFDelay</a:t>
            </a:r>
            <a:r>
              <a:rPr lang="en-US" dirty="0" smtClean="0"/>
              <a:t> and </a:t>
            </a:r>
            <a:r>
              <a:rPr lang="en-US" dirty="0" err="1" smtClean="0"/>
              <a:t>aRxRFDelay</a:t>
            </a:r>
            <a:endParaRPr lang="en-US" dirty="0" smtClean="0"/>
          </a:p>
          <a:p>
            <a:pPr lvl="1"/>
            <a:r>
              <a:rPr lang="en-US" dirty="0" smtClean="0"/>
              <a:t>Assuming the same filter order, delay increases by 20/5.333 due to bandwidth scaling</a:t>
            </a:r>
          </a:p>
          <a:p>
            <a:pPr lvl="1"/>
            <a:r>
              <a:rPr lang="en-US" dirty="0" smtClean="0"/>
              <a:t>Furthermore, we assume Tx filter will be approximately 2x longer to meet the spectral mask requirements of regulatory domains.</a:t>
            </a:r>
          </a:p>
          <a:p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7169846" y="6475413"/>
            <a:ext cx="1516954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Tevfik Yucek, Qualcomm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4284433" y="6475413"/>
            <a:ext cx="516167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8EF7ABA4-DE4F-47B4-944F-BF571C9DE956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60312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8305800" cy="914400"/>
          </a:xfrm>
        </p:spPr>
        <p:txBody>
          <a:bodyPr/>
          <a:lstStyle/>
          <a:p>
            <a:r>
              <a:rPr lang="en-US" dirty="0" smtClean="0"/>
              <a:t>CCA Time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Due to smaller BW, CCA needs to be increased by 20/5.33 (or 20/7.11) compared to 11n/ac</a:t>
            </a:r>
          </a:p>
          <a:p>
            <a:r>
              <a:rPr lang="en-US" dirty="0" smtClean="0"/>
              <a:t>Hence, CCA time is </a:t>
            </a:r>
          </a:p>
          <a:p>
            <a:pPr lvl="1"/>
            <a:r>
              <a:rPr lang="en-US" dirty="0" smtClean="0"/>
              <a:t>15us for 6MHz and 7MHz channels</a:t>
            </a:r>
          </a:p>
          <a:p>
            <a:pPr lvl="1"/>
            <a:r>
              <a:rPr lang="en-US" dirty="0" smtClean="0"/>
              <a:t>11.25us for 8MHz channels</a:t>
            </a:r>
          </a:p>
          <a:p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7169846" y="6475413"/>
            <a:ext cx="1516954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Tevfik Yucek, Qualcomm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4284433" y="6475413"/>
            <a:ext cx="516167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8EF7ABA4-DE4F-47B4-944F-BF571C9DE956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00497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8305800" cy="914400"/>
          </a:xfrm>
        </p:spPr>
        <p:txBody>
          <a:bodyPr/>
          <a:lstStyle/>
          <a:p>
            <a:r>
              <a:rPr lang="en-US" dirty="0" smtClean="0"/>
              <a:t>SIFS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2830595"/>
              </p:ext>
            </p:extLst>
          </p:nvPr>
        </p:nvGraphicFramePr>
        <p:xfrm>
          <a:off x="533400" y="1905000"/>
          <a:ext cx="7772400" cy="397824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14600"/>
                <a:gridCol w="1219200"/>
                <a:gridCol w="1828800"/>
                <a:gridCol w="2209800"/>
              </a:tblGrid>
              <a:tr h="773406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11ac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For 6/7MHz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For 8MHz</a:t>
                      </a:r>
                      <a:endParaRPr lang="en-US" dirty="0"/>
                    </a:p>
                  </a:txBody>
                  <a:tcPr/>
                </a:tc>
              </a:tr>
              <a:tr h="441946">
                <a:tc>
                  <a:txBody>
                    <a:bodyPr/>
                    <a:lstStyle/>
                    <a:p>
                      <a:r>
                        <a:rPr lang="en-US" u="none" strike="noStrike" dirty="0" err="1" smtClean="0">
                          <a:effectLst/>
                        </a:rPr>
                        <a:t>aRxRFDelay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.5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1.875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1.4</a:t>
                      </a:r>
                      <a:endParaRPr lang="en-US" dirty="0"/>
                    </a:p>
                  </a:txBody>
                  <a:tcPr/>
                </a:tc>
              </a:tr>
              <a:tr h="441946">
                <a:tc>
                  <a:txBody>
                    <a:bodyPr/>
                    <a:lstStyle/>
                    <a:p>
                      <a:r>
                        <a:rPr lang="en-US" u="none" strike="noStrike" dirty="0" err="1" smtClean="0">
                          <a:effectLst/>
                        </a:rPr>
                        <a:t>aRxPLCPDelay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12.5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93.75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70.31</a:t>
                      </a:r>
                      <a:endParaRPr lang="en-US" dirty="0"/>
                    </a:p>
                  </a:txBody>
                  <a:tcPr/>
                </a:tc>
              </a:tr>
              <a:tr h="442672">
                <a:tc>
                  <a:txBody>
                    <a:bodyPr/>
                    <a:lstStyle/>
                    <a:p>
                      <a:r>
                        <a:rPr lang="en-US" u="none" strike="noStrike" dirty="0" err="1" smtClean="0">
                          <a:effectLst/>
                        </a:rPr>
                        <a:t>aMACProcessingDelay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7.5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5.625</a:t>
                      </a:r>
                      <a:endParaRPr lang="en-US" dirty="0"/>
                    </a:p>
                  </a:txBody>
                  <a:tcPr/>
                </a:tc>
              </a:tr>
              <a:tr h="1436325">
                <a:tc>
                  <a:txBody>
                    <a:bodyPr/>
                    <a:lstStyle/>
                    <a:p>
                      <a:r>
                        <a:rPr lang="en-US" u="none" strike="noStrike" dirty="0" err="1" smtClean="0">
                          <a:effectLst/>
                        </a:rPr>
                        <a:t>aRxTxTurnaroundTime</a:t>
                      </a:r>
                      <a:r>
                        <a:rPr lang="en-US" u="none" strike="noStrike" baseline="0" dirty="0" smtClean="0">
                          <a:effectLst/>
                        </a:rPr>
                        <a:t> (</a:t>
                      </a:r>
                      <a:r>
                        <a:rPr lang="en-US" u="none" strike="noStrike" dirty="0" err="1" smtClean="0">
                          <a:effectLst/>
                        </a:rPr>
                        <a:t>aTxPLCPDelay+aRxTxSwitchTime+aTxRampOnTime+aTxRFDelay</a:t>
                      </a:r>
                      <a:r>
                        <a:rPr lang="en-US" u="none" strike="noStrike" dirty="0" smtClean="0">
                          <a:effectLst/>
                        </a:rPr>
                        <a:t>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 (1, 0.25,</a:t>
                      </a:r>
                      <a:r>
                        <a:rPr lang="en-US" baseline="0" dirty="0" smtClean="0"/>
                        <a:t> 0.25, 0.5)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11.75 (7.5+0.25+0.25+3.75)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8.93(5.625+0.25+0.25+2.81)</a:t>
                      </a:r>
                      <a:endParaRPr lang="en-US" dirty="0"/>
                    </a:p>
                  </a:txBody>
                  <a:tcPr/>
                </a:tc>
              </a:tr>
              <a:tr h="441946">
                <a:tc>
                  <a:txBody>
                    <a:bodyPr/>
                    <a:lstStyle/>
                    <a:p>
                      <a:r>
                        <a:rPr lang="en-US" dirty="0" smtClean="0"/>
                        <a:t>SIFS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16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115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86</a:t>
                      </a:r>
                      <a:endParaRPr lang="en-US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7169846" y="6475413"/>
            <a:ext cx="1516954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Tevfik Yucek, Qualcomm</a:t>
            </a:r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4284433" y="6475413"/>
            <a:ext cx="516167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8EF7ABA4-DE4F-47B4-944F-BF571C9DE956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2344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8305800" cy="914400"/>
          </a:xfrm>
        </p:spPr>
        <p:txBody>
          <a:bodyPr/>
          <a:lstStyle/>
          <a:p>
            <a:r>
              <a:rPr lang="en-US" dirty="0" smtClean="0"/>
              <a:t>Slot Time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7655951"/>
              </p:ext>
            </p:extLst>
          </p:nvPr>
        </p:nvGraphicFramePr>
        <p:xfrm>
          <a:off x="457200" y="1676401"/>
          <a:ext cx="7772400" cy="42438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14600"/>
                <a:gridCol w="1295400"/>
                <a:gridCol w="1752600"/>
                <a:gridCol w="2209800"/>
              </a:tblGrid>
              <a:tr h="79761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11ac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For 6/7MHz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For 8MHz</a:t>
                      </a:r>
                      <a:endParaRPr lang="en-US" dirty="0"/>
                    </a:p>
                  </a:txBody>
                  <a:tcPr/>
                </a:tc>
              </a:tr>
              <a:tr h="483626">
                <a:tc>
                  <a:txBody>
                    <a:bodyPr/>
                    <a:lstStyle/>
                    <a:p>
                      <a:r>
                        <a:rPr lang="en-US" u="none" strike="noStrike" dirty="0" smtClean="0">
                          <a:effectLst/>
                        </a:rPr>
                        <a:t>CCA Time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11.25</a:t>
                      </a:r>
                      <a:endParaRPr lang="en-US" dirty="0"/>
                    </a:p>
                  </a:txBody>
                  <a:tcPr/>
                </a:tc>
              </a:tr>
              <a:tr h="483626">
                <a:tc>
                  <a:txBody>
                    <a:bodyPr/>
                    <a:lstStyle/>
                    <a:p>
                      <a:r>
                        <a:rPr lang="en-US" u="none" strike="noStrike" dirty="0" smtClean="0">
                          <a:effectLst/>
                        </a:rPr>
                        <a:t>Air</a:t>
                      </a:r>
                      <a:r>
                        <a:rPr lang="en-US" u="none" strike="noStrike" baseline="0" dirty="0" smtClean="0">
                          <a:effectLst/>
                        </a:rPr>
                        <a:t> Propagation Time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</a:tr>
              <a:tr h="514038">
                <a:tc>
                  <a:txBody>
                    <a:bodyPr/>
                    <a:lstStyle/>
                    <a:p>
                      <a:r>
                        <a:rPr lang="en-US" u="none" strike="noStrike" dirty="0" err="1" smtClean="0">
                          <a:effectLst/>
                        </a:rPr>
                        <a:t>aMACProcessingDelay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1481290">
                <a:tc>
                  <a:txBody>
                    <a:bodyPr/>
                    <a:lstStyle/>
                    <a:p>
                      <a:r>
                        <a:rPr lang="en-US" u="none" strike="noStrike" dirty="0" err="1" smtClean="0">
                          <a:effectLst/>
                        </a:rPr>
                        <a:t>aRxTxTurnaroundTime</a:t>
                      </a:r>
                      <a:r>
                        <a:rPr lang="en-US" u="none" strike="noStrike" dirty="0" smtClean="0">
                          <a:effectLst/>
                        </a:rPr>
                        <a:t> (</a:t>
                      </a:r>
                      <a:r>
                        <a:rPr lang="en-US" u="none" strike="noStrike" dirty="0" err="1" smtClean="0">
                          <a:effectLst/>
                        </a:rPr>
                        <a:t>aTxPLCPDelay+aRxTxSwitchTime+aTxRampOnTime+aTxRFDelay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 (1, 0.25,</a:t>
                      </a:r>
                      <a:r>
                        <a:rPr lang="en-US" baseline="0" dirty="0" smtClean="0"/>
                        <a:t> 0.25, 0.5)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4.25 (0+0.25+0.25+3.75)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3.31(0+0.25+0.25+2.81)</a:t>
                      </a:r>
                      <a:endParaRPr lang="en-US" dirty="0"/>
                    </a:p>
                  </a:txBody>
                  <a:tcPr/>
                </a:tc>
              </a:tr>
              <a:tr h="483626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SlotTime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9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26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21</a:t>
                      </a:r>
                      <a:endParaRPr lang="en-US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7169846" y="6475413"/>
            <a:ext cx="1516954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Tevfik Yucek, Qualcomm</a:t>
            </a:r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4284433" y="6475413"/>
            <a:ext cx="516167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8EF7ABA4-DE4F-47B4-944F-BF571C9DE956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71399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Efficiency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r>
              <a:rPr lang="en-US" dirty="0"/>
              <a:t>E</a:t>
            </a:r>
            <a:r>
              <a:rPr lang="en-US" dirty="0" smtClean="0"/>
              <a:t>fficiency with 1500 bytes packet and 6ms packets (details in Appendix)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Qualcomm Inc.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2A6681D-EFB8-4AB6-9E08-8D4E5EE3DCFF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2012</a:t>
            </a:r>
          </a:p>
          <a:p>
            <a:pPr>
              <a:defRPr/>
            </a:pPr>
            <a:endParaRPr lang="en-US"/>
          </a:p>
        </p:txBody>
      </p:sp>
      <p:graphicFrame>
        <p:nvGraphicFramePr>
          <p:cNvPr id="7" name="Content Placeholder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92906752"/>
              </p:ext>
            </p:extLst>
          </p:nvPr>
        </p:nvGraphicFramePr>
        <p:xfrm>
          <a:off x="762000" y="2514600"/>
          <a:ext cx="7772400" cy="182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0800"/>
                <a:gridCol w="2590800"/>
                <a:gridCol w="2590800"/>
              </a:tblGrid>
              <a:tr h="609600">
                <a:tc>
                  <a:txBody>
                    <a:bodyPr/>
                    <a:lstStyle/>
                    <a:p>
                      <a:r>
                        <a:rPr lang="en-US" dirty="0" smtClean="0"/>
                        <a:t>SIFS/SLOT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SU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MU</a:t>
                      </a:r>
                      <a:endParaRPr lang="en-US" dirty="0"/>
                    </a:p>
                  </a:txBody>
                  <a:tcPr/>
                </a:tc>
              </a:tr>
              <a:tr h="60960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115/26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56%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29%</a:t>
                      </a:r>
                      <a:endParaRPr lang="en-US" dirty="0"/>
                    </a:p>
                  </a:txBody>
                  <a:tcPr/>
                </a:tc>
              </a:tr>
              <a:tr h="60960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36/22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60%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33%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Content Placeholder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29113963"/>
              </p:ext>
            </p:extLst>
          </p:nvPr>
        </p:nvGraphicFramePr>
        <p:xfrm>
          <a:off x="762000" y="4648200"/>
          <a:ext cx="7772400" cy="182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0800"/>
                <a:gridCol w="2590800"/>
                <a:gridCol w="2590800"/>
              </a:tblGrid>
              <a:tr h="609600">
                <a:tc>
                  <a:txBody>
                    <a:bodyPr/>
                    <a:lstStyle/>
                    <a:p>
                      <a:r>
                        <a:rPr lang="en-US" dirty="0" smtClean="0"/>
                        <a:t>SIFS/SLOT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SU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MU</a:t>
                      </a:r>
                      <a:endParaRPr lang="en-US" dirty="0"/>
                    </a:p>
                  </a:txBody>
                  <a:tcPr/>
                </a:tc>
              </a:tr>
              <a:tr h="60960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115/26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84%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61%</a:t>
                      </a:r>
                      <a:endParaRPr lang="en-US" dirty="0"/>
                    </a:p>
                  </a:txBody>
                  <a:tcPr/>
                </a:tc>
              </a:tr>
              <a:tr h="60960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36/22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87%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65%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667477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Strawpolls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Do you support SIFS and SLOT values given in slide 6 and 7?</a:t>
            </a:r>
          </a:p>
          <a:p>
            <a:pPr marL="0" indent="0">
              <a:buNone/>
            </a:pPr>
            <a:endParaRPr lang="en-US" dirty="0" smtClean="0"/>
          </a:p>
          <a:p>
            <a:pPr lvl="1"/>
            <a:r>
              <a:rPr lang="en-US" dirty="0" smtClean="0"/>
              <a:t>Y:</a:t>
            </a:r>
          </a:p>
          <a:p>
            <a:pPr lvl="1"/>
            <a:r>
              <a:rPr lang="en-US" dirty="0" smtClean="0"/>
              <a:t>N:</a:t>
            </a:r>
          </a:p>
          <a:p>
            <a:pPr lvl="1"/>
            <a:r>
              <a:rPr lang="en-US" dirty="0" smtClean="0"/>
              <a:t>A: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Qualcomm Inc.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2A6681D-EFB8-4AB6-9E08-8D4E5EE3DCFF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2012</a:t>
            </a:r>
          </a:p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7753432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13869</TotalTime>
  <Words>523</Words>
  <Application>Microsoft Office PowerPoint</Application>
  <PresentationFormat>On-screen Show (4:3)</PresentationFormat>
  <Paragraphs>139</Paragraphs>
  <Slides>10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2" baseType="lpstr">
      <vt:lpstr>802-11-Submission</vt:lpstr>
      <vt:lpstr>Document</vt:lpstr>
      <vt:lpstr>11af Interframe Spacing</vt:lpstr>
      <vt:lpstr>Introduction</vt:lpstr>
      <vt:lpstr>Definitions</vt:lpstr>
      <vt:lpstr>Values</vt:lpstr>
      <vt:lpstr>CCA Time</vt:lpstr>
      <vt:lpstr>SIFS</vt:lpstr>
      <vt:lpstr>Slot Time</vt:lpstr>
      <vt:lpstr>Efficiency Analysis</vt:lpstr>
      <vt:lpstr>Strawpolls</vt:lpstr>
      <vt:lpstr>Appendix</vt:lpstr>
    </vt:vector>
  </TitlesOfParts>
  <Company>Qualcomm Inc.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11af Interleaver Parameters</dc:title>
  <dc:creator>tyucek@qca.qualcomm.com</dc:creator>
  <cp:lastModifiedBy>Tevfik Yucek</cp:lastModifiedBy>
  <cp:revision>257</cp:revision>
  <cp:lastPrinted>1998-02-10T13:28:06Z</cp:lastPrinted>
  <dcterms:created xsi:type="dcterms:W3CDTF">2007-05-21T21:00:37Z</dcterms:created>
  <dcterms:modified xsi:type="dcterms:W3CDTF">2012-07-17T15:36:02Z</dcterms:modified>
</cp:coreProperties>
</file>