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270" r:id="rId3"/>
    <p:sldId id="271" r:id="rId4"/>
    <p:sldId id="273" r:id="rId5"/>
    <p:sldId id="287" r:id="rId6"/>
    <p:sldId id="286" r:id="rId7"/>
    <p:sldId id="272" r:id="rId8"/>
    <p:sldId id="289" r:id="rId9"/>
    <p:sldId id="274" r:id="rId10"/>
    <p:sldId id="281" r:id="rId11"/>
    <p:sldId id="276" r:id="rId12"/>
    <p:sldId id="275" r:id="rId13"/>
    <p:sldId id="278" r:id="rId14"/>
    <p:sldId id="279" r:id="rId15"/>
    <p:sldId id="282" r:id="rId16"/>
    <p:sldId id="280" r:id="rId17"/>
    <p:sldId id="283" r:id="rId18"/>
    <p:sldId id="284" r:id="rId19"/>
    <p:sldId id="285" r:id="rId20"/>
    <p:sldId id="290" r:id="rId21"/>
    <p:sldId id="291" r:id="rId22"/>
    <p:sldId id="292" r:id="rId23"/>
    <p:sldId id="293" r:id="rId24"/>
    <p:sldId id="294" r:id="rId2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77" autoAdjust="0"/>
    <p:restoredTop sz="94660" autoAdjust="0"/>
  </p:normalViewPr>
  <p:slideViewPr>
    <p:cSldViewPr>
      <p:cViewPr varScale="1">
        <p:scale>
          <a:sx n="87" d="100"/>
          <a:sy n="87" d="100"/>
        </p:scale>
        <p:origin x="-8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B8F5C0-36EA-4642-96A3-6BE733708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97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42E38CF-499E-47AF-97E1-2BEE59809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6287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35082E8B-79A2-4546-996A-5D4E8B8E08B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583488" y="6475413"/>
            <a:ext cx="9604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Qualcomm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28169D0-C79E-4928-BB55-C5422ACC12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quarter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July 2012</a:t>
            </a:r>
          </a:p>
        </p:txBody>
      </p:sp>
    </p:spTree>
    <p:extLst>
      <p:ext uri="{BB962C8B-B14F-4D97-AF65-F5344CB8AC3E}">
        <p14:creationId xmlns:p14="http://schemas.microsoft.com/office/powerpoint/2010/main" val="2129805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583488" y="6475413"/>
            <a:ext cx="9604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Qualcomm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2A6681D-EFB8-4AB6-9E08-8D4E5EE3DC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quarter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July 2012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747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45388" y="6475413"/>
            <a:ext cx="9985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1552032-9376-4426-A7FE-8D0E8C6E6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802.11-12/0908r1</a:t>
            </a:r>
            <a:endParaRPr lang="en-US" sz="1800" b="1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3375"/>
            <a:ext cx="1436687" cy="276225"/>
          </a:xfrm>
          <a:prstGeom prst="rect">
            <a:avLst/>
          </a:prstGeom>
          <a:noFill/>
        </p:spPr>
        <p:txBody>
          <a:bodyPr/>
          <a:lstStyle>
            <a:lvl1pPr>
              <a:defRPr sz="1600" b="1" dirty="0" smtClean="0"/>
            </a:lvl1pPr>
          </a:lstStyle>
          <a:p>
            <a:pPr>
              <a:defRPr/>
            </a:pPr>
            <a:r>
              <a:rPr lang="en-US"/>
              <a:t>July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July 2012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688138" y="6475413"/>
            <a:ext cx="18557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Tevfik Yucek, Qualcomm Inc.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7D0390F-A5CD-4E64-BF60-A639E7D9166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>
                <a:latin typeface="+mn-lt"/>
              </a:rPr>
              <a:t>11af Interleaver Parameters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2012-07-16</a:t>
            </a:r>
          </a:p>
        </p:txBody>
      </p:sp>
      <p:graphicFrame>
        <p:nvGraphicFramePr>
          <p:cNvPr id="4103" name="Object 11"/>
          <p:cNvGraphicFramePr>
            <a:graphicFrameLocks noChangeAspect="1"/>
          </p:cNvGraphicFramePr>
          <p:nvPr/>
        </p:nvGraphicFramePr>
        <p:xfrm>
          <a:off x="504825" y="2320925"/>
          <a:ext cx="7912100" cy="376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Document" r:id="rId5" imgW="9307508" imgH="4435037" progId="Word.Document.8">
                  <p:embed/>
                </p:oleObj>
              </mc:Choice>
              <mc:Fallback>
                <p:oleObj name="Document" r:id="rId5" imgW="9307508" imgH="44350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320925"/>
                        <a:ext cx="7912100" cy="376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z="4000" smtClean="0"/>
              <a:t>2-Channel Cases</a:t>
            </a:r>
          </a:p>
        </p:txBody>
      </p:sp>
      <p:sp>
        <p:nvSpPr>
          <p:cNvPr id="10243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D5CEF0DB-51A4-4415-BA02-58E8F07529B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0245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DA37141A-A533-4A35-9F41-D7CD09782E2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1268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066800"/>
            <a:ext cx="7433028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FEC6393A-CA3F-4020-BBD6-D51DF3C8F1D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2292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90600"/>
            <a:ext cx="8041108" cy="5358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607D95C-487C-49EB-93F6-F58329B2F5EA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3316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815975"/>
            <a:ext cx="7839075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9B7FDD5-877E-4E7C-9B95-158A119D982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4340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815975"/>
            <a:ext cx="7839075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z="4000" smtClean="0"/>
              <a:t>4-Channel Cases</a:t>
            </a:r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B1E6A91-DE5F-4800-9038-95EF876C0B5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5365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F6058DB8-980F-4983-9E48-8336C4262753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6388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815975"/>
            <a:ext cx="7839075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9FC74AA6-11BA-4E53-8909-7894F24A618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7412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815975"/>
            <a:ext cx="7839075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A1874A7-11B5-46AF-8DC9-B7390FDE033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8436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815975"/>
            <a:ext cx="7839075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440E11-9E5C-4ABA-A679-6D9E4BA795E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9460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815975"/>
            <a:ext cx="7839075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 smtClean="0"/>
              <a:t>Motions passed in Atlanta define the basic PHY structure for 11af. </a:t>
            </a:r>
          </a:p>
          <a:p>
            <a:pPr>
              <a:defRPr/>
            </a:pPr>
            <a:r>
              <a:rPr lang="en-US" dirty="0" smtClean="0"/>
              <a:t>Interleaver parameters need to be selected based for the following modes</a:t>
            </a:r>
          </a:p>
          <a:p>
            <a:pPr lvl="1">
              <a:defRPr/>
            </a:pPr>
            <a:r>
              <a:rPr lang="en-US" dirty="0" smtClean="0"/>
              <a:t>2 contiguous and non-contiguous channels</a:t>
            </a:r>
          </a:p>
          <a:p>
            <a:pPr lvl="1">
              <a:defRPr/>
            </a:pPr>
            <a:r>
              <a:rPr lang="en-US" dirty="0" smtClean="0"/>
              <a:t>4 contiguous and non-contiguous channels</a:t>
            </a:r>
          </a:p>
          <a:p>
            <a:pPr>
              <a:defRPr/>
            </a:pPr>
            <a:r>
              <a:rPr lang="en-US" dirty="0" smtClean="0"/>
              <a:t>Interleaver depth is determined by Ncol</a:t>
            </a:r>
          </a:p>
          <a:p>
            <a:pPr marL="685800" lvl="3" indent="-342900">
              <a:defRPr/>
            </a:pPr>
            <a:r>
              <a:rPr lang="en-US" sz="2000" dirty="0"/>
              <a:t>For 2 segment, Nsd = </a:t>
            </a:r>
            <a:r>
              <a:rPr lang="en-US" sz="2000" dirty="0" smtClean="0"/>
              <a:t>216, </a:t>
            </a:r>
            <a:r>
              <a:rPr lang="en-US" sz="2000" dirty="0"/>
              <a:t>so potential </a:t>
            </a:r>
            <a:r>
              <a:rPr lang="en-US" sz="2000" dirty="0" smtClean="0"/>
              <a:t>values for Ncol </a:t>
            </a:r>
            <a:r>
              <a:rPr lang="en-US" sz="2000" dirty="0"/>
              <a:t>are: 2, 3, 4, 5, 6, 8, 9, 12, 18, 24, 27, 36, 54, 72, 108</a:t>
            </a:r>
          </a:p>
          <a:p>
            <a:pPr marL="685800" lvl="3" indent="-342900">
              <a:defRPr/>
            </a:pPr>
            <a:r>
              <a:rPr lang="en-US" sz="2000" dirty="0" smtClean="0"/>
              <a:t>For 4 segment, Nsd </a:t>
            </a:r>
            <a:r>
              <a:rPr lang="en-US" sz="2000" dirty="0"/>
              <a:t>= </a:t>
            </a:r>
            <a:r>
              <a:rPr lang="en-US" sz="2000" dirty="0" smtClean="0"/>
              <a:t>432, </a:t>
            </a:r>
            <a:r>
              <a:rPr lang="en-US" sz="2000" dirty="0"/>
              <a:t>so potential values </a:t>
            </a:r>
            <a:r>
              <a:rPr lang="en-US" sz="2000" dirty="0" smtClean="0"/>
              <a:t>for Ncol are</a:t>
            </a:r>
            <a:r>
              <a:rPr lang="en-US" sz="2000" dirty="0"/>
              <a:t>: 2, 3, 4, 5, 6, 8, 9, 12, 18, 24, 27, 36, 48, 54, 72, 108, 144, </a:t>
            </a:r>
            <a:r>
              <a:rPr lang="en-US" sz="2000" dirty="0" smtClean="0"/>
              <a:t>216</a:t>
            </a:r>
          </a:p>
          <a:p>
            <a:pPr marL="342900" lvl="2" indent="-342900">
              <a:defRPr/>
            </a:pPr>
            <a:r>
              <a:rPr lang="en-US" sz="2400" b="1" dirty="0">
                <a:ea typeface="+mn-ea"/>
                <a:cs typeface="+mn-cs"/>
              </a:rPr>
              <a:t>Nrot is the third </a:t>
            </a:r>
            <a:r>
              <a:rPr lang="en-US" sz="2400" b="1" dirty="0" smtClean="0">
                <a:ea typeface="+mn-ea"/>
                <a:cs typeface="+mn-cs"/>
              </a:rPr>
              <a:t>permutation </a:t>
            </a:r>
            <a:r>
              <a:rPr lang="en-US" sz="2400" b="1" dirty="0">
                <a:ea typeface="+mn-ea"/>
                <a:cs typeface="+mn-cs"/>
              </a:rPr>
              <a:t>applied to spatial </a:t>
            </a:r>
            <a:r>
              <a:rPr lang="en-US" sz="2400" b="1" dirty="0" smtClean="0">
                <a:ea typeface="+mn-ea"/>
                <a:cs typeface="+mn-cs"/>
              </a:rPr>
              <a:t>streams</a:t>
            </a:r>
          </a:p>
          <a:p>
            <a:pPr marL="685800" lvl="3" indent="-342900">
              <a:defRPr/>
            </a:pPr>
            <a:r>
              <a:rPr lang="en-US" sz="2200" dirty="0" smtClean="0">
                <a:ea typeface="+mn-ea"/>
                <a:cs typeface="+mn-cs"/>
              </a:rPr>
              <a:t>For 2 segment, potential values Nrot</a:t>
            </a:r>
            <a:r>
              <a:rPr lang="en-US" sz="2200" dirty="0">
                <a:ea typeface="+mn-ea"/>
                <a:cs typeface="+mn-cs"/>
              </a:rPr>
              <a:t> </a:t>
            </a:r>
            <a:r>
              <a:rPr lang="en-US" sz="2200" dirty="0" smtClean="0">
                <a:ea typeface="+mn-ea"/>
                <a:cs typeface="+mn-cs"/>
              </a:rPr>
              <a:t>= 1:54</a:t>
            </a:r>
          </a:p>
          <a:p>
            <a:pPr marL="685800" lvl="3" indent="-342900">
              <a:defRPr/>
            </a:pPr>
            <a:r>
              <a:rPr lang="en-US" sz="2200" dirty="0" smtClean="0">
                <a:ea typeface="+mn-ea"/>
                <a:cs typeface="+mn-cs"/>
              </a:rPr>
              <a:t>For 4 segment, potential values Nrot = 1:108</a:t>
            </a:r>
            <a:endParaRPr lang="en-US" sz="2200" dirty="0" smtClean="0"/>
          </a:p>
          <a:p>
            <a:pPr marL="342900" lvl="2" indent="-342900">
              <a:defRPr/>
            </a:pPr>
            <a:r>
              <a:rPr lang="en-US" sz="2400" b="1" dirty="0">
                <a:ea typeface="+mn-ea"/>
                <a:cs typeface="+mn-cs"/>
              </a:rPr>
              <a:t>11ac Ncol values are 18 for VHT40 (single segment 11af) and 26 for </a:t>
            </a:r>
            <a:r>
              <a:rPr lang="en-US" sz="2400" b="1" dirty="0" smtClean="0">
                <a:ea typeface="+mn-ea"/>
                <a:cs typeface="+mn-cs"/>
              </a:rPr>
              <a:t>VHT80. 11ac </a:t>
            </a:r>
            <a:r>
              <a:rPr lang="en-US" sz="2400" b="1" dirty="0" smtClean="0"/>
              <a:t>Nrot </a:t>
            </a:r>
            <a:r>
              <a:rPr lang="en-US" sz="2400" b="1" dirty="0"/>
              <a:t>values are </a:t>
            </a:r>
            <a:r>
              <a:rPr lang="en-US" sz="2400" b="1" dirty="0" smtClean="0"/>
              <a:t>29 </a:t>
            </a:r>
            <a:r>
              <a:rPr lang="en-US" sz="2400" b="1" dirty="0"/>
              <a:t>for VHT40 (single segment 11af) and </a:t>
            </a:r>
            <a:r>
              <a:rPr lang="en-US" sz="2400" b="1" dirty="0" smtClean="0"/>
              <a:t>58 </a:t>
            </a:r>
            <a:r>
              <a:rPr lang="en-US" sz="2400" b="1" dirty="0"/>
              <a:t>for VHT80</a:t>
            </a:r>
            <a:endParaRPr lang="en-US" sz="2400" b="1" dirty="0">
              <a:ea typeface="+mn-ea"/>
              <a:cs typeface="+mn-cs"/>
            </a:endParaRPr>
          </a:p>
          <a:p>
            <a:pPr marL="342900" lvl="2" indent="-342900"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2"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DACDB9EC-9FC8-4260-A278-2135CD887A3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6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July 2012</a:t>
            </a:r>
          </a:p>
          <a:p>
            <a:endParaRPr lang="en-US" sz="16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z="3600" dirty="0" smtClean="0"/>
              <a:t>APPENDIX B: Nrot Simulations</a:t>
            </a:r>
          </a:p>
          <a:p>
            <a:pPr marL="0" indent="0">
              <a:buFontTx/>
              <a:buNone/>
            </a:pPr>
            <a:r>
              <a:rPr lang="en-US" sz="3600" dirty="0" smtClean="0"/>
              <a:t>Example Results</a:t>
            </a:r>
          </a:p>
          <a:p>
            <a:pPr marL="0" indent="0">
              <a:buFontTx/>
              <a:buNone/>
            </a:pPr>
            <a:r>
              <a:rPr lang="en-US" sz="3600" dirty="0" smtClean="0"/>
              <a:t>(Only MCS=3 is shown, other MCSs have similar behavior)</a:t>
            </a:r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1A81AED-61EC-414E-B567-A9FA8622BB7B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9221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7508971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Plot With all Nrot Values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2A6681D-EFB8-4AB6-9E08-8D4E5EE3DCF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</a:p>
          <a:p>
            <a:pPr>
              <a:defRPr/>
            </a:pPr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7424737" cy="4952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9336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2A6681D-EFB8-4AB6-9E08-8D4E5EE3DCF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</a:p>
          <a:p>
            <a:pPr>
              <a:defRPr/>
            </a:pPr>
            <a:endParaRPr lang="en-US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815975"/>
            <a:ext cx="8267700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17617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2A6681D-EFB8-4AB6-9E08-8D4E5EE3DCF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</a:p>
          <a:p>
            <a:pPr>
              <a:defRPr/>
            </a:pPr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815975"/>
            <a:ext cx="8267700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53849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2A6681D-EFB8-4AB6-9E08-8D4E5EE3DCF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</a:p>
          <a:p>
            <a:pPr>
              <a:defRPr/>
            </a:pPr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815975"/>
            <a:ext cx="8267700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3462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Methodology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1000 bytes per packets, 5000 realizations</a:t>
            </a:r>
          </a:p>
          <a:p>
            <a:pPr>
              <a:defRPr/>
            </a:pPr>
            <a:r>
              <a:rPr lang="en-US" dirty="0" smtClean="0"/>
              <a:t>We consider the following channel models</a:t>
            </a:r>
          </a:p>
          <a:p>
            <a:pPr lvl="1">
              <a:defRPr/>
            </a:pPr>
            <a:r>
              <a:rPr lang="en-US" dirty="0" smtClean="0"/>
              <a:t>802.11n D channel model</a:t>
            </a:r>
          </a:p>
          <a:p>
            <a:pPr lvl="1">
              <a:defRPr/>
            </a:pPr>
            <a:r>
              <a:rPr lang="en-US" dirty="0" smtClean="0"/>
              <a:t>SCM Urban Micro </a:t>
            </a:r>
          </a:p>
          <a:p>
            <a:pPr lvl="1">
              <a:defRPr/>
            </a:pPr>
            <a:r>
              <a:rPr lang="en-US" dirty="0" smtClean="0"/>
              <a:t>SCM Urban Macro</a:t>
            </a:r>
          </a:p>
          <a:p>
            <a:pPr>
              <a:defRPr/>
            </a:pPr>
            <a:r>
              <a:rPr lang="en-US" dirty="0" smtClean="0"/>
              <a:t>MCS 0, MCS 3, MCS 5 and MCS 7 are simulated.</a:t>
            </a:r>
          </a:p>
          <a:p>
            <a:pPr>
              <a:defRPr/>
            </a:pPr>
            <a:r>
              <a:rPr lang="en-US" dirty="0" smtClean="0"/>
              <a:t>For each channel model and MCS, the best three Ncol values are found.</a:t>
            </a:r>
          </a:p>
          <a:p>
            <a:pPr>
              <a:defRPr/>
            </a:pPr>
            <a:r>
              <a:rPr lang="en-US" dirty="0" smtClean="0"/>
              <a:t>The Ncol value that is in best three for most of the time is selected.</a:t>
            </a:r>
          </a:p>
          <a:p>
            <a:pPr>
              <a:defRPr/>
            </a:pPr>
            <a:r>
              <a:rPr lang="en-US" dirty="0" smtClean="0"/>
              <a:t>The simulations/analysis is repeated for contiguous and non-contiguous two segments and four segments modes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Once Ncol is fixed, repeat the same procedure for finding best Nrot value. </a:t>
            </a:r>
          </a:p>
          <a:p>
            <a:pPr lvl="1">
              <a:defRPr/>
            </a:pPr>
            <a:r>
              <a:rPr lang="en-US" dirty="0" smtClean="0"/>
              <a:t>We considered 2x2 system with Nss=2 and 4x4 system with Nss=4.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Appendix-A gives some exemplary PER results for Ncol</a:t>
            </a:r>
          </a:p>
          <a:p>
            <a:pPr>
              <a:defRPr/>
            </a:pPr>
            <a:r>
              <a:rPr lang="en-US" dirty="0" smtClean="0"/>
              <a:t>Appendix-B gives some exemplary PER results for Nrot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614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D52AF13C-58DF-4A01-9D7F-F6F12D9E133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150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July 2012</a:t>
            </a:r>
          </a:p>
          <a:p>
            <a:endParaRPr lang="en-US"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Ncol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Simulation outputs</a:t>
            </a:r>
          </a:p>
          <a:p>
            <a:pPr lvl="1">
              <a:defRPr/>
            </a:pPr>
            <a:r>
              <a:rPr lang="en-US" dirty="0" smtClean="0"/>
              <a:t>2-segment Modes</a:t>
            </a:r>
          </a:p>
          <a:p>
            <a:pPr lvl="2">
              <a:defRPr/>
            </a:pPr>
            <a:r>
              <a:rPr lang="en-US" dirty="0" smtClean="0"/>
              <a:t>Best = 27, Second Best = 36, Third Best = 24</a:t>
            </a:r>
          </a:p>
          <a:p>
            <a:pPr lvl="1">
              <a:defRPr/>
            </a:pPr>
            <a:r>
              <a:rPr lang="en-US" dirty="0" smtClean="0"/>
              <a:t>4-segment Modes</a:t>
            </a:r>
          </a:p>
          <a:p>
            <a:pPr lvl="2">
              <a:defRPr/>
            </a:pPr>
            <a:r>
              <a:rPr lang="en-US" dirty="0" smtClean="0"/>
              <a:t>Best = 48, Second Best = 54, Third Best = 36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Based on the results above we proposed to use </a:t>
            </a:r>
            <a:r>
              <a:rPr lang="en-US" dirty="0" smtClean="0">
                <a:solidFill>
                  <a:srgbClr val="FF0000"/>
                </a:solidFill>
              </a:rPr>
              <a:t>Ncol=27</a:t>
            </a:r>
            <a:r>
              <a:rPr lang="en-US" dirty="0" smtClean="0"/>
              <a:t> for two segment operation and </a:t>
            </a:r>
            <a:r>
              <a:rPr lang="en-US" dirty="0" smtClean="0">
                <a:solidFill>
                  <a:srgbClr val="FF0000"/>
                </a:solidFill>
              </a:rPr>
              <a:t>Ncol=48</a:t>
            </a:r>
            <a:r>
              <a:rPr lang="en-US" dirty="0" smtClean="0"/>
              <a:t> for four segment operation.</a:t>
            </a:r>
          </a:p>
        </p:txBody>
      </p:sp>
      <p:sp>
        <p:nvSpPr>
          <p:cNvPr id="717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4363FCE-B3CB-4CE0-9B3E-A6688E88A06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174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Nrot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Simulation outputs</a:t>
            </a:r>
          </a:p>
          <a:p>
            <a:pPr lvl="1">
              <a:defRPr/>
            </a:pPr>
            <a:r>
              <a:rPr lang="en-US" dirty="0" smtClean="0"/>
              <a:t>2-Segment Modes</a:t>
            </a:r>
            <a:endParaRPr lang="en-US" dirty="0"/>
          </a:p>
          <a:p>
            <a:pPr lvl="2">
              <a:defRPr/>
            </a:pPr>
            <a:r>
              <a:rPr lang="en-US" dirty="0" smtClean="0"/>
              <a:t>Best </a:t>
            </a:r>
            <a:r>
              <a:rPr lang="en-US" dirty="0"/>
              <a:t>= </a:t>
            </a:r>
            <a:r>
              <a:rPr lang="en-US" dirty="0" smtClean="0"/>
              <a:t>46, </a:t>
            </a:r>
            <a:r>
              <a:rPr lang="en-US" dirty="0"/>
              <a:t>Second Best = </a:t>
            </a:r>
            <a:r>
              <a:rPr lang="en-US" dirty="0" smtClean="0"/>
              <a:t>54, </a:t>
            </a:r>
            <a:r>
              <a:rPr lang="en-US" dirty="0"/>
              <a:t>Third Best = </a:t>
            </a:r>
            <a:r>
              <a:rPr lang="en-US" dirty="0" smtClean="0"/>
              <a:t>50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4-Segment Modes</a:t>
            </a:r>
            <a:endParaRPr lang="en-US" dirty="0"/>
          </a:p>
          <a:p>
            <a:pPr lvl="2">
              <a:defRPr/>
            </a:pPr>
            <a:r>
              <a:rPr lang="en-US" dirty="0"/>
              <a:t>Best = </a:t>
            </a:r>
            <a:r>
              <a:rPr lang="en-US" dirty="0" smtClean="0"/>
              <a:t>78, </a:t>
            </a:r>
            <a:r>
              <a:rPr lang="en-US" dirty="0"/>
              <a:t>Second Best = </a:t>
            </a:r>
            <a:r>
              <a:rPr lang="en-US" dirty="0" smtClean="0"/>
              <a:t>94, </a:t>
            </a:r>
            <a:r>
              <a:rPr lang="en-US" dirty="0"/>
              <a:t>Third Best = </a:t>
            </a:r>
            <a:r>
              <a:rPr lang="en-US" dirty="0" smtClean="0"/>
              <a:t>101</a:t>
            </a:r>
            <a:endParaRPr lang="en-US" dirty="0"/>
          </a:p>
          <a:p>
            <a:pPr>
              <a:defRPr/>
            </a:pPr>
            <a:r>
              <a:rPr lang="en-US" dirty="0"/>
              <a:t>Based on the results above we proposed to use </a:t>
            </a:r>
            <a:r>
              <a:rPr lang="en-US" dirty="0" smtClean="0">
                <a:solidFill>
                  <a:srgbClr val="FF0000"/>
                </a:solidFill>
              </a:rPr>
              <a:t>Nrot=46</a:t>
            </a:r>
            <a:r>
              <a:rPr lang="en-US" dirty="0" smtClean="0"/>
              <a:t> </a:t>
            </a:r>
            <a:r>
              <a:rPr lang="en-US" dirty="0"/>
              <a:t>for two segment operation and </a:t>
            </a:r>
            <a:r>
              <a:rPr lang="en-US" dirty="0" smtClean="0">
                <a:solidFill>
                  <a:srgbClr val="FF0000"/>
                </a:solidFill>
              </a:rPr>
              <a:t>Nrot=78</a:t>
            </a:r>
            <a:r>
              <a:rPr lang="en-US" dirty="0" smtClean="0"/>
              <a:t> </a:t>
            </a:r>
            <a:r>
              <a:rPr lang="en-US" dirty="0"/>
              <a:t>for four segment operation</a:t>
            </a:r>
            <a:r>
              <a:rPr lang="en-US" dirty="0" smtClean="0"/>
              <a:t>.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2A6681D-EFB8-4AB6-9E08-8D4E5EE3DCF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945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of rows and columns in the </a:t>
            </a:r>
            <a:r>
              <a:rPr lang="en-US" dirty="0" smtClean="0"/>
              <a:t>interleaver: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2A6681D-EFB8-4AB6-9E08-8D4E5EE3DCF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</a:p>
          <a:p>
            <a:pPr>
              <a:defRPr/>
            </a:pPr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657288"/>
              </p:ext>
            </p:extLst>
          </p:nvPr>
        </p:nvGraphicFramePr>
        <p:xfrm>
          <a:off x="762000" y="3048000"/>
          <a:ext cx="7447345" cy="2314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430"/>
                <a:gridCol w="1941830"/>
                <a:gridCol w="2106930"/>
                <a:gridCol w="2117155"/>
              </a:tblGrid>
              <a:tr h="914400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TVHT_MODE_1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TVHT_MODE_2C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TVHT_MODE_2N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TVHT_MODE_4C</a:t>
                      </a:r>
                    </a:p>
                    <a:p>
                      <a:r>
                        <a:rPr lang="en-US" baseline="0" dirty="0" smtClean="0"/>
                        <a:t>TVHT_MODE_4N</a:t>
                      </a:r>
                      <a:endParaRPr lang="en-US" dirty="0"/>
                    </a:p>
                  </a:txBody>
                  <a:tcPr/>
                </a:tc>
              </a:tr>
              <a:tr h="466620">
                <a:tc>
                  <a:txBody>
                    <a:bodyPr/>
                    <a:lstStyle/>
                    <a:p>
                      <a:r>
                        <a:rPr lang="en-US" dirty="0" smtClean="0"/>
                        <a:t>N_COL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</a:tr>
              <a:tr h="466620">
                <a:tc>
                  <a:txBody>
                    <a:bodyPr/>
                    <a:lstStyle/>
                    <a:p>
                      <a:r>
                        <a:rPr lang="en-US" dirty="0" smtClean="0"/>
                        <a:t>N_ROW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6*N_BPSCS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8*N_BPSCS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9*N_BPSCS</a:t>
                      </a:r>
                      <a:endParaRPr lang="en-US" dirty="0"/>
                    </a:p>
                  </a:txBody>
                  <a:tcPr/>
                </a:tc>
              </a:tr>
              <a:tr h="466620">
                <a:tc>
                  <a:txBody>
                    <a:bodyPr/>
                    <a:lstStyle/>
                    <a:p>
                      <a:r>
                        <a:rPr lang="en-US" dirty="0" smtClean="0"/>
                        <a:t>N_ROT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71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Strawpoll - 1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 you agree to adapt Ncol=27 for two channel operation and Ncol=48 for four channel operation?</a:t>
            </a:r>
          </a:p>
          <a:p>
            <a:endParaRPr lang="en-US" smtClean="0"/>
          </a:p>
          <a:p>
            <a:pPr lvl="1"/>
            <a:r>
              <a:rPr lang="en-US" smtClean="0"/>
              <a:t>Y:</a:t>
            </a:r>
          </a:p>
          <a:p>
            <a:pPr lvl="1"/>
            <a:r>
              <a:rPr lang="en-US" smtClean="0"/>
              <a:t>N:</a:t>
            </a:r>
          </a:p>
          <a:p>
            <a:pPr lvl="1"/>
            <a:r>
              <a:rPr lang="en-US" smtClean="0"/>
              <a:t>A:</a:t>
            </a:r>
          </a:p>
        </p:txBody>
      </p:sp>
      <p:sp>
        <p:nvSpPr>
          <p:cNvPr id="819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DE0EB4-4469-498E-B908-0770AD59626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8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Strawpoll -2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adapt Nrot=46 for two channel operation and Nrot=78 for four channel operation?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Y:</a:t>
            </a:r>
          </a:p>
          <a:p>
            <a:pPr lvl="1"/>
            <a:r>
              <a:rPr lang="en-US" dirty="0" smtClean="0"/>
              <a:t>N:</a:t>
            </a:r>
          </a:p>
          <a:p>
            <a:pPr lvl="1"/>
            <a:r>
              <a:rPr lang="en-US" dirty="0" smtClean="0"/>
              <a:t>A:</a:t>
            </a:r>
          </a:p>
        </p:txBody>
      </p:sp>
      <p:sp>
        <p:nvSpPr>
          <p:cNvPr id="819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DE0EB4-4469-498E-B908-0770AD59626E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8198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153951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z="3600" dirty="0" smtClean="0"/>
              <a:t>APPENDIX A: Ncol Simulations</a:t>
            </a:r>
          </a:p>
          <a:p>
            <a:pPr marL="0" indent="0">
              <a:buFontTx/>
              <a:buNone/>
            </a:pPr>
            <a:r>
              <a:rPr lang="en-US" sz="3600" dirty="0" smtClean="0"/>
              <a:t>Example Results</a:t>
            </a:r>
          </a:p>
          <a:p>
            <a:pPr marL="0" indent="0">
              <a:buFontTx/>
              <a:buNone/>
            </a:pPr>
            <a:r>
              <a:rPr lang="en-US" sz="3600" dirty="0" smtClean="0"/>
              <a:t>(Only MCS=3 is shown, other MCSs have similar behavior)</a:t>
            </a:r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1A81AED-61EC-414E-B567-A9FA8622BB7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9221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9825</TotalTime>
  <Words>752</Words>
  <Application>Microsoft Office PowerPoint</Application>
  <PresentationFormat>On-screen Show (4:3)</PresentationFormat>
  <Paragraphs>166</Paragraphs>
  <Slides>24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802-11-Submission</vt:lpstr>
      <vt:lpstr>Document</vt:lpstr>
      <vt:lpstr>11af Interleaver Parameters</vt:lpstr>
      <vt:lpstr>Introduction</vt:lpstr>
      <vt:lpstr>Methodology </vt:lpstr>
      <vt:lpstr>Proposed Ncol Values</vt:lpstr>
      <vt:lpstr>Proposed Nrot Values</vt:lpstr>
      <vt:lpstr>Summary</vt:lpstr>
      <vt:lpstr>Strawpoll - 1</vt:lpstr>
      <vt:lpstr>Strawpoll -2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Sample Plot With all Nrot Values</vt:lpstr>
      <vt:lpstr>PowerPoint Presentation</vt:lpstr>
      <vt:lpstr>PowerPoint Presentation</vt:lpstr>
      <vt:lpstr>PowerPoint Presentation</vt:lpstr>
    </vt:vector>
  </TitlesOfParts>
  <Company>Qualcomm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11af Interleaver Parameters</dc:title>
  <dc:creator>tyucek@qca.qualcomm.com</dc:creator>
  <cp:lastModifiedBy>Tevfik Yucek</cp:lastModifiedBy>
  <cp:revision>240</cp:revision>
  <cp:lastPrinted>1998-02-10T13:28:06Z</cp:lastPrinted>
  <dcterms:created xsi:type="dcterms:W3CDTF">2007-05-21T21:00:37Z</dcterms:created>
  <dcterms:modified xsi:type="dcterms:W3CDTF">2012-07-16T21:18:30Z</dcterms:modified>
</cp:coreProperties>
</file>