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333" r:id="rId3"/>
    <p:sldId id="351" r:id="rId4"/>
    <p:sldId id="352" r:id="rId5"/>
    <p:sldId id="281" r:id="rId6"/>
    <p:sldId id="282" r:id="rId7"/>
    <p:sldId id="330" r:id="rId8"/>
    <p:sldId id="363" r:id="rId9"/>
    <p:sldId id="287" r:id="rId10"/>
    <p:sldId id="335" r:id="rId11"/>
    <p:sldId id="368" r:id="rId12"/>
    <p:sldId id="369" r:id="rId13"/>
    <p:sldId id="374" r:id="rId14"/>
    <p:sldId id="370" r:id="rId15"/>
    <p:sldId id="371" r:id="rId16"/>
    <p:sldId id="372" r:id="rId17"/>
    <p:sldId id="375" r:id="rId18"/>
    <p:sldId id="362" r:id="rId19"/>
    <p:sldId id="270" r:id="rId20"/>
    <p:sldId id="361" r:id="rId21"/>
    <p:sldId id="336" r:id="rId22"/>
    <p:sldId id="337" r:id="rId23"/>
    <p:sldId id="338" r:id="rId24"/>
    <p:sldId id="339" r:id="rId25"/>
    <p:sldId id="340" r:id="rId26"/>
    <p:sldId id="355" r:id="rId27"/>
    <p:sldId id="356" r:id="rId28"/>
    <p:sldId id="357"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20" autoAdjust="0"/>
    <p:restoredTop sz="99586" autoAdjust="0"/>
  </p:normalViewPr>
  <p:slideViewPr>
    <p:cSldViewPr>
      <p:cViewPr varScale="1">
        <p:scale>
          <a:sx n="122" d="100"/>
          <a:sy n="122" d="100"/>
        </p:scale>
        <p:origin x="-140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28538747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3675231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26</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27</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28</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9</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13</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19</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273000" y="6475413"/>
            <a:ext cx="12709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Porat</a:t>
            </a:r>
            <a:r>
              <a:rPr lang="ko-KR" altLang="en-US" dirty="0" smtClean="0"/>
              <a:t>, </a:t>
            </a:r>
            <a:r>
              <a:rPr lang="en-US" altLang="ko-KR" dirty="0" smtClean="0"/>
              <a:t>Cheong</a:t>
            </a:r>
            <a:r>
              <a:rPr lang="ko-KR" altLang="en-US" dirty="0" smtClean="0"/>
              <a:t>, </a:t>
            </a:r>
            <a:r>
              <a:rPr lang="en-US" altLang="ko-KR" dirty="0" smtClean="0"/>
              <a:t>Yang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802.11-12/0895r2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2012</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faqs/affiliationFAQ.htm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faqs/affiliationFAQ.html"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32601"/>
            <a:ext cx="1143000" cy="276999"/>
          </a:xfrm>
        </p:spPr>
        <p:txBody>
          <a:bodyPr/>
          <a:lstStyle/>
          <a:p>
            <a:r>
              <a:rPr lang="en-US" altLang="ko-KR" dirty="0" smtClean="0"/>
              <a:t>July 2012</a:t>
            </a:r>
            <a:endParaRPr lang="en-US" altLang="ko-KR" dirty="0"/>
          </a:p>
        </p:txBody>
      </p:sp>
      <p:sp>
        <p:nvSpPr>
          <p:cNvPr id="7" name="Footer Placeholder 4"/>
          <p:cNvSpPr>
            <a:spLocks noGrp="1"/>
          </p:cNvSpPr>
          <p:nvPr>
            <p:ph type="ftr" sz="quarter" idx="11"/>
          </p:nvPr>
        </p:nvSpPr>
        <p:spPr/>
        <p:txBody>
          <a:bodyPr/>
          <a:lstStyle/>
          <a:p>
            <a:r>
              <a:rPr lang="en-US" altLang="ko-KR" smtClean="0"/>
              <a:t>Porat, Cheong, Yang</a:t>
            </a:r>
            <a:endParaRPr lang="en-US" altLang="ko-KR" dirty="0"/>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smtClean="0">
                <a:ea typeface="굴림" pitchFamily="34" charset="-127"/>
              </a:rPr>
              <a:t>TGah PHY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2012-07-17</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971959686"/>
              </p:ext>
            </p:extLst>
          </p:nvPr>
        </p:nvGraphicFramePr>
        <p:xfrm>
          <a:off x="552450" y="2860675"/>
          <a:ext cx="7234238" cy="2049463"/>
        </p:xfrm>
        <a:graphic>
          <a:graphicData uri="http://schemas.openxmlformats.org/presentationml/2006/ole">
            <mc:AlternateContent xmlns:mc="http://schemas.openxmlformats.org/markup-compatibility/2006">
              <mc:Choice xmlns:v="urn:schemas-microsoft-com:vml" Requires="v">
                <p:oleObj spid="_x0000_s30754" name="Document" r:id="rId5" imgW="8420100" imgH="2387600" progId="Word.Document.8">
                  <p:embed/>
                </p:oleObj>
              </mc:Choice>
              <mc:Fallback>
                <p:oleObj name="Document" r:id="rId5" imgW="8420100" imgH="2387600" progId="Word.Document.8">
                  <p:embed/>
                  <p:pic>
                    <p:nvPicPr>
                      <p:cNvPr id="0" name="Picture 11"/>
                      <p:cNvPicPr>
                        <a:picLocks noChangeAspect="1" noChangeArrowheads="1"/>
                      </p:cNvPicPr>
                      <p:nvPr/>
                    </p:nvPicPr>
                    <p:blipFill>
                      <a:blip r:embed="rId6"/>
                      <a:srcRect/>
                      <a:stretch>
                        <a:fillRect/>
                      </a:stretch>
                    </p:blipFill>
                    <p:spPr bwMode="auto">
                      <a:xfrm>
                        <a:off x="552450" y="2860675"/>
                        <a:ext cx="7234238" cy="2049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Pre-Motions</a:t>
            </a:r>
            <a:endParaRPr lang="en-US" dirty="0"/>
          </a:p>
        </p:txBody>
      </p:sp>
      <p:sp>
        <p:nvSpPr>
          <p:cNvPr id="3" name="Content Placeholder 2"/>
          <p:cNvSpPr>
            <a:spLocks noGrp="1"/>
          </p:cNvSpPr>
          <p:nvPr>
            <p:ph idx="1"/>
          </p:nvPr>
        </p:nvSpPr>
        <p:spPr/>
        <p:txBody>
          <a:bodyPr/>
          <a:lstStyle/>
          <a:p>
            <a:pPr marL="457200" lvl="1" indent="0">
              <a:buNone/>
            </a:pPr>
            <a:r>
              <a:rPr lang="en-US" dirty="0" smtClean="0"/>
              <a:t>x</a:t>
            </a:r>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10</a:t>
            </a:fld>
            <a:endParaRPr lang="en-US" altLang="ko-K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85800"/>
            <a:ext cx="7772400" cy="685800"/>
          </a:xfrm>
        </p:spPr>
        <p:txBody>
          <a:bodyPr/>
          <a:lstStyle/>
          <a:p>
            <a:r>
              <a:rPr lang="en-US" sz="2800" dirty="0" smtClean="0"/>
              <a:t>Straw Poll/Pre-Motion (818r0)</a:t>
            </a:r>
          </a:p>
        </p:txBody>
      </p:sp>
      <p:sp>
        <p:nvSpPr>
          <p:cNvPr id="10243" name="Content Placeholder 2"/>
          <p:cNvSpPr>
            <a:spLocks noGrp="1"/>
          </p:cNvSpPr>
          <p:nvPr>
            <p:ph idx="1"/>
          </p:nvPr>
        </p:nvSpPr>
        <p:spPr>
          <a:xfrm>
            <a:off x="457200" y="1447800"/>
            <a:ext cx="8458200" cy="3048000"/>
          </a:xfrm>
        </p:spPr>
        <p:txBody>
          <a:bodyPr/>
          <a:lstStyle/>
          <a:p>
            <a:r>
              <a:rPr lang="en-US" sz="2000" b="0" dirty="0" smtClean="0"/>
              <a:t>Do you agree with the 11ah single user BCC padding flow as described in slides 6~7, and the LDPC encoding flow as described in slides 9~10, and insert the description text into the </a:t>
            </a:r>
            <a:r>
              <a:rPr lang="en-US" sz="2000" b="0" dirty="0" err="1" smtClean="0"/>
              <a:t>TGah</a:t>
            </a:r>
            <a:r>
              <a:rPr lang="en-US" sz="2000" b="0" dirty="0" smtClean="0"/>
              <a:t> Spec Framework in appropriate sections?</a:t>
            </a:r>
          </a:p>
          <a:p>
            <a:endParaRPr lang="en-US" sz="2000" b="0" dirty="0"/>
          </a:p>
          <a:p>
            <a:r>
              <a:rPr lang="en-US" sz="2000" b="0" dirty="0" smtClean="0"/>
              <a:t>Y: 23</a:t>
            </a:r>
          </a:p>
          <a:p>
            <a:r>
              <a:rPr lang="en-US" sz="2000" b="0" dirty="0" smtClean="0"/>
              <a:t>N: 0</a:t>
            </a:r>
          </a:p>
          <a:p>
            <a:r>
              <a:rPr lang="en-US" sz="2000" b="0" dirty="0" smtClean="0"/>
              <a:t>Abs: 4</a:t>
            </a:r>
          </a:p>
          <a:p>
            <a:endParaRPr lang="en-US" sz="2000" b="0" dirty="0"/>
          </a:p>
          <a:p>
            <a:r>
              <a:rPr lang="en-US" sz="2000" b="0" dirty="0">
                <a:solidFill>
                  <a:srgbClr val="00CC00"/>
                </a:solidFill>
              </a:rPr>
              <a:t>Pre-motion passes</a:t>
            </a:r>
          </a:p>
          <a:p>
            <a:endParaRPr lang="en-US" sz="2000" b="0" dirty="0"/>
          </a:p>
          <a:p>
            <a:endParaRPr lang="en-US" sz="2000" b="0" dirty="0" smtClean="0"/>
          </a:p>
        </p:txBody>
      </p:sp>
      <p:sp>
        <p:nvSpPr>
          <p:cNvPr id="6" name="Footer Placeholder 4"/>
          <p:cNvSpPr>
            <a:spLocks noGrp="1"/>
          </p:cNvSpPr>
          <p:nvPr>
            <p:ph type="ftr" sz="quarter" idx="11"/>
          </p:nvPr>
        </p:nvSpPr>
        <p:spPr>
          <a:xfrm>
            <a:off x="7019942" y="6475413"/>
            <a:ext cx="1524007" cy="184666"/>
          </a:xfrm>
        </p:spPr>
        <p:txBody>
          <a:bodyPr/>
          <a:lstStyle/>
          <a:p>
            <a:pPr>
              <a:defRPr/>
            </a:pPr>
            <a:r>
              <a:rPr lang="en-US" dirty="0" smtClean="0"/>
              <a:t>Hongyuan Zhang, et. Al.</a:t>
            </a:r>
            <a:endParaRPr lang="en-US" dirty="0"/>
          </a:p>
        </p:txBody>
      </p:sp>
      <p:sp>
        <p:nvSpPr>
          <p:cNvPr id="7"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4F6EABDC-E115-4971-AAD7-AFF4ADFC114C}" type="slidenum">
              <a:rPr lang="en-US" smtClean="0"/>
              <a:pPr>
                <a:defRPr/>
              </a:pPr>
              <a:t>11</a:t>
            </a:fld>
            <a:endParaRPr lang="en-US" dirty="0"/>
          </a:p>
        </p:txBody>
      </p:sp>
      <p:sp>
        <p:nvSpPr>
          <p:cNvPr id="8" name="Date Placeholder 3"/>
          <p:cNvSpPr>
            <a:spLocks noGrp="1"/>
          </p:cNvSpPr>
          <p:nvPr>
            <p:ph type="dt" sz="quarter" idx="4294967295"/>
          </p:nvPr>
        </p:nvSpPr>
        <p:spPr>
          <a:xfrm>
            <a:off x="696913" y="333375"/>
            <a:ext cx="942566" cy="276999"/>
          </a:xfrm>
          <a:prstGeom prst="rect">
            <a:avLst/>
          </a:prstGeom>
          <a:noFill/>
          <a:ln>
            <a:miter lim="800000"/>
            <a:headEnd/>
            <a:tailEnd/>
          </a:ln>
        </p:spPr>
        <p:txBody>
          <a:bodyPr/>
          <a:lstStyle/>
          <a:p>
            <a:r>
              <a:rPr lang="en-US" dirty="0" smtClean="0">
                <a:cs typeface="Arial" charset="0"/>
              </a:rPr>
              <a:t>July 2012</a:t>
            </a:r>
          </a:p>
        </p:txBody>
      </p:sp>
    </p:spTree>
    <p:extLst>
      <p:ext uri="{BB962C8B-B14F-4D97-AF65-F5344CB8AC3E}">
        <p14:creationId xmlns:p14="http://schemas.microsoft.com/office/powerpoint/2010/main" val="149314339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85800"/>
            <a:ext cx="7772400" cy="685800"/>
          </a:xfrm>
        </p:spPr>
        <p:txBody>
          <a:bodyPr/>
          <a:lstStyle/>
          <a:p>
            <a:r>
              <a:rPr lang="en-US" sz="2800" dirty="0" smtClean="0"/>
              <a:t>Straw Poll / Pre-Motion (819r1)</a:t>
            </a:r>
          </a:p>
        </p:txBody>
      </p:sp>
      <p:sp>
        <p:nvSpPr>
          <p:cNvPr id="10243" name="Content Placeholder 2"/>
          <p:cNvSpPr>
            <a:spLocks noGrp="1"/>
          </p:cNvSpPr>
          <p:nvPr>
            <p:ph idx="1"/>
          </p:nvPr>
        </p:nvSpPr>
        <p:spPr>
          <a:xfrm>
            <a:off x="457200" y="1600200"/>
            <a:ext cx="8458200" cy="3048000"/>
          </a:xfrm>
        </p:spPr>
        <p:txBody>
          <a:bodyPr/>
          <a:lstStyle/>
          <a:p>
            <a:r>
              <a:rPr lang="en-US" b="0" dirty="0" smtClean="0"/>
              <a:t>Do you agree with the text change as described in slide 5 and slide 7?</a:t>
            </a:r>
            <a:r>
              <a:rPr lang="en-US" sz="2000" b="0" dirty="0" smtClean="0"/>
              <a:t> </a:t>
            </a:r>
          </a:p>
          <a:p>
            <a:endParaRPr lang="en-US" sz="2000" b="0" dirty="0"/>
          </a:p>
          <a:p>
            <a:r>
              <a:rPr lang="en-US" sz="2000" b="0" dirty="0" smtClean="0"/>
              <a:t>Y: 23</a:t>
            </a:r>
          </a:p>
          <a:p>
            <a:r>
              <a:rPr lang="en-US" sz="2000" b="0" dirty="0" smtClean="0"/>
              <a:t>N: 0</a:t>
            </a:r>
          </a:p>
          <a:p>
            <a:r>
              <a:rPr lang="en-US" sz="2000" b="0" dirty="0" smtClean="0"/>
              <a:t>Abs: 3</a:t>
            </a:r>
          </a:p>
          <a:p>
            <a:endParaRPr lang="en-US" sz="2000" b="0" dirty="0" smtClean="0"/>
          </a:p>
          <a:p>
            <a:r>
              <a:rPr lang="en-US" sz="2000" b="0" dirty="0" smtClean="0">
                <a:solidFill>
                  <a:srgbClr val="00CC00"/>
                </a:solidFill>
              </a:rPr>
              <a:t>Pre-motion passes</a:t>
            </a:r>
          </a:p>
          <a:p>
            <a:endParaRPr lang="en-US" sz="2000" b="0" dirty="0"/>
          </a:p>
          <a:p>
            <a:endParaRPr lang="en-US" sz="2000" b="0" dirty="0" smtClean="0"/>
          </a:p>
        </p:txBody>
      </p:sp>
      <p:sp>
        <p:nvSpPr>
          <p:cNvPr id="6" name="Footer Placeholder 4"/>
          <p:cNvSpPr>
            <a:spLocks noGrp="1"/>
          </p:cNvSpPr>
          <p:nvPr>
            <p:ph type="ftr" sz="quarter" idx="11"/>
          </p:nvPr>
        </p:nvSpPr>
        <p:spPr>
          <a:xfrm>
            <a:off x="7019942" y="6475413"/>
            <a:ext cx="1524007" cy="184666"/>
          </a:xfrm>
        </p:spPr>
        <p:txBody>
          <a:bodyPr/>
          <a:lstStyle/>
          <a:p>
            <a:pPr>
              <a:defRPr/>
            </a:pPr>
            <a:r>
              <a:rPr lang="en-US" dirty="0" smtClean="0"/>
              <a:t>Hongyuan Zhang, et. Al.</a:t>
            </a:r>
            <a:endParaRPr lang="en-US" dirty="0"/>
          </a:p>
        </p:txBody>
      </p:sp>
      <p:sp>
        <p:nvSpPr>
          <p:cNvPr id="7"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4F6EABDC-E115-4971-AAD7-AFF4ADFC114C}" type="slidenum">
              <a:rPr lang="en-US" smtClean="0"/>
              <a:pPr>
                <a:defRPr/>
              </a:pPr>
              <a:t>12</a:t>
            </a:fld>
            <a:endParaRPr lang="en-US" dirty="0"/>
          </a:p>
        </p:txBody>
      </p:sp>
      <p:sp>
        <p:nvSpPr>
          <p:cNvPr id="8" name="Date Placeholder 3"/>
          <p:cNvSpPr>
            <a:spLocks noGrp="1"/>
          </p:cNvSpPr>
          <p:nvPr>
            <p:ph type="dt" sz="quarter" idx="4294967295"/>
          </p:nvPr>
        </p:nvSpPr>
        <p:spPr>
          <a:xfrm>
            <a:off x="696913" y="333375"/>
            <a:ext cx="942566" cy="276999"/>
          </a:xfrm>
          <a:prstGeom prst="rect">
            <a:avLst/>
          </a:prstGeom>
          <a:noFill/>
          <a:ln>
            <a:miter lim="800000"/>
            <a:headEnd/>
            <a:tailEnd/>
          </a:ln>
        </p:spPr>
        <p:txBody>
          <a:bodyPr/>
          <a:lstStyle/>
          <a:p>
            <a:r>
              <a:rPr lang="en-US" dirty="0" smtClean="0">
                <a:cs typeface="Arial" charset="0"/>
              </a:rPr>
              <a:t>July 2012</a:t>
            </a:r>
          </a:p>
        </p:txBody>
      </p:sp>
    </p:spTree>
    <p:extLst>
      <p:ext uri="{BB962C8B-B14F-4D97-AF65-F5344CB8AC3E}">
        <p14:creationId xmlns:p14="http://schemas.microsoft.com/office/powerpoint/2010/main" val="140249055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4294967295"/>
          </p:nvPr>
        </p:nvSpPr>
        <p:spPr>
          <a:xfrm>
            <a:off x="696913" y="332601"/>
            <a:ext cx="1182055" cy="276999"/>
          </a:xfrm>
          <a:prstGeom prst="rect">
            <a:avLst/>
          </a:prstGeom>
        </p:spPr>
        <p:txBody>
          <a:bodyPr/>
          <a:lstStyle/>
          <a:p>
            <a:pPr>
              <a:defRPr/>
            </a:pPr>
            <a:r>
              <a:rPr lang="en-US" smtClean="0"/>
              <a:t>July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Pre-Motion (815r0)</a:t>
            </a:r>
          </a:p>
        </p:txBody>
      </p:sp>
      <p:sp>
        <p:nvSpPr>
          <p:cNvPr id="6149" name="Rectangle 3"/>
          <p:cNvSpPr>
            <a:spLocks noGrp="1" noChangeArrowheads="1"/>
          </p:cNvSpPr>
          <p:nvPr>
            <p:ph type="body" idx="1"/>
          </p:nvPr>
        </p:nvSpPr>
        <p:spPr>
          <a:xfrm>
            <a:off x="685800" y="1752600"/>
            <a:ext cx="7772400" cy="4572000"/>
          </a:xfrm>
        </p:spPr>
        <p:txBody>
          <a:bodyPr/>
          <a:lstStyle/>
          <a:p>
            <a:r>
              <a:rPr lang="en-US" sz="1800" b="0" dirty="0" smtClean="0"/>
              <a:t>Do you support the proposal in slides 5 and 6?</a:t>
            </a:r>
          </a:p>
          <a:p>
            <a:endParaRPr lang="en-US" sz="1800" b="0" dirty="0" smtClean="0"/>
          </a:p>
          <a:p>
            <a:endParaRPr lang="en-US" sz="1800" b="0" dirty="0" smtClean="0"/>
          </a:p>
          <a:p>
            <a:endParaRPr lang="en-US" sz="1800" b="0" dirty="0" smtClean="0"/>
          </a:p>
          <a:p>
            <a:endParaRPr lang="en-US" sz="1800" b="0" dirty="0"/>
          </a:p>
          <a:p>
            <a:r>
              <a:rPr lang="en-US" sz="1800" b="0" dirty="0"/>
              <a:t>Y: 22</a:t>
            </a:r>
          </a:p>
          <a:p>
            <a:r>
              <a:rPr lang="en-US" sz="1800" b="0" dirty="0"/>
              <a:t>N:0 </a:t>
            </a:r>
          </a:p>
          <a:p>
            <a:r>
              <a:rPr lang="en-US" sz="1800" b="0" dirty="0"/>
              <a:t>A: 2</a:t>
            </a:r>
          </a:p>
          <a:p>
            <a:endParaRPr lang="en-US" sz="1800" b="0" dirty="0" smtClean="0"/>
          </a:p>
          <a:p>
            <a:r>
              <a:rPr lang="en-US" sz="1800" b="0" dirty="0" smtClean="0">
                <a:solidFill>
                  <a:srgbClr val="00CC00"/>
                </a:solidFill>
              </a:rPr>
              <a:t>Pre-motion passes</a:t>
            </a:r>
            <a:endParaRPr lang="en-US" sz="1800" b="0" dirty="0">
              <a:solidFill>
                <a:srgbClr val="00CC00"/>
              </a:solidFill>
            </a:endParaRPr>
          </a:p>
        </p:txBody>
      </p:sp>
      <p:sp>
        <p:nvSpPr>
          <p:cNvPr id="7"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7</a:t>
            </a:r>
            <a:endParaRPr lang="en-US" dirty="0">
              <a:cs typeface="+mn-cs"/>
            </a:endParaRPr>
          </a:p>
        </p:txBody>
      </p:sp>
    </p:spTree>
    <p:extLst>
      <p:ext uri="{BB962C8B-B14F-4D97-AF65-F5344CB8AC3E}">
        <p14:creationId xmlns:p14="http://schemas.microsoft.com/office/powerpoint/2010/main" val="28800185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85800"/>
            <a:ext cx="6096000" cy="457200"/>
          </a:xfrm>
        </p:spPr>
        <p:txBody>
          <a:bodyPr/>
          <a:lstStyle/>
          <a:p>
            <a:r>
              <a:rPr lang="en-US" sz="2400" dirty="0" smtClean="0"/>
              <a:t>Pre-motion 1 (825r2)</a:t>
            </a:r>
            <a:endParaRPr lang="en-US" sz="2400" dirty="0"/>
          </a:p>
        </p:txBody>
      </p:sp>
      <p:sp>
        <p:nvSpPr>
          <p:cNvPr id="4" name="Date Placeholder 3"/>
          <p:cNvSpPr>
            <a:spLocks noGrp="1"/>
          </p:cNvSpPr>
          <p:nvPr>
            <p:ph type="dt" sz="half" idx="4294967295"/>
          </p:nvPr>
        </p:nvSpPr>
        <p:spPr>
          <a:xfrm>
            <a:off x="696913" y="334963"/>
            <a:ext cx="1182055" cy="276999"/>
          </a:xfrm>
          <a:prstGeom prst="rect">
            <a:avLst/>
          </a:prstGeom>
        </p:spPr>
        <p:txBody>
          <a:bodyPr/>
          <a:lstStyle/>
          <a:p>
            <a:pPr>
              <a:defRPr/>
            </a:pPr>
            <a:r>
              <a:rPr lang="en-US" smtClean="0"/>
              <a:t>Jan 2012</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0FFB36D2-EF15-4DDC-805B-218F6C5E1285}" type="slidenum">
              <a:rPr lang="en-US" smtClean="0"/>
              <a:pPr>
                <a:defRPr/>
              </a:pPr>
              <a:t>14</a:t>
            </a:fld>
            <a:endParaRPr lang="en-US" dirty="0"/>
          </a:p>
        </p:txBody>
      </p:sp>
      <p:graphicFrame>
        <p:nvGraphicFramePr>
          <p:cNvPr id="8" name="표 7"/>
          <p:cNvGraphicFramePr>
            <a:graphicFrameLocks noGrp="1"/>
          </p:cNvGraphicFramePr>
          <p:nvPr/>
        </p:nvGraphicFramePr>
        <p:xfrm>
          <a:off x="4343400" y="1905001"/>
          <a:ext cx="4267200" cy="4065270"/>
        </p:xfrm>
        <a:graphic>
          <a:graphicData uri="http://schemas.openxmlformats.org/drawingml/2006/table">
            <a:tbl>
              <a:tblPr/>
              <a:tblGrid>
                <a:gridCol w="1312986"/>
                <a:gridCol w="1247334"/>
                <a:gridCol w="853440"/>
                <a:gridCol w="853440"/>
              </a:tblGrid>
              <a:tr h="133967">
                <a:tc rowSpan="2">
                  <a:txBody>
                    <a:bodyPr/>
                    <a:lstStyle/>
                    <a:p>
                      <a:pPr algn="ctr"/>
                      <a:endParaRPr lang="ko-KR" sz="900" dirty="0">
                        <a:latin typeface="Calibri" pitchFamily="34" charset="0"/>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spcAft>
                          <a:spcPts val="0"/>
                        </a:spcAft>
                      </a:pPr>
                      <a:r>
                        <a:rPr lang="en-US" altLang="ko-KR" sz="900" dirty="0" smtClean="0">
                          <a:latin typeface="Calibri" pitchFamily="34" charset="0"/>
                          <a:ea typeface="맑은 고딕"/>
                          <a:cs typeface="Calibri" pitchFamily="34" charset="0"/>
                        </a:rPr>
                        <a:t>Short preamble</a:t>
                      </a:r>
                      <a:endParaRPr lang="ko-KR" sz="900" dirty="0">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gridSpan="2">
                  <a:txBody>
                    <a:bodyPr/>
                    <a:lstStyle/>
                    <a:p>
                      <a:pPr algn="ctr" fontAlgn="b">
                        <a:spcAft>
                          <a:spcPts val="0"/>
                        </a:spcAft>
                      </a:pPr>
                      <a:r>
                        <a:rPr lang="en-US" altLang="ko-KR" sz="900" dirty="0" smtClean="0">
                          <a:latin typeface="Calibri" pitchFamily="34" charset="0"/>
                          <a:ea typeface="맑은 고딕"/>
                          <a:cs typeface="Calibri" pitchFamily="34" charset="0"/>
                        </a:rPr>
                        <a:t>Long preamble</a:t>
                      </a:r>
                      <a:endParaRPr lang="ko-KR" sz="900" dirty="0">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hMerge="1">
                  <a:txBody>
                    <a:bodyPr/>
                    <a:lstStyle/>
                    <a:p>
                      <a:pPr algn="ctr" fontAlgn="b">
                        <a:spcAft>
                          <a:spcPts val="0"/>
                        </a:spcAft>
                      </a:pPr>
                      <a:endParaRPr lang="ko-KR" sz="1600" dirty="0">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r>
              <a:tr h="133967">
                <a:tc vMerge="1">
                  <a:txBody>
                    <a:bodyPr/>
                    <a:lstStyle/>
                    <a:p>
                      <a:pPr algn="ctr"/>
                      <a:endParaRPr lang="ko-KR" sz="1600" dirty="0">
                        <a:latin typeface="Calibri" pitchFamily="34" charset="0"/>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spcAft>
                          <a:spcPts val="0"/>
                        </a:spcAft>
                      </a:pPr>
                      <a:r>
                        <a:rPr lang="en-US" sz="900" b="1" kern="1200" dirty="0">
                          <a:solidFill>
                            <a:srgbClr val="000000"/>
                          </a:solidFill>
                          <a:latin typeface="Calibri" pitchFamily="34" charset="0"/>
                          <a:ea typeface="맑은 고딕"/>
                          <a:cs typeface="Calibri" pitchFamily="34" charset="0"/>
                        </a:rPr>
                        <a:t>SU</a:t>
                      </a:r>
                      <a:endParaRPr lang="ko-KR" sz="900" dirty="0">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spcAft>
                          <a:spcPts val="0"/>
                        </a:spcAft>
                      </a:pPr>
                      <a:r>
                        <a:rPr lang="en-US" sz="900" b="1" kern="1200" dirty="0" smtClean="0">
                          <a:solidFill>
                            <a:srgbClr val="000000"/>
                          </a:solidFill>
                          <a:latin typeface="Calibri" pitchFamily="34" charset="0"/>
                          <a:ea typeface="맑은 고딕"/>
                          <a:cs typeface="Calibri" pitchFamily="34" charset="0"/>
                        </a:rPr>
                        <a:t>SU</a:t>
                      </a:r>
                      <a:endParaRPr lang="ko-KR" sz="900" dirty="0">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spcAft>
                          <a:spcPts val="0"/>
                        </a:spcAft>
                      </a:pPr>
                      <a:r>
                        <a:rPr lang="en-US" altLang="ko-KR" sz="900" b="1" kern="1200" dirty="0" smtClean="0">
                          <a:solidFill>
                            <a:srgbClr val="000000"/>
                          </a:solidFill>
                          <a:latin typeface="Calibri" pitchFamily="34" charset="0"/>
                          <a:ea typeface="맑은 고딕"/>
                          <a:cs typeface="Calibri" pitchFamily="34" charset="0"/>
                        </a:rPr>
                        <a:t>MU</a:t>
                      </a:r>
                      <a:endParaRPr lang="ko-KR" sz="900" dirty="0">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r>
              <a:tr h="155856">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Length / Duration</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9</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9</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9</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r>
              <a:tr h="155856">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MCS</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4</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4</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a:r>
                        <a:rPr lang="en-US" altLang="ko-KR" sz="900" dirty="0" smtClean="0">
                          <a:solidFill>
                            <a:schemeClr val="tx1"/>
                          </a:solidFill>
                          <a:latin typeface="Calibri" pitchFamily="34" charset="0"/>
                          <a:cs typeface="Calibri" pitchFamily="34" charset="0"/>
                        </a:rPr>
                        <a:t>-</a:t>
                      </a:r>
                      <a:endParaRPr lang="ko-KR" sz="900" dirty="0">
                        <a:solidFill>
                          <a:schemeClr val="tx1"/>
                        </a:solidFill>
                        <a:latin typeface="Calibri" pitchFamily="34" charset="0"/>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r>
              <a:tr h="155856">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BW </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2</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2</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2</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r>
              <a:tr h="155856">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Aggregation</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1</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1</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a:r>
                        <a:rPr lang="en-US" altLang="ko-KR" sz="900" dirty="0" smtClean="0">
                          <a:solidFill>
                            <a:schemeClr val="tx1"/>
                          </a:solidFill>
                          <a:latin typeface="Calibri" pitchFamily="34" charset="0"/>
                          <a:cs typeface="Calibri" pitchFamily="34" charset="0"/>
                        </a:rPr>
                        <a:t>-</a:t>
                      </a:r>
                      <a:endParaRPr lang="ko-KR" sz="900" dirty="0">
                        <a:solidFill>
                          <a:schemeClr val="tx1"/>
                        </a:solidFill>
                        <a:latin typeface="Calibri" pitchFamily="34" charset="0"/>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r>
              <a:tr h="155856">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STBC</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1</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1</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1</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r>
              <a:tr h="155856">
                <a:tc>
                  <a:txBody>
                    <a:bodyPr/>
                    <a:lstStyle/>
                    <a:p>
                      <a:pPr algn="ctr" fontAlgn="b">
                        <a:lnSpc>
                          <a:spcPts val="1715"/>
                        </a:lnSpc>
                        <a:spcAft>
                          <a:spcPts val="0"/>
                        </a:spcAft>
                      </a:pPr>
                      <a:r>
                        <a:rPr lang="en-US" sz="900" kern="1200">
                          <a:solidFill>
                            <a:schemeClr val="tx1"/>
                          </a:solidFill>
                          <a:latin typeface="Calibri" pitchFamily="34" charset="0"/>
                          <a:ea typeface="맑은 고딕"/>
                          <a:cs typeface="Calibri" pitchFamily="34" charset="0"/>
                        </a:rPr>
                        <a:t>Coding</a:t>
                      </a:r>
                      <a:endParaRPr lang="ko-KR" sz="90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2</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2</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5</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r>
              <a:tr h="155856">
                <a:tc>
                  <a:txBody>
                    <a:bodyPr/>
                    <a:lstStyle/>
                    <a:p>
                      <a:pPr algn="ctr" fontAlgn="b">
                        <a:lnSpc>
                          <a:spcPts val="1715"/>
                        </a:lnSpc>
                        <a:spcAft>
                          <a:spcPts val="0"/>
                        </a:spcAft>
                      </a:pPr>
                      <a:r>
                        <a:rPr lang="en-US" sz="900" kern="1200">
                          <a:solidFill>
                            <a:schemeClr val="tx1"/>
                          </a:solidFill>
                          <a:latin typeface="Calibri" pitchFamily="34" charset="0"/>
                          <a:ea typeface="맑은 고딕"/>
                          <a:cs typeface="Calibri" pitchFamily="34" charset="0"/>
                        </a:rPr>
                        <a:t>SGI</a:t>
                      </a:r>
                      <a:endParaRPr lang="ko-KR" sz="90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1</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1</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1</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r>
              <a:tr h="155856">
                <a:tc>
                  <a:txBody>
                    <a:bodyPr/>
                    <a:lstStyle/>
                    <a:p>
                      <a:pPr algn="ctr" fontAlgn="b">
                        <a:lnSpc>
                          <a:spcPts val="1715"/>
                        </a:lnSpc>
                        <a:spcAft>
                          <a:spcPts val="0"/>
                        </a:spcAft>
                      </a:pPr>
                      <a:r>
                        <a:rPr lang="en-US" sz="900" kern="1200">
                          <a:solidFill>
                            <a:schemeClr val="tx1"/>
                          </a:solidFill>
                          <a:latin typeface="Calibri" pitchFamily="34" charset="0"/>
                          <a:ea typeface="맑은 고딕"/>
                          <a:cs typeface="Calibri" pitchFamily="34" charset="0"/>
                        </a:rPr>
                        <a:t>GID</a:t>
                      </a:r>
                      <a:endParaRPr lang="ko-KR" sz="90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a:r>
                        <a:rPr lang="en-US" altLang="ko-KR" sz="900" dirty="0" smtClean="0">
                          <a:solidFill>
                            <a:schemeClr val="tx1"/>
                          </a:solidFill>
                          <a:latin typeface="Calibri" pitchFamily="34" charset="0"/>
                          <a:cs typeface="Calibri" pitchFamily="34" charset="0"/>
                        </a:rPr>
                        <a:t>-</a:t>
                      </a:r>
                      <a:endParaRPr lang="ko-KR" sz="900" dirty="0">
                        <a:solidFill>
                          <a:schemeClr val="tx1"/>
                        </a:solidFill>
                        <a:latin typeface="Calibri" pitchFamily="34" charset="0"/>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a:r>
                        <a:rPr lang="en-US" altLang="ko-KR" sz="900" dirty="0" smtClean="0">
                          <a:solidFill>
                            <a:schemeClr val="tx1"/>
                          </a:solidFill>
                          <a:latin typeface="Calibri" pitchFamily="34" charset="0"/>
                          <a:cs typeface="Calibri" pitchFamily="34" charset="0"/>
                        </a:rPr>
                        <a:t>-</a:t>
                      </a:r>
                      <a:endParaRPr lang="ko-KR" sz="900" dirty="0">
                        <a:solidFill>
                          <a:schemeClr val="tx1"/>
                        </a:solidFill>
                        <a:latin typeface="Calibri" pitchFamily="34" charset="0"/>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6</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r>
              <a:tr h="155856">
                <a:tc>
                  <a:txBody>
                    <a:bodyPr/>
                    <a:lstStyle/>
                    <a:p>
                      <a:pPr algn="ctr" fontAlgn="b">
                        <a:lnSpc>
                          <a:spcPts val="1715"/>
                        </a:lnSpc>
                        <a:spcAft>
                          <a:spcPts val="0"/>
                        </a:spcAft>
                      </a:pPr>
                      <a:r>
                        <a:rPr lang="en-US" sz="900" kern="1200" dirty="0" err="1">
                          <a:solidFill>
                            <a:schemeClr val="tx1"/>
                          </a:solidFill>
                          <a:latin typeface="Calibri" pitchFamily="34" charset="0"/>
                          <a:ea typeface="맑은 고딕"/>
                          <a:cs typeface="Calibri" pitchFamily="34" charset="0"/>
                        </a:rPr>
                        <a:t>Nsts</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2</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2</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8 </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r>
              <a:tr h="155856">
                <a:tc>
                  <a:txBody>
                    <a:bodyPr/>
                    <a:lstStyle/>
                    <a:p>
                      <a:pPr algn="ctr" fontAlgn="b">
                        <a:lnSpc>
                          <a:spcPts val="1715"/>
                        </a:lnSpc>
                        <a:spcAft>
                          <a:spcPts val="0"/>
                        </a:spcAft>
                      </a:pPr>
                      <a:r>
                        <a:rPr lang="en-US" sz="900" kern="1200">
                          <a:solidFill>
                            <a:schemeClr val="tx1"/>
                          </a:solidFill>
                          <a:latin typeface="Calibri" pitchFamily="34" charset="0"/>
                          <a:ea typeface="맑은 고딕"/>
                          <a:cs typeface="Calibri" pitchFamily="34" charset="0"/>
                        </a:rPr>
                        <a:t>PAID</a:t>
                      </a:r>
                      <a:endParaRPr lang="ko-KR" sz="90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9</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9</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a:r>
                        <a:rPr lang="en-US" altLang="ko-KR" sz="900" dirty="0" smtClean="0">
                          <a:solidFill>
                            <a:schemeClr val="tx1"/>
                          </a:solidFill>
                          <a:latin typeface="Calibri" pitchFamily="34" charset="0"/>
                          <a:cs typeface="Calibri" pitchFamily="34" charset="0"/>
                        </a:rPr>
                        <a:t>-</a:t>
                      </a:r>
                      <a:endParaRPr lang="ko-KR" sz="900" dirty="0">
                        <a:solidFill>
                          <a:schemeClr val="tx1"/>
                        </a:solidFill>
                        <a:latin typeface="Calibri" pitchFamily="34" charset="0"/>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r>
              <a:tr h="155856">
                <a:tc>
                  <a:txBody>
                    <a:bodyPr/>
                    <a:lstStyle/>
                    <a:p>
                      <a:pPr algn="ctr" fontAlgn="b">
                        <a:lnSpc>
                          <a:spcPts val="1715"/>
                        </a:lnSpc>
                        <a:spcAft>
                          <a:spcPts val="0"/>
                        </a:spcAft>
                      </a:pPr>
                      <a:r>
                        <a:rPr lang="en-US" sz="900" kern="1200" dirty="0" err="1">
                          <a:solidFill>
                            <a:schemeClr val="tx1"/>
                          </a:solidFill>
                          <a:latin typeface="Calibri" pitchFamily="34" charset="0"/>
                          <a:ea typeface="맑은 고딕"/>
                          <a:cs typeface="Calibri" pitchFamily="34" charset="0"/>
                        </a:rPr>
                        <a:t>Ack</a:t>
                      </a:r>
                      <a:r>
                        <a:rPr lang="en-US" sz="900" kern="1200" dirty="0">
                          <a:solidFill>
                            <a:schemeClr val="tx1"/>
                          </a:solidFill>
                          <a:latin typeface="Calibri" pitchFamily="34" charset="0"/>
                          <a:ea typeface="맑은 고딕"/>
                          <a:cs typeface="Calibri" pitchFamily="34" charset="0"/>
                        </a:rPr>
                        <a:t> Indication</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2</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2</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smtClean="0">
                          <a:solidFill>
                            <a:schemeClr val="tx1"/>
                          </a:solidFill>
                          <a:latin typeface="Calibri" pitchFamily="34" charset="0"/>
                          <a:ea typeface="맑은 고딕"/>
                          <a:cs typeface="Calibri" pitchFamily="34" charset="0"/>
                        </a:rPr>
                        <a:t>  2 </a:t>
                      </a:r>
                      <a:r>
                        <a:rPr lang="en-GB" sz="900" dirty="0">
                          <a:solidFill>
                            <a:schemeClr val="tx1"/>
                          </a:solidFill>
                          <a:latin typeface="Calibri" pitchFamily="34" charset="0"/>
                          <a:ea typeface="맑은 고딕"/>
                          <a:cs typeface="Calibri" pitchFamily="34" charset="0"/>
                        </a:rPr>
                        <a:t> </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r>
              <a:tr h="155856">
                <a:tc>
                  <a:txBody>
                    <a:bodyPr/>
                    <a:lstStyle/>
                    <a:p>
                      <a:pPr algn="ctr" fontAlgn="b">
                        <a:lnSpc>
                          <a:spcPts val="1715"/>
                        </a:lnSpc>
                        <a:spcAft>
                          <a:spcPts val="0"/>
                        </a:spcAft>
                      </a:pPr>
                      <a:r>
                        <a:rPr lang="en-US" altLang="ko-KR" sz="900" dirty="0" smtClean="0">
                          <a:solidFill>
                            <a:srgbClr val="FF0000"/>
                          </a:solidFill>
                          <a:latin typeface="Calibri" pitchFamily="34" charset="0"/>
                          <a:ea typeface="맑은 고딕"/>
                          <a:cs typeface="Calibri" pitchFamily="34" charset="0"/>
                        </a:rPr>
                        <a:t>Smoothing</a:t>
                      </a:r>
                      <a:endParaRPr lang="ko-KR" sz="900" dirty="0">
                        <a:solidFill>
                          <a:srgbClr val="FF0000"/>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altLang="ko-KR" sz="900" dirty="0" smtClean="0">
                          <a:solidFill>
                            <a:srgbClr val="FF0000"/>
                          </a:solidFill>
                          <a:latin typeface="Calibri" pitchFamily="34" charset="0"/>
                          <a:ea typeface="맑은 고딕"/>
                          <a:cs typeface="Calibri" pitchFamily="34" charset="0"/>
                        </a:rPr>
                        <a:t>1</a:t>
                      </a:r>
                      <a:endParaRPr lang="ko-KR" sz="900" dirty="0">
                        <a:solidFill>
                          <a:srgbClr val="FF0000"/>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altLang="ko-KR" sz="900" dirty="0" smtClean="0">
                          <a:solidFill>
                            <a:srgbClr val="FF0000"/>
                          </a:solidFill>
                          <a:latin typeface="Calibri" pitchFamily="34" charset="0"/>
                          <a:ea typeface="맑은 고딕"/>
                          <a:cs typeface="Calibri" pitchFamily="34" charset="0"/>
                        </a:rPr>
                        <a:t>-</a:t>
                      </a:r>
                      <a:endParaRPr lang="ko-KR" sz="900" dirty="0">
                        <a:solidFill>
                          <a:srgbClr val="FF0000"/>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altLang="ko-KR" sz="900" dirty="0" smtClean="0">
                          <a:solidFill>
                            <a:srgbClr val="FF0000"/>
                          </a:solidFill>
                          <a:latin typeface="Calibri" pitchFamily="34" charset="0"/>
                          <a:ea typeface="맑은 고딕"/>
                          <a:cs typeface="Calibri" pitchFamily="34" charset="0"/>
                        </a:rPr>
                        <a:t>-</a:t>
                      </a:r>
                      <a:endParaRPr lang="ko-KR" sz="900" dirty="0">
                        <a:solidFill>
                          <a:srgbClr val="FF0000"/>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r>
              <a:tr h="155856">
                <a:tc>
                  <a:txBody>
                    <a:bodyPr/>
                    <a:lstStyle/>
                    <a:p>
                      <a:pPr algn="ctr" fontAlgn="b">
                        <a:lnSpc>
                          <a:spcPts val="1715"/>
                        </a:lnSpc>
                        <a:spcAft>
                          <a:spcPts val="0"/>
                        </a:spcAft>
                      </a:pPr>
                      <a:r>
                        <a:rPr lang="en-US" altLang="ko-KR" sz="900" dirty="0" smtClean="0">
                          <a:solidFill>
                            <a:srgbClr val="FF0000"/>
                          </a:solidFill>
                          <a:latin typeface="Calibri" pitchFamily="34" charset="0"/>
                          <a:ea typeface="맑은 고딕"/>
                          <a:cs typeface="Calibri" pitchFamily="34" charset="0"/>
                        </a:rPr>
                        <a:t>Beam-change</a:t>
                      </a:r>
                      <a:r>
                        <a:rPr lang="en-US" altLang="ko-KR" sz="900" baseline="0" dirty="0" smtClean="0">
                          <a:solidFill>
                            <a:srgbClr val="FF0000"/>
                          </a:solidFill>
                          <a:latin typeface="Calibri" pitchFamily="34" charset="0"/>
                          <a:ea typeface="맑은 고딕"/>
                          <a:cs typeface="Calibri" pitchFamily="34" charset="0"/>
                        </a:rPr>
                        <a:t> Indication</a:t>
                      </a:r>
                      <a:endParaRPr lang="ko-KR" sz="900" dirty="0">
                        <a:solidFill>
                          <a:srgbClr val="FF0000"/>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altLang="ko-KR" sz="900" dirty="0" smtClean="0">
                          <a:solidFill>
                            <a:srgbClr val="FF0000"/>
                          </a:solidFill>
                          <a:latin typeface="Calibri" pitchFamily="34" charset="0"/>
                          <a:ea typeface="맑은 고딕"/>
                          <a:cs typeface="Calibri" pitchFamily="34" charset="0"/>
                        </a:rPr>
                        <a:t>-</a:t>
                      </a:r>
                      <a:endParaRPr lang="ko-KR" sz="900" dirty="0">
                        <a:solidFill>
                          <a:srgbClr val="FF0000"/>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altLang="ko-KR" sz="900" dirty="0" smtClean="0">
                          <a:solidFill>
                            <a:srgbClr val="FF0000"/>
                          </a:solidFill>
                          <a:latin typeface="Calibri" pitchFamily="34" charset="0"/>
                          <a:ea typeface="맑은 고딕"/>
                          <a:cs typeface="Calibri" pitchFamily="34" charset="0"/>
                        </a:rPr>
                        <a:t>1</a:t>
                      </a:r>
                      <a:endParaRPr lang="ko-KR" sz="900" dirty="0">
                        <a:solidFill>
                          <a:srgbClr val="FF0000"/>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altLang="ko-KR" sz="900" dirty="0" smtClean="0">
                          <a:solidFill>
                            <a:srgbClr val="FF0000"/>
                          </a:solidFill>
                          <a:latin typeface="Calibri" pitchFamily="34" charset="0"/>
                          <a:ea typeface="맑은 고딕"/>
                          <a:cs typeface="Calibri" pitchFamily="34" charset="0"/>
                        </a:rPr>
                        <a:t>-</a:t>
                      </a:r>
                      <a:endParaRPr lang="ko-KR" sz="900" dirty="0">
                        <a:solidFill>
                          <a:srgbClr val="FF0000"/>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r>
              <a:tr h="155856">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Reserved</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smtClean="0">
                          <a:solidFill>
                            <a:schemeClr val="tx1"/>
                          </a:solidFill>
                          <a:latin typeface="Calibri" pitchFamily="34" charset="0"/>
                          <a:ea typeface="맑은 고딕"/>
                          <a:cs typeface="Calibri" pitchFamily="34" charset="0"/>
                        </a:rPr>
                        <a:t>4</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smtClean="0">
                          <a:solidFill>
                            <a:schemeClr val="tx1"/>
                          </a:solidFill>
                          <a:latin typeface="Calibri" pitchFamily="34" charset="0"/>
                          <a:ea typeface="맑은 고딕"/>
                          <a:cs typeface="Calibri" pitchFamily="34" charset="0"/>
                        </a:rPr>
                        <a:t>4</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altLang="ko-KR" sz="900" kern="1200" dirty="0" smtClean="0">
                          <a:solidFill>
                            <a:schemeClr val="tx1"/>
                          </a:solidFill>
                          <a:latin typeface="Calibri" pitchFamily="34" charset="0"/>
                          <a:ea typeface="맑은 고딕"/>
                          <a:cs typeface="Calibri" pitchFamily="34" charset="0"/>
                        </a:rPr>
                        <a:t>4</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r>
              <a:tr h="155856">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CRC</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4</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4</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4</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r>
              <a:tr h="155856">
                <a:tc>
                  <a:txBody>
                    <a:bodyPr/>
                    <a:lstStyle/>
                    <a:p>
                      <a:pPr algn="ctr" fontAlgn="b">
                        <a:lnSpc>
                          <a:spcPts val="1715"/>
                        </a:lnSpc>
                        <a:spcAft>
                          <a:spcPts val="0"/>
                        </a:spcAft>
                      </a:pPr>
                      <a:r>
                        <a:rPr lang="en-US" sz="900" kern="1200">
                          <a:solidFill>
                            <a:schemeClr val="tx1"/>
                          </a:solidFill>
                          <a:latin typeface="Calibri" pitchFamily="34" charset="0"/>
                          <a:ea typeface="맑은 고딕"/>
                          <a:cs typeface="Calibri" pitchFamily="34" charset="0"/>
                        </a:rPr>
                        <a:t>Tail</a:t>
                      </a:r>
                      <a:endParaRPr lang="ko-KR" sz="90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6</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6</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lnSpc>
                          <a:spcPts val="1715"/>
                        </a:lnSpc>
                        <a:spcAft>
                          <a:spcPts val="0"/>
                        </a:spcAft>
                      </a:pPr>
                      <a:r>
                        <a:rPr lang="en-US" sz="900" kern="1200" dirty="0">
                          <a:solidFill>
                            <a:schemeClr val="tx1"/>
                          </a:solidFill>
                          <a:latin typeface="Calibri" pitchFamily="34" charset="0"/>
                          <a:ea typeface="맑은 고딕"/>
                          <a:cs typeface="Calibri" pitchFamily="34" charset="0"/>
                        </a:rPr>
                        <a:t>6</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r>
              <a:tr h="133967">
                <a:tc>
                  <a:txBody>
                    <a:bodyPr/>
                    <a:lstStyle/>
                    <a:p>
                      <a:pPr algn="ctr" fontAlgn="b">
                        <a:spcAft>
                          <a:spcPts val="0"/>
                        </a:spcAft>
                      </a:pPr>
                      <a:r>
                        <a:rPr lang="en-US" sz="900" b="1" kern="1200">
                          <a:solidFill>
                            <a:schemeClr val="tx1"/>
                          </a:solidFill>
                          <a:latin typeface="Calibri" pitchFamily="34" charset="0"/>
                          <a:ea typeface="맑은 고딕"/>
                          <a:cs typeface="Calibri" pitchFamily="34" charset="0"/>
                        </a:rPr>
                        <a:t>Total</a:t>
                      </a:r>
                      <a:endParaRPr lang="ko-KR" sz="90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spcAft>
                          <a:spcPts val="0"/>
                        </a:spcAft>
                      </a:pPr>
                      <a:r>
                        <a:rPr lang="en-US" sz="900" b="1" kern="1200" dirty="0">
                          <a:solidFill>
                            <a:schemeClr val="tx1"/>
                          </a:solidFill>
                          <a:latin typeface="Calibri" pitchFamily="34" charset="0"/>
                          <a:ea typeface="맑은 고딕"/>
                          <a:cs typeface="Calibri" pitchFamily="34" charset="0"/>
                        </a:rPr>
                        <a:t>48</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spcAft>
                          <a:spcPts val="0"/>
                        </a:spcAft>
                      </a:pPr>
                      <a:r>
                        <a:rPr lang="en-US" sz="900" b="1" kern="1200" dirty="0">
                          <a:solidFill>
                            <a:schemeClr val="tx1"/>
                          </a:solidFill>
                          <a:latin typeface="Calibri" pitchFamily="34" charset="0"/>
                          <a:ea typeface="맑은 고딕"/>
                          <a:cs typeface="Calibri" pitchFamily="34" charset="0"/>
                        </a:rPr>
                        <a:t>48</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b">
                        <a:spcAft>
                          <a:spcPts val="0"/>
                        </a:spcAft>
                      </a:pPr>
                      <a:r>
                        <a:rPr lang="en-US" sz="900" b="1" kern="1200" dirty="0">
                          <a:solidFill>
                            <a:schemeClr val="tx1"/>
                          </a:solidFill>
                          <a:latin typeface="Calibri" pitchFamily="34" charset="0"/>
                          <a:ea typeface="맑은 고딕"/>
                          <a:cs typeface="Calibri" pitchFamily="34" charset="0"/>
                        </a:rPr>
                        <a:t>48</a:t>
                      </a:r>
                      <a:endParaRPr lang="ko-KR" sz="900" dirty="0">
                        <a:solidFill>
                          <a:schemeClr val="tx1"/>
                        </a:solidFill>
                        <a:latin typeface="Calibri" pitchFamily="34" charset="0"/>
                        <a:ea typeface="맑은 고딕"/>
                        <a:cs typeface="Calibri" pitchFamily="34" charset="0"/>
                      </a:endParaRPr>
                    </a:p>
                  </a:txBody>
                  <a:tcPr marL="8890" marR="8890" marT="889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r>
            </a:tbl>
          </a:graphicData>
        </a:graphic>
      </p:graphicFrame>
      <p:sp>
        <p:nvSpPr>
          <p:cNvPr id="10" name="Rectangle 9"/>
          <p:cNvSpPr/>
          <p:nvPr/>
        </p:nvSpPr>
        <p:spPr>
          <a:xfrm>
            <a:off x="609600" y="1219200"/>
            <a:ext cx="7467600" cy="584775"/>
          </a:xfrm>
          <a:prstGeom prst="rect">
            <a:avLst/>
          </a:prstGeom>
        </p:spPr>
        <p:txBody>
          <a:bodyPr wrap="square">
            <a:spAutoFit/>
          </a:bodyPr>
          <a:lstStyle/>
          <a:p>
            <a:r>
              <a:rPr lang="en-US" sz="1600" b="1" dirty="0" smtClean="0"/>
              <a:t>Do you agree to have a smoothing bit in short preamble SIG field and a beam-change indication bit in long SU preamble SIGA field? </a:t>
            </a:r>
            <a:endParaRPr lang="en-US" sz="1600" b="1" dirty="0"/>
          </a:p>
        </p:txBody>
      </p:sp>
      <p:sp>
        <p:nvSpPr>
          <p:cNvPr id="9" name="Rectangle 8"/>
          <p:cNvSpPr/>
          <p:nvPr/>
        </p:nvSpPr>
        <p:spPr>
          <a:xfrm>
            <a:off x="914400" y="6062246"/>
            <a:ext cx="5791200" cy="338554"/>
          </a:xfrm>
          <a:prstGeom prst="rect">
            <a:avLst/>
          </a:prstGeom>
        </p:spPr>
        <p:txBody>
          <a:bodyPr wrap="square">
            <a:spAutoFit/>
          </a:bodyPr>
          <a:lstStyle/>
          <a:p>
            <a:pPr lvl="0">
              <a:buNone/>
            </a:pPr>
            <a:r>
              <a:rPr lang="en-US" sz="1600" b="1" dirty="0" smtClean="0"/>
              <a:t>Yes: 20	No: 0	Abstain: 2            </a:t>
            </a:r>
            <a:r>
              <a:rPr lang="en-US" sz="1600" b="1" dirty="0" smtClean="0">
                <a:solidFill>
                  <a:srgbClr val="00CC00"/>
                </a:solidFill>
              </a:rPr>
              <a:t>Pre-motion passes </a:t>
            </a:r>
          </a:p>
        </p:txBody>
      </p:sp>
      <p:sp>
        <p:nvSpPr>
          <p:cNvPr id="11" name="Footer Placeholder 10"/>
          <p:cNvSpPr>
            <a:spLocks noGrp="1"/>
          </p:cNvSpPr>
          <p:nvPr>
            <p:ph type="ftr" sz="quarter" idx="12"/>
          </p:nvPr>
        </p:nvSpPr>
        <p:spPr>
          <a:xfrm>
            <a:off x="6846367" y="6475413"/>
            <a:ext cx="1697581" cy="184666"/>
          </a:xfrm>
        </p:spPr>
        <p:txBody>
          <a:bodyPr/>
          <a:lstStyle/>
          <a:p>
            <a:pPr>
              <a:defRPr/>
            </a:pPr>
            <a:r>
              <a:rPr lang="nb-NO" dirty="0" smtClean="0"/>
              <a:t>Jianhan Liu, Mediatek Inc..</a:t>
            </a:r>
            <a:endParaRPr lang="en-US" dirty="0"/>
          </a:p>
        </p:txBody>
      </p:sp>
      <p:sp>
        <p:nvSpPr>
          <p:cNvPr id="12" name="Rectangle 11"/>
          <p:cNvSpPr/>
          <p:nvPr/>
        </p:nvSpPr>
        <p:spPr>
          <a:xfrm>
            <a:off x="609600" y="3200400"/>
            <a:ext cx="3429000" cy="1046440"/>
          </a:xfrm>
          <a:prstGeom prst="rect">
            <a:avLst/>
          </a:prstGeom>
        </p:spPr>
        <p:txBody>
          <a:bodyPr wrap="square">
            <a:spAutoFit/>
          </a:bodyPr>
          <a:lstStyle/>
          <a:p>
            <a:pPr lvl="1">
              <a:buFont typeface="Arial" pitchFamily="34" charset="0"/>
              <a:buChar char="•"/>
            </a:pPr>
            <a:r>
              <a:rPr lang="en-US" altLang="ko-KR" sz="1400" b="1" dirty="0" smtClean="0">
                <a:ea typeface="굴림" pitchFamily="50" charset="-127"/>
              </a:rPr>
              <a:t>Beam-change indication bit: </a:t>
            </a:r>
          </a:p>
          <a:p>
            <a:pPr lvl="2">
              <a:buFont typeface="Arial" pitchFamily="34" charset="0"/>
              <a:buChar char="•"/>
            </a:pPr>
            <a:r>
              <a:rPr lang="en-US" altLang="ko-KR" dirty="0" smtClean="0">
                <a:ea typeface="굴림" pitchFamily="50" charset="-127"/>
              </a:rPr>
              <a:t>A value of 1 </a:t>
            </a:r>
            <a:r>
              <a:rPr lang="en-US" dirty="0" smtClean="0"/>
              <a:t>indicates that</a:t>
            </a:r>
            <a:r>
              <a:rPr lang="en-US" altLang="ko-KR" dirty="0" smtClean="0">
                <a:ea typeface="굴림" pitchFamily="50" charset="-127"/>
              </a:rPr>
              <a:t> Q matrix is changed;</a:t>
            </a:r>
          </a:p>
          <a:p>
            <a:pPr lvl="2">
              <a:buFont typeface="Arial" pitchFamily="34" charset="0"/>
              <a:buChar char="•"/>
            </a:pPr>
            <a:r>
              <a:rPr lang="en-US" altLang="ko-KR" dirty="0" smtClean="0">
                <a:ea typeface="굴림" pitchFamily="50" charset="-127"/>
              </a:rPr>
              <a:t> A value of 0 indicates that Q matrix is un-changed</a:t>
            </a:r>
          </a:p>
        </p:txBody>
      </p:sp>
    </p:spTree>
    <p:extLst>
      <p:ext uri="{BB962C8B-B14F-4D97-AF65-F5344CB8AC3E}">
        <p14:creationId xmlns:p14="http://schemas.microsoft.com/office/powerpoint/2010/main" val="97721921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6"/>
          <p:cNvSpPr>
            <a:spLocks noGrp="1" noChangeArrowheads="1"/>
          </p:cNvSpPr>
          <p:nvPr>
            <p:ph type="sldNum" sz="quarter" idx="11"/>
          </p:nvPr>
        </p:nvSpPr>
        <p:spPr>
          <a:noFill/>
        </p:spPr>
        <p:txBody>
          <a:bodyPr/>
          <a:lstStyle/>
          <a:p>
            <a:r>
              <a:rPr lang="en-US" smtClean="0"/>
              <a:t>Slide </a:t>
            </a:r>
            <a:fld id="{6B188591-4E8D-4D19-8AD7-69E55C6E1746}" type="slidenum">
              <a:rPr lang="en-US" smtClean="0"/>
              <a:pPr/>
              <a:t>15</a:t>
            </a:fld>
            <a:endParaRPr lang="en-US" smtClean="0"/>
          </a:p>
        </p:txBody>
      </p:sp>
      <p:sp>
        <p:nvSpPr>
          <p:cNvPr id="9" name="Date Placeholder 3"/>
          <p:cNvSpPr>
            <a:spLocks noGrp="1"/>
          </p:cNvSpPr>
          <p:nvPr>
            <p:ph type="dt" sz="quarter" idx="4294967295"/>
          </p:nvPr>
        </p:nvSpPr>
        <p:spPr>
          <a:xfrm>
            <a:off x="696913" y="333375"/>
            <a:ext cx="942566" cy="276999"/>
          </a:xfrm>
          <a:prstGeom prst="rect">
            <a:avLst/>
          </a:prstGeom>
          <a:noFill/>
          <a:ln>
            <a:miter lim="800000"/>
            <a:headEnd/>
            <a:tailEnd/>
          </a:ln>
        </p:spPr>
        <p:txBody>
          <a:bodyPr/>
          <a:lstStyle/>
          <a:p>
            <a:r>
              <a:rPr lang="en-US" dirty="0" smtClean="0">
                <a:cs typeface="Arial" charset="0"/>
              </a:rPr>
              <a:t>July 2012</a:t>
            </a:r>
          </a:p>
        </p:txBody>
      </p:sp>
      <p:sp>
        <p:nvSpPr>
          <p:cNvPr id="11" name="Content Placeholder 2"/>
          <p:cNvSpPr>
            <a:spLocks noGrp="1"/>
          </p:cNvSpPr>
          <p:nvPr>
            <p:ph idx="1"/>
          </p:nvPr>
        </p:nvSpPr>
        <p:spPr>
          <a:xfrm>
            <a:off x="381000" y="1828800"/>
            <a:ext cx="8305800" cy="4267200"/>
          </a:xfrm>
        </p:spPr>
        <p:txBody>
          <a:bodyPr/>
          <a:lstStyle/>
          <a:p>
            <a:r>
              <a:rPr lang="en-US" sz="2000" dirty="0" smtClean="0"/>
              <a:t>Do you agree to add the following paragraph in the </a:t>
            </a:r>
            <a:r>
              <a:rPr lang="en-GB" sz="2000" dirty="0" smtClean="0"/>
              <a:t>Specification Framework for </a:t>
            </a:r>
            <a:r>
              <a:rPr lang="en-GB" sz="2000" dirty="0" err="1" smtClean="0"/>
              <a:t>Tgah</a:t>
            </a:r>
            <a:r>
              <a:rPr lang="en-GB" sz="2000" dirty="0" smtClean="0"/>
              <a:t> </a:t>
            </a:r>
            <a:r>
              <a:rPr lang="en-US" sz="2000" dirty="0" smtClean="0"/>
              <a:t>in section R.3.2.1.1.E?</a:t>
            </a:r>
          </a:p>
          <a:p>
            <a:pPr lvl="1"/>
            <a:r>
              <a:rPr lang="en-US" altLang="ko-KR" dirty="0" smtClean="0">
                <a:ea typeface="굴림" pitchFamily="50" charset="-127"/>
              </a:rPr>
              <a:t>Note: If</a:t>
            </a:r>
            <a:r>
              <a:rPr lang="ko-KR" altLang="en-US" dirty="0" smtClean="0">
                <a:ea typeface="굴림" pitchFamily="50" charset="-127"/>
              </a:rPr>
              <a:t> </a:t>
            </a:r>
            <a:r>
              <a:rPr lang="en-US" altLang="ko-KR" dirty="0" smtClean="0">
                <a:ea typeface="굴림" pitchFamily="50" charset="-127"/>
              </a:rPr>
              <a:t>the beam-change indication bit in long preamble is set to 0, the receiver may do channel smoothing. Otherwise, smoothing is not recommended.  </a:t>
            </a:r>
            <a:endParaRPr lang="en-US" dirty="0" smtClean="0"/>
          </a:p>
          <a:p>
            <a:pPr lvl="0">
              <a:buNone/>
            </a:pPr>
            <a:endParaRPr lang="en-US" dirty="0" smtClean="0"/>
          </a:p>
          <a:p>
            <a:pPr lvl="0">
              <a:buNone/>
            </a:pPr>
            <a:r>
              <a:rPr lang="en-US" sz="1600" dirty="0" smtClean="0"/>
              <a:t>Yes: 20	No: 0	Abstain: 3</a:t>
            </a:r>
          </a:p>
          <a:p>
            <a:pPr lvl="0">
              <a:buNone/>
            </a:pPr>
            <a:endParaRPr lang="en-US" sz="1600" dirty="0"/>
          </a:p>
          <a:p>
            <a:pPr lvl="0">
              <a:buNone/>
            </a:pPr>
            <a:r>
              <a:rPr lang="en-US" sz="1600" dirty="0" smtClean="0">
                <a:solidFill>
                  <a:srgbClr val="00CC00"/>
                </a:solidFill>
              </a:rPr>
              <a:t>Pre-motion passes</a:t>
            </a:r>
          </a:p>
          <a:p>
            <a:pPr lvl="0">
              <a:buNone/>
            </a:pPr>
            <a:endParaRPr lang="en-US" dirty="0" smtClean="0"/>
          </a:p>
        </p:txBody>
      </p:sp>
      <p:sp>
        <p:nvSpPr>
          <p:cNvPr id="12" name="Title 1"/>
          <p:cNvSpPr>
            <a:spLocks noGrp="1"/>
          </p:cNvSpPr>
          <p:nvPr>
            <p:ph type="title"/>
          </p:nvPr>
        </p:nvSpPr>
        <p:spPr>
          <a:xfrm>
            <a:off x="381000" y="685800"/>
            <a:ext cx="8305800" cy="914400"/>
          </a:xfrm>
        </p:spPr>
        <p:txBody>
          <a:bodyPr/>
          <a:lstStyle/>
          <a:p>
            <a:r>
              <a:rPr lang="en-US" dirty="0" smtClean="0"/>
              <a:t>Straw poll 2 (825r2)</a:t>
            </a:r>
            <a:endParaRPr lang="en-US" dirty="0"/>
          </a:p>
        </p:txBody>
      </p:sp>
      <p:sp>
        <p:nvSpPr>
          <p:cNvPr id="6" name="Footer Placeholder 10"/>
          <p:cNvSpPr>
            <a:spLocks noGrp="1"/>
          </p:cNvSpPr>
          <p:nvPr>
            <p:ph type="ftr" sz="quarter" idx="12"/>
          </p:nvPr>
        </p:nvSpPr>
        <p:spPr>
          <a:xfrm>
            <a:off x="6846367" y="6475413"/>
            <a:ext cx="1697581" cy="184666"/>
          </a:xfrm>
        </p:spPr>
        <p:txBody>
          <a:bodyPr/>
          <a:lstStyle/>
          <a:p>
            <a:pPr>
              <a:defRPr/>
            </a:pPr>
            <a:r>
              <a:rPr lang="nb-NO" dirty="0" smtClean="0"/>
              <a:t>Jianhan Liu, Mediatek Inc..</a:t>
            </a:r>
            <a:endParaRPr lang="en-US" dirty="0"/>
          </a:p>
        </p:txBody>
      </p:sp>
    </p:spTree>
    <p:extLst>
      <p:ext uri="{BB962C8B-B14F-4D97-AF65-F5344CB8AC3E}">
        <p14:creationId xmlns:p14="http://schemas.microsoft.com/office/powerpoint/2010/main" val="97279913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quarter" idx="4294967295"/>
          </p:nvPr>
        </p:nvSpPr>
        <p:spPr>
          <a:xfrm>
            <a:off x="696913" y="333375"/>
            <a:ext cx="942975" cy="276225"/>
          </a:xfrm>
          <a:prstGeom prst="rect">
            <a:avLst/>
          </a:prstGeom>
        </p:spPr>
        <p:txBody>
          <a:bodyPr/>
          <a:lstStyle/>
          <a:p>
            <a:pPr>
              <a:defRPr/>
            </a:pPr>
            <a:r>
              <a:rPr lang="en-US" smtClean="0"/>
              <a:t>July 2012</a:t>
            </a:r>
            <a:endParaRPr lang="en-US"/>
          </a:p>
        </p:txBody>
      </p:sp>
      <p:sp>
        <p:nvSpPr>
          <p:cNvPr id="5" name="바닥글 개체 틀 4"/>
          <p:cNvSpPr>
            <a:spLocks noGrp="1"/>
          </p:cNvSpPr>
          <p:nvPr>
            <p:ph type="ftr" sz="quarter" idx="11"/>
          </p:nvPr>
        </p:nvSpPr>
        <p:spPr/>
        <p:txBody>
          <a:bodyPr/>
          <a:lstStyle/>
          <a:p>
            <a:pPr>
              <a:defRPr/>
            </a:pPr>
            <a:r>
              <a:rPr lang="en-US" altLang="ko-KR" smtClean="0"/>
              <a:t>Yongho Seok, LG Electronics</a:t>
            </a:r>
            <a:endParaRPr lang="en-US" altLang="ko-KR"/>
          </a:p>
        </p:txBody>
      </p:sp>
      <p:sp>
        <p:nvSpPr>
          <p:cNvPr id="21508"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Arial" charset="0"/>
              </a:defRPr>
            </a:lvl1pPr>
            <a:lvl2pPr marL="742950" indent="-285750" eaLnBrk="0" hangingPunct="0">
              <a:defRPr sz="1200">
                <a:solidFill>
                  <a:schemeClr val="tx1"/>
                </a:solidFill>
                <a:latin typeface="Times New Roman" charset="0"/>
                <a:ea typeface="Arial" charset="0"/>
                <a:cs typeface="Arial" charset="0"/>
              </a:defRPr>
            </a:lvl2pPr>
            <a:lvl3pPr marL="1143000" indent="-228600" eaLnBrk="0" hangingPunct="0">
              <a:defRPr sz="1200">
                <a:solidFill>
                  <a:schemeClr val="tx1"/>
                </a:solidFill>
                <a:latin typeface="Times New Roman" charset="0"/>
                <a:ea typeface="Arial" charset="0"/>
                <a:cs typeface="Arial" charset="0"/>
              </a:defRPr>
            </a:lvl3pPr>
            <a:lvl4pPr marL="1600200" indent="-228600" eaLnBrk="0" hangingPunct="0">
              <a:defRPr sz="1200">
                <a:solidFill>
                  <a:schemeClr val="tx1"/>
                </a:solidFill>
                <a:latin typeface="Times New Roman" charset="0"/>
                <a:ea typeface="Arial" charset="0"/>
                <a:cs typeface="Arial" charset="0"/>
              </a:defRPr>
            </a:lvl4pPr>
            <a:lvl5pPr marL="2057400" indent="-228600" eaLnBrk="0" hangingPunct="0">
              <a:defRPr sz="12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sz="12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sz="12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sz="12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sz="1200">
                <a:solidFill>
                  <a:schemeClr val="tx1"/>
                </a:solidFill>
                <a:latin typeface="Times New Roman" charset="0"/>
                <a:ea typeface="Arial" charset="0"/>
                <a:cs typeface="Arial" charset="0"/>
              </a:defRPr>
            </a:lvl9pPr>
          </a:lstStyle>
          <a:p>
            <a:r>
              <a:rPr lang="en-US" altLang="ko-KR">
                <a:ea typeface="굴림" charset="0"/>
                <a:cs typeface="굴림" charset="0"/>
              </a:rPr>
              <a:t>Slide </a:t>
            </a:r>
            <a:fld id="{E7676F9C-AF4F-5648-B49F-1D0FFA534A13}" type="slidenum">
              <a:rPr lang="en-US" altLang="ko-KR">
                <a:ea typeface="굴림" charset="0"/>
                <a:cs typeface="굴림" charset="0"/>
              </a:rPr>
              <a:pPr/>
              <a:t>16</a:t>
            </a:fld>
            <a:endParaRPr lang="en-US" altLang="ko-KR">
              <a:ea typeface="굴림" charset="0"/>
              <a:cs typeface="굴림" charset="0"/>
            </a:endParaRPr>
          </a:p>
        </p:txBody>
      </p:sp>
      <p:sp>
        <p:nvSpPr>
          <p:cNvPr id="21509" name="제목 1"/>
          <p:cNvSpPr>
            <a:spLocks noGrp="1"/>
          </p:cNvSpPr>
          <p:nvPr>
            <p:ph type="title"/>
          </p:nvPr>
        </p:nvSpPr>
        <p:spPr>
          <a:xfrm>
            <a:off x="381000" y="685800"/>
            <a:ext cx="8305800" cy="914400"/>
          </a:xfrm>
        </p:spPr>
        <p:txBody>
          <a:bodyPr/>
          <a:lstStyle/>
          <a:p>
            <a:r>
              <a:rPr lang="en-US" altLang="ko-KR" dirty="0">
                <a:latin typeface="Times New Roman" charset="0"/>
                <a:ea typeface="굴림" charset="0"/>
                <a:cs typeface="굴림" charset="0"/>
              </a:rPr>
              <a:t>Straw Poll </a:t>
            </a:r>
            <a:r>
              <a:rPr lang="en-US" altLang="ko-KR" dirty="0" smtClean="0">
                <a:latin typeface="Times New Roman" charset="0"/>
                <a:ea typeface="굴림" charset="0"/>
                <a:cs typeface="굴림" charset="0"/>
              </a:rPr>
              <a:t>1 (832r2) </a:t>
            </a:r>
            <a:endParaRPr lang="ko-KR" altLang="en-US" dirty="0">
              <a:latin typeface="Times New Roman" charset="0"/>
              <a:ea typeface="굴림" charset="0"/>
              <a:cs typeface="굴림" charset="0"/>
            </a:endParaRPr>
          </a:p>
        </p:txBody>
      </p:sp>
      <p:sp>
        <p:nvSpPr>
          <p:cNvPr id="21510" name="내용 개체 틀 2"/>
          <p:cNvSpPr>
            <a:spLocks noGrp="1"/>
          </p:cNvSpPr>
          <p:nvPr>
            <p:ph idx="1"/>
          </p:nvPr>
        </p:nvSpPr>
        <p:spPr>
          <a:xfrm>
            <a:off x="381000" y="1828800"/>
            <a:ext cx="4267200" cy="4267200"/>
          </a:xfrm>
        </p:spPr>
        <p:txBody>
          <a:bodyPr/>
          <a:lstStyle/>
          <a:p>
            <a:r>
              <a:rPr lang="en-US" altLang="ko-KR" dirty="0">
                <a:latin typeface="Times New Roman" charset="0"/>
                <a:ea typeface="굴림" charset="0"/>
                <a:cs typeface="굴림" charset="0"/>
              </a:rPr>
              <a:t>Do you support the following SIGA fields design for &gt;= 2MHz PHY? </a:t>
            </a:r>
            <a:endParaRPr lang="en-US" altLang="ko-KR" dirty="0" smtClean="0">
              <a:latin typeface="Times New Roman" charset="0"/>
              <a:ea typeface="굴림" charset="0"/>
              <a:cs typeface="굴림" charset="0"/>
            </a:endParaRPr>
          </a:p>
          <a:p>
            <a:endParaRPr lang="en-US" altLang="ko-KR" dirty="0">
              <a:latin typeface="Times New Roman" charset="0"/>
              <a:ea typeface="굴림" charset="0"/>
              <a:cs typeface="굴림" charset="0"/>
            </a:endParaRPr>
          </a:p>
          <a:p>
            <a:r>
              <a:rPr lang="en-US" altLang="ko-KR" dirty="0" smtClean="0">
                <a:latin typeface="Times New Roman" charset="0"/>
                <a:ea typeface="굴림" charset="0"/>
                <a:cs typeface="굴림" charset="0"/>
              </a:rPr>
              <a:t>Y: 17</a:t>
            </a:r>
          </a:p>
          <a:p>
            <a:r>
              <a:rPr lang="en-US" altLang="ko-KR" dirty="0" smtClean="0">
                <a:latin typeface="Times New Roman" charset="0"/>
                <a:ea typeface="굴림" charset="0"/>
                <a:cs typeface="굴림" charset="0"/>
              </a:rPr>
              <a:t>N: 0</a:t>
            </a:r>
          </a:p>
          <a:p>
            <a:r>
              <a:rPr lang="en-US" altLang="ko-KR" dirty="0" smtClean="0">
                <a:latin typeface="Times New Roman" charset="0"/>
                <a:ea typeface="굴림" charset="0"/>
                <a:cs typeface="굴림" charset="0"/>
              </a:rPr>
              <a:t>Abs: 4</a:t>
            </a:r>
          </a:p>
          <a:p>
            <a:endParaRPr lang="en-US" altLang="ko-KR" dirty="0" smtClean="0">
              <a:latin typeface="Times New Roman" charset="0"/>
              <a:ea typeface="굴림" charset="0"/>
              <a:cs typeface="굴림" charset="0"/>
            </a:endParaRPr>
          </a:p>
          <a:p>
            <a:r>
              <a:rPr lang="en-US" altLang="ko-KR" sz="1600" dirty="0" smtClean="0">
                <a:solidFill>
                  <a:srgbClr val="66FF33"/>
                </a:solidFill>
                <a:latin typeface="Times New Roman" charset="0"/>
                <a:ea typeface="굴림" charset="0"/>
                <a:cs typeface="굴림" charset="0"/>
              </a:rPr>
              <a:t>Pre-motion passes</a:t>
            </a:r>
            <a:endParaRPr lang="en-US" altLang="ko-KR" sz="1600" dirty="0">
              <a:solidFill>
                <a:srgbClr val="66FF33"/>
              </a:solidFill>
              <a:latin typeface="Times New Roman" charset="0"/>
              <a:ea typeface="굴림" charset="0"/>
              <a:cs typeface="굴림" charset="0"/>
            </a:endParaRPr>
          </a:p>
        </p:txBody>
      </p:sp>
      <p:graphicFrame>
        <p:nvGraphicFramePr>
          <p:cNvPr id="9" name="표 8"/>
          <p:cNvGraphicFramePr>
            <a:graphicFrameLocks noGrp="1"/>
          </p:cNvGraphicFramePr>
          <p:nvPr/>
        </p:nvGraphicFramePr>
        <p:xfrm>
          <a:off x="4876800" y="1519238"/>
          <a:ext cx="4038600" cy="4947157"/>
        </p:xfrm>
        <a:graphic>
          <a:graphicData uri="http://schemas.openxmlformats.org/drawingml/2006/table">
            <a:tbl>
              <a:tblPr/>
              <a:tblGrid>
                <a:gridCol w="1243013"/>
                <a:gridCol w="1179512"/>
                <a:gridCol w="808038"/>
                <a:gridCol w="808037"/>
              </a:tblGrid>
              <a:tr h="149225">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sz="1200" b="0" i="0" u="none" strike="noStrike" cap="none" normalizeH="0" baseline="0">
                        <a:ln>
                          <a:noFill/>
                        </a:ln>
                        <a:solidFill>
                          <a:schemeClr val="tx1"/>
                        </a:solidFill>
                        <a:effectLst/>
                        <a:latin typeface="Calibri" charset="0"/>
                        <a:ea typeface="굴림"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ko-KR" sz="1600" b="0" i="0" u="none" strike="noStrike" cap="none" normalizeH="0" baseline="0">
                          <a:ln>
                            <a:noFill/>
                          </a:ln>
                          <a:solidFill>
                            <a:schemeClr val="tx1"/>
                          </a:solidFill>
                          <a:effectLst/>
                          <a:latin typeface="Calibri" charset="0"/>
                          <a:ea typeface="맑은 고딕" charset="0"/>
                          <a:cs typeface="Calibri" charset="0"/>
                        </a:rPr>
                        <a:t>Short preamble</a:t>
                      </a:r>
                      <a:endParaRPr kumimoji="0" lang="ko-KR" sz="16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ko-KR" sz="1600" b="0" i="0" u="none" strike="noStrike" cap="none" normalizeH="0" baseline="0">
                          <a:ln>
                            <a:noFill/>
                          </a:ln>
                          <a:solidFill>
                            <a:schemeClr val="tx1"/>
                          </a:solidFill>
                          <a:effectLst/>
                          <a:latin typeface="Calibri" charset="0"/>
                          <a:ea typeface="맑은 고딕" charset="0"/>
                          <a:cs typeface="Calibri" charset="0"/>
                        </a:rPr>
                        <a:t>Long preamble</a:t>
                      </a:r>
                      <a:endParaRPr kumimoji="0" lang="ko-KR" sz="16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hMerge="1">
                  <a:txBody>
                    <a:bodyPr/>
                    <a:lstStyle/>
                    <a:p>
                      <a:endParaRPr lang="en-US"/>
                    </a:p>
                  </a:txBody>
                  <a:tcPr/>
                </a:tc>
              </a:tr>
              <a:tr h="122238">
                <a:tc vMerge="1">
                  <a:txBody>
                    <a:bodyPr/>
                    <a:lstStyle/>
                    <a:p>
                      <a:endParaRPr lang="en-US"/>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ko-KR" sz="1200" b="1" i="0" u="none" strike="noStrike" cap="none" normalizeH="0" baseline="0">
                          <a:ln>
                            <a:noFill/>
                          </a:ln>
                          <a:solidFill>
                            <a:srgbClr val="000000"/>
                          </a:solidFill>
                          <a:effectLst/>
                          <a:latin typeface="Calibri" charset="0"/>
                          <a:ea typeface="맑은 고딕" charset="0"/>
                          <a:cs typeface="Calibri" charset="0"/>
                        </a:rPr>
                        <a:t>SU</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ko-KR" sz="1200" b="1" i="0" u="none" strike="noStrike" cap="none" normalizeH="0" baseline="0">
                          <a:ln>
                            <a:noFill/>
                          </a:ln>
                          <a:solidFill>
                            <a:srgbClr val="000000"/>
                          </a:solidFill>
                          <a:effectLst/>
                          <a:latin typeface="Calibri" charset="0"/>
                          <a:ea typeface="맑은 고딕" charset="0"/>
                          <a:cs typeface="Calibri" charset="0"/>
                        </a:rPr>
                        <a:t>SU</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ko-KR" sz="1200" b="1" i="0" u="none" strike="noStrike" cap="none" normalizeH="0" baseline="0">
                          <a:ln>
                            <a:noFill/>
                          </a:ln>
                          <a:solidFill>
                            <a:srgbClr val="000000"/>
                          </a:solidFill>
                          <a:effectLst/>
                          <a:latin typeface="Calibri" charset="0"/>
                          <a:ea typeface="맑은 고딕" charset="0"/>
                          <a:cs typeface="Calibri" charset="0"/>
                        </a:rPr>
                        <a:t>MU</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SU/MU Indication</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Length / Duration</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9</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9</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9</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MCS</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4</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4</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굴림" charset="0"/>
                          <a:cs typeface="Calibri" charset="0"/>
                        </a:rPr>
                        <a:t>-</a:t>
                      </a:r>
                      <a:endParaRPr kumimoji="0" lang="ko-KR" sz="1200" b="0" i="0" u="none" strike="noStrike" cap="none" normalizeH="0" baseline="0">
                        <a:ln>
                          <a:noFill/>
                        </a:ln>
                        <a:solidFill>
                          <a:schemeClr val="tx1"/>
                        </a:solidFill>
                        <a:effectLst/>
                        <a:latin typeface="Calibri" charset="0"/>
                        <a:ea typeface="굴림"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BW </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2</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2</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2</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Aggregation</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굴림" charset="0"/>
                          <a:cs typeface="Calibri" charset="0"/>
                        </a:rPr>
                        <a:t>-</a:t>
                      </a:r>
                      <a:endParaRPr kumimoji="0" lang="ko-KR" sz="1200" b="0" i="0" u="none" strike="noStrike" cap="none" normalizeH="0" baseline="0">
                        <a:ln>
                          <a:noFill/>
                        </a:ln>
                        <a:solidFill>
                          <a:schemeClr val="tx1"/>
                        </a:solidFill>
                        <a:effectLst/>
                        <a:latin typeface="Calibri" charset="0"/>
                        <a:ea typeface="굴림"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STBC</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Coding</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2</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2</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5</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SGI</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GID</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굴림" charset="0"/>
                          <a:cs typeface="Calibri" charset="0"/>
                        </a:rPr>
                        <a:t>-</a:t>
                      </a:r>
                      <a:endParaRPr kumimoji="0" lang="ko-KR" sz="1200" b="0" i="0" u="none" strike="noStrike" cap="none" normalizeH="0" baseline="0">
                        <a:ln>
                          <a:noFill/>
                        </a:ln>
                        <a:solidFill>
                          <a:schemeClr val="tx1"/>
                        </a:solidFill>
                        <a:effectLst/>
                        <a:latin typeface="Calibri" charset="0"/>
                        <a:ea typeface="굴림"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굴림" charset="0"/>
                          <a:cs typeface="Calibri" charset="0"/>
                        </a:rPr>
                        <a:t>-</a:t>
                      </a:r>
                      <a:endParaRPr kumimoji="0" lang="ko-KR" sz="1200" b="0" i="0" u="none" strike="noStrike" cap="none" normalizeH="0" baseline="0">
                        <a:ln>
                          <a:noFill/>
                        </a:ln>
                        <a:solidFill>
                          <a:schemeClr val="tx1"/>
                        </a:solidFill>
                        <a:effectLst/>
                        <a:latin typeface="Calibri" charset="0"/>
                        <a:ea typeface="굴림"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6</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Nsts</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2</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2</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8 </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PAID</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9</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9</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굴림" charset="0"/>
                          <a:cs typeface="Calibri" charset="0"/>
                        </a:rPr>
                        <a:t>-</a:t>
                      </a:r>
                      <a:endParaRPr kumimoji="0" lang="ko-KR" sz="1200" b="0" i="0" u="none" strike="noStrike" cap="none" normalizeH="0" baseline="0">
                        <a:ln>
                          <a:noFill/>
                        </a:ln>
                        <a:solidFill>
                          <a:schemeClr val="tx1"/>
                        </a:solidFill>
                        <a:effectLst/>
                        <a:latin typeface="Calibri" charset="0"/>
                        <a:ea typeface="굴림"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Ack Indication</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2</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2</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  2 </a:t>
                      </a:r>
                      <a:r>
                        <a:rPr kumimoji="0" lang="en-GB" altLang="ko-KR" sz="1200" b="0" i="0" u="none" strike="noStrike" cap="none" normalizeH="0" baseline="0">
                          <a:ln>
                            <a:noFill/>
                          </a:ln>
                          <a:solidFill>
                            <a:schemeClr val="tx1"/>
                          </a:solidFill>
                          <a:effectLst/>
                          <a:latin typeface="Calibri" charset="0"/>
                          <a:ea typeface="맑은 고딕" charset="0"/>
                          <a:cs typeface="Calibri" charset="0"/>
                        </a:rPr>
                        <a:t> </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Smoothing</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212725">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Beam-change Indication</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Reserved</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4</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3</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3</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CRC</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4</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4</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4</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Tail</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6</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6</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6</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222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ko-KR" sz="1200" b="1" i="0" u="none" strike="noStrike" cap="none" normalizeH="0" baseline="0">
                          <a:ln>
                            <a:noFill/>
                          </a:ln>
                          <a:solidFill>
                            <a:schemeClr val="tx1"/>
                          </a:solidFill>
                          <a:effectLst/>
                          <a:latin typeface="Calibri" charset="0"/>
                          <a:ea typeface="맑은 고딕" charset="0"/>
                          <a:cs typeface="Calibri" charset="0"/>
                        </a:rPr>
                        <a:t>Total</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ko-KR" sz="1200" b="1" i="0" u="none" strike="noStrike" cap="none" normalizeH="0" baseline="0">
                          <a:ln>
                            <a:noFill/>
                          </a:ln>
                          <a:solidFill>
                            <a:schemeClr val="tx1"/>
                          </a:solidFill>
                          <a:effectLst/>
                          <a:latin typeface="Calibri" charset="0"/>
                          <a:ea typeface="맑은 고딕" charset="0"/>
                          <a:cs typeface="Calibri" charset="0"/>
                        </a:rPr>
                        <a:t>48</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ko-KR" sz="1200" b="1" i="0" u="none" strike="noStrike" cap="none" normalizeH="0" baseline="0">
                          <a:ln>
                            <a:noFill/>
                          </a:ln>
                          <a:solidFill>
                            <a:schemeClr val="tx1"/>
                          </a:solidFill>
                          <a:effectLst/>
                          <a:latin typeface="Calibri" charset="0"/>
                          <a:ea typeface="맑은 고딕" charset="0"/>
                          <a:cs typeface="Calibri" charset="0"/>
                        </a:rPr>
                        <a:t>48</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ko-KR" sz="1200" b="1" i="0" u="none" strike="noStrike" cap="none" normalizeH="0" baseline="0">
                          <a:ln>
                            <a:noFill/>
                          </a:ln>
                          <a:solidFill>
                            <a:schemeClr val="tx1"/>
                          </a:solidFill>
                          <a:effectLst/>
                          <a:latin typeface="Calibri" charset="0"/>
                          <a:ea typeface="맑은 고딕" charset="0"/>
                          <a:cs typeface="Calibri" charset="0"/>
                        </a:rPr>
                        <a:t>48</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bl>
          </a:graphicData>
        </a:graphic>
      </p:graphicFrame>
    </p:spTree>
    <p:extLst>
      <p:ext uri="{BB962C8B-B14F-4D97-AF65-F5344CB8AC3E}">
        <p14:creationId xmlns:p14="http://schemas.microsoft.com/office/powerpoint/2010/main" val="27573658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제목 1"/>
          <p:cNvSpPr>
            <a:spLocks noGrp="1"/>
          </p:cNvSpPr>
          <p:nvPr>
            <p:ph type="title"/>
          </p:nvPr>
        </p:nvSpPr>
        <p:spPr/>
        <p:txBody>
          <a:bodyPr/>
          <a:lstStyle/>
          <a:p>
            <a:r>
              <a:rPr lang="en-US" altLang="ko-KR" dirty="0">
                <a:latin typeface="Times New Roman" charset="0"/>
                <a:ea typeface="굴림" charset="0"/>
                <a:cs typeface="굴림" charset="0"/>
              </a:rPr>
              <a:t>Straw Poll </a:t>
            </a:r>
            <a:r>
              <a:rPr lang="en-US" altLang="ko-KR" dirty="0" smtClean="0">
                <a:latin typeface="Times New Roman" charset="0"/>
                <a:ea typeface="굴림" charset="0"/>
                <a:cs typeface="굴림" charset="0"/>
              </a:rPr>
              <a:t>2 </a:t>
            </a:r>
            <a:r>
              <a:rPr lang="en-US" altLang="ko-KR" dirty="0">
                <a:latin typeface="Times New Roman" charset="0"/>
                <a:ea typeface="굴림" charset="0"/>
                <a:cs typeface="굴림" charset="0"/>
              </a:rPr>
              <a:t>(832r2)</a:t>
            </a:r>
            <a:endParaRPr lang="ko-KR" altLang="en-US" dirty="0">
              <a:latin typeface="Times New Roman" charset="0"/>
              <a:ea typeface="굴림" charset="0"/>
              <a:cs typeface="굴림" charset="0"/>
            </a:endParaRPr>
          </a:p>
        </p:txBody>
      </p:sp>
      <p:sp>
        <p:nvSpPr>
          <p:cNvPr id="22531" name="내용 개체 틀 2"/>
          <p:cNvSpPr>
            <a:spLocks noGrp="1"/>
          </p:cNvSpPr>
          <p:nvPr>
            <p:ph idx="1"/>
          </p:nvPr>
        </p:nvSpPr>
        <p:spPr>
          <a:xfrm>
            <a:off x="685800" y="1905000"/>
            <a:ext cx="7772400" cy="4114800"/>
          </a:xfrm>
        </p:spPr>
        <p:txBody>
          <a:bodyPr/>
          <a:lstStyle/>
          <a:p>
            <a:r>
              <a:rPr lang="en-US" altLang="ko-KR" sz="1600" dirty="0">
                <a:latin typeface="Times New Roman" charset="0"/>
                <a:ea typeface="굴림" charset="0"/>
                <a:cs typeface="굴림" charset="0"/>
              </a:rPr>
              <a:t>Do you support the following modification of SIGB fields  for &gt;= 2MHz PHY?</a:t>
            </a:r>
          </a:p>
          <a:p>
            <a:pPr marL="800100" lvl="1" indent="-342900">
              <a:buFontTx/>
              <a:buChar char="-"/>
            </a:pPr>
            <a:r>
              <a:rPr lang="en-US" altLang="ko-KR" sz="1200" b="1" dirty="0">
                <a:latin typeface="Calibri" charset="0"/>
                <a:ea typeface="굴림" charset="0"/>
                <a:cs typeface="Calibri" charset="0"/>
              </a:rPr>
              <a:t>R.3.2.1.1.E bullet 2: replace “2MHz SIGB (long preamble)” with “For MU-MIMO transmission the 2MHz SIGB content is as shown in the following table. For SU-MIMO transmission the SIGB symbol is identical to D-LTF1.” </a:t>
            </a:r>
          </a:p>
          <a:p>
            <a:pPr marL="800100" lvl="1" indent="-342900">
              <a:buFontTx/>
              <a:buChar char="-"/>
            </a:pPr>
            <a:r>
              <a:rPr lang="en-GB" altLang="ko-KR" sz="1200" b="1" dirty="0">
                <a:latin typeface="Calibri" charset="0"/>
                <a:ea typeface="굴림" charset="0"/>
                <a:cs typeface="Calibri" charset="0"/>
              </a:rPr>
              <a:t>R.3.2.A bullet 4: replace the sentence starting with “</a:t>
            </a:r>
            <a:r>
              <a:rPr lang="en-US" altLang="ko-KR" sz="1200" b="1" dirty="0">
                <a:latin typeface="Calibri" charset="0"/>
                <a:ea typeface="굴림" charset="0"/>
                <a:cs typeface="Calibri" charset="0"/>
              </a:rPr>
              <a:t>n=0,1,2,…is the symbol index” with </a:t>
            </a:r>
            <a:r>
              <a:rPr lang="en-GB" altLang="ko-KR" sz="1200" b="1" dirty="0">
                <a:latin typeface="Calibri" charset="0"/>
                <a:ea typeface="굴림" charset="0"/>
                <a:cs typeface="Calibri" charset="0"/>
              </a:rPr>
              <a:t> “</a:t>
            </a:r>
            <a:r>
              <a:rPr lang="en-US" altLang="ko-KR" sz="1200" b="1" dirty="0">
                <a:latin typeface="Calibri" charset="0"/>
                <a:ea typeface="굴림" charset="0"/>
                <a:cs typeface="Calibri" charset="0"/>
              </a:rPr>
              <a:t>n=0,1,2,…is the symbol index, continuously counted from the 1</a:t>
            </a:r>
            <a:r>
              <a:rPr lang="en-US" altLang="ko-KR" sz="1200" b="1" baseline="30000" dirty="0">
                <a:latin typeface="Calibri" charset="0"/>
                <a:ea typeface="굴림" charset="0"/>
                <a:cs typeface="Calibri" charset="0"/>
              </a:rPr>
              <a:t>st</a:t>
            </a:r>
            <a:r>
              <a:rPr lang="en-US" altLang="ko-KR" sz="1200" b="1" dirty="0">
                <a:latin typeface="Calibri" charset="0"/>
                <a:ea typeface="굴림" charset="0"/>
                <a:cs typeface="Calibri" charset="0"/>
              </a:rPr>
              <a:t> Data symbol for short preamble and long preamble when in SU mode, and from SIGB for long preamble when in MU mode</a:t>
            </a:r>
            <a:r>
              <a:rPr lang="en-GB" altLang="ko-KR" sz="1200" b="1" dirty="0">
                <a:latin typeface="Calibri" charset="0"/>
                <a:ea typeface="굴림" charset="0"/>
                <a:cs typeface="Calibri" charset="0"/>
              </a:rPr>
              <a:t>” </a:t>
            </a:r>
          </a:p>
          <a:p>
            <a:pPr marL="800100" lvl="1" indent="-342900">
              <a:buFontTx/>
              <a:buChar char="-"/>
            </a:pPr>
            <a:r>
              <a:rPr lang="en-US" altLang="ko-KR" sz="1200" b="1" dirty="0">
                <a:latin typeface="Calibri" charset="0"/>
                <a:ea typeface="굴림" charset="0"/>
                <a:cs typeface="Calibri" charset="0"/>
              </a:rPr>
              <a:t>R.3.2.1.D: The draft specification shall use the 4 LSB of the 11n HTSIG field 8-bit CRC for the 4-bit CRC in 11ah 2MHz and 1MHz SIG(A) fields, and use the same 11n HTSIG field 8-bit CRC in SIGB field of the &gt;=2MHz long preamble </a:t>
            </a:r>
            <a:r>
              <a:rPr lang="en-US" altLang="ko-KR" sz="1200" b="1" u="sng" dirty="0">
                <a:latin typeface="Calibri" charset="0"/>
                <a:ea typeface="굴림" charset="0"/>
                <a:cs typeface="Calibri" charset="0"/>
              </a:rPr>
              <a:t>when in MU mode</a:t>
            </a:r>
            <a:r>
              <a:rPr lang="en-US" altLang="ko-KR" sz="1400" b="1" dirty="0">
                <a:latin typeface="Calibri" charset="0"/>
                <a:ea typeface="굴림" charset="0"/>
                <a:cs typeface="Calibri" charset="0"/>
              </a:rPr>
              <a:t> </a:t>
            </a:r>
            <a:endParaRPr lang="en-GB" altLang="ko-KR" sz="1400" b="1" dirty="0">
              <a:latin typeface="Calibri" charset="0"/>
              <a:ea typeface="굴림" charset="0"/>
              <a:cs typeface="굴림" charset="0"/>
            </a:endParaRPr>
          </a:p>
          <a:p>
            <a:pPr marL="800100" lvl="1" indent="-342900">
              <a:buFontTx/>
              <a:buChar char="-"/>
            </a:pPr>
            <a:endParaRPr lang="en-GB" altLang="ko-KR" sz="1400" b="1" dirty="0" smtClean="0">
              <a:latin typeface="Calibri" charset="0"/>
              <a:ea typeface="굴림" charset="0"/>
              <a:cs typeface="굴림" charset="0"/>
            </a:endParaRPr>
          </a:p>
          <a:p>
            <a:pPr marL="800100" lvl="1" indent="-342900">
              <a:buFontTx/>
              <a:buChar char="-"/>
            </a:pPr>
            <a:endParaRPr lang="en-GB" altLang="ko-KR" sz="1400" b="1" dirty="0">
              <a:latin typeface="Calibri" charset="0"/>
              <a:ea typeface="굴림" charset="0"/>
              <a:cs typeface="굴림" charset="0"/>
            </a:endParaRPr>
          </a:p>
          <a:p>
            <a:pPr marL="400050">
              <a:buFontTx/>
              <a:buChar char="-"/>
            </a:pPr>
            <a:r>
              <a:rPr lang="en-GB" altLang="ko-KR" sz="1800" dirty="0">
                <a:latin typeface="Calibri" charset="0"/>
                <a:ea typeface="굴림" charset="0"/>
                <a:cs typeface="Calibri" charset="0"/>
              </a:rPr>
              <a:t>Y: 17</a:t>
            </a:r>
          </a:p>
          <a:p>
            <a:pPr marL="400050">
              <a:buFontTx/>
              <a:buChar char="-"/>
            </a:pPr>
            <a:r>
              <a:rPr lang="en-GB" altLang="ko-KR" sz="1800" dirty="0" smtClean="0">
                <a:latin typeface="Calibri" charset="0"/>
                <a:ea typeface="굴림" charset="0"/>
                <a:cs typeface="Calibri" charset="0"/>
              </a:rPr>
              <a:t>N: 0</a:t>
            </a:r>
          </a:p>
          <a:p>
            <a:pPr marL="400050">
              <a:buFontTx/>
              <a:buChar char="-"/>
            </a:pPr>
            <a:r>
              <a:rPr lang="en-GB" altLang="ko-KR" sz="1800" dirty="0" smtClean="0">
                <a:latin typeface="Calibri" charset="0"/>
                <a:ea typeface="굴림" charset="0"/>
                <a:cs typeface="Calibri" charset="0"/>
              </a:rPr>
              <a:t>Abs</a:t>
            </a:r>
            <a:r>
              <a:rPr lang="en-GB" altLang="ko-KR" sz="1800" dirty="0">
                <a:latin typeface="Calibri" charset="0"/>
                <a:ea typeface="굴림" charset="0"/>
                <a:cs typeface="Calibri" charset="0"/>
              </a:rPr>
              <a:t>: 3</a:t>
            </a:r>
          </a:p>
          <a:p>
            <a:pPr marL="57150" indent="0">
              <a:buNone/>
            </a:pPr>
            <a:r>
              <a:rPr lang="en-GB" altLang="ko-KR" sz="1800" dirty="0">
                <a:solidFill>
                  <a:srgbClr val="66FF33"/>
                </a:solidFill>
                <a:latin typeface="Calibri" charset="0"/>
                <a:ea typeface="굴림" charset="0"/>
                <a:cs typeface="Calibri" charset="0"/>
              </a:rPr>
              <a:t> pre-motion passes</a:t>
            </a:r>
          </a:p>
          <a:p>
            <a:pPr marL="800100" lvl="1" indent="-342900"/>
            <a:endParaRPr lang="ko-KR" altLang="en-US" sz="1400" dirty="0">
              <a:latin typeface="Times New Roman" charset="0"/>
              <a:ea typeface="굴림" charset="0"/>
              <a:cs typeface="굴림" charset="0"/>
            </a:endParaRPr>
          </a:p>
        </p:txBody>
      </p:sp>
      <p:sp>
        <p:nvSpPr>
          <p:cNvPr id="4" name="날짜 개체 틀 3"/>
          <p:cNvSpPr>
            <a:spLocks noGrp="1"/>
          </p:cNvSpPr>
          <p:nvPr>
            <p:ph type="dt" sz="quarter" idx="4294967295"/>
          </p:nvPr>
        </p:nvSpPr>
        <p:spPr>
          <a:xfrm>
            <a:off x="696913" y="333375"/>
            <a:ext cx="942975" cy="276225"/>
          </a:xfrm>
          <a:prstGeom prst="rect">
            <a:avLst/>
          </a:prstGeom>
        </p:spPr>
        <p:txBody>
          <a:bodyPr/>
          <a:lstStyle/>
          <a:p>
            <a:pPr>
              <a:defRPr/>
            </a:pPr>
            <a:r>
              <a:rPr lang="en-US" smtClean="0"/>
              <a:t>July 2012</a:t>
            </a:r>
            <a:endParaRPr lang="en-US"/>
          </a:p>
        </p:txBody>
      </p:sp>
      <p:sp>
        <p:nvSpPr>
          <p:cNvPr id="5" name="바닥글 개체 틀 4"/>
          <p:cNvSpPr>
            <a:spLocks noGrp="1"/>
          </p:cNvSpPr>
          <p:nvPr>
            <p:ph type="ftr" sz="quarter" idx="11"/>
          </p:nvPr>
        </p:nvSpPr>
        <p:spPr/>
        <p:txBody>
          <a:bodyPr/>
          <a:lstStyle/>
          <a:p>
            <a:pPr>
              <a:defRPr/>
            </a:pPr>
            <a:r>
              <a:rPr lang="en-US" altLang="ko-KR" smtClean="0"/>
              <a:t>Yongho Seok, LG Electronics</a:t>
            </a:r>
            <a:endParaRPr lang="en-US" altLang="ko-KR"/>
          </a:p>
        </p:txBody>
      </p:sp>
      <p:sp>
        <p:nvSpPr>
          <p:cNvPr id="22534"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Arial" charset="0"/>
              </a:defRPr>
            </a:lvl1pPr>
            <a:lvl2pPr marL="742950" indent="-285750" eaLnBrk="0" hangingPunct="0">
              <a:defRPr sz="1200">
                <a:solidFill>
                  <a:schemeClr val="tx1"/>
                </a:solidFill>
                <a:latin typeface="Times New Roman" charset="0"/>
                <a:ea typeface="Arial" charset="0"/>
                <a:cs typeface="Arial" charset="0"/>
              </a:defRPr>
            </a:lvl2pPr>
            <a:lvl3pPr marL="1143000" indent="-228600" eaLnBrk="0" hangingPunct="0">
              <a:defRPr sz="1200">
                <a:solidFill>
                  <a:schemeClr val="tx1"/>
                </a:solidFill>
                <a:latin typeface="Times New Roman" charset="0"/>
                <a:ea typeface="Arial" charset="0"/>
                <a:cs typeface="Arial" charset="0"/>
              </a:defRPr>
            </a:lvl3pPr>
            <a:lvl4pPr marL="1600200" indent="-228600" eaLnBrk="0" hangingPunct="0">
              <a:defRPr sz="1200">
                <a:solidFill>
                  <a:schemeClr val="tx1"/>
                </a:solidFill>
                <a:latin typeface="Times New Roman" charset="0"/>
                <a:ea typeface="Arial" charset="0"/>
                <a:cs typeface="Arial" charset="0"/>
              </a:defRPr>
            </a:lvl4pPr>
            <a:lvl5pPr marL="2057400" indent="-228600" eaLnBrk="0" hangingPunct="0">
              <a:defRPr sz="12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sz="12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sz="12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sz="12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sz="1200">
                <a:solidFill>
                  <a:schemeClr val="tx1"/>
                </a:solidFill>
                <a:latin typeface="Times New Roman" charset="0"/>
                <a:ea typeface="Arial" charset="0"/>
                <a:cs typeface="Arial" charset="0"/>
              </a:defRPr>
            </a:lvl9pPr>
          </a:lstStyle>
          <a:p>
            <a:r>
              <a:rPr lang="en-US" altLang="ko-KR">
                <a:ea typeface="굴림" charset="0"/>
                <a:cs typeface="굴림" charset="0"/>
              </a:rPr>
              <a:t>Slide </a:t>
            </a:r>
            <a:fld id="{61BD04A9-7121-A446-A956-3FF41FAC9678}" type="slidenum">
              <a:rPr lang="en-US" altLang="ko-KR">
                <a:ea typeface="굴림" charset="0"/>
                <a:cs typeface="굴림" charset="0"/>
              </a:rPr>
              <a:pPr/>
              <a:t>17</a:t>
            </a:fld>
            <a:endParaRPr lang="en-US" altLang="ko-KR">
              <a:ea typeface="굴림" charset="0"/>
              <a:cs typeface="굴림" charset="0"/>
            </a:endParaRPr>
          </a:p>
        </p:txBody>
      </p:sp>
    </p:spTree>
    <p:extLst>
      <p:ext uri="{BB962C8B-B14F-4D97-AF65-F5344CB8AC3E}">
        <p14:creationId xmlns:p14="http://schemas.microsoft.com/office/powerpoint/2010/main" val="35198227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18</a:t>
            </a:fld>
            <a:endParaRPr lang="en-US" altLang="ko-K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19</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July 17, 2012 </a:t>
            </a:r>
            <a:r>
              <a:rPr lang="en-US" altLang="ko-KR" sz="2800" b="1" dirty="0">
                <a:ea typeface="굴림" pitchFamily="34" charset="-127"/>
              </a:rPr>
              <a:t>– </a:t>
            </a:r>
            <a:r>
              <a:rPr lang="en-US" altLang="ko-KR" sz="2800" b="1" dirty="0" smtClean="0">
                <a:ea typeface="굴림" pitchFamily="34" charset="-127"/>
              </a:rPr>
              <a:t>PM2, San Diego, CA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smtClean="0">
                <a:ea typeface="굴림" pitchFamily="34" charset="-127"/>
              </a:rPr>
              <a:t>Reminder on Affiliation, IEEE Patent review and IP claims policies</a:t>
            </a:r>
            <a:endParaRPr lang="en-US" altLang="ko-KR" sz="1600"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to record attendance</a:t>
            </a:r>
            <a:endParaRPr lang="en-US" altLang="ko-KR" sz="1800" b="1" dirty="0">
              <a:ea typeface="굴림" pitchFamily="34" charset="-127"/>
            </a:endParaRPr>
          </a:p>
          <a:p>
            <a:pPr marL="342900" indent="-342900">
              <a:lnSpc>
                <a:spcPct val="80000"/>
              </a:lnSpc>
              <a:spcBef>
                <a:spcPct val="20000"/>
              </a:spcBef>
              <a:buFontTx/>
              <a:buChar char="•"/>
            </a:pPr>
            <a:endParaRPr lang="en-US" altLang="ko-KR" sz="1800" b="1" dirty="0" smtClean="0">
              <a:solidFill>
                <a:srgbClr val="FF0000"/>
              </a:solidFill>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Review of operating rules for PHY ad hoc</a:t>
            </a:r>
          </a:p>
          <a:p>
            <a:pPr marL="342900" indent="-342900">
              <a:lnSpc>
                <a:spcPct val="80000"/>
              </a:lnSpc>
              <a:spcBef>
                <a:spcPct val="20000"/>
              </a:spcBef>
              <a:buFontTx/>
              <a:buChar char="•"/>
            </a:pPr>
            <a:endParaRPr lang="en-US" altLang="ko-KR" sz="1600" dirty="0" smtClean="0">
              <a:solidFill>
                <a:srgbClr val="FF0000"/>
              </a:solidFill>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Submissions</a:t>
            </a:r>
            <a:endParaRPr lang="en-US" altLang="ko-KR" sz="160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8" name="Subtitle 7"/>
          <p:cNvSpPr>
            <a:spLocks noGrp="1"/>
          </p:cNvSpPr>
          <p:nvPr>
            <p:ph type="subTitle" idx="1"/>
          </p:nvPr>
        </p:nvSpPr>
        <p:spPr/>
        <p:txBody>
          <a:bodyPr/>
          <a:lstStyle/>
          <a:p>
            <a:endParaRPr lang="en-US"/>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20</a:t>
            </a:fld>
            <a:endParaRPr lang="en-US" altLang="ko-K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dirty="0"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8"/>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6" name="Date Placeholder 5"/>
          <p:cNvSpPr>
            <a:spLocks noGrp="1"/>
          </p:cNvSpPr>
          <p:nvPr>
            <p:ph type="dt" sz="half" idx="2"/>
          </p:nvPr>
        </p:nvSpPr>
        <p:spPr>
          <a:xfrm>
            <a:off x="696912" y="332601"/>
            <a:ext cx="1208087" cy="276999"/>
          </a:xfrm>
        </p:spPr>
        <p:txBody>
          <a:bodyPr/>
          <a:lstStyle/>
          <a:p>
            <a:pPr>
              <a:defRPr/>
            </a:pPr>
            <a:r>
              <a:rPr lang="en-US" dirty="0"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dirty="0"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 name="Date Placeholder 4"/>
          <p:cNvSpPr>
            <a:spLocks noGrp="1"/>
          </p:cNvSpPr>
          <p:nvPr>
            <p:ph type="dt" sz="half" idx="2"/>
          </p:nvPr>
        </p:nvSpPr>
        <p:spPr>
          <a:xfrm>
            <a:off x="696912" y="332601"/>
            <a:ext cx="1208087" cy="276999"/>
          </a:xfrm>
        </p:spPr>
        <p:txBody>
          <a:bodyPr/>
          <a:lstStyle/>
          <a:p>
            <a:pPr>
              <a:defRPr/>
            </a:pPr>
            <a:r>
              <a:rPr lang="en-US" dirty="0" smtClean="0"/>
              <a:t>July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Footer Placeholder 6"/>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 name="Date Placeholder 5"/>
          <p:cNvSpPr>
            <a:spLocks noGrp="1"/>
          </p:cNvSpPr>
          <p:nvPr>
            <p:ph type="dt" sz="half" idx="2"/>
          </p:nvPr>
        </p:nvSpPr>
        <p:spPr>
          <a:xfrm>
            <a:off x="696912" y="332601"/>
            <a:ext cx="1208087" cy="276999"/>
          </a:xfrm>
        </p:spPr>
        <p:txBody>
          <a:bodyPr/>
          <a:lstStyle/>
          <a:p>
            <a:pPr>
              <a:defRPr/>
            </a:pPr>
            <a:r>
              <a:rPr lang="en-US" dirty="0"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26</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27</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28</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 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52227" name="Rectangle 3"/>
          <p:cNvSpPr>
            <a:spLocks noGrp="1" noChangeArrowheads="1"/>
          </p:cNvSpPr>
          <p:nvPr>
            <p:ph type="subTitle" idx="1"/>
          </p:nvPr>
        </p:nvSpPr>
        <p:spPr/>
        <p:txBody>
          <a:bodyPr/>
          <a:lstStyle/>
          <a:p>
            <a:r>
              <a:rPr lang="en-US" altLang="ko-KR" dirty="0">
                <a:ea typeface="굴림" pitchFamily="34" charset="-127"/>
              </a:rPr>
              <a:t>Most recent </a:t>
            </a:r>
            <a:r>
              <a:rPr lang="en-US" altLang="ko-KR" dirty="0" smtClean="0">
                <a:ea typeface="굴림" pitchFamily="34" charset="-127"/>
              </a:rPr>
              <a:t>items </a:t>
            </a:r>
            <a:r>
              <a:rPr lang="en-US" altLang="ko-KR" dirty="0">
                <a:ea typeface="굴림" pitchFamily="34" charset="-127"/>
              </a:rPr>
              <a:t>are at the top of this </a:t>
            </a:r>
            <a:r>
              <a:rPr lang="en-US" altLang="ko-KR" dirty="0" smtClean="0">
                <a:ea typeface="굴림" pitchFamily="34" charset="-127"/>
              </a:rPr>
              <a:t>section </a:t>
            </a:r>
            <a:r>
              <a:rPr lang="en-US" altLang="ko-KR" dirty="0">
                <a:ea typeface="굴림" pitchFamily="34" charset="-127"/>
              </a:rPr>
              <a:t>(i.e. have lower slide numbers).</a:t>
            </a: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Submissions</a:t>
            </a:r>
            <a:endParaRPr lang="en-US" dirty="0"/>
          </a:p>
        </p:txBody>
      </p:sp>
      <p:sp>
        <p:nvSpPr>
          <p:cNvPr id="11" name="Content Placeholder 10"/>
          <p:cNvSpPr>
            <a:spLocks noGrp="1"/>
          </p:cNvSpPr>
          <p:nvPr>
            <p:ph idx="1"/>
          </p:nvPr>
        </p:nvSpPr>
        <p:spPr>
          <a:xfrm>
            <a:off x="762000" y="1828800"/>
            <a:ext cx="7772400" cy="4114800"/>
          </a:xfrm>
        </p:spPr>
        <p:txBody>
          <a:bodyPr/>
          <a:lstStyle/>
          <a:p>
            <a:r>
              <a:rPr lang="en-US" sz="1800" dirty="0" smtClean="0">
                <a:solidFill>
                  <a:srgbClr val="66FF33"/>
                </a:solidFill>
              </a:rPr>
              <a:t>12</a:t>
            </a:r>
            <a:r>
              <a:rPr lang="en-US" sz="1800" dirty="0">
                <a:solidFill>
                  <a:srgbClr val="66FF33"/>
                </a:solidFill>
              </a:rPr>
              <a:t>/</a:t>
            </a:r>
            <a:r>
              <a:rPr lang="en-US" sz="1800" dirty="0" smtClean="0">
                <a:solidFill>
                  <a:srgbClr val="66FF33"/>
                </a:solidFill>
              </a:rPr>
              <a:t>815r0 </a:t>
            </a:r>
            <a:r>
              <a:rPr lang="en-US" sz="1800" dirty="0">
                <a:solidFill>
                  <a:srgbClr val="66FF33"/>
                </a:solidFill>
              </a:rPr>
              <a:t>Q Matrix Requirement for 1MHz/2MHz detection</a:t>
            </a:r>
          </a:p>
          <a:p>
            <a:pPr lvl="1"/>
            <a:r>
              <a:rPr lang="en-US" sz="1600" dirty="0">
                <a:solidFill>
                  <a:srgbClr val="66FF33"/>
                </a:solidFill>
              </a:rPr>
              <a:t>Ron </a:t>
            </a:r>
            <a:r>
              <a:rPr lang="en-US" sz="1600" dirty="0" err="1">
                <a:solidFill>
                  <a:srgbClr val="66FF33"/>
                </a:solidFill>
              </a:rPr>
              <a:t>Porat</a:t>
            </a:r>
            <a:r>
              <a:rPr lang="en-US" sz="1600" dirty="0">
                <a:solidFill>
                  <a:srgbClr val="66FF33"/>
                </a:solidFill>
              </a:rPr>
              <a:t> (Broadcom) </a:t>
            </a:r>
          </a:p>
          <a:p>
            <a:r>
              <a:rPr lang="en-US" sz="1800" dirty="0">
                <a:solidFill>
                  <a:srgbClr val="66FF33"/>
                </a:solidFill>
              </a:rPr>
              <a:t>12/</a:t>
            </a:r>
            <a:r>
              <a:rPr lang="en-US" sz="1800" dirty="0" smtClean="0">
                <a:solidFill>
                  <a:srgbClr val="66FF33"/>
                </a:solidFill>
              </a:rPr>
              <a:t>818r0 </a:t>
            </a:r>
            <a:r>
              <a:rPr lang="en-US" sz="1800" dirty="0">
                <a:solidFill>
                  <a:srgbClr val="66FF33"/>
                </a:solidFill>
              </a:rPr>
              <a:t>padding</a:t>
            </a:r>
          </a:p>
          <a:p>
            <a:pPr lvl="1"/>
            <a:r>
              <a:rPr lang="en-US" sz="1600" dirty="0" err="1">
                <a:solidFill>
                  <a:srgbClr val="66FF33"/>
                </a:solidFill>
              </a:rPr>
              <a:t>Hongyuan</a:t>
            </a:r>
            <a:r>
              <a:rPr lang="en-US" sz="1600" dirty="0">
                <a:solidFill>
                  <a:srgbClr val="66FF33"/>
                </a:solidFill>
              </a:rPr>
              <a:t> Zhang (Marvell)</a:t>
            </a:r>
          </a:p>
          <a:p>
            <a:r>
              <a:rPr lang="en-US" sz="1800" dirty="0">
                <a:solidFill>
                  <a:srgbClr val="66FF33"/>
                </a:solidFill>
              </a:rPr>
              <a:t>12/</a:t>
            </a:r>
            <a:r>
              <a:rPr lang="en-US" sz="1800" dirty="0" smtClean="0">
                <a:solidFill>
                  <a:srgbClr val="66FF33"/>
                </a:solidFill>
              </a:rPr>
              <a:t>819r0 </a:t>
            </a:r>
            <a:r>
              <a:rPr lang="en-US" sz="1800" dirty="0">
                <a:solidFill>
                  <a:srgbClr val="66FF33"/>
                </a:solidFill>
              </a:rPr>
              <a:t>preamble discussions</a:t>
            </a:r>
          </a:p>
          <a:p>
            <a:pPr lvl="1"/>
            <a:r>
              <a:rPr lang="en-US" sz="1600" dirty="0" err="1">
                <a:solidFill>
                  <a:srgbClr val="66FF33"/>
                </a:solidFill>
              </a:rPr>
              <a:t>Hongyuan</a:t>
            </a:r>
            <a:r>
              <a:rPr lang="en-US" sz="1600" dirty="0">
                <a:solidFill>
                  <a:srgbClr val="66FF33"/>
                </a:solidFill>
              </a:rPr>
              <a:t> Zhang (Marvell</a:t>
            </a:r>
            <a:r>
              <a:rPr lang="en-US" sz="1600" dirty="0" smtClean="0">
                <a:solidFill>
                  <a:srgbClr val="66FF33"/>
                </a:solidFill>
              </a:rPr>
              <a:t>)</a:t>
            </a:r>
          </a:p>
          <a:p>
            <a:r>
              <a:rPr lang="en-US" sz="1800" dirty="0">
                <a:solidFill>
                  <a:srgbClr val="66FF33"/>
                </a:solidFill>
              </a:rPr>
              <a:t>12/</a:t>
            </a:r>
            <a:r>
              <a:rPr lang="en-US" sz="1800" dirty="0" smtClean="0">
                <a:solidFill>
                  <a:srgbClr val="66FF33"/>
                </a:solidFill>
              </a:rPr>
              <a:t>825r2 </a:t>
            </a:r>
            <a:r>
              <a:rPr lang="en-US" sz="1800" dirty="0">
                <a:solidFill>
                  <a:srgbClr val="66FF33"/>
                </a:solidFill>
              </a:rPr>
              <a:t>Smoothing bit and </a:t>
            </a:r>
            <a:r>
              <a:rPr lang="en-US" sz="1800" dirty="0" err="1">
                <a:solidFill>
                  <a:srgbClr val="66FF33"/>
                </a:solidFill>
              </a:rPr>
              <a:t>beam_change</a:t>
            </a:r>
            <a:r>
              <a:rPr lang="en-US" sz="1800" dirty="0">
                <a:solidFill>
                  <a:srgbClr val="66FF33"/>
                </a:solidFill>
              </a:rPr>
              <a:t> indication bit</a:t>
            </a:r>
          </a:p>
          <a:p>
            <a:pPr lvl="1"/>
            <a:r>
              <a:rPr lang="en-US" sz="1600" dirty="0" err="1">
                <a:solidFill>
                  <a:srgbClr val="66FF33"/>
                </a:solidFill>
              </a:rPr>
              <a:t>Jianhan</a:t>
            </a:r>
            <a:r>
              <a:rPr lang="en-US" sz="1600" dirty="0">
                <a:solidFill>
                  <a:srgbClr val="66FF33"/>
                </a:solidFill>
              </a:rPr>
              <a:t> Liu (</a:t>
            </a:r>
            <a:r>
              <a:rPr lang="en-US" sz="1600" dirty="0" err="1">
                <a:solidFill>
                  <a:srgbClr val="66FF33"/>
                </a:solidFill>
              </a:rPr>
              <a:t>Mediatek</a:t>
            </a:r>
            <a:r>
              <a:rPr lang="en-US" sz="1600" dirty="0" smtClean="0">
                <a:solidFill>
                  <a:srgbClr val="66FF33"/>
                </a:solidFill>
              </a:rPr>
              <a:t>)</a:t>
            </a:r>
          </a:p>
          <a:p>
            <a:r>
              <a:rPr lang="en-US" sz="1800" dirty="0">
                <a:solidFill>
                  <a:srgbClr val="66FF33"/>
                </a:solidFill>
              </a:rPr>
              <a:t>11-12/832r1 SIG Fields Design of Long Preamble</a:t>
            </a:r>
          </a:p>
          <a:p>
            <a:pPr lvl="1"/>
            <a:r>
              <a:rPr lang="en-US" sz="1600" dirty="0" err="1">
                <a:solidFill>
                  <a:srgbClr val="66FF33"/>
                </a:solidFill>
              </a:rPr>
              <a:t>Yongho</a:t>
            </a:r>
            <a:r>
              <a:rPr lang="en-US" sz="1600" dirty="0">
                <a:solidFill>
                  <a:srgbClr val="66FF33"/>
                </a:solidFill>
              </a:rPr>
              <a:t> </a:t>
            </a:r>
            <a:r>
              <a:rPr lang="en-US" sz="1600" dirty="0" err="1">
                <a:solidFill>
                  <a:srgbClr val="66FF33"/>
                </a:solidFill>
              </a:rPr>
              <a:t>Seok</a:t>
            </a:r>
            <a:r>
              <a:rPr lang="en-US" sz="1600" dirty="0">
                <a:solidFill>
                  <a:srgbClr val="66FF33"/>
                </a:solidFill>
              </a:rPr>
              <a:t> (LG Electronics) </a:t>
            </a:r>
          </a:p>
          <a:p>
            <a:r>
              <a:rPr lang="en-US" sz="1800" dirty="0"/>
              <a:t>12/ </a:t>
            </a:r>
            <a:r>
              <a:rPr lang="en-US" sz="1800" dirty="0" smtClean="0"/>
              <a:t>871r1 </a:t>
            </a:r>
            <a:r>
              <a:rPr lang="en-US" sz="1800" dirty="0"/>
              <a:t>Spectrum access and </a:t>
            </a:r>
            <a:r>
              <a:rPr lang="en-US" sz="1800" dirty="0" err="1"/>
              <a:t>Tx</a:t>
            </a:r>
            <a:r>
              <a:rPr lang="en-US" sz="1800" dirty="0"/>
              <a:t> control for regulatory conformance</a:t>
            </a:r>
          </a:p>
          <a:p>
            <a:pPr lvl="1"/>
            <a:r>
              <a:rPr lang="en-US" sz="1600" dirty="0" err="1"/>
              <a:t>Shusaku</a:t>
            </a:r>
            <a:r>
              <a:rPr lang="en-US" sz="1600" dirty="0"/>
              <a:t> Shimada(Yokogawa Co.</a:t>
            </a:r>
            <a:r>
              <a:rPr lang="en-US" sz="1600" dirty="0" smtClean="0"/>
              <a:t>) – TG meeting</a:t>
            </a:r>
            <a:endParaRPr lang="en-US" sz="1600" dirty="0"/>
          </a:p>
          <a:p>
            <a:r>
              <a:rPr lang="en-US" sz="1800" dirty="0"/>
              <a:t>12/</a:t>
            </a:r>
            <a:r>
              <a:rPr lang="en-US" sz="1800" dirty="0" smtClean="0"/>
              <a:t>872r0 </a:t>
            </a:r>
            <a:r>
              <a:rPr lang="en-US" sz="1800" dirty="0"/>
              <a:t>Time Freq. Measurement Mechanism &amp; Procedure</a:t>
            </a:r>
          </a:p>
          <a:p>
            <a:pPr lvl="1"/>
            <a:r>
              <a:rPr lang="en-US" sz="1600" dirty="0" err="1"/>
              <a:t>Shusaku</a:t>
            </a:r>
            <a:r>
              <a:rPr lang="en-US" sz="1600" dirty="0"/>
              <a:t> Shimada(Yokogawa Co.</a:t>
            </a:r>
            <a:r>
              <a:rPr lang="en-US" sz="1600" dirty="0" smtClean="0"/>
              <a:t>) – TG meeting</a:t>
            </a:r>
            <a:endParaRPr lang="en-US" sz="1600" dirty="0"/>
          </a:p>
          <a:p>
            <a:pPr lvl="1"/>
            <a:endParaRPr lang="en-US" sz="1600" dirty="0" smtClean="0"/>
          </a:p>
        </p:txBody>
      </p:sp>
      <p:sp>
        <p:nvSpPr>
          <p:cNvPr id="3" name="Footer Placeholder 2"/>
          <p:cNvSpPr>
            <a:spLocks noGrp="1"/>
          </p:cNvSpPr>
          <p:nvPr>
            <p:ph type="ftr" sz="quarter" idx="11"/>
          </p:nvPr>
        </p:nvSpPr>
        <p:spPr/>
        <p:txBody>
          <a:body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7</a:t>
            </a:fld>
            <a:endParaRPr lang="en-US" altLang="ko-KR"/>
          </a:p>
        </p:txBody>
      </p:sp>
      <p:sp>
        <p:nvSpPr>
          <p:cNvPr id="2" name="Date Placeholder 1"/>
          <p:cNvSpPr>
            <a:spLocks noGrp="1"/>
          </p:cNvSpPr>
          <p:nvPr>
            <p:ph type="dt" sz="half" idx="2"/>
          </p:nvPr>
        </p:nvSpPr>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76400"/>
            <a:ext cx="7772400" cy="4648200"/>
          </a:xfrm>
        </p:spPr>
        <p:txBody>
          <a:bodyPr/>
          <a:lstStyle/>
          <a:p>
            <a:endParaRPr lang="en-US" dirty="0" smtClean="0"/>
          </a:p>
        </p:txBody>
      </p:sp>
      <p:sp>
        <p:nvSpPr>
          <p:cNvPr id="4" name="Footer Placeholder 3"/>
          <p:cNvSpPr>
            <a:spLocks noGrp="1"/>
          </p:cNvSpPr>
          <p:nvPr>
            <p:ph type="ftr" sz="quarter" idx="11"/>
          </p:nvPr>
        </p:nvSpPr>
        <p:spPr/>
        <p:txBody>
          <a:bodyPr/>
          <a:lstStyle/>
          <a:p>
            <a:r>
              <a:rPr lang="en-US" altLang="ko-KR" smtClean="0"/>
              <a:t>Porat, Cheong, Yang</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8</a:t>
            </a:fld>
            <a:endParaRPr lang="en-US" altLang="ko-KR"/>
          </a:p>
        </p:txBody>
      </p:sp>
      <p:sp>
        <p:nvSpPr>
          <p:cNvPr id="6" name="Date Placeholder 5"/>
          <p:cNvSpPr>
            <a:spLocks noGrp="1"/>
          </p:cNvSpPr>
          <p:nvPr>
            <p:ph type="dt" sz="half" idx="2"/>
          </p:nvPr>
        </p:nvSpPr>
        <p:spPr/>
        <p:txBody>
          <a:bodyPr/>
          <a:lstStyle/>
          <a:p>
            <a:r>
              <a:rPr lang="en-US" altLang="ko-KR" dirty="0" smtClean="0"/>
              <a:t>July 2012</a:t>
            </a:r>
            <a:endParaRPr lang="en-US" altLang="ko-KR" dirty="0"/>
          </a:p>
        </p:txBody>
      </p:sp>
    </p:spTree>
    <p:extLst>
      <p:ext uri="{BB962C8B-B14F-4D97-AF65-F5344CB8AC3E}">
        <p14:creationId xmlns:p14="http://schemas.microsoft.com/office/powerpoint/2010/main" val="197475812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9</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PHY </a:t>
            </a:r>
            <a:r>
              <a:rPr lang="en-US" altLang="ko-KR" dirty="0" err="1">
                <a:ea typeface="굴림" pitchFamily="34" charset="-127"/>
              </a:rPr>
              <a:t>adhoc</a:t>
            </a:r>
            <a:r>
              <a:rPr lang="en-US" altLang="ko-KR" dirty="0">
                <a:ea typeface="굴림" pitchFamily="34" charset="-127"/>
              </a:rPr>
              <a:t> </a:t>
            </a:r>
            <a:r>
              <a:rPr lang="en-US" altLang="ko-KR" dirty="0" smtClean="0">
                <a:ea typeface="굴림" pitchFamily="34" charset="-127"/>
              </a:rPr>
              <a:t>Pre-Motions </a:t>
            </a:r>
            <a:r>
              <a:rPr lang="en-US" altLang="ko-KR" dirty="0">
                <a:ea typeface="굴림" pitchFamily="34" charset="-127"/>
              </a:rPr>
              <a:t>to be brought for vote in </a:t>
            </a:r>
            <a:r>
              <a:rPr lang="en-US" altLang="ko-KR" dirty="0" smtClean="0">
                <a:ea typeface="굴림" pitchFamily="34" charset="-127"/>
              </a:rPr>
              <a:t>TGah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r>
              <a:rPr lang="en-US" altLang="ko-KR" dirty="0">
                <a:ea typeface="굴림" pitchFamily="34" charset="-127"/>
              </a:rPr>
              <a:t>All </a:t>
            </a:r>
            <a:r>
              <a:rPr lang="en-US" altLang="ko-KR" dirty="0" smtClean="0">
                <a:ea typeface="굴림" pitchFamily="34" charset="-127"/>
              </a:rPr>
              <a:t>PHY </a:t>
            </a:r>
            <a:r>
              <a:rPr lang="en-US" altLang="ko-KR" dirty="0" err="1">
                <a:ea typeface="굴림" pitchFamily="34" charset="-127"/>
              </a:rPr>
              <a:t>adhoc</a:t>
            </a:r>
            <a:r>
              <a:rPr lang="en-US" altLang="ko-KR" dirty="0">
                <a:ea typeface="굴림" pitchFamily="34" charset="-127"/>
              </a:rPr>
              <a:t> </a:t>
            </a:r>
            <a:r>
              <a:rPr lang="en-US" altLang="ko-KR" dirty="0" smtClean="0">
                <a:ea typeface="굴림" pitchFamily="34" charset="-127"/>
              </a:rPr>
              <a:t>pre-motions </a:t>
            </a:r>
            <a:r>
              <a:rPr lang="en-US" altLang="ko-KR" dirty="0">
                <a:ea typeface="굴림" pitchFamily="34" charset="-127"/>
              </a:rPr>
              <a:t>are contained in this section, with the most recent motions appearing first.</a:t>
            </a: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21725</TotalTime>
  <Words>2582</Words>
  <Application>Microsoft Macintosh PowerPoint</Application>
  <PresentationFormat>On-screen Show (4:3)</PresentationFormat>
  <Paragraphs>464</Paragraphs>
  <Slides>28</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802-11-Submission</vt:lpstr>
      <vt:lpstr>Document</vt:lpstr>
      <vt:lpstr>TGah PHY Ad Hoc Agenda and Report</vt:lpstr>
      <vt:lpstr>PowerPoint Presentation</vt:lpstr>
      <vt:lpstr>Review of ad hoc operating rules </vt:lpstr>
      <vt:lpstr>Review of ad hoc operating rules </vt:lpstr>
      <vt:lpstr>Submissions and notes</vt:lpstr>
      <vt:lpstr>Interpretive guide</vt:lpstr>
      <vt:lpstr>Submissions</vt:lpstr>
      <vt:lpstr>Submissions</vt:lpstr>
      <vt:lpstr>PHY adhoc Pre-Motions to be brought for vote in TGah task group</vt:lpstr>
      <vt:lpstr>Pre-Motions</vt:lpstr>
      <vt:lpstr>Straw Poll/Pre-Motion (818r0)</vt:lpstr>
      <vt:lpstr>Straw Poll / Pre-Motion (819r1)</vt:lpstr>
      <vt:lpstr>Pre-Motion (815r0)</vt:lpstr>
      <vt:lpstr>Pre-motion 1 (825r2)</vt:lpstr>
      <vt:lpstr>Straw poll 2 (825r2)</vt:lpstr>
      <vt:lpstr>Straw Poll 1 (832r2) </vt:lpstr>
      <vt:lpstr>Straw Poll 2 (832r2)</vt:lpstr>
      <vt:lpstr>Straw-Polls</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讯 杨</cp:lastModifiedBy>
  <cp:revision>575</cp:revision>
  <cp:lastPrinted>1998-02-10T13:28:06Z</cp:lastPrinted>
  <dcterms:created xsi:type="dcterms:W3CDTF">2008-05-05T19:43:32Z</dcterms:created>
  <dcterms:modified xsi:type="dcterms:W3CDTF">2012-07-18T00:36:24Z</dcterms:modified>
</cp:coreProperties>
</file>