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33" r:id="rId3"/>
    <p:sldId id="351" r:id="rId4"/>
    <p:sldId id="352" r:id="rId5"/>
    <p:sldId id="281" r:id="rId6"/>
    <p:sldId id="282" r:id="rId7"/>
    <p:sldId id="330" r:id="rId8"/>
    <p:sldId id="363" r:id="rId9"/>
    <p:sldId id="287" r:id="rId10"/>
    <p:sldId id="335" r:id="rId11"/>
    <p:sldId id="364" r:id="rId12"/>
    <p:sldId id="365" r:id="rId13"/>
    <p:sldId id="366"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71" autoAdjust="0"/>
    <p:restoredTop sz="99568" autoAdjust="0"/>
  </p:normalViewPr>
  <p:slideViewPr>
    <p:cSldViewPr>
      <p:cViewPr varScale="1">
        <p:scale>
          <a:sx n="105" d="100"/>
          <a:sy n="105" d="100"/>
        </p:scale>
        <p:origin x="-96" y="-1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285387476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3675231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smtClean="0"/>
              <a:t>May 2012</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smtClean="0"/>
              <a:t>May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624115" y="332601"/>
            <a:ext cx="2821385"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802.11-12/0895r1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July 2012</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faqs/affiliationFAQ.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faqs/affiliationFAQ.html"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143000" cy="276999"/>
          </a:xfrm>
        </p:spPr>
        <p:txBody>
          <a:bodyPr/>
          <a:lstStyle/>
          <a:p>
            <a:r>
              <a:rPr lang="en-US" altLang="ko-KR" dirty="0" smtClean="0"/>
              <a:t>July 2012</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2012-07-17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971959686"/>
              </p:ext>
            </p:extLst>
          </p:nvPr>
        </p:nvGraphicFramePr>
        <p:xfrm>
          <a:off x="552450" y="2860675"/>
          <a:ext cx="7234238" cy="2049463"/>
        </p:xfrm>
        <a:graphic>
          <a:graphicData uri="http://schemas.openxmlformats.org/presentationml/2006/ole">
            <mc:AlternateContent xmlns:mc="http://schemas.openxmlformats.org/markup-compatibility/2006">
              <mc:Choice xmlns:v="urn:schemas-microsoft-com:vml" Requires="v">
                <p:oleObj spid="_x0000_s30748" name="Document" r:id="rId4" imgW="8420100" imgH="2387600" progId="Word.Document.8">
                  <p:embed/>
                </p:oleObj>
              </mc:Choice>
              <mc:Fallback>
                <p:oleObj name="Document" r:id="rId4" imgW="8420100" imgH="2387600" progId="Word.Document.8">
                  <p:embed/>
                  <p:pic>
                    <p:nvPicPr>
                      <p:cNvPr id="0" name="Picture 11"/>
                      <p:cNvPicPr>
                        <a:picLocks noChangeAspect="1" noChangeArrowheads="1"/>
                      </p:cNvPicPr>
                      <p:nvPr/>
                    </p:nvPicPr>
                    <p:blipFill>
                      <a:blip r:embed="rId5"/>
                      <a:srcRect/>
                      <a:stretch>
                        <a:fillRect/>
                      </a:stretch>
                    </p:blipFill>
                    <p:spPr bwMode="auto">
                      <a:xfrm>
                        <a:off x="552450" y="2860675"/>
                        <a:ext cx="7234238" cy="2049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pPr marL="457200" lvl="1" indent="0">
              <a:buNone/>
            </a:pPr>
            <a:r>
              <a:rPr lang="en-US" dirty="0" smtClean="0"/>
              <a:t>x</a:t>
            </a:r>
          </a:p>
          <a:p>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10</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quarter" idx="4294967295"/>
          </p:nvPr>
        </p:nvSpPr>
        <p:spPr>
          <a:xfrm>
            <a:off x="696913" y="333375"/>
            <a:ext cx="942975" cy="276225"/>
          </a:xfrm>
          <a:prstGeom prst="rect">
            <a:avLst/>
          </a:prstGeom>
        </p:spPr>
        <p:txBody>
          <a:bodyPr/>
          <a:lstStyle/>
          <a:p>
            <a:pPr>
              <a:defRPr/>
            </a:pPr>
            <a:r>
              <a:rPr lang="en-US" smtClean="0"/>
              <a:t>July 2012</a:t>
            </a:r>
            <a:endParaRPr lang="en-US"/>
          </a:p>
        </p:txBody>
      </p:sp>
      <p:sp>
        <p:nvSpPr>
          <p:cNvPr id="5" name="바닥글 개체 틀 4"/>
          <p:cNvSpPr>
            <a:spLocks noGrp="1"/>
          </p:cNvSpPr>
          <p:nvPr>
            <p:ph type="ftr" sz="quarter" idx="11"/>
          </p:nvPr>
        </p:nvSpPr>
        <p:spPr/>
        <p:txBody>
          <a:bodyPr/>
          <a:lstStyle/>
          <a:p>
            <a:pPr>
              <a:defRPr/>
            </a:pPr>
            <a:r>
              <a:rPr lang="en-US" altLang="ko-KR" smtClean="0"/>
              <a:t>Yongho Seok, LG Electronics</a:t>
            </a:r>
            <a:endParaRPr lang="en-US" altLang="ko-KR"/>
          </a:p>
        </p:txBody>
      </p:sp>
      <p:sp>
        <p:nvSpPr>
          <p:cNvPr id="21508"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Arial" charset="0"/>
              </a:defRPr>
            </a:lvl1pPr>
            <a:lvl2pPr marL="742950" indent="-285750" eaLnBrk="0" hangingPunct="0">
              <a:defRPr sz="1200">
                <a:solidFill>
                  <a:schemeClr val="tx1"/>
                </a:solidFill>
                <a:latin typeface="Times New Roman" charset="0"/>
                <a:ea typeface="Arial" charset="0"/>
                <a:cs typeface="Arial" charset="0"/>
              </a:defRPr>
            </a:lvl2pPr>
            <a:lvl3pPr marL="1143000" indent="-228600" eaLnBrk="0" hangingPunct="0">
              <a:defRPr sz="1200">
                <a:solidFill>
                  <a:schemeClr val="tx1"/>
                </a:solidFill>
                <a:latin typeface="Times New Roman" charset="0"/>
                <a:ea typeface="Arial" charset="0"/>
                <a:cs typeface="Arial" charset="0"/>
              </a:defRPr>
            </a:lvl3pPr>
            <a:lvl4pPr marL="1600200" indent="-228600" eaLnBrk="0" hangingPunct="0">
              <a:defRPr sz="1200">
                <a:solidFill>
                  <a:schemeClr val="tx1"/>
                </a:solidFill>
                <a:latin typeface="Times New Roman" charset="0"/>
                <a:ea typeface="Arial" charset="0"/>
                <a:cs typeface="Arial" charset="0"/>
              </a:defRPr>
            </a:lvl4pPr>
            <a:lvl5pPr marL="2057400" indent="-228600" eaLnBrk="0" hangingPunct="0">
              <a:defRPr sz="12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200">
                <a:solidFill>
                  <a:schemeClr val="tx1"/>
                </a:solidFill>
                <a:latin typeface="Times New Roman" charset="0"/>
                <a:ea typeface="Arial" charset="0"/>
                <a:cs typeface="Arial" charset="0"/>
              </a:defRPr>
            </a:lvl9pPr>
          </a:lstStyle>
          <a:p>
            <a:r>
              <a:rPr lang="en-US" altLang="ko-KR">
                <a:ea typeface="굴림" charset="0"/>
                <a:cs typeface="굴림" charset="0"/>
              </a:rPr>
              <a:t>Slide </a:t>
            </a:r>
            <a:fld id="{B7F177B6-915A-324B-928F-AA0E905A954F}" type="slidenum">
              <a:rPr lang="en-US" altLang="ko-KR">
                <a:ea typeface="굴림" charset="0"/>
                <a:cs typeface="굴림" charset="0"/>
              </a:rPr>
              <a:pPr/>
              <a:t>11</a:t>
            </a:fld>
            <a:endParaRPr lang="en-US" altLang="ko-KR">
              <a:ea typeface="굴림" charset="0"/>
              <a:cs typeface="굴림" charset="0"/>
            </a:endParaRPr>
          </a:p>
        </p:txBody>
      </p:sp>
      <p:sp>
        <p:nvSpPr>
          <p:cNvPr id="21510" name="내용 개체 틀 2"/>
          <p:cNvSpPr>
            <a:spLocks noGrp="1"/>
          </p:cNvSpPr>
          <p:nvPr>
            <p:ph idx="1"/>
          </p:nvPr>
        </p:nvSpPr>
        <p:spPr>
          <a:xfrm>
            <a:off x="381000" y="1828800"/>
            <a:ext cx="4267200" cy="4267200"/>
          </a:xfrm>
        </p:spPr>
        <p:txBody>
          <a:bodyPr/>
          <a:lstStyle/>
          <a:p>
            <a:r>
              <a:rPr lang="en-US" altLang="ko-KR" dirty="0">
                <a:latin typeface="Times New Roman" charset="0"/>
                <a:ea typeface="굴림" charset="0"/>
                <a:cs typeface="굴림" charset="0"/>
              </a:rPr>
              <a:t>Do you support the following SIGA fields design for &gt;= 2MHz PHY? </a:t>
            </a:r>
          </a:p>
          <a:p>
            <a:pPr lvl="1">
              <a:buFontTx/>
              <a:buNone/>
            </a:pPr>
            <a:r>
              <a:rPr lang="en-US" altLang="ko-KR" sz="1600" dirty="0">
                <a:latin typeface="Times New Roman" charset="0"/>
                <a:ea typeface="굴림" charset="0"/>
                <a:cs typeface="굴림" charset="0"/>
              </a:rPr>
              <a:t> </a:t>
            </a:r>
            <a:endParaRPr lang="en-US" altLang="ko-KR" sz="1600" dirty="0" smtClean="0">
              <a:latin typeface="Times New Roman" charset="0"/>
              <a:ea typeface="굴림" charset="0"/>
              <a:cs typeface="굴림" charset="0"/>
            </a:endParaRPr>
          </a:p>
          <a:p>
            <a:pPr lvl="1">
              <a:buFontTx/>
              <a:buNone/>
            </a:pPr>
            <a:r>
              <a:rPr lang="en-US" altLang="ko-KR" sz="1600" dirty="0" smtClean="0">
                <a:latin typeface="Times New Roman" charset="0"/>
                <a:ea typeface="굴림" charset="0"/>
                <a:cs typeface="굴림" charset="0"/>
              </a:rPr>
              <a:t>Y:</a:t>
            </a:r>
          </a:p>
          <a:p>
            <a:pPr lvl="1">
              <a:buFontTx/>
              <a:buNone/>
            </a:pPr>
            <a:r>
              <a:rPr lang="en-US" altLang="ko-KR" sz="1600" dirty="0" smtClean="0">
                <a:latin typeface="Times New Roman" charset="0"/>
                <a:ea typeface="굴림" charset="0"/>
                <a:cs typeface="굴림" charset="0"/>
              </a:rPr>
              <a:t>N: </a:t>
            </a:r>
          </a:p>
          <a:p>
            <a:pPr lvl="1">
              <a:buFontTx/>
              <a:buNone/>
            </a:pPr>
            <a:r>
              <a:rPr lang="en-US" altLang="ko-KR" sz="1600" dirty="0" smtClean="0">
                <a:latin typeface="Times New Roman" charset="0"/>
                <a:ea typeface="굴림" charset="0"/>
                <a:cs typeface="굴림" charset="0"/>
              </a:rPr>
              <a:t>Abs:</a:t>
            </a:r>
          </a:p>
          <a:p>
            <a:pPr lvl="1">
              <a:buFontTx/>
              <a:buNone/>
            </a:pPr>
            <a:endParaRPr lang="en-US" altLang="ko-KR" sz="1600" dirty="0">
              <a:latin typeface="Times New Roman" charset="0"/>
              <a:ea typeface="굴림" charset="0"/>
              <a:cs typeface="굴림" charset="0"/>
            </a:endParaRPr>
          </a:p>
          <a:p>
            <a:pPr lvl="1">
              <a:buFontTx/>
              <a:buNone/>
            </a:pPr>
            <a:endParaRPr lang="en-US" altLang="ko-KR" sz="1600" dirty="0">
              <a:latin typeface="Times New Roman" charset="0"/>
              <a:ea typeface="굴림" charset="0"/>
              <a:cs typeface="굴림" charset="0"/>
            </a:endParaRPr>
          </a:p>
        </p:txBody>
      </p:sp>
      <p:graphicFrame>
        <p:nvGraphicFramePr>
          <p:cNvPr id="9" name="표 8"/>
          <p:cNvGraphicFramePr>
            <a:graphicFrameLocks noGrp="1"/>
          </p:cNvGraphicFramePr>
          <p:nvPr/>
        </p:nvGraphicFramePr>
        <p:xfrm>
          <a:off x="4876800" y="1519238"/>
          <a:ext cx="4038600" cy="4947157"/>
        </p:xfrm>
        <a:graphic>
          <a:graphicData uri="http://schemas.openxmlformats.org/drawingml/2006/table">
            <a:tbl>
              <a:tblPr/>
              <a:tblGrid>
                <a:gridCol w="1243013"/>
                <a:gridCol w="1179512"/>
                <a:gridCol w="808038"/>
                <a:gridCol w="808037"/>
              </a:tblGrid>
              <a:tr h="1492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600" b="0" i="0" u="none" strike="noStrike" cap="none" normalizeH="0" baseline="0">
                          <a:ln>
                            <a:noFill/>
                          </a:ln>
                          <a:solidFill>
                            <a:schemeClr val="tx1"/>
                          </a:solidFill>
                          <a:effectLst/>
                          <a:latin typeface="Calibri" charset="0"/>
                          <a:ea typeface="맑은 고딕" charset="0"/>
                          <a:cs typeface="Calibri" charset="0"/>
                        </a:rPr>
                        <a:t>Short preamble</a:t>
                      </a:r>
                      <a:endParaRPr kumimoji="0" lang="ko-KR" sz="16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gridSpan="2">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600" b="0" i="0" u="none" strike="noStrike" cap="none" normalizeH="0" baseline="0">
                          <a:ln>
                            <a:noFill/>
                          </a:ln>
                          <a:solidFill>
                            <a:schemeClr val="tx1"/>
                          </a:solidFill>
                          <a:effectLst/>
                          <a:latin typeface="Calibri" charset="0"/>
                          <a:ea typeface="맑은 고딕" charset="0"/>
                          <a:cs typeface="Calibri" charset="0"/>
                        </a:rPr>
                        <a:t>Long preamble</a:t>
                      </a:r>
                      <a:endParaRPr kumimoji="0" lang="ko-KR" sz="16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hMerge="1">
                  <a:txBody>
                    <a:bodyPr/>
                    <a:lstStyle/>
                    <a:p>
                      <a:endParaRPr lang="en-US"/>
                    </a:p>
                  </a:txBody>
                  <a:tcPr/>
                </a:tc>
              </a:tr>
              <a:tr h="122238">
                <a:tc vMerge="1">
                  <a:txBody>
                    <a:bodyPr/>
                    <a:lstStyle/>
                    <a:p>
                      <a:endParaRPr lang="en-US"/>
                    </a:p>
                  </a:txBody>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SU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SU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rgbClr val="000000"/>
                          </a:solidFill>
                          <a:effectLst/>
                          <a:latin typeface="Calibri" charset="0"/>
                          <a:ea typeface="맑은 고딕" charset="0"/>
                          <a:cs typeface="Calibri" charset="0"/>
                        </a:rPr>
                        <a:t>MU</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SU/MU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Length / Duration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MCS</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BW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Aggregation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STBC</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Coding</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5</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SGI</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GID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Nsts</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8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PAID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9</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굴림" charset="0"/>
                          <a:cs typeface="Calibri" charset="0"/>
                        </a:rPr>
                        <a:t>-</a:t>
                      </a:r>
                      <a:endParaRPr kumimoji="0" lang="ko-KR" sz="1200" b="0" i="0" u="none" strike="noStrike" cap="none" normalizeH="0" baseline="0">
                        <a:ln>
                          <a:noFill/>
                        </a:ln>
                        <a:solidFill>
                          <a:schemeClr val="tx1"/>
                        </a:solidFill>
                        <a:effectLst/>
                        <a:latin typeface="Calibri" charset="0"/>
                        <a:ea typeface="굴림"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Ack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2</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  2 </a:t>
                      </a:r>
                      <a:r>
                        <a:rPr kumimoji="0" lang="en-GB" altLang="ko-KR" sz="1200" b="0" i="0" u="none" strike="noStrike" cap="none" normalizeH="0" baseline="0">
                          <a:ln>
                            <a:noFill/>
                          </a:ln>
                          <a:solidFill>
                            <a:schemeClr val="tx1"/>
                          </a:solidFill>
                          <a:effectLst/>
                          <a:latin typeface="Calibri" charset="0"/>
                          <a:ea typeface="맑은 고딕" charset="0"/>
                          <a:cs typeface="Calibri" charset="0"/>
                        </a:rPr>
                        <a:t> </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Smoothing</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212725">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Beam-change Indication</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1</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Reserved</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3</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3</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CRC</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4</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31763">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Tail</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ts val="1713"/>
                        </a:lnSpc>
                        <a:spcBef>
                          <a:spcPct val="0"/>
                        </a:spcBef>
                        <a:spcAft>
                          <a:spcPct val="0"/>
                        </a:spcAft>
                        <a:buClrTx/>
                        <a:buSzTx/>
                        <a:buFontTx/>
                        <a:buNone/>
                        <a:tabLst/>
                      </a:pPr>
                      <a:r>
                        <a:rPr kumimoji="0" lang="en-US" altLang="ko-KR" sz="1200" b="0" i="0" u="none" strike="noStrike" cap="none" normalizeH="0" baseline="0">
                          <a:ln>
                            <a:noFill/>
                          </a:ln>
                          <a:solidFill>
                            <a:schemeClr val="tx1"/>
                          </a:solidFill>
                          <a:effectLst/>
                          <a:latin typeface="Calibri" charset="0"/>
                          <a:ea typeface="맑은 고딕" charset="0"/>
                          <a:cs typeface="Calibri" charset="0"/>
                        </a:rPr>
                        <a:t>6</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r h="12223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Total</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en-US" altLang="ko-KR" sz="1200" b="1" i="0" u="none" strike="noStrike" cap="none" normalizeH="0" baseline="0">
                          <a:ln>
                            <a:noFill/>
                          </a:ln>
                          <a:solidFill>
                            <a:schemeClr val="tx1"/>
                          </a:solidFill>
                          <a:effectLst/>
                          <a:latin typeface="Calibri" charset="0"/>
                          <a:ea typeface="맑은 고딕" charset="0"/>
                          <a:cs typeface="Calibri" charset="0"/>
                        </a:rPr>
                        <a:t>48</a:t>
                      </a:r>
                      <a:endParaRPr kumimoji="0" lang="ko-KR" sz="1200" b="0" i="0" u="none" strike="noStrike" cap="none" normalizeH="0" baseline="0">
                        <a:ln>
                          <a:noFill/>
                        </a:ln>
                        <a:solidFill>
                          <a:schemeClr val="tx1"/>
                        </a:solidFill>
                        <a:effectLst/>
                        <a:latin typeface="Calibri" charset="0"/>
                        <a:ea typeface="맑은 고딕" charset="0"/>
                        <a:cs typeface="Calibri" charset="0"/>
                      </a:endParaRPr>
                    </a:p>
                  </a:txBody>
                  <a:tcPr marL="8890" marR="8890" marT="889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7F6EF"/>
                    </a:solidFill>
                  </a:tcPr>
                </a:tc>
              </a:tr>
            </a:tbl>
          </a:graphicData>
        </a:graphic>
      </p:graphicFrame>
      <p:sp>
        <p:nvSpPr>
          <p:cNvPr id="10" name="Title 1"/>
          <p:cNvSpPr txBox="1">
            <a:spLocks/>
          </p:cNvSpPr>
          <p:nvPr/>
        </p:nvSpPr>
        <p:spPr bwMode="auto">
          <a:xfrm>
            <a:off x="838200" y="6096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Pre-Motion 1 (</a:t>
            </a:r>
            <a:r>
              <a:rPr lang="en-US" dirty="0"/>
              <a:t>11-12/832r0, SIG Fields Design of Long </a:t>
            </a:r>
            <a:r>
              <a:rPr lang="en-US" dirty="0" smtClean="0"/>
              <a:t>Preamble)</a:t>
            </a:r>
            <a:endParaRPr lang="en-US" dirty="0"/>
          </a:p>
        </p:txBody>
      </p:sp>
    </p:spTree>
    <p:extLst>
      <p:ext uri="{BB962C8B-B14F-4D97-AF65-F5344CB8AC3E}">
        <p14:creationId xmlns:p14="http://schemas.microsoft.com/office/powerpoint/2010/main" val="244675233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내용 개체 틀 2"/>
          <p:cNvSpPr>
            <a:spLocks noGrp="1"/>
          </p:cNvSpPr>
          <p:nvPr>
            <p:ph idx="1"/>
          </p:nvPr>
        </p:nvSpPr>
        <p:spPr/>
        <p:txBody>
          <a:bodyPr/>
          <a:lstStyle/>
          <a:p>
            <a:r>
              <a:rPr lang="en-US" altLang="ko-KR" sz="1800" dirty="0">
                <a:latin typeface="Times New Roman" charset="0"/>
                <a:ea typeface="굴림" charset="0"/>
                <a:cs typeface="굴림" charset="0"/>
              </a:rPr>
              <a:t>Do you support the following modification of SIGB fields  for &gt;= 2MHz PHY?</a:t>
            </a:r>
          </a:p>
          <a:p>
            <a:pPr marL="800100" lvl="1" indent="-342900">
              <a:buFontTx/>
              <a:buChar char="-"/>
            </a:pPr>
            <a:r>
              <a:rPr lang="en-US" altLang="ko-KR" sz="1600" b="1" dirty="0">
                <a:latin typeface="Calibri" charset="0"/>
                <a:ea typeface="굴림" charset="0"/>
                <a:cs typeface="Calibri" charset="0"/>
              </a:rPr>
              <a:t>R.3.2.1.1.E bullet 2: replace “2MHz SIGB (long preamble)” with “For MU-MIMO transmission the 2MHz SIGB content is as shown in the following table. For SU-MIMO transmission the SIGB symbol is identical to D-LTF1.” </a:t>
            </a:r>
          </a:p>
          <a:p>
            <a:pPr marL="800100" lvl="1" indent="-342900">
              <a:buFontTx/>
              <a:buChar char="-"/>
            </a:pPr>
            <a:endParaRPr lang="en-US" altLang="ko-KR" sz="1600" b="1" dirty="0">
              <a:latin typeface="Calibri" charset="0"/>
              <a:ea typeface="굴림" charset="0"/>
              <a:cs typeface="Calibri" charset="0"/>
            </a:endParaRPr>
          </a:p>
          <a:p>
            <a:pPr marL="800100" lvl="1" indent="-342900">
              <a:buFontTx/>
              <a:buChar char="-"/>
            </a:pPr>
            <a:r>
              <a:rPr lang="en-GB" altLang="ko-KR" sz="1600" b="1" dirty="0">
                <a:latin typeface="Calibri" charset="0"/>
                <a:ea typeface="굴림" charset="0"/>
                <a:cs typeface="Calibri" charset="0"/>
              </a:rPr>
              <a:t>R.3.2.A bullet 4: replace the sentence starting with “</a:t>
            </a:r>
            <a:r>
              <a:rPr lang="en-US" altLang="ko-KR" sz="1600" b="1" dirty="0">
                <a:latin typeface="Calibri" charset="0"/>
                <a:ea typeface="굴림" charset="0"/>
                <a:cs typeface="Calibri" charset="0"/>
              </a:rPr>
              <a:t>n=0,1,2,…is the symbol index” with </a:t>
            </a:r>
            <a:r>
              <a:rPr lang="en-GB" altLang="ko-KR" sz="1600" b="1" dirty="0">
                <a:latin typeface="Calibri" charset="0"/>
                <a:ea typeface="굴림" charset="0"/>
                <a:cs typeface="Calibri" charset="0"/>
              </a:rPr>
              <a:t> “</a:t>
            </a:r>
            <a:r>
              <a:rPr lang="en-US" altLang="ko-KR" sz="1600" b="1" dirty="0">
                <a:latin typeface="Calibri" charset="0"/>
                <a:ea typeface="굴림" charset="0"/>
                <a:cs typeface="Calibri" charset="0"/>
              </a:rPr>
              <a:t>n=0,1,2,…is the symbol index, continuously counted from the 1</a:t>
            </a:r>
            <a:r>
              <a:rPr lang="en-US" altLang="ko-KR" sz="1600" b="1" baseline="30000" dirty="0">
                <a:latin typeface="Calibri" charset="0"/>
                <a:ea typeface="굴림" charset="0"/>
                <a:cs typeface="Calibri" charset="0"/>
              </a:rPr>
              <a:t>st</a:t>
            </a:r>
            <a:r>
              <a:rPr lang="en-US" altLang="ko-KR" sz="1600" b="1" dirty="0">
                <a:latin typeface="Calibri" charset="0"/>
                <a:ea typeface="굴림" charset="0"/>
                <a:cs typeface="Calibri" charset="0"/>
              </a:rPr>
              <a:t> Data symbol for short preamble and long preamble when in SU mode, and from SIGB for long preamble when in MU mode</a:t>
            </a:r>
            <a:r>
              <a:rPr lang="en-GB" altLang="ko-KR" sz="1600" b="1" dirty="0">
                <a:latin typeface="Calibri" charset="0"/>
                <a:ea typeface="굴림" charset="0"/>
                <a:cs typeface="Calibri" charset="0"/>
              </a:rPr>
              <a:t>” </a:t>
            </a:r>
            <a:endParaRPr lang="en-GB" altLang="ko-KR" sz="1600" b="1" dirty="0" smtClean="0">
              <a:latin typeface="Calibri" charset="0"/>
              <a:ea typeface="굴림" charset="0"/>
              <a:cs typeface="Calibri" charset="0"/>
            </a:endParaRPr>
          </a:p>
          <a:p>
            <a:pPr marL="800100" lvl="1" indent="-342900">
              <a:buFontTx/>
              <a:buChar char="-"/>
            </a:pPr>
            <a:endParaRPr lang="en-GB" altLang="ko-KR" sz="1600" b="1" dirty="0">
              <a:latin typeface="Calibri" charset="0"/>
              <a:ea typeface="굴림" charset="0"/>
              <a:cs typeface="Calibri" charset="0"/>
            </a:endParaRPr>
          </a:p>
          <a:p>
            <a:pPr marL="800100" lvl="1" indent="-342900"/>
            <a:r>
              <a:rPr lang="en-US" altLang="ko-KR" sz="1600" dirty="0" smtClean="0">
                <a:latin typeface="Times New Roman" charset="0"/>
                <a:ea typeface="굴림" charset="0"/>
                <a:cs typeface="굴림" charset="0"/>
              </a:rPr>
              <a:t>Y:</a:t>
            </a:r>
          </a:p>
          <a:p>
            <a:pPr marL="800100" lvl="1" indent="-342900"/>
            <a:r>
              <a:rPr lang="en-US" altLang="ko-KR" sz="1600" dirty="0" smtClean="0">
                <a:latin typeface="Times New Roman" charset="0"/>
                <a:ea typeface="굴림" charset="0"/>
                <a:cs typeface="굴림" charset="0"/>
              </a:rPr>
              <a:t>N:</a:t>
            </a:r>
          </a:p>
          <a:p>
            <a:pPr marL="800100" lvl="1" indent="-342900"/>
            <a:r>
              <a:rPr lang="en-US" altLang="ko-KR" sz="1600" dirty="0" smtClean="0">
                <a:latin typeface="Times New Roman" charset="0"/>
                <a:ea typeface="굴림" charset="0"/>
                <a:cs typeface="굴림" charset="0"/>
              </a:rPr>
              <a:t>Abs:</a:t>
            </a:r>
          </a:p>
        </p:txBody>
      </p:sp>
      <p:sp>
        <p:nvSpPr>
          <p:cNvPr id="4" name="날짜 개체 틀 3"/>
          <p:cNvSpPr>
            <a:spLocks noGrp="1"/>
          </p:cNvSpPr>
          <p:nvPr>
            <p:ph type="dt" sz="quarter" idx="4294967295"/>
          </p:nvPr>
        </p:nvSpPr>
        <p:spPr>
          <a:xfrm>
            <a:off x="696913" y="333375"/>
            <a:ext cx="942975" cy="276225"/>
          </a:xfrm>
          <a:prstGeom prst="rect">
            <a:avLst/>
          </a:prstGeom>
        </p:spPr>
        <p:txBody>
          <a:bodyPr/>
          <a:lstStyle/>
          <a:p>
            <a:pPr>
              <a:defRPr/>
            </a:pPr>
            <a:r>
              <a:rPr lang="en-US" smtClean="0"/>
              <a:t>July 2012</a:t>
            </a:r>
            <a:endParaRPr lang="en-US"/>
          </a:p>
        </p:txBody>
      </p:sp>
      <p:sp>
        <p:nvSpPr>
          <p:cNvPr id="5" name="바닥글 개체 틀 4"/>
          <p:cNvSpPr>
            <a:spLocks noGrp="1"/>
          </p:cNvSpPr>
          <p:nvPr>
            <p:ph type="ftr" sz="quarter" idx="11"/>
          </p:nvPr>
        </p:nvSpPr>
        <p:spPr/>
        <p:txBody>
          <a:bodyPr/>
          <a:lstStyle/>
          <a:p>
            <a:pPr>
              <a:defRPr/>
            </a:pPr>
            <a:r>
              <a:rPr lang="en-US" altLang="ko-KR" smtClean="0"/>
              <a:t>Yongho Seok, LG Electronics</a:t>
            </a:r>
            <a:endParaRPr lang="en-US" altLang="ko-KR"/>
          </a:p>
        </p:txBody>
      </p:sp>
      <p:sp>
        <p:nvSpPr>
          <p:cNvPr id="22534"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Arial" charset="0"/>
              </a:defRPr>
            </a:lvl1pPr>
            <a:lvl2pPr marL="742950" indent="-285750" eaLnBrk="0" hangingPunct="0">
              <a:defRPr sz="1200">
                <a:solidFill>
                  <a:schemeClr val="tx1"/>
                </a:solidFill>
                <a:latin typeface="Times New Roman" charset="0"/>
                <a:ea typeface="Arial" charset="0"/>
                <a:cs typeface="Arial" charset="0"/>
              </a:defRPr>
            </a:lvl2pPr>
            <a:lvl3pPr marL="1143000" indent="-228600" eaLnBrk="0" hangingPunct="0">
              <a:defRPr sz="1200">
                <a:solidFill>
                  <a:schemeClr val="tx1"/>
                </a:solidFill>
                <a:latin typeface="Times New Roman" charset="0"/>
                <a:ea typeface="Arial" charset="0"/>
                <a:cs typeface="Arial" charset="0"/>
              </a:defRPr>
            </a:lvl3pPr>
            <a:lvl4pPr marL="1600200" indent="-228600" eaLnBrk="0" hangingPunct="0">
              <a:defRPr sz="1200">
                <a:solidFill>
                  <a:schemeClr val="tx1"/>
                </a:solidFill>
                <a:latin typeface="Times New Roman" charset="0"/>
                <a:ea typeface="Arial" charset="0"/>
                <a:cs typeface="Arial" charset="0"/>
              </a:defRPr>
            </a:lvl4pPr>
            <a:lvl5pPr marL="2057400" indent="-228600" eaLnBrk="0" hangingPunct="0">
              <a:defRPr sz="12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2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2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2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200">
                <a:solidFill>
                  <a:schemeClr val="tx1"/>
                </a:solidFill>
                <a:latin typeface="Times New Roman" charset="0"/>
                <a:ea typeface="Arial" charset="0"/>
                <a:cs typeface="Arial" charset="0"/>
              </a:defRPr>
            </a:lvl9pPr>
          </a:lstStyle>
          <a:p>
            <a:r>
              <a:rPr lang="en-US" altLang="ko-KR">
                <a:ea typeface="굴림" charset="0"/>
                <a:cs typeface="굴림" charset="0"/>
              </a:rPr>
              <a:t>Slide </a:t>
            </a:r>
            <a:fld id="{334BF238-AFC3-5B4F-B8EA-01AA7AA24256}" type="slidenum">
              <a:rPr lang="en-US" altLang="ko-KR">
                <a:ea typeface="굴림" charset="0"/>
                <a:cs typeface="굴림" charset="0"/>
              </a:rPr>
              <a:pPr/>
              <a:t>12</a:t>
            </a:fld>
            <a:endParaRPr lang="en-US" altLang="ko-KR">
              <a:ea typeface="굴림" charset="0"/>
              <a:cs typeface="굴림" charset="0"/>
            </a:endParaRPr>
          </a:p>
        </p:txBody>
      </p:sp>
      <p:sp>
        <p:nvSpPr>
          <p:cNvPr id="8" name="Title 1"/>
          <p:cNvSpPr>
            <a:spLocks noGrp="1"/>
          </p:cNvSpPr>
          <p:nvPr>
            <p:ph type="title"/>
          </p:nvPr>
        </p:nvSpPr>
        <p:spPr>
          <a:xfrm>
            <a:off x="685800" y="685800"/>
            <a:ext cx="7772400" cy="1066800"/>
          </a:xfrm>
        </p:spPr>
        <p:txBody>
          <a:bodyPr/>
          <a:lstStyle/>
          <a:p>
            <a:r>
              <a:rPr lang="en-US" dirty="0" smtClean="0"/>
              <a:t>Pre-</a:t>
            </a:r>
            <a:r>
              <a:rPr lang="en-US" dirty="0"/>
              <a:t>Motion 2 (11-12/832r0, SIG Fields Design of Long Preamble</a:t>
            </a:r>
            <a:r>
              <a:rPr lang="en-US" dirty="0" smtClean="0"/>
              <a:t>)</a:t>
            </a:r>
            <a:endParaRPr lang="en-US" dirty="0"/>
          </a:p>
        </p:txBody>
      </p:sp>
    </p:spTree>
    <p:extLst>
      <p:ext uri="{BB962C8B-B14F-4D97-AF65-F5344CB8AC3E}">
        <p14:creationId xmlns:p14="http://schemas.microsoft.com/office/powerpoint/2010/main" val="31675851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Date Placeholder 5"/>
          <p:cNvSpPr>
            <a:spLocks noGrp="1"/>
          </p:cNvSpPr>
          <p:nvPr>
            <p:ph type="dt" sz="half" idx="2"/>
          </p:nvPr>
        </p:nvSpPr>
        <p:spPr/>
        <p:txBody>
          <a:bodyPr/>
          <a:lstStyle/>
          <a:p>
            <a:r>
              <a:rPr lang="en-US" altLang="zh-CN" dirty="0" smtClean="0"/>
              <a:t>July</a:t>
            </a:r>
            <a:r>
              <a:rPr lang="en-US" altLang="ko-KR" dirty="0" smtClean="0"/>
              <a:t> 2012</a:t>
            </a:r>
            <a:endParaRPr lang="en-US" altLang="ko-KR" dirty="0"/>
          </a:p>
        </p:txBody>
      </p:sp>
    </p:spTree>
    <p:extLst>
      <p:ext uri="{BB962C8B-B14F-4D97-AF65-F5344CB8AC3E}">
        <p14:creationId xmlns:p14="http://schemas.microsoft.com/office/powerpoint/2010/main" val="6673494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July 17, 2012 </a:t>
            </a:r>
            <a:r>
              <a:rPr lang="en-US" altLang="ko-KR" sz="2800" b="1" dirty="0">
                <a:ea typeface="굴림" pitchFamily="34" charset="-127"/>
              </a:rPr>
              <a:t>– </a:t>
            </a:r>
            <a:r>
              <a:rPr lang="en-US" altLang="ko-KR" sz="2800" b="1" dirty="0" smtClean="0">
                <a:ea typeface="굴림" pitchFamily="34" charset="-127"/>
              </a:rPr>
              <a:t>PM2, San Diego, CA </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Designation of a secretary for the minutes </a:t>
            </a:r>
          </a:p>
          <a:p>
            <a:pPr marL="342900"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342900" indent="-342900">
              <a:lnSpc>
                <a:spcPct val="80000"/>
              </a:lnSpc>
              <a:spcBef>
                <a:spcPct val="20000"/>
              </a:spcBef>
              <a:buFontTx/>
              <a:buChar char="•"/>
            </a:pPr>
            <a:endParaRPr lang="en-US" altLang="ko-KR" sz="1800" b="1"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Review of operating rules for PHY ad hoc</a:t>
            </a:r>
          </a:p>
          <a:p>
            <a:pPr marL="342900" indent="-342900">
              <a:lnSpc>
                <a:spcPct val="80000"/>
              </a:lnSpc>
              <a:spcBef>
                <a:spcPct val="20000"/>
              </a:spcBef>
              <a:buFontTx/>
              <a:buChar char="•"/>
            </a:pPr>
            <a:endParaRPr lang="en-US" altLang="ko-KR" sz="1600" dirty="0" smtClean="0">
              <a:solidFill>
                <a:srgbClr val="FF0000"/>
              </a:solidFill>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Submissions</a:t>
            </a:r>
            <a:endParaRPr lang="en-US" altLang="ko-KR" sz="160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pPr>
              <a:defRPr/>
            </a:pPr>
            <a:r>
              <a:rPr lang="en-US" dirty="0" smtClean="0"/>
              <a:t>July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 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 </a:t>
            </a:r>
            <a:r>
              <a:rPr lang="en-US" altLang="ko-KR" dirty="0">
                <a:ea typeface="굴림" pitchFamily="34" charset="-127"/>
              </a:rPr>
              <a:t>(i.e. have lower slide numbers).</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Submissions</a:t>
            </a:r>
            <a:endParaRPr lang="en-US" dirty="0"/>
          </a:p>
        </p:txBody>
      </p:sp>
      <p:sp>
        <p:nvSpPr>
          <p:cNvPr id="11" name="Content Placeholder 10"/>
          <p:cNvSpPr>
            <a:spLocks noGrp="1"/>
          </p:cNvSpPr>
          <p:nvPr>
            <p:ph idx="1"/>
          </p:nvPr>
        </p:nvSpPr>
        <p:spPr>
          <a:xfrm>
            <a:off x="685800" y="1828800"/>
            <a:ext cx="7772400" cy="4114800"/>
          </a:xfrm>
        </p:spPr>
        <p:txBody>
          <a:bodyPr/>
          <a:lstStyle/>
          <a:p>
            <a:r>
              <a:rPr lang="en-US" sz="1800" dirty="0" smtClean="0"/>
              <a:t>11</a:t>
            </a:r>
            <a:r>
              <a:rPr lang="en-US" sz="1800" dirty="0"/>
              <a:t>-12/</a:t>
            </a:r>
            <a:r>
              <a:rPr lang="en-US" sz="1800" dirty="0" smtClean="0"/>
              <a:t>832r1 </a:t>
            </a:r>
            <a:r>
              <a:rPr lang="en-US" sz="1800" dirty="0"/>
              <a:t>SIG Fields Design of Long Preamble</a:t>
            </a:r>
          </a:p>
          <a:p>
            <a:pPr lvl="1"/>
            <a:r>
              <a:rPr lang="en-US" sz="1600" dirty="0" err="1"/>
              <a:t>Yongho</a:t>
            </a:r>
            <a:r>
              <a:rPr lang="en-US" sz="1600" dirty="0"/>
              <a:t> </a:t>
            </a:r>
            <a:r>
              <a:rPr lang="en-US" sz="1600" dirty="0" err="1"/>
              <a:t>Seok</a:t>
            </a:r>
            <a:r>
              <a:rPr lang="en-US" sz="1600" dirty="0"/>
              <a:t> (LG Electronics) </a:t>
            </a:r>
            <a:r>
              <a:rPr lang="en-US" sz="1600" dirty="0" smtClean="0"/>
              <a:t>– PHY</a:t>
            </a:r>
          </a:p>
          <a:p>
            <a:r>
              <a:rPr lang="en-US" sz="1800" dirty="0"/>
              <a:t>12/</a:t>
            </a:r>
            <a:r>
              <a:rPr lang="en-US" sz="1800" dirty="0" smtClean="0"/>
              <a:t>815r0 </a:t>
            </a:r>
            <a:r>
              <a:rPr lang="en-US" sz="1800" dirty="0"/>
              <a:t>Q Matrix Requirement for 1MHz/2MHz detection</a:t>
            </a:r>
          </a:p>
          <a:p>
            <a:pPr lvl="1"/>
            <a:r>
              <a:rPr lang="en-US" sz="1600" dirty="0"/>
              <a:t>Ron </a:t>
            </a:r>
            <a:r>
              <a:rPr lang="en-US" sz="1600" dirty="0" err="1"/>
              <a:t>Porat</a:t>
            </a:r>
            <a:r>
              <a:rPr lang="en-US" sz="1600" dirty="0"/>
              <a:t> (Broadcom) – PHY</a:t>
            </a:r>
          </a:p>
          <a:p>
            <a:r>
              <a:rPr lang="en-US" sz="1800" dirty="0"/>
              <a:t>12/</a:t>
            </a:r>
            <a:r>
              <a:rPr lang="en-US" sz="1800" dirty="0" smtClean="0"/>
              <a:t>818r0 </a:t>
            </a:r>
            <a:r>
              <a:rPr lang="en-US" sz="1800" dirty="0"/>
              <a:t>padding</a:t>
            </a:r>
          </a:p>
          <a:p>
            <a:pPr lvl="1"/>
            <a:r>
              <a:rPr lang="en-US" sz="1600" dirty="0" err="1"/>
              <a:t>Hongyuan</a:t>
            </a:r>
            <a:r>
              <a:rPr lang="en-US" sz="1600" dirty="0"/>
              <a:t> Zhang (Marvell)</a:t>
            </a:r>
          </a:p>
          <a:p>
            <a:r>
              <a:rPr lang="en-US" sz="1800" dirty="0"/>
              <a:t>12/</a:t>
            </a:r>
            <a:r>
              <a:rPr lang="en-US" sz="1800" dirty="0" smtClean="0"/>
              <a:t>819r0 </a:t>
            </a:r>
            <a:r>
              <a:rPr lang="en-US" sz="1800" dirty="0"/>
              <a:t>preamble discussions</a:t>
            </a:r>
          </a:p>
          <a:p>
            <a:pPr lvl="1"/>
            <a:r>
              <a:rPr lang="en-US" sz="1600" dirty="0" err="1"/>
              <a:t>Hongyuan</a:t>
            </a:r>
            <a:r>
              <a:rPr lang="en-US" sz="1600" dirty="0"/>
              <a:t> Zhang (Marvell</a:t>
            </a:r>
            <a:r>
              <a:rPr lang="en-US" sz="1600" dirty="0" smtClean="0"/>
              <a:t>)</a:t>
            </a:r>
          </a:p>
          <a:p>
            <a:r>
              <a:rPr lang="en-US" sz="1800" dirty="0"/>
              <a:t>12/</a:t>
            </a:r>
            <a:r>
              <a:rPr lang="en-US" sz="1800" dirty="0" smtClean="0"/>
              <a:t>825r2 </a:t>
            </a:r>
            <a:r>
              <a:rPr lang="en-US" sz="1800" dirty="0"/>
              <a:t>Smoothing bit and </a:t>
            </a:r>
            <a:r>
              <a:rPr lang="en-US" sz="1800" dirty="0" err="1"/>
              <a:t>beam_change</a:t>
            </a:r>
            <a:r>
              <a:rPr lang="en-US" sz="1800" dirty="0"/>
              <a:t> indication bit</a:t>
            </a:r>
          </a:p>
          <a:p>
            <a:pPr lvl="1"/>
            <a:r>
              <a:rPr lang="en-US" sz="1600" dirty="0" err="1"/>
              <a:t>Jianhan</a:t>
            </a:r>
            <a:r>
              <a:rPr lang="en-US" sz="1600" dirty="0"/>
              <a:t> Liu (</a:t>
            </a:r>
            <a:r>
              <a:rPr lang="en-US" sz="1600" dirty="0" err="1"/>
              <a:t>Mediatek</a:t>
            </a:r>
            <a:r>
              <a:rPr lang="en-US" sz="1600" dirty="0" smtClean="0"/>
              <a:t>)</a:t>
            </a:r>
            <a:endParaRPr lang="en-US" sz="1600" dirty="0"/>
          </a:p>
          <a:p>
            <a:r>
              <a:rPr lang="en-US" sz="1800" dirty="0"/>
              <a:t>12/ </a:t>
            </a:r>
            <a:r>
              <a:rPr lang="en-US" sz="1800" dirty="0" smtClean="0"/>
              <a:t>871r1 </a:t>
            </a:r>
            <a:r>
              <a:rPr lang="en-US" sz="1800" dirty="0"/>
              <a:t>Spectrum access and </a:t>
            </a:r>
            <a:r>
              <a:rPr lang="en-US" sz="1800" dirty="0" err="1"/>
              <a:t>Tx</a:t>
            </a:r>
            <a:r>
              <a:rPr lang="en-US" sz="1800" dirty="0"/>
              <a:t> control for regulatory conformance</a:t>
            </a:r>
          </a:p>
          <a:p>
            <a:pPr lvl="1"/>
            <a:r>
              <a:rPr lang="en-US" sz="1600" dirty="0" err="1"/>
              <a:t>Shusaku</a:t>
            </a:r>
            <a:r>
              <a:rPr lang="en-US" sz="1600" dirty="0"/>
              <a:t> Shimada(Yokogawa Co.)</a:t>
            </a:r>
          </a:p>
          <a:p>
            <a:r>
              <a:rPr lang="en-US" sz="1800" dirty="0"/>
              <a:t>12/</a:t>
            </a:r>
            <a:r>
              <a:rPr lang="en-US" sz="1800" dirty="0" smtClean="0"/>
              <a:t>872r0 </a:t>
            </a:r>
            <a:r>
              <a:rPr lang="en-US" sz="1800" dirty="0"/>
              <a:t>Time Freq. Measurement Mechanism &amp; Procedure</a:t>
            </a:r>
          </a:p>
          <a:p>
            <a:pPr lvl="1"/>
            <a:r>
              <a:rPr lang="en-US" sz="1600" dirty="0" err="1"/>
              <a:t>Shusaku</a:t>
            </a:r>
            <a:r>
              <a:rPr lang="en-US" sz="1600" dirty="0"/>
              <a:t> Shimada(Yokogawa Co.)</a:t>
            </a:r>
          </a:p>
          <a:p>
            <a:pPr lvl="1"/>
            <a:endParaRPr lang="en-US" sz="1600" dirty="0" smtClean="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676400"/>
            <a:ext cx="7772400" cy="4648200"/>
          </a:xfrm>
        </p:spPr>
        <p:txBody>
          <a:bodyPr/>
          <a:lstStyle/>
          <a:p>
            <a:endParaRPr lang="en-US" dirty="0" smtClean="0"/>
          </a:p>
        </p:txBody>
      </p:sp>
      <p:sp>
        <p:nvSpPr>
          <p:cNvPr id="4" name="Footer Placeholder 3"/>
          <p:cNvSpPr>
            <a:spLocks noGrp="1"/>
          </p:cNvSpPr>
          <p:nvPr>
            <p:ph type="ftr" sz="quarter" idx="11"/>
          </p:nvPr>
        </p:nvSpPr>
        <p:spPr/>
        <p:txBody>
          <a:bodyPr/>
          <a:lstStyle/>
          <a:p>
            <a:r>
              <a:rPr lang="en-US" altLang="ko-KR" smtClean="0"/>
              <a:t>Porat, Cheong, Yang</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Date Placeholder 5"/>
          <p:cNvSpPr>
            <a:spLocks noGrp="1"/>
          </p:cNvSpPr>
          <p:nvPr>
            <p:ph type="dt" sz="half" idx="2"/>
          </p:nvPr>
        </p:nvSpPr>
        <p:spPr/>
        <p:txBody>
          <a:bodyPr/>
          <a:lstStyle/>
          <a:p>
            <a:r>
              <a:rPr lang="en-US" altLang="ko-KR" dirty="0" smtClean="0"/>
              <a:t>July 2012</a:t>
            </a:r>
            <a:endParaRPr lang="en-US" altLang="ko-KR" dirty="0"/>
          </a:p>
        </p:txBody>
      </p:sp>
    </p:spTree>
    <p:extLst>
      <p:ext uri="{BB962C8B-B14F-4D97-AF65-F5344CB8AC3E}">
        <p14:creationId xmlns:p14="http://schemas.microsoft.com/office/powerpoint/2010/main" val="19747581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9</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t>
            </a:r>
            <a:r>
              <a:rPr lang="en-US" altLang="ko-KR" dirty="0" err="1">
                <a:ea typeface="굴림" pitchFamily="34" charset="-127"/>
              </a:rPr>
              <a:t>adhoc</a:t>
            </a:r>
            <a:r>
              <a:rPr lang="en-US" altLang="ko-KR" dirty="0">
                <a:ea typeface="굴림" pitchFamily="34" charset="-127"/>
              </a:rPr>
              <a:t> </a:t>
            </a:r>
            <a:r>
              <a:rPr lang="en-US" altLang="ko-KR" dirty="0" smtClean="0">
                <a:ea typeface="굴림" pitchFamily="34" charset="-127"/>
              </a:rPr>
              <a:t>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smtClean="0"/>
              <a:t>July 2012</a:t>
            </a:r>
            <a:endParaRPr lang="en-US" altLang="ko-KR"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21615</TotalTime>
  <Words>2120</Words>
  <Application>Microsoft Macintosh PowerPoint</Application>
  <PresentationFormat>On-screen Show (4:3)</PresentationFormat>
  <Paragraphs>332</Paragraphs>
  <Slides>24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Microsoft Word 97 - 2004 Document</vt:lpstr>
      <vt:lpstr>TGah PHY Ad Hoc Agenda and Report</vt:lpstr>
      <vt:lpstr>PowerPoint Presentation</vt:lpstr>
      <vt:lpstr>Review of ad hoc operating rules </vt:lpstr>
      <vt:lpstr>Review of ad hoc operating rules </vt:lpstr>
      <vt:lpstr>Submissions and notes</vt:lpstr>
      <vt:lpstr>Interpretive guide</vt:lpstr>
      <vt:lpstr>Submissions</vt:lpstr>
      <vt:lpstr>Submissions</vt:lpstr>
      <vt:lpstr>PHY adhoc Pre-Motions to be brought for vote in TGah task group</vt:lpstr>
      <vt:lpstr>Pre-Motions</vt:lpstr>
      <vt:lpstr>PowerPoint Presentation</vt:lpstr>
      <vt:lpstr>Pre-Motion 2 (11-12/832r0, SIG Fields Design of Long Preamble)</vt:lpstr>
      <vt:lpstr>Pre-Motions</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讯 杨</cp:lastModifiedBy>
  <cp:revision>564</cp:revision>
  <cp:lastPrinted>1998-02-10T13:28:06Z</cp:lastPrinted>
  <dcterms:created xsi:type="dcterms:W3CDTF">2008-05-05T19:43:32Z</dcterms:created>
  <dcterms:modified xsi:type="dcterms:W3CDTF">2012-07-17T22:45:07Z</dcterms:modified>
</cp:coreProperties>
</file>