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287" r:id="rId18"/>
    <p:sldId id="311" r:id="rId19"/>
    <p:sldId id="312" r:id="rId20"/>
    <p:sldId id="313" r:id="rId21"/>
    <p:sldId id="314" r:id="rId22"/>
    <p:sldId id="315" r:id="rId23"/>
    <p:sldId id="316" r:id="rId24"/>
    <p:sldId id="297" r:id="rId25"/>
    <p:sldId id="284" r:id="rId26"/>
    <p:sldId id="299" r:id="rId27"/>
    <p:sldId id="27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94" autoAdjust="0"/>
    <p:restoredTop sz="99568" autoAdjust="0"/>
  </p:normalViewPr>
  <p:slideViewPr>
    <p:cSldViewPr>
      <p:cViewPr varScale="1">
        <p:scale>
          <a:sx n="88" d="100"/>
          <a:sy n="88" d="100"/>
        </p:scale>
        <p:origin x="-78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24</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25</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26</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27</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04777" y="332601"/>
            <a:ext cx="334072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0893r3</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2012-07-19</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July</a:t>
            </a:r>
            <a:r>
              <a:rPr lang="en-US" altLang="ko-KR" sz="3200" b="1" dirty="0" smtClean="0">
                <a:ea typeface="굴림" pitchFamily="34" charset="-127"/>
              </a:rPr>
              <a:t>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A</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fontScale="70000" lnSpcReduction="20000"/>
          </a:bodyPr>
          <a:lstStyle/>
          <a:p>
            <a:r>
              <a:rPr lang="en-CA" dirty="0" smtClean="0">
                <a:solidFill>
                  <a:srgbClr val="00CC00"/>
                </a:solidFill>
              </a:rPr>
              <a:t>11-12/0888r00</a:t>
            </a:r>
            <a:r>
              <a:rPr lang="en-CA" dirty="0" smtClean="0">
                <a:solidFill>
                  <a:srgbClr val="00CC00"/>
                </a:solidFill>
              </a:rPr>
              <a:t>, “d3-comment-resolution-brianh-part2”, Brian Hart</a:t>
            </a:r>
          </a:p>
          <a:p>
            <a:endParaRPr lang="en-CA" dirty="0" smtClean="0"/>
          </a:p>
          <a:p>
            <a:r>
              <a:rPr lang="en-CA" dirty="0" smtClean="0">
                <a:solidFill>
                  <a:srgbClr val="FF0000"/>
                </a:solidFill>
              </a:rPr>
              <a:t>11-12/847r0</a:t>
            </a:r>
            <a:r>
              <a:rPr lang="en-CA" dirty="0" smtClean="0">
                <a:solidFill>
                  <a:srgbClr val="FF0000"/>
                </a:solidFill>
              </a:rPr>
              <a:t>, </a:t>
            </a:r>
            <a:r>
              <a:rPr lang="en-CA" dirty="0" smtClean="0">
                <a:solidFill>
                  <a:srgbClr val="FF0000"/>
                </a:solidFill>
              </a:rPr>
              <a:t>“</a:t>
            </a:r>
            <a:r>
              <a:rPr lang="en-US" dirty="0" smtClean="0">
                <a:solidFill>
                  <a:srgbClr val="FF0000"/>
                </a:solidFill>
              </a:rPr>
              <a:t>LB188 </a:t>
            </a:r>
            <a:r>
              <a:rPr lang="en-US" dirty="0" smtClean="0">
                <a:solidFill>
                  <a:srgbClr val="FF0000"/>
                </a:solidFill>
              </a:rPr>
              <a:t>Proposed MAC Comment </a:t>
            </a:r>
            <a:r>
              <a:rPr lang="en-US" dirty="0" smtClean="0">
                <a:solidFill>
                  <a:srgbClr val="FF0000"/>
                </a:solidFill>
              </a:rPr>
              <a:t>Resolutions”, </a:t>
            </a:r>
            <a:r>
              <a:rPr lang="en-CA" dirty="0" smtClean="0">
                <a:solidFill>
                  <a:srgbClr val="FF0000"/>
                </a:solidFill>
              </a:rPr>
              <a:t>Adrian (5 out of 37 CIDs resolved)</a:t>
            </a:r>
          </a:p>
          <a:p>
            <a:r>
              <a:rPr lang="en-CA" dirty="0" smtClean="0">
                <a:solidFill>
                  <a:srgbClr val="FF0000"/>
                </a:solidFill>
              </a:rPr>
              <a:t>11-12/</a:t>
            </a:r>
            <a:r>
              <a:rPr lang="en-CA" dirty="0" smtClean="0">
                <a:solidFill>
                  <a:srgbClr val="FF0000"/>
                </a:solidFill>
              </a:rPr>
              <a:t>917r0, “</a:t>
            </a:r>
            <a:r>
              <a:rPr lang="en-US" dirty="0" smtClean="0">
                <a:solidFill>
                  <a:srgbClr val="FF0000"/>
                </a:solidFill>
              </a:rPr>
              <a:t>LB188 </a:t>
            </a:r>
            <a:r>
              <a:rPr lang="en-US" dirty="0" smtClean="0">
                <a:solidFill>
                  <a:srgbClr val="FF0000"/>
                </a:solidFill>
              </a:rPr>
              <a:t>- CID </a:t>
            </a:r>
            <a:r>
              <a:rPr lang="en-US" dirty="0" smtClean="0">
                <a:solidFill>
                  <a:srgbClr val="FF0000"/>
                </a:solidFill>
              </a:rPr>
              <a:t>6855” </a:t>
            </a:r>
            <a:r>
              <a:rPr lang="en-CA" dirty="0" smtClean="0">
                <a:solidFill>
                  <a:srgbClr val="FF0000"/>
                </a:solidFill>
              </a:rPr>
              <a:t>Simone (discussion will continue offline)</a:t>
            </a:r>
          </a:p>
          <a:p>
            <a:r>
              <a:rPr lang="en-CA" dirty="0" smtClean="0">
                <a:solidFill>
                  <a:srgbClr val="FF0000"/>
                </a:solidFill>
              </a:rPr>
              <a:t>11-12/</a:t>
            </a:r>
            <a:r>
              <a:rPr lang="en-CA" dirty="0" smtClean="0">
                <a:solidFill>
                  <a:srgbClr val="FF0000"/>
                </a:solidFill>
              </a:rPr>
              <a:t>915r0, “</a:t>
            </a:r>
            <a:r>
              <a:rPr lang="en-US" dirty="0" smtClean="0">
                <a:solidFill>
                  <a:srgbClr val="FF0000"/>
                </a:solidFill>
              </a:rPr>
              <a:t>LB188 </a:t>
            </a:r>
            <a:r>
              <a:rPr lang="en-US" dirty="0" smtClean="0">
                <a:solidFill>
                  <a:srgbClr val="FF0000"/>
                </a:solidFill>
              </a:rPr>
              <a:t>MAC comment </a:t>
            </a:r>
            <a:r>
              <a:rPr lang="en-US" dirty="0" smtClean="0">
                <a:solidFill>
                  <a:srgbClr val="FF0000"/>
                </a:solidFill>
              </a:rPr>
              <a:t>resolutions” </a:t>
            </a:r>
            <a:r>
              <a:rPr lang="en-CA" dirty="0" err="1" smtClean="0">
                <a:solidFill>
                  <a:srgbClr val="FF0000"/>
                </a:solidFill>
              </a:rPr>
              <a:t>Sandhya</a:t>
            </a:r>
            <a:endParaRPr lang="en-CA" dirty="0" smtClean="0">
              <a:solidFill>
                <a:srgbClr val="FF0000"/>
              </a:solidFill>
            </a:endParaRPr>
          </a:p>
          <a:p>
            <a:r>
              <a:rPr lang="en-CA" dirty="0" smtClean="0">
                <a:solidFill>
                  <a:srgbClr val="FF0000"/>
                </a:solidFill>
              </a:rPr>
              <a:t>11-12/918r1, “</a:t>
            </a:r>
            <a:r>
              <a:rPr lang="fr-FR" dirty="0" smtClean="0">
                <a:solidFill>
                  <a:srgbClr val="FF0000"/>
                </a:solidFill>
              </a:rPr>
              <a:t>LB188 </a:t>
            </a:r>
            <a:r>
              <a:rPr lang="fr-FR" dirty="0" err="1" smtClean="0">
                <a:solidFill>
                  <a:srgbClr val="FF0000"/>
                </a:solidFill>
              </a:rPr>
              <a:t>comments</a:t>
            </a:r>
            <a:r>
              <a:rPr lang="fr-FR" dirty="0" smtClean="0">
                <a:solidFill>
                  <a:srgbClr val="FF0000"/>
                </a:solidFill>
              </a:rPr>
              <a:t> </a:t>
            </a:r>
            <a:r>
              <a:rPr lang="fr-FR" dirty="0" err="1" smtClean="0">
                <a:solidFill>
                  <a:srgbClr val="FF0000"/>
                </a:solidFill>
              </a:rPr>
              <a:t>resolution</a:t>
            </a:r>
            <a:r>
              <a:rPr lang="fr-FR" dirty="0" smtClean="0">
                <a:solidFill>
                  <a:srgbClr val="FF0000"/>
                </a:solidFill>
              </a:rPr>
              <a:t> (clause </a:t>
            </a:r>
            <a:r>
              <a:rPr lang="fr-FR" dirty="0" smtClean="0">
                <a:solidFill>
                  <a:srgbClr val="FF0000"/>
                </a:solidFill>
              </a:rPr>
              <a:t>22.2.2) </a:t>
            </a:r>
            <a:r>
              <a:rPr lang="en-CA" dirty="0" smtClean="0">
                <a:solidFill>
                  <a:srgbClr val="FF0000"/>
                </a:solidFill>
              </a:rPr>
              <a:t>”, Bo Sun</a:t>
            </a:r>
          </a:p>
          <a:p>
            <a:pPr lvl="1"/>
            <a:r>
              <a:rPr lang="en-CA" dirty="0" smtClean="0">
                <a:solidFill>
                  <a:srgbClr val="FF0000"/>
                </a:solidFill>
              </a:rPr>
              <a:t>CIDs in this document were originally assigned to PHY, will be transferred to MAC.</a:t>
            </a:r>
          </a:p>
          <a:p>
            <a:pPr lvl="1"/>
            <a:r>
              <a:rPr lang="en-CA" dirty="0" smtClean="0">
                <a:solidFill>
                  <a:srgbClr val="FF0000"/>
                </a:solidFill>
              </a:rPr>
              <a:t>Deferred for further offline discussion.</a:t>
            </a:r>
            <a:endParaRPr lang="en-CA" dirty="0" smtClean="0">
              <a:solidFill>
                <a:srgbClr val="FF0000"/>
              </a:solidFill>
            </a:endParaRPr>
          </a:p>
          <a:p>
            <a:endParaRPr lang="en-CA" altLang="ja-JP" dirty="0" smtClean="0"/>
          </a:p>
          <a:p>
            <a:r>
              <a:rPr lang="en-CA" dirty="0" smtClean="0">
                <a:solidFill>
                  <a:srgbClr val="00CC00"/>
                </a:solidFill>
              </a:rPr>
              <a:t>11-12/946r1, “</a:t>
            </a:r>
            <a:r>
              <a:rPr lang="en-US" dirty="0" smtClean="0">
                <a:solidFill>
                  <a:srgbClr val="00CC00"/>
                </a:solidFill>
              </a:rPr>
              <a:t>Next generation security”, Andrew Myles</a:t>
            </a:r>
            <a:endParaRPr lang="en-CA" dirty="0" smtClean="0">
              <a:solidFill>
                <a:srgbClr val="00CC00"/>
              </a:solidFill>
            </a:endParaRPr>
          </a:p>
          <a:p>
            <a:r>
              <a:rPr lang="en-CA" dirty="0" smtClean="0">
                <a:solidFill>
                  <a:srgbClr val="FF0000"/>
                </a:solidFill>
              </a:rPr>
              <a:t>11-12/711r1, “</a:t>
            </a:r>
            <a:r>
              <a:rPr lang="en-US" dirty="0" smtClean="0">
                <a:solidFill>
                  <a:srgbClr val="FF0000"/>
                </a:solidFill>
              </a:rPr>
              <a:t>gcm-256-and-suite-b”, Dan Harkins</a:t>
            </a:r>
            <a:endParaRPr lang="en-CA" dirty="0" smtClean="0">
              <a:solidFill>
                <a:srgbClr val="FF0000"/>
              </a:solidFill>
            </a:endParaRPr>
          </a:p>
          <a:p>
            <a:r>
              <a:rPr lang="en-CA" dirty="0" smtClean="0">
                <a:solidFill>
                  <a:srgbClr val="FF0000"/>
                </a:solidFill>
              </a:rPr>
              <a:t>11-12/917r1</a:t>
            </a:r>
            <a:r>
              <a:rPr lang="en-CA" dirty="0" smtClean="0">
                <a:solidFill>
                  <a:srgbClr val="FF0000"/>
                </a:solidFill>
              </a:rPr>
              <a:t>, “</a:t>
            </a:r>
            <a:r>
              <a:rPr lang="en-US" dirty="0" smtClean="0">
                <a:solidFill>
                  <a:srgbClr val="FF0000"/>
                </a:solidFill>
              </a:rPr>
              <a:t>LB188 - CID 6855”, Simone Merlin</a:t>
            </a:r>
            <a:endParaRPr lang="en-CA" dirty="0" smtClean="0">
              <a:solidFill>
                <a:srgbClr val="FF0000"/>
              </a:solidFill>
            </a:endParaRPr>
          </a:p>
          <a:p>
            <a:endParaRPr lang="en-CA" dirty="0" smtClean="0"/>
          </a:p>
          <a:p>
            <a:r>
              <a:rPr lang="en-CA" dirty="0" smtClean="0">
                <a:solidFill>
                  <a:srgbClr val="00CC00"/>
                </a:solidFill>
              </a:rPr>
              <a:t>11-12/952r0</a:t>
            </a:r>
            <a:r>
              <a:rPr lang="en-CA" dirty="0" smtClean="0">
                <a:solidFill>
                  <a:srgbClr val="00CC00"/>
                </a:solidFill>
              </a:rPr>
              <a:t>, “</a:t>
            </a:r>
            <a:r>
              <a:rPr lang="en-US" dirty="0" smtClean="0">
                <a:solidFill>
                  <a:srgbClr val="00CC00"/>
                </a:solidFill>
              </a:rPr>
              <a:t>D3_comment_resolution_brianh_part4</a:t>
            </a:r>
            <a:r>
              <a:rPr lang="en-US" dirty="0" smtClean="0">
                <a:solidFill>
                  <a:srgbClr val="00CC00"/>
                </a:solidFill>
              </a:rPr>
              <a:t>”, Brian Hart</a:t>
            </a:r>
            <a:endParaRPr lang="en-CA" dirty="0" smtClean="0">
              <a:solidFill>
                <a:srgbClr val="00CC00"/>
              </a:solidFill>
            </a:endParaRPr>
          </a:p>
          <a:p>
            <a:r>
              <a:rPr lang="en-CA" altLang="ja-JP" dirty="0" smtClean="0">
                <a:solidFill>
                  <a:srgbClr val="00CC00"/>
                </a:solidFill>
              </a:rPr>
              <a:t>11-12/802r2, </a:t>
            </a:r>
            <a:r>
              <a:rPr lang="en-CA" altLang="ja-JP" dirty="0" smtClean="0">
                <a:solidFill>
                  <a:srgbClr val="00CC00"/>
                </a:solidFill>
              </a:rPr>
              <a:t>“</a:t>
            </a:r>
            <a:r>
              <a:rPr lang="en-CA" dirty="0" smtClean="0">
                <a:solidFill>
                  <a:srgbClr val="00CC00"/>
                </a:solidFill>
              </a:rPr>
              <a:t>LB188 operating mode comment resolution</a:t>
            </a:r>
            <a:r>
              <a:rPr lang="en-CA" dirty="0" smtClean="0">
                <a:solidFill>
                  <a:srgbClr val="00CC00"/>
                </a:solidFill>
              </a:rPr>
              <a:t>”, </a:t>
            </a:r>
            <a:r>
              <a:rPr lang="en-CA" dirty="0" smtClean="0">
                <a:solidFill>
                  <a:srgbClr val="00CC00"/>
                </a:solidFill>
              </a:rPr>
              <a:t>Robert </a:t>
            </a:r>
            <a:r>
              <a:rPr lang="en-CA" dirty="0" smtClean="0">
                <a:solidFill>
                  <a:srgbClr val="00CC00"/>
                </a:solidFill>
              </a:rPr>
              <a:t>Stacey</a:t>
            </a:r>
          </a:p>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17</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(AM1, Mon, 07/16/2012)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6713, 6743, 6744, 6266, </a:t>
            </a:r>
            <a:r>
              <a:rPr lang="en-GB" dirty="0" smtClean="0"/>
              <a:t>6802, 6764, 6765, 6766, 6777, 6300, 6778, 6060, 6062 </a:t>
            </a:r>
            <a:r>
              <a:rPr lang="en-GB" dirty="0" smtClean="0"/>
              <a:t>as </a:t>
            </a:r>
            <a:r>
              <a:rPr lang="en-GB" dirty="0" smtClean="0"/>
              <a:t>described in Doc # </a:t>
            </a:r>
            <a:r>
              <a:rPr lang="en-GB" dirty="0" smtClean="0"/>
              <a:t>11-12/888r1?</a:t>
            </a:r>
            <a:endParaRPr lang="en-US" dirty="0" smtClean="0"/>
          </a:p>
          <a:p>
            <a:endParaRPr lang="en-US" dirty="0" smtClean="0"/>
          </a:p>
          <a:p>
            <a:r>
              <a:rPr lang="en-US" dirty="0" smtClean="0"/>
              <a:t>Passed by unanimous consent in </a:t>
            </a:r>
            <a:r>
              <a:rPr lang="en-US" dirty="0" err="1" smtClean="0"/>
              <a:t>TGac</a:t>
            </a:r>
            <a:r>
              <a:rPr lang="en-US" dirty="0" smtClean="0"/>
              <a:t> ad hoc</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6745, </a:t>
            </a:r>
            <a:r>
              <a:rPr lang="en-GB" dirty="0" smtClean="0"/>
              <a:t>6746, 6807, 6808, </a:t>
            </a:r>
            <a:r>
              <a:rPr lang="en-GB" dirty="0" smtClean="0"/>
              <a:t>6552 </a:t>
            </a:r>
            <a:r>
              <a:rPr lang="en-GB" dirty="0" smtClean="0"/>
              <a:t>as </a:t>
            </a:r>
            <a:r>
              <a:rPr lang="en-GB" dirty="0" smtClean="0"/>
              <a:t>described in Doc # </a:t>
            </a:r>
            <a:r>
              <a:rPr lang="en-GB" dirty="0" smtClean="0"/>
              <a:t>11-12/847r1?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July 2012 </a:t>
            </a:r>
            <a:r>
              <a:rPr lang="en-US" altLang="ko-KR" dirty="0">
                <a:ea typeface="굴림" pitchFamily="34" charset="-127"/>
              </a:rPr>
              <a:t>interim </a:t>
            </a:r>
            <a:r>
              <a:rPr lang="en-US" altLang="ko-KR" dirty="0" smtClean="0">
                <a:ea typeface="굴림" pitchFamily="34" charset="-127"/>
              </a:rPr>
              <a:t>meeting held in San Diego, CA, USA.</a:t>
            </a:r>
            <a:endParaRPr lang="en-US" altLang="ko-KR" dirty="0">
              <a:ea typeface="굴림" pitchFamily="34" charset="-127"/>
            </a:endParaRP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6122, 6775, 6375, 6381, 6805 </a:t>
            </a:r>
            <a:r>
              <a:rPr lang="en-GB" dirty="0" smtClean="0"/>
              <a:t>as </a:t>
            </a:r>
            <a:r>
              <a:rPr lang="en-GB" dirty="0" smtClean="0"/>
              <a:t>described in Doc # </a:t>
            </a:r>
            <a:r>
              <a:rPr lang="en-GB" dirty="0" smtClean="0"/>
              <a:t>11-12/915r1?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Which of the following numbers do you prefer for the X value in the proposed resolution of CID 6855 in doc # 11-12/917r1? </a:t>
            </a:r>
            <a:endParaRPr lang="en-GB" dirty="0" smtClean="0"/>
          </a:p>
          <a:p>
            <a:r>
              <a:rPr lang="en-GB" dirty="0" smtClean="0"/>
              <a:t>A: 8 - 7</a:t>
            </a:r>
          </a:p>
          <a:p>
            <a:r>
              <a:rPr lang="en-GB" dirty="0" smtClean="0"/>
              <a:t>B: 16 - 9</a:t>
            </a:r>
          </a:p>
          <a:p>
            <a:r>
              <a:rPr lang="en-GB" dirty="0" smtClean="0"/>
              <a:t>C</a:t>
            </a:r>
            <a:r>
              <a:rPr lang="en-GB" dirty="0" smtClean="0"/>
              <a:t>: 32 - 8</a:t>
            </a:r>
          </a:p>
          <a:p>
            <a:r>
              <a:rPr lang="en-GB" dirty="0" smtClean="0"/>
              <a:t>D: no changes - 4</a:t>
            </a:r>
          </a:p>
          <a:p>
            <a:pPr>
              <a:buNone/>
            </a:pPr>
            <a:r>
              <a:rPr lang="en-GB" dirty="0" smtClean="0"/>
              <a:t> </a:t>
            </a:r>
            <a:endParaRPr lang="en-GB" dirty="0" smtClean="0"/>
          </a:p>
        </p:txBody>
      </p:sp>
      <p:sp>
        <p:nvSpPr>
          <p:cNvPr id="4" name="Date Placeholder 3"/>
          <p:cNvSpPr>
            <a:spLocks noGrp="1"/>
          </p:cNvSpPr>
          <p:nvPr>
            <p:ph type="dt" sz="half" idx="10"/>
          </p:nvPr>
        </p:nvSpPr>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#4 </a:t>
            </a:r>
            <a:r>
              <a:rPr lang="en-US" dirty="0" smtClean="0"/>
              <a:t/>
            </a:r>
            <a:br>
              <a:rPr lang="en-US" dirty="0" smtClean="0"/>
            </a:br>
            <a:r>
              <a:rPr lang="en-US" b="0" dirty="0" smtClean="0"/>
              <a:t>(</a:t>
            </a:r>
            <a:r>
              <a:rPr lang="en-US" b="0" dirty="0" smtClean="0"/>
              <a:t>AM2, </a:t>
            </a:r>
            <a:r>
              <a:rPr lang="en-US" b="0" dirty="0" smtClean="0"/>
              <a:t>Thu</a:t>
            </a:r>
            <a:r>
              <a:rPr lang="en-US" b="0" dirty="0" smtClean="0"/>
              <a:t>, 07/19/2012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6061, 6241, 6007, </a:t>
            </a:r>
            <a:r>
              <a:rPr lang="en-GB" dirty="0" smtClean="0"/>
              <a:t>6009 and 6199 </a:t>
            </a:r>
            <a:r>
              <a:rPr lang="en-GB" dirty="0" smtClean="0"/>
              <a:t>as </a:t>
            </a:r>
            <a:r>
              <a:rPr lang="en-GB" dirty="0" smtClean="0"/>
              <a:t>described in Doc # </a:t>
            </a:r>
            <a:r>
              <a:rPr lang="en-GB" dirty="0" smtClean="0"/>
              <a:t>11-12/952r0?</a:t>
            </a:r>
          </a:p>
          <a:p>
            <a:endParaRPr lang="en-GB" dirty="0" smtClean="0"/>
          </a:p>
          <a:p>
            <a:r>
              <a:rPr lang="en-US" dirty="0" smtClean="0"/>
              <a:t>Passed by unanimous consent</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#5 </a:t>
            </a:r>
            <a:r>
              <a:rPr lang="en-US" dirty="0" smtClean="0"/>
              <a:t/>
            </a:r>
            <a:br>
              <a:rPr lang="en-US" dirty="0" smtClean="0"/>
            </a:br>
            <a:r>
              <a:rPr lang="en-US" b="0" dirty="0" smtClean="0"/>
              <a:t>(</a:t>
            </a:r>
            <a:r>
              <a:rPr lang="en-US" b="0" dirty="0" smtClean="0"/>
              <a:t>AM2, </a:t>
            </a:r>
            <a:r>
              <a:rPr lang="en-US" b="0" dirty="0" smtClean="0"/>
              <a:t>Thu</a:t>
            </a:r>
            <a:r>
              <a:rPr lang="en-US" b="0" dirty="0" smtClean="0"/>
              <a:t>, 07/19/2012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6437, 6395, 6671, 6672, 6150, 6148, 6153, 6149, 6004, 6308, 6066, 6151, </a:t>
            </a:r>
            <a:r>
              <a:rPr lang="en-GB" dirty="0" smtClean="0"/>
              <a:t>6152 and </a:t>
            </a:r>
            <a:r>
              <a:rPr lang="en-GB" dirty="0" smtClean="0"/>
              <a:t>6309</a:t>
            </a:r>
            <a:r>
              <a:rPr lang="en-GB" dirty="0" smtClean="0"/>
              <a:t> </a:t>
            </a:r>
            <a:r>
              <a:rPr lang="en-GB" dirty="0" smtClean="0"/>
              <a:t>as </a:t>
            </a:r>
            <a:r>
              <a:rPr lang="en-GB" dirty="0" smtClean="0"/>
              <a:t>described in Doc # </a:t>
            </a:r>
            <a:r>
              <a:rPr lang="en-GB" dirty="0" smtClean="0"/>
              <a:t>11-12/802r2?</a:t>
            </a:r>
          </a:p>
          <a:p>
            <a:endParaRPr lang="en-GB" dirty="0" smtClean="0"/>
          </a:p>
          <a:p>
            <a:r>
              <a:rPr lang="en-US" dirty="0" smtClean="0"/>
              <a:t>Passed by unanimous consent</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24</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25</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26</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27</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18303</TotalTime>
  <Words>2853</Words>
  <Application>Microsoft Office PowerPoint</Application>
  <PresentationFormat>On-screen Show (4:3)</PresentationFormat>
  <Paragraphs>390</Paragraphs>
  <Slides>27</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TGac MAC adhoc Motions to be brought for vote in TGac task group</vt:lpstr>
      <vt:lpstr>Pre-Motion #1  (AM1, Mon, 07/16/2012)</vt:lpstr>
      <vt:lpstr>Pre-Motion #2  (AM1, Tue, 07/17/2012)</vt:lpstr>
      <vt:lpstr>Pre-Motion #3  (AM1, Tue, 07/17/2012)</vt:lpstr>
      <vt:lpstr>Straw Poll #1</vt:lpstr>
      <vt:lpstr>Pre-Motion #4  (AM2, Thu, 07/19/2012)</vt:lpstr>
      <vt:lpstr>Pre-Motion #5  (AM2, Thu, 07/19/2012)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342</cp:revision>
  <cp:lastPrinted>1998-02-10T13:28:06Z</cp:lastPrinted>
  <dcterms:created xsi:type="dcterms:W3CDTF">2008-05-05T19:43:32Z</dcterms:created>
  <dcterms:modified xsi:type="dcterms:W3CDTF">2012-07-19T20:43:22Z</dcterms:modified>
</cp:coreProperties>
</file>