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26" r:id="rId1"/>
  </p:sldMasterIdLst>
  <p:notesMasterIdLst>
    <p:notesMasterId r:id="rId11"/>
  </p:notesMasterIdLst>
  <p:handoutMasterIdLst>
    <p:handoutMasterId r:id="rId12"/>
  </p:handoutMasterIdLst>
  <p:sldIdLst>
    <p:sldId id="269" r:id="rId2"/>
    <p:sldId id="341" r:id="rId3"/>
    <p:sldId id="337" r:id="rId4"/>
    <p:sldId id="338" r:id="rId5"/>
    <p:sldId id="339" r:id="rId6"/>
    <p:sldId id="340" r:id="rId7"/>
    <p:sldId id="331" r:id="rId8"/>
    <p:sldId id="326" r:id="rId9"/>
    <p:sldId id="309"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85CBFF"/>
    <a:srgbClr val="F86308"/>
    <a:srgbClr val="9933FF"/>
    <a:srgbClr val="FBAD7D"/>
    <a:srgbClr val="CC3300"/>
    <a:srgbClr val="360000"/>
    <a:srgbClr val="54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2" autoAdjust="0"/>
    <p:restoredTop sz="86749" autoAdjust="0"/>
  </p:normalViewPr>
  <p:slideViewPr>
    <p:cSldViewPr>
      <p:cViewPr varScale="1">
        <p:scale>
          <a:sx n="74" d="100"/>
          <a:sy n="74" d="100"/>
        </p:scale>
        <p:origin x="-1176" y="-90"/>
      </p:cViewPr>
      <p:guideLst>
        <p:guide orient="horz" pos="2160"/>
        <p:guide pos="2880"/>
      </p:guideLst>
    </p:cSldViewPr>
  </p:slideViewPr>
  <p:outlineViewPr>
    <p:cViewPr>
      <p:scale>
        <a:sx n="33" d="100"/>
        <a:sy n="33" d="100"/>
      </p:scale>
      <p:origin x="0" y="242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768"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9AFB1C89-F557-4293-A03D-81EC938F90E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xmlns="" val="2902622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A65CB0DA-1E5C-42B6-832E-DE221983C1E0}"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xmlns="" val="291802161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1269" name="Rectangle 7"/>
          <p:cNvSpPr>
            <a:spLocks noGrp="1" noChangeArrowheads="1"/>
          </p:cNvSpPr>
          <p:nvPr>
            <p:ph type="sldNum" sz="quarter" idx="5"/>
          </p:nvPr>
        </p:nvSpPr>
        <p:spPr/>
        <p:txBody>
          <a:bodyPr/>
          <a:lstStyle/>
          <a:p>
            <a:pPr>
              <a:defRPr/>
            </a:pPr>
            <a:r>
              <a:rPr lang="en-US" smtClean="0"/>
              <a:t>Page </a:t>
            </a:r>
            <a:fld id="{4D15C0EF-05CE-4614-B40F-DAF5A6AF9E38}" type="slidenum">
              <a:rPr lang="en-US" smtClean="0"/>
              <a:pPr>
                <a:defRPr/>
              </a:pPr>
              <a:t>1</a:t>
            </a:fld>
            <a:endParaRPr lang="en-US" smtClean="0"/>
          </a:p>
        </p:txBody>
      </p:sp>
      <p:sp>
        <p:nvSpPr>
          <p:cNvPr id="14342" name="Rectangle 2"/>
          <p:cNvSpPr>
            <a:spLocks noGrp="1" noRot="1" noChangeAspect="1" noChangeArrowheads="1" noTextEdit="1"/>
          </p:cNvSpPr>
          <p:nvPr>
            <p:ph type="sldImg"/>
          </p:nvPr>
        </p:nvSpPr>
        <p:spPr>
          <a:xfrm>
            <a:off x="1154113" y="701675"/>
            <a:ext cx="4625975" cy="3468688"/>
          </a:xfrm>
          <a:ln/>
        </p:spPr>
      </p:sp>
      <p:sp>
        <p:nvSpPr>
          <p:cNvPr id="143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65CB0DA-1E5C-42B6-832E-DE221983C1E0}"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1BB5ACE-2385-4F8D-925D-C8C35A188D2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3B1313C5-599E-4DA7-B2C0-F25303D890B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10451E-307D-44B6-B19F-7A7B7937AAA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8216287" y="6475413"/>
            <a:ext cx="470513" cy="184666"/>
          </a:xfrm>
          <a:ln/>
        </p:spPr>
        <p:txBody>
          <a:bodyPr/>
          <a:lstStyle>
            <a:lvl1pPr>
              <a:defRPr/>
            </a:lvl1pPr>
          </a:lstStyle>
          <a:p>
            <a:pPr>
              <a:defRPr/>
            </a:pPr>
            <a:r>
              <a:rPr lang="en-US" dirty="0" smtClean="0"/>
              <a:t>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19152FA6-99F5-4225-8FE8-CBCC8C406D8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D8D4B7-67DC-4901-827F-74796B78906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4580D9DB-0B96-4004-8078-D303BFA0D3B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48A87241-5B8C-4546-B714-75F47028B78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7987F541-7081-4923-B824-DE3D7D7B02A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A2AA90FF-3271-453A-B931-4DC39C461F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7493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85800"/>
            <a:ext cx="5111750"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38C77914-C8B0-4E62-97E0-6AD658F7DC5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Huawei Technologies Inc.</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D6DA661-03AB-4C49-A5B5-34DA5D0DE5F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7010400" y="6477000"/>
            <a:ext cx="1676401" cy="18466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latin typeface="Calibri" pitchFamily="34" charset="0"/>
                <a:cs typeface="Calibri" pitchFamily="34" charset="0"/>
              </a:defRPr>
            </a:lvl1pPr>
          </a:lstStyle>
          <a:p>
            <a:pPr>
              <a:defRPr/>
            </a:pPr>
            <a:r>
              <a:rPr lang="en-US" dirty="0" smtClean="0"/>
              <a:t>Betty Zhao</a:t>
            </a:r>
            <a:r>
              <a:rPr lang="en-US" altLang="zh-CN" dirty="0" smtClean="0"/>
              <a:t>, et. al, </a:t>
            </a:r>
            <a:r>
              <a:rPr lang="en-US" dirty="0" smtClean="0"/>
              <a:t>Huawei</a:t>
            </a:r>
            <a:endParaRPr lang="en-US" dirty="0"/>
          </a:p>
        </p:txBody>
      </p:sp>
      <p:sp>
        <p:nvSpPr>
          <p:cNvPr id="1030" name="Rectangle 6"/>
          <p:cNvSpPr>
            <a:spLocks noGrp="1" noChangeArrowheads="1"/>
          </p:cNvSpPr>
          <p:nvPr>
            <p:ph type="sldNum" sz="quarter" idx="4"/>
          </p:nvPr>
        </p:nvSpPr>
        <p:spPr bwMode="auto">
          <a:xfrm>
            <a:off x="4284663" y="6475413"/>
            <a:ext cx="515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latin typeface="Calibri" pitchFamily="34" charset="0"/>
                <a:cs typeface="Calibri" pitchFamily="34" charset="0"/>
              </a:defRPr>
            </a:lvl1pPr>
          </a:lstStyle>
          <a:p>
            <a:pPr>
              <a:defRPr/>
            </a:pPr>
            <a:r>
              <a:rPr lang="en-US"/>
              <a:t>Slide </a:t>
            </a:r>
            <a:fld id="{71096C9B-3595-4EC7-9CE1-2F0FB5D4A90F}" type="slidenum">
              <a:rPr lang="en-US"/>
              <a:pPr>
                <a:defRPr/>
              </a:pPr>
              <a:t>‹#›</a:t>
            </a:fld>
            <a:endParaRPr lang="en-US"/>
          </a:p>
        </p:txBody>
      </p:sp>
      <p:sp>
        <p:nvSpPr>
          <p:cNvPr id="1031" name="Rectangle 7"/>
          <p:cNvSpPr>
            <a:spLocks noChangeArrowheads="1"/>
          </p:cNvSpPr>
          <p:nvPr/>
        </p:nvSpPr>
        <p:spPr bwMode="auto">
          <a:xfrm>
            <a:off x="5029200" y="332608"/>
            <a:ext cx="3705225" cy="276999"/>
          </a:xfrm>
          <a:prstGeom prst="rect">
            <a:avLst/>
          </a:prstGeom>
          <a:noFill/>
          <a:ln w="9525">
            <a:noFill/>
            <a:miter lim="800000"/>
            <a:headEnd/>
            <a:tailEnd/>
          </a:ln>
          <a:effectLst/>
        </p:spPr>
        <p:txBody>
          <a:bodyPr wrap="square" lIns="0" tIns="0" rIns="0" bIns="0" anchor="b">
            <a:spAutoFit/>
          </a:bodyPr>
          <a:lstStyle/>
          <a:p>
            <a:pPr marL="457200" lvl="4" algn="r" eaLnBrk="0" hangingPunct="0"/>
            <a:r>
              <a:rPr lang="en-US" altLang="zh-CN" sz="1800" b="1" dirty="0" smtClean="0"/>
              <a:t>doc.: IEEE </a:t>
            </a:r>
            <a:r>
              <a:rPr lang="en-US" altLang="zh-CN" sz="1800" b="1" dirty="0" smtClean="0"/>
              <a:t>802.11-12/891r0</a:t>
            </a:r>
            <a:endParaRPr lang="en-US" altLang="zh-CN" sz="1800" b="1"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Calibri" pitchFamily="34" charset="0"/>
              <a:cs typeface="Calibri" pitchFamily="34" charset="0"/>
            </a:endParaRPr>
          </a:p>
        </p:txBody>
      </p:sp>
      <p:sp>
        <p:nvSpPr>
          <p:cNvPr id="1033" name="Rectangle 9"/>
          <p:cNvSpPr>
            <a:spLocks noChangeArrowheads="1"/>
          </p:cNvSpPr>
          <p:nvPr/>
        </p:nvSpPr>
        <p:spPr bwMode="auto">
          <a:xfrm>
            <a:off x="3810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dirty="0" smtClean="0">
                <a:latin typeface="Calibri" pitchFamily="34" charset="0"/>
                <a:cs typeface="Calibri" pitchFamily="34" charset="0"/>
              </a:rPr>
              <a:t>Submission</a:t>
            </a:r>
            <a:endParaRPr lang="en-US" dirty="0">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Calibri" pitchFamily="34" charset="0"/>
              <a:cs typeface="Calibri" pitchFamily="34" charset="0"/>
            </a:endParaRPr>
          </a:p>
        </p:txBody>
      </p:sp>
      <p:sp>
        <p:nvSpPr>
          <p:cNvPr id="11" name="Rectangle 7"/>
          <p:cNvSpPr>
            <a:spLocks noChangeArrowheads="1"/>
          </p:cNvSpPr>
          <p:nvPr userDrawn="1"/>
        </p:nvSpPr>
        <p:spPr bwMode="auto">
          <a:xfrm>
            <a:off x="457200" y="332601"/>
            <a:ext cx="1066800" cy="276999"/>
          </a:xfrm>
          <a:prstGeom prst="rect">
            <a:avLst/>
          </a:prstGeom>
          <a:noFill/>
          <a:ln w="9525">
            <a:noFill/>
            <a:miter lim="800000"/>
            <a:headEnd/>
            <a:tailEnd/>
          </a:ln>
          <a:effectLst/>
        </p:spPr>
        <p:txBody>
          <a:bodyPr wrap="square" lIns="0" tIns="0" rIns="0" bIns="0" anchor="b">
            <a:spAutoFit/>
          </a:bodyPr>
          <a:lstStyle/>
          <a:p>
            <a:pPr marL="0" lvl="4" algn="l" eaLnBrk="0" hangingPunct="0"/>
            <a:r>
              <a:rPr lang="en-US" altLang="zh-CN" sz="1800" b="1" dirty="0" smtClean="0"/>
              <a:t>July 2012</a:t>
            </a:r>
            <a:endParaRPr lang="en-US" altLang="zh-CN" sz="1800" b="1" dirty="0"/>
          </a:p>
        </p:txBody>
      </p:sp>
    </p:spTree>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iming>
    <p:tnLst>
      <p:par>
        <p:cTn id="1" dur="indefinite" restart="never" nodeType="tmRoot"/>
      </p:par>
    </p:tnLst>
  </p:timing>
  <p:hf hdr="0" dt="0"/>
  <p:txStyles>
    <p:titleStyle>
      <a:lvl1pPr algn="ctr" rtl="0" fontAlgn="base">
        <a:spcBef>
          <a:spcPct val="0"/>
        </a:spcBef>
        <a:spcAft>
          <a:spcPct val="0"/>
        </a:spcAft>
        <a:defRPr sz="3200" b="1">
          <a:solidFill>
            <a:schemeClr val="tx2"/>
          </a:solidFill>
          <a:latin typeface="Calibri" pitchFamily="34" charset="0"/>
          <a:ea typeface="+mj-ea"/>
          <a:cs typeface="Calibri" pitchFamily="34" charset="0"/>
        </a:defRPr>
      </a:lvl1pPr>
      <a:lvl2pPr algn="ctr" rtl="0" fontAlgn="base">
        <a:spcBef>
          <a:spcPct val="0"/>
        </a:spcBef>
        <a:spcAft>
          <a:spcPct val="0"/>
        </a:spcAft>
        <a:defRPr sz="3200" b="1">
          <a:solidFill>
            <a:schemeClr val="tx2"/>
          </a:solidFill>
          <a:latin typeface="Calibri" pitchFamily="34" charset="0"/>
          <a:cs typeface="Calibri" pitchFamily="34" charset="0"/>
        </a:defRPr>
      </a:lvl2pPr>
      <a:lvl3pPr algn="ctr" rtl="0" fontAlgn="base">
        <a:spcBef>
          <a:spcPct val="0"/>
        </a:spcBef>
        <a:spcAft>
          <a:spcPct val="0"/>
        </a:spcAft>
        <a:defRPr sz="3200" b="1">
          <a:solidFill>
            <a:schemeClr val="tx2"/>
          </a:solidFill>
          <a:latin typeface="Calibri" pitchFamily="34" charset="0"/>
          <a:cs typeface="Calibri" pitchFamily="34" charset="0"/>
        </a:defRPr>
      </a:lvl3pPr>
      <a:lvl4pPr algn="ctr" rtl="0" fontAlgn="base">
        <a:spcBef>
          <a:spcPct val="0"/>
        </a:spcBef>
        <a:spcAft>
          <a:spcPct val="0"/>
        </a:spcAft>
        <a:defRPr sz="3200" b="1">
          <a:solidFill>
            <a:schemeClr val="tx2"/>
          </a:solidFill>
          <a:latin typeface="Calibri" pitchFamily="34" charset="0"/>
          <a:cs typeface="Calibri" pitchFamily="34" charset="0"/>
        </a:defRPr>
      </a:lvl4pPr>
      <a:lvl5pPr algn="ctr" rtl="0" fontAlgn="base">
        <a:spcBef>
          <a:spcPct val="0"/>
        </a:spcBef>
        <a:spcAft>
          <a:spcPct val="0"/>
        </a:spcAft>
        <a:defRPr sz="3200" b="1">
          <a:solidFill>
            <a:schemeClr val="tx2"/>
          </a:solidFill>
          <a:latin typeface="Calibri" pitchFamily="34" charset="0"/>
          <a:cs typeface="Calibri" pitchFamily="34"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fontAlgn="base">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fontAlgn="base">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fontAlgn="base">
        <a:spcBef>
          <a:spcPct val="20000"/>
        </a:spcBef>
        <a:spcAft>
          <a:spcPct val="0"/>
        </a:spcAft>
        <a:buChar char="•"/>
        <a:defRPr>
          <a:solidFill>
            <a:schemeClr val="tx1"/>
          </a:solidFill>
          <a:latin typeface="Calibri" pitchFamily="34" charset="0"/>
          <a:cs typeface="Calibri" pitchFamily="34" charset="0"/>
        </a:defRPr>
      </a:lvl3pPr>
      <a:lvl4pPr marL="1428750" indent="-228600" algn="l" rtl="0" fontAlgn="base">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fontAlgn="base">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752600" y="762000"/>
            <a:ext cx="5715000" cy="1066800"/>
          </a:xfrm>
        </p:spPr>
        <p:txBody>
          <a:bodyPr/>
          <a:lstStyle/>
          <a:p>
            <a:r>
              <a:rPr lang="en-US" altLang="zh-CN" dirty="0" smtClean="0"/>
              <a:t>AID reassignment for TIM and non-TIM modes switching</a:t>
            </a:r>
            <a:endParaRPr lang="zh-CN" altLang="en-US" dirty="0" smtClean="0"/>
          </a:p>
        </p:txBody>
      </p:sp>
      <p:sp>
        <p:nvSpPr>
          <p:cNvPr id="2051" name="Rectangle 6"/>
          <p:cNvSpPr>
            <a:spLocks noGrp="1" noChangeArrowheads="1"/>
          </p:cNvSpPr>
          <p:nvPr>
            <p:ph idx="1"/>
          </p:nvPr>
        </p:nvSpPr>
        <p:spPr>
          <a:xfrm>
            <a:off x="685800" y="1905000"/>
            <a:ext cx="7772400" cy="381000"/>
          </a:xfrm>
        </p:spPr>
        <p:txBody>
          <a:bodyPr/>
          <a:lstStyle/>
          <a:p>
            <a:pPr algn="ctr">
              <a:buFontTx/>
              <a:buNone/>
            </a:pPr>
            <a:r>
              <a:rPr lang="en-US" sz="2000" dirty="0" smtClean="0"/>
              <a:t>Date:</a:t>
            </a:r>
            <a:r>
              <a:rPr lang="en-US" sz="2000" b="0" dirty="0" smtClean="0"/>
              <a:t> 2012-</a:t>
            </a:r>
            <a:r>
              <a:rPr lang="en-US" altLang="zh-CN" sz="2000" b="0" dirty="0" smtClean="0"/>
              <a:t>07</a:t>
            </a:r>
            <a:r>
              <a:rPr lang="en-US" sz="2000" b="0" dirty="0" smtClean="0"/>
              <a:t>-</a:t>
            </a:r>
            <a:r>
              <a:rPr lang="en-US" altLang="zh-CN" sz="2000" b="0" dirty="0" smtClean="0"/>
              <a:t>13</a:t>
            </a:r>
            <a:endParaRPr lang="en-US" sz="2000" b="0" dirty="0" smtClean="0"/>
          </a:p>
        </p:txBody>
      </p:sp>
      <p:sp>
        <p:nvSpPr>
          <p:cNvPr id="8" name="Slide Number Placeholder 7"/>
          <p:cNvSpPr>
            <a:spLocks noGrp="1"/>
          </p:cNvSpPr>
          <p:nvPr>
            <p:ph type="sldNum" sz="quarter" idx="11"/>
          </p:nvPr>
        </p:nvSpPr>
        <p:spPr/>
        <p:txBody>
          <a:bodyPr/>
          <a:lstStyle/>
          <a:p>
            <a:pPr>
              <a:defRPr/>
            </a:pPr>
            <a:r>
              <a:rPr lang="en-US" smtClean="0"/>
              <a:t>Slide </a:t>
            </a:r>
            <a:fld id="{19152FA6-99F5-4225-8FE8-CBCC8C406D8F}" type="slidenum">
              <a:rPr lang="en-US" smtClean="0"/>
              <a:pPr>
                <a:defRPr/>
              </a:pPr>
              <a:t>1</a:t>
            </a:fld>
            <a:endParaRPr lang="en-US"/>
          </a:p>
        </p:txBody>
      </p:sp>
      <p:sp>
        <p:nvSpPr>
          <p:cNvPr id="2054" name="Rectangle 12"/>
          <p:cNvSpPr>
            <a:spLocks noChangeArrowheads="1"/>
          </p:cNvSpPr>
          <p:nvPr/>
        </p:nvSpPr>
        <p:spPr bwMode="auto">
          <a:xfrm>
            <a:off x="533400" y="2286000"/>
            <a:ext cx="11430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latin typeface="Calibri" pitchFamily="34" charset="0"/>
                <a:ea typeface="Cambria Math" pitchFamily="18" charset="0"/>
                <a:cs typeface="Calibri" pitchFamily="34" charset="0"/>
              </a:rPr>
              <a:t>Authors:</a:t>
            </a:r>
            <a:endParaRPr lang="en-US" sz="2000" dirty="0">
              <a:latin typeface="Calibri" pitchFamily="34" charset="0"/>
              <a:ea typeface="Cambria Math" pitchFamily="18" charset="0"/>
              <a:cs typeface="Calibri" pitchFamily="34" charset="0"/>
            </a:endParaRPr>
          </a:p>
        </p:txBody>
      </p:sp>
      <p:sp>
        <p:nvSpPr>
          <p:cNvPr id="9" name="Rectangle 5"/>
          <p:cNvSpPr>
            <a:spLocks noGrp="1" noChangeArrowheads="1"/>
          </p:cNvSpPr>
          <p:nvPr>
            <p:ph type="ftr" sz="quarter" idx="4294967295"/>
          </p:nvPr>
        </p:nvSpPr>
        <p:spPr bwMode="auto">
          <a:xfrm>
            <a:off x="7010400" y="6477000"/>
            <a:ext cx="1676401" cy="18466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latin typeface="Calibri" pitchFamily="34" charset="0"/>
                <a:cs typeface="Calibri" pitchFamily="34" charset="0"/>
              </a:defRPr>
            </a:lvl1pPr>
          </a:lstStyle>
          <a:p>
            <a:pPr>
              <a:defRPr/>
            </a:pPr>
            <a:r>
              <a:rPr lang="en-US" dirty="0" smtClean="0"/>
              <a:t>Betty Zhao</a:t>
            </a:r>
            <a:r>
              <a:rPr lang="en-US" altLang="zh-CN" dirty="0" smtClean="0"/>
              <a:t>, et. al, </a:t>
            </a:r>
            <a:r>
              <a:rPr lang="en-US" dirty="0" smtClean="0"/>
              <a:t>Huawei</a:t>
            </a:r>
            <a:endParaRPr lang="en-US" dirty="0"/>
          </a:p>
        </p:txBody>
      </p:sp>
      <p:graphicFrame>
        <p:nvGraphicFramePr>
          <p:cNvPr id="11" name="Table 10"/>
          <p:cNvGraphicFramePr>
            <a:graphicFrameLocks noGrp="1"/>
          </p:cNvGraphicFramePr>
          <p:nvPr>
            <p:extLst>
              <p:ext uri="{D42A27DB-BD31-4B8C-83A1-F6EECF244321}">
                <p14:modId xmlns="" xmlns:p14="http://schemas.microsoft.com/office/powerpoint/2010/main" val="2250698381"/>
              </p:ext>
            </p:extLst>
          </p:nvPr>
        </p:nvGraphicFramePr>
        <p:xfrm>
          <a:off x="616284" y="2667000"/>
          <a:ext cx="7911430" cy="3749040"/>
        </p:xfrm>
        <a:graphic>
          <a:graphicData uri="http://schemas.openxmlformats.org/drawingml/2006/table">
            <a:tbl>
              <a:tblPr/>
              <a:tblGrid>
                <a:gridCol w="1485715"/>
                <a:gridCol w="1114286"/>
                <a:gridCol w="2193624"/>
                <a:gridCol w="890316"/>
                <a:gridCol w="2227489"/>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Calibri" pitchFamily="34" charset="0"/>
                        </a:rPr>
                        <a:t>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Calibri" pitchFamily="34" charset="0"/>
                        </a:rPr>
                        <a:t>Affiliations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Calibri" pitchFamily="34" charset="0"/>
                        </a:rPr>
                        <a:t>Address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Calibri" pitchFamily="34" charset="0"/>
                        </a:rPr>
                        <a:t>Phone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Calibri" pitchFamily="34" charset="0"/>
                        </a:rPr>
                        <a:t>email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marL="0" marR="0" fontAlgn="base">
                        <a:spcBef>
                          <a:spcPts val="0"/>
                        </a:spcBef>
                        <a:spcAft>
                          <a:spcPts val="0"/>
                        </a:spcAft>
                      </a:pPr>
                      <a:r>
                        <a:rPr lang="en-US" sz="1200" kern="1200" dirty="0" smtClean="0">
                          <a:solidFill>
                            <a:srgbClr val="000000"/>
                          </a:solidFill>
                          <a:effectLst/>
                          <a:latin typeface="Calibri" pitchFamily="34" charset="0"/>
                          <a:ea typeface="Times New Roman"/>
                          <a:cs typeface="Calibri" pitchFamily="34" charset="0"/>
                        </a:rPr>
                        <a:t>Xun</a:t>
                      </a:r>
                      <a:r>
                        <a:rPr lang="en-US" sz="1200" kern="1200" baseline="0" dirty="0" smtClean="0">
                          <a:solidFill>
                            <a:srgbClr val="000000"/>
                          </a:solidFill>
                          <a:effectLst/>
                          <a:latin typeface="Calibri" pitchFamily="34" charset="0"/>
                          <a:ea typeface="Times New Roman"/>
                          <a:cs typeface="Calibri" pitchFamily="34" charset="0"/>
                        </a:rPr>
                        <a:t> Yang </a:t>
                      </a:r>
                      <a:r>
                        <a:rPr lang="en-US" altLang="zh-CN" sz="1200" kern="1200" baseline="0" dirty="0" smtClean="0">
                          <a:solidFill>
                            <a:srgbClr val="000000"/>
                          </a:solidFill>
                          <a:effectLst/>
                          <a:latin typeface="Calibri" pitchFamily="34" charset="0"/>
                          <a:ea typeface="Times New Roman"/>
                          <a:cs typeface="Calibri" pitchFamily="34" charset="0"/>
                        </a:rPr>
                        <a:t>(Sunny)</a:t>
                      </a:r>
                      <a:endParaRPr lang="en-US" sz="1200" dirty="0">
                        <a:effectLst/>
                        <a:latin typeface="Calibri" pitchFamily="34" charset="0"/>
                        <a:ea typeface="Times New Roman"/>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fontAlgn="base">
                        <a:spcBef>
                          <a:spcPts val="0"/>
                        </a:spcBef>
                        <a:spcAft>
                          <a:spcPts val="0"/>
                        </a:spcAft>
                      </a:pPr>
                      <a:r>
                        <a:rPr lang="en-US" sz="1200" kern="1200" dirty="0" smtClean="0">
                          <a:solidFill>
                            <a:srgbClr val="000000"/>
                          </a:solidFill>
                          <a:effectLst/>
                          <a:latin typeface="Calibri" pitchFamily="34" charset="0"/>
                          <a:ea typeface="Times New Roman"/>
                          <a:cs typeface="Calibri" pitchFamily="34" charset="0"/>
                        </a:rPr>
                        <a:t>Huawei</a:t>
                      </a:r>
                      <a:endParaRPr lang="en-US" sz="1200" dirty="0">
                        <a:effectLst/>
                        <a:latin typeface="Calibri" pitchFamily="34" charset="0"/>
                        <a:ea typeface="Times New Roman"/>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kern="1200" cap="none" normalizeH="0" baseline="0" dirty="0" smtClean="0">
                        <a:ln>
                          <a:noFill/>
                        </a:ln>
                        <a:solidFill>
                          <a:srgbClr val="000000"/>
                        </a:solidFill>
                        <a:effectLst/>
                        <a:latin typeface="Calibri" pitchFamily="34" charset="0"/>
                        <a:ea typeface="+mn-ea"/>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fontAlgn="base">
                        <a:spcBef>
                          <a:spcPts val="0"/>
                        </a:spcBef>
                        <a:spcAft>
                          <a:spcPts val="0"/>
                        </a:spcAft>
                      </a:pPr>
                      <a:r>
                        <a:rPr kumimoji="0" lang="en-US" sz="1200" b="0" i="0" u="none" strike="noStrike" kern="1200" cap="none" normalizeH="0" baseline="0" dirty="0" smtClean="0">
                          <a:ln>
                            <a:noFill/>
                          </a:ln>
                          <a:solidFill>
                            <a:srgbClr val="000000"/>
                          </a:solidFill>
                          <a:effectLst/>
                          <a:latin typeface="Calibri" pitchFamily="34" charset="0"/>
                          <a:ea typeface="+mn-ea"/>
                          <a:cs typeface="Calibri" pitchFamily="34" charset="0"/>
                        </a:rPr>
                        <a:t>yangxun</a:t>
                      </a:r>
                      <a:r>
                        <a:rPr kumimoji="0" lang="en-US" altLang="zh-CN" sz="1200" b="0" i="0" u="none" strike="noStrike" kern="1200" cap="none" normalizeH="0" baseline="0" dirty="0" smtClean="0">
                          <a:ln>
                            <a:noFill/>
                          </a:ln>
                          <a:solidFill>
                            <a:srgbClr val="000000"/>
                          </a:solidFill>
                          <a:effectLst/>
                          <a:latin typeface="Calibri" pitchFamily="34" charset="0"/>
                          <a:ea typeface="+mn-ea"/>
                          <a:cs typeface="Calibri" pitchFamily="34" charset="0"/>
                        </a:rPr>
                        <a:t>.yang</a:t>
                      </a:r>
                      <a:r>
                        <a:rPr kumimoji="0" lang="en-US" sz="1200" b="0" i="0" u="none" strike="noStrike" kern="1200" cap="none" normalizeH="0" baseline="0" dirty="0" smtClean="0">
                          <a:ln>
                            <a:noFill/>
                          </a:ln>
                          <a:solidFill>
                            <a:srgbClr val="000000"/>
                          </a:solidFill>
                          <a:effectLst/>
                          <a:latin typeface="Calibri" pitchFamily="34" charset="0"/>
                          <a:ea typeface="+mn-ea"/>
                          <a:cs typeface="Calibri" pitchFamily="34" charset="0"/>
                        </a:rPr>
                        <a:t>@huawei.com</a:t>
                      </a:r>
                      <a:endParaRPr kumimoji="0" lang="en-US" sz="1200" b="0" i="0" u="none" strike="noStrike" kern="1200" cap="none" normalizeH="0" baseline="0" dirty="0">
                        <a:ln>
                          <a:noFill/>
                        </a:ln>
                        <a:solidFill>
                          <a:srgbClr val="000000"/>
                        </a:solidFill>
                        <a:effectLst/>
                        <a:latin typeface="Calibri" pitchFamily="34" charset="0"/>
                        <a:ea typeface="+mn-ea"/>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marL="0" marR="0" fontAlgn="base">
                        <a:spcBef>
                          <a:spcPts val="0"/>
                        </a:spcBef>
                        <a:spcAft>
                          <a:spcPts val="0"/>
                        </a:spcAft>
                      </a:pPr>
                      <a:r>
                        <a:rPr lang="en-US" sz="1200" kern="1200" dirty="0" smtClean="0">
                          <a:solidFill>
                            <a:srgbClr val="000000"/>
                          </a:solidFill>
                          <a:effectLst/>
                          <a:latin typeface="Calibri" pitchFamily="34" charset="0"/>
                          <a:ea typeface="Times New Roman"/>
                          <a:cs typeface="Calibri" pitchFamily="34" charset="0"/>
                        </a:rPr>
                        <a:t>Betty</a:t>
                      </a:r>
                      <a:r>
                        <a:rPr lang="en-US" sz="1200" kern="1200" baseline="0" dirty="0" smtClean="0">
                          <a:solidFill>
                            <a:srgbClr val="000000"/>
                          </a:solidFill>
                          <a:effectLst/>
                          <a:latin typeface="Calibri" pitchFamily="34" charset="0"/>
                          <a:ea typeface="Times New Roman"/>
                          <a:cs typeface="Calibri" pitchFamily="34" charset="0"/>
                        </a:rPr>
                        <a:t> Zhao</a:t>
                      </a:r>
                      <a:endParaRPr lang="en-US" sz="1200" dirty="0">
                        <a:effectLst/>
                        <a:latin typeface="Calibri" pitchFamily="34" charset="0"/>
                        <a:ea typeface="Times New Roman"/>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fontAlgn="base">
                        <a:spcBef>
                          <a:spcPts val="0"/>
                        </a:spcBef>
                        <a:spcAft>
                          <a:spcPts val="0"/>
                        </a:spcAft>
                      </a:pPr>
                      <a:r>
                        <a:rPr lang="en-US" sz="1200" kern="1200" dirty="0" smtClean="0">
                          <a:solidFill>
                            <a:srgbClr val="000000"/>
                          </a:solidFill>
                          <a:effectLst/>
                          <a:latin typeface="Calibri" pitchFamily="34" charset="0"/>
                          <a:ea typeface="Times New Roman"/>
                          <a:cs typeface="Calibri" pitchFamily="34" charset="0"/>
                        </a:rPr>
                        <a:t>Huawei</a:t>
                      </a:r>
                      <a:endParaRPr lang="en-US" sz="1200" dirty="0">
                        <a:effectLst/>
                        <a:latin typeface="Calibri" pitchFamily="34" charset="0"/>
                        <a:ea typeface="Times New Roman"/>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altLang="zh-CN" sz="1200" dirty="0" smtClean="0">
                          <a:latin typeface="Calibri" pitchFamily="34" charset="0"/>
                          <a:cs typeface="Calibri" pitchFamily="34" charset="0"/>
                        </a:rPr>
                        <a:t>betty.zhao@huawei.com</a:t>
                      </a:r>
                      <a:endParaRPr lang="zh-CN" altLang="en-US" sz="1200" dirty="0">
                        <a:latin typeface="Calibri" pitchFamily="34" charset="0"/>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marL="0" marR="0" fontAlgn="base">
                        <a:spcBef>
                          <a:spcPts val="0"/>
                        </a:spcBef>
                        <a:spcAft>
                          <a:spcPts val="0"/>
                        </a:spcAft>
                      </a:pPr>
                      <a:r>
                        <a:rPr lang="en-US" sz="1200" dirty="0" smtClean="0">
                          <a:effectLst/>
                          <a:latin typeface="Calibri" pitchFamily="34" charset="0"/>
                          <a:ea typeface="Times New Roman"/>
                          <a:cs typeface="Calibri" pitchFamily="34" charset="0"/>
                        </a:rPr>
                        <a:t>David</a:t>
                      </a:r>
                      <a:r>
                        <a:rPr lang="en-US" sz="1200" baseline="0" dirty="0" smtClean="0">
                          <a:effectLst/>
                          <a:latin typeface="Calibri" pitchFamily="34" charset="0"/>
                          <a:ea typeface="Times New Roman"/>
                          <a:cs typeface="Calibri" pitchFamily="34" charset="0"/>
                        </a:rPr>
                        <a:t> Xun Yang</a:t>
                      </a:r>
                      <a:endParaRPr lang="en-US" sz="1200" dirty="0">
                        <a:effectLst/>
                        <a:latin typeface="Calibri" pitchFamily="34" charset="0"/>
                        <a:ea typeface="Times New Roman"/>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fontAlgn="base">
                        <a:spcBef>
                          <a:spcPts val="0"/>
                        </a:spcBef>
                        <a:spcAft>
                          <a:spcPts val="0"/>
                        </a:spcAft>
                      </a:pPr>
                      <a:r>
                        <a:rPr lang="en-US" sz="1200" dirty="0" smtClean="0">
                          <a:effectLst/>
                          <a:latin typeface="Calibri" pitchFamily="34" charset="0"/>
                          <a:ea typeface="Times New Roman"/>
                          <a:cs typeface="Calibri" pitchFamily="34" charset="0"/>
                        </a:rPr>
                        <a:t>Huawei</a:t>
                      </a:r>
                      <a:endParaRPr lang="en-US" sz="1200" dirty="0">
                        <a:effectLst/>
                        <a:latin typeface="Calibri" pitchFamily="34" charset="0"/>
                        <a:ea typeface="Times New Roman"/>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altLang="zh-CN" sz="1200" dirty="0" smtClean="0">
                          <a:latin typeface="Calibri" pitchFamily="34" charset="0"/>
                          <a:cs typeface="Calibri" pitchFamily="34" charset="0"/>
                        </a:rPr>
                        <a:t>David.yangxun@huawei.com</a:t>
                      </a:r>
                      <a:endParaRPr lang="zh-CN" altLang="en-US" sz="1200" dirty="0">
                        <a:latin typeface="Calibri" pitchFamily="34" charset="0"/>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marL="0" marR="0" fontAlgn="base">
                        <a:spcBef>
                          <a:spcPts val="0"/>
                        </a:spcBef>
                        <a:spcAft>
                          <a:spcPts val="0"/>
                        </a:spcAft>
                      </a:pPr>
                      <a:r>
                        <a:rPr lang="en-US" altLang="zh-CN" sz="1200" dirty="0" smtClean="0">
                          <a:effectLst/>
                          <a:latin typeface="Calibri" pitchFamily="34" charset="0"/>
                          <a:ea typeface="Times New Roman"/>
                          <a:cs typeface="Calibri" pitchFamily="34" charset="0"/>
                        </a:rPr>
                        <a:t>Osama Aboul-Magd</a:t>
                      </a:r>
                      <a:endParaRPr lang="en-US" altLang="zh-CN" sz="1200" dirty="0">
                        <a:effectLst/>
                        <a:latin typeface="Calibri" pitchFamily="34" charset="0"/>
                        <a:ea typeface="Times New Roman"/>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Calibri" pitchFamily="34" charset="0"/>
                        </a:rPr>
                        <a:t>Huawei</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altLang="zh-CN" sz="1200" dirty="0" smtClean="0">
                          <a:latin typeface="Calibri" pitchFamily="34" charset="0"/>
                          <a:cs typeface="Calibri" pitchFamily="34" charset="0"/>
                        </a:rPr>
                        <a:t>Osama.Aboulmagd@huawei.com</a:t>
                      </a:r>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r>
                        <a:rPr lang="en-US" altLang="zh-CN" sz="1200" dirty="0" smtClean="0">
                          <a:latin typeface="Calibri" pitchFamily="34" charset="0"/>
                          <a:cs typeface="Calibri" pitchFamily="34" charset="0"/>
                        </a:rPr>
                        <a:t>Young</a:t>
                      </a:r>
                      <a:r>
                        <a:rPr lang="en-US" altLang="zh-CN" sz="1200" baseline="0" dirty="0" smtClean="0">
                          <a:latin typeface="Calibri" pitchFamily="34" charset="0"/>
                          <a:cs typeface="Calibri" pitchFamily="34" charset="0"/>
                        </a:rPr>
                        <a:t> Hoon Kwon</a:t>
                      </a:r>
                      <a:endParaRPr lang="zh-CN" altLang="en-US" sz="1200" dirty="0">
                        <a:latin typeface="Calibri" pitchFamily="34" charset="0"/>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altLang="zh-CN" sz="1200" dirty="0" smtClean="0">
                          <a:latin typeface="Calibri" pitchFamily="34" charset="0"/>
                          <a:cs typeface="Calibri" pitchFamily="34" charset="0"/>
                        </a:rPr>
                        <a:t>Huawei</a:t>
                      </a:r>
                      <a:endParaRPr lang="zh-CN" altLang="en-US" sz="1200" dirty="0">
                        <a:latin typeface="Calibri" pitchFamily="34" charset="0"/>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altLang="zh-CN" sz="1200" dirty="0" smtClean="0">
                          <a:latin typeface="Calibri" pitchFamily="34" charset="0"/>
                          <a:cs typeface="Calibri" pitchFamily="34" charset="0"/>
                        </a:rPr>
                        <a:t>younghoon.kwon@huawei.com</a:t>
                      </a:r>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r>
                        <a:rPr lang="en-US" altLang="zh-CN" sz="1200" dirty="0" smtClean="0">
                          <a:latin typeface="Calibri" pitchFamily="34" charset="0"/>
                          <a:cs typeface="Calibri" pitchFamily="34" charset="0"/>
                        </a:rPr>
                        <a:t>George</a:t>
                      </a:r>
                      <a:r>
                        <a:rPr lang="en-US" altLang="zh-CN" sz="1200" baseline="0" dirty="0" smtClean="0">
                          <a:latin typeface="Calibri" pitchFamily="34" charset="0"/>
                          <a:cs typeface="Calibri" pitchFamily="34" charset="0"/>
                        </a:rPr>
                        <a:t> Calcev</a:t>
                      </a:r>
                      <a:endParaRPr lang="zh-CN" altLang="en-US" sz="1200" dirty="0">
                        <a:latin typeface="Calibri" pitchFamily="34" charset="0"/>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altLang="zh-CN" sz="1200" dirty="0" smtClean="0">
                          <a:latin typeface="Calibri" pitchFamily="34" charset="0"/>
                          <a:cs typeface="Calibri" pitchFamily="34" charset="0"/>
                        </a:rPr>
                        <a:t>Huawei</a:t>
                      </a:r>
                      <a:endParaRPr lang="zh-CN" altLang="en-US" sz="1200" dirty="0">
                        <a:latin typeface="Calibri" pitchFamily="34" charset="0"/>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altLang="zh-CN" sz="1200" dirty="0" smtClean="0">
                          <a:latin typeface="Calibri" pitchFamily="34" charset="0"/>
                          <a:cs typeface="Calibri" pitchFamily="34" charset="0"/>
                        </a:rPr>
                        <a:t>George.calcev@huawei.com</a:t>
                      </a:r>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a:spcAft>
                          <a:spcPts val="0"/>
                        </a:spcAft>
                      </a:pPr>
                      <a:r>
                        <a:rPr lang="en-US" sz="1200" kern="100" dirty="0">
                          <a:latin typeface="Calibri" pitchFamily="34" charset="0"/>
                          <a:ea typeface="宋体"/>
                          <a:cs typeface="Calibri" pitchFamily="34" charset="0"/>
                        </a:rPr>
                        <a:t>Yongho Seok</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LG Electronics</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a:spcAft>
                          <a:spcPts val="0"/>
                        </a:spcAft>
                      </a:pPr>
                      <a:r>
                        <a:rPr lang="en-US" sz="1200" kern="100" dirty="0">
                          <a:latin typeface="Calibri" pitchFamily="34" charset="0"/>
                          <a:ea typeface="宋体"/>
                          <a:cs typeface="Calibri" pitchFamily="34" charset="0"/>
                        </a:rPr>
                        <a:t>Seunghee Han</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LG Electronics</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a:spcAft>
                          <a:spcPts val="0"/>
                        </a:spcAft>
                      </a:pPr>
                      <a:r>
                        <a:rPr lang="en-US" sz="1200" kern="100" dirty="0">
                          <a:latin typeface="Calibri" pitchFamily="34" charset="0"/>
                          <a:ea typeface="宋体"/>
                          <a:cs typeface="Calibri" pitchFamily="34" charset="0"/>
                        </a:rPr>
                        <a:t>Jinsoo Choi</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LG Electronics</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a:spcAft>
                          <a:spcPts val="0"/>
                        </a:spcAft>
                      </a:pPr>
                      <a:r>
                        <a:rPr lang="en-US" sz="1200" kern="100" dirty="0">
                          <a:latin typeface="Calibri" pitchFamily="34" charset="0"/>
                          <a:ea typeface="宋体"/>
                          <a:cs typeface="Calibri" pitchFamily="34" charset="0"/>
                        </a:rPr>
                        <a:t>Jeongki Kim</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LG Electronics</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a:spcAft>
                          <a:spcPts val="0"/>
                        </a:spcAft>
                      </a:pPr>
                      <a:r>
                        <a:rPr lang="en-US" sz="1200" kern="100" dirty="0">
                          <a:latin typeface="Calibri" pitchFamily="34" charset="0"/>
                          <a:ea typeface="宋体"/>
                          <a:cs typeface="Calibri" pitchFamily="34" charset="0"/>
                        </a:rPr>
                        <a:t>Jinsam Kwak</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LG Electronics</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a:spcAft>
                          <a:spcPts val="0"/>
                        </a:spcAft>
                      </a:pPr>
                      <a:r>
                        <a:rPr lang="en-US" sz="1200" kern="100" dirty="0">
                          <a:latin typeface="Calibri" pitchFamily="34" charset="0"/>
                          <a:ea typeface="宋体"/>
                          <a:cs typeface="Calibri" pitchFamily="34" charset="0"/>
                        </a:rPr>
                        <a:t>Matthew Fischer </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Broadcom</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a:spcAft>
                          <a:spcPts val="0"/>
                        </a:spcAft>
                      </a:pPr>
                      <a:r>
                        <a:rPr lang="en-US" sz="1200" kern="100" dirty="0">
                          <a:latin typeface="Calibri" pitchFamily="34" charset="0"/>
                          <a:ea typeface="宋体"/>
                          <a:cs typeface="Calibri" pitchFamily="34" charset="0"/>
                        </a:rPr>
                        <a:t>Eric Wong</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Broadcom</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a:spcAft>
                          <a:spcPts val="0"/>
                        </a:spcAft>
                      </a:pPr>
                      <a:r>
                        <a:rPr lang="en-US" sz="1200" kern="100" dirty="0">
                          <a:latin typeface="Calibri" pitchFamily="34" charset="0"/>
                          <a:ea typeface="宋体"/>
                          <a:cs typeface="Calibri" pitchFamily="34" charset="0"/>
                        </a:rPr>
                        <a:t>Simone Merlin</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Qualcomm</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a:spcAft>
                          <a:spcPts val="0"/>
                        </a:spcAft>
                      </a:pPr>
                      <a:r>
                        <a:rPr lang="en-US" sz="1200" kern="100" dirty="0">
                          <a:latin typeface="Calibri" pitchFamily="34" charset="0"/>
                          <a:ea typeface="宋体"/>
                          <a:cs typeface="Calibri" pitchFamily="34" charset="0"/>
                        </a:rPr>
                        <a:t>Zhi Quan</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Qualcomm</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a:spcAft>
                          <a:spcPts val="0"/>
                        </a:spcAft>
                      </a:pPr>
                      <a:r>
                        <a:rPr lang="en-US" sz="1200" kern="100" dirty="0">
                          <a:latin typeface="Calibri" pitchFamily="34" charset="0"/>
                          <a:ea typeface="宋体"/>
                          <a:cs typeface="Calibri" pitchFamily="34" charset="0"/>
                        </a:rPr>
                        <a:t>Santosh Abraham</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Qualcomm</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a:spcAft>
                          <a:spcPts val="0"/>
                        </a:spcAft>
                      </a:pPr>
                      <a:r>
                        <a:rPr lang="en-US" sz="1200" kern="100" dirty="0">
                          <a:latin typeface="Calibri" pitchFamily="34" charset="0"/>
                          <a:ea typeface="宋体"/>
                          <a:cs typeface="Calibri" pitchFamily="34" charset="0"/>
                        </a:rPr>
                        <a:t>Hemanth Sampath</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Qualcomm</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a:spcAft>
                          <a:spcPts val="0"/>
                        </a:spcAft>
                      </a:pPr>
                      <a:r>
                        <a:rPr lang="en-US" sz="1200" kern="100">
                          <a:latin typeface="Calibri" pitchFamily="34" charset="0"/>
                          <a:ea typeface="宋体"/>
                          <a:cs typeface="Calibri" pitchFamily="34" charset="0"/>
                        </a:rPr>
                        <a:t>VK Jones</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Qualcomm</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
                <a:tc>
                  <a:txBody>
                    <a:bodyPr/>
                    <a:lstStyle/>
                    <a:p>
                      <a:pPr>
                        <a:spcAft>
                          <a:spcPts val="0"/>
                        </a:spcAft>
                      </a:pPr>
                      <a:r>
                        <a:rPr lang="en-US" sz="1200" kern="100" dirty="0">
                          <a:latin typeface="Calibri" pitchFamily="34" charset="0"/>
                          <a:ea typeface="宋体"/>
                          <a:cs typeface="Calibri" pitchFamily="34" charset="0"/>
                        </a:rPr>
                        <a:t>Menzo Wentink</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Qualcomm</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r>
              <a:rPr lang="en-US" smtClean="0"/>
              <a:t>Slide </a:t>
            </a:r>
            <a:fld id="{19152FA6-99F5-4225-8FE8-CBCC8C406D8F}" type="slidenum">
              <a:rPr lang="en-US" smtClean="0"/>
              <a:pPr>
                <a:defRPr/>
              </a:pPr>
              <a:t>2</a:t>
            </a:fld>
            <a:endParaRPr lang="en-US"/>
          </a:p>
        </p:txBody>
      </p:sp>
      <p:graphicFrame>
        <p:nvGraphicFramePr>
          <p:cNvPr id="6" name="Table 5"/>
          <p:cNvGraphicFramePr>
            <a:graphicFrameLocks noGrp="1"/>
          </p:cNvGraphicFramePr>
          <p:nvPr>
            <p:extLst>
              <p:ext uri="{D42A27DB-BD31-4B8C-83A1-F6EECF244321}">
                <p14:modId xmlns="" xmlns:p14="http://schemas.microsoft.com/office/powerpoint/2010/main" val="2250698381"/>
              </p:ext>
            </p:extLst>
          </p:nvPr>
        </p:nvGraphicFramePr>
        <p:xfrm>
          <a:off x="731500" y="1447800"/>
          <a:ext cx="7681000" cy="4663440"/>
        </p:xfrm>
        <a:graphic>
          <a:graphicData uri="http://schemas.openxmlformats.org/drawingml/2006/table">
            <a:tbl>
              <a:tblPr/>
              <a:tblGrid>
                <a:gridCol w="1442442"/>
                <a:gridCol w="1081831"/>
                <a:gridCol w="2184832"/>
                <a:gridCol w="1100702"/>
                <a:gridCol w="1871193"/>
              </a:tblGrid>
              <a:tr h="1828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Calibri" pitchFamily="34" charset="0"/>
                        </a:rPr>
                        <a:t>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Calibri" pitchFamily="34" charset="0"/>
                        </a:rPr>
                        <a:t>Affiliations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Calibri" pitchFamily="34" charset="0"/>
                        </a:rPr>
                        <a:t>Address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Calibri" pitchFamily="34" charset="0"/>
                        </a:rPr>
                        <a:t>Phone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Calibri" pitchFamily="34" charset="0"/>
                        </a:rPr>
                        <a:t>email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dirty="0">
                          <a:latin typeface="Calibri" pitchFamily="34" charset="0"/>
                          <a:ea typeface="宋体"/>
                          <a:cs typeface="Calibri" pitchFamily="34" charset="0"/>
                        </a:rPr>
                        <a:t>Yong Liu</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Marvell</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kern="1200" cap="none" normalizeH="0" baseline="0" dirty="0" smtClean="0">
                        <a:ln>
                          <a:noFill/>
                        </a:ln>
                        <a:solidFill>
                          <a:srgbClr val="000000"/>
                        </a:solidFill>
                        <a:effectLst/>
                        <a:latin typeface="Calibri" pitchFamily="34" charset="0"/>
                        <a:ea typeface="+mn-ea"/>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fontAlgn="base">
                        <a:spcBef>
                          <a:spcPts val="0"/>
                        </a:spcBef>
                        <a:spcAft>
                          <a:spcPts val="0"/>
                        </a:spcAft>
                      </a:pPr>
                      <a:endParaRPr kumimoji="0" lang="en-US" sz="1200" b="0" i="0" u="none" strike="noStrike" kern="1200" cap="none" normalizeH="0" baseline="0" dirty="0">
                        <a:ln>
                          <a:noFill/>
                        </a:ln>
                        <a:solidFill>
                          <a:srgbClr val="000000"/>
                        </a:solidFill>
                        <a:effectLst/>
                        <a:latin typeface="Calibri" pitchFamily="34" charset="0"/>
                        <a:ea typeface="+mn-ea"/>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dirty="0">
                          <a:latin typeface="Calibri" pitchFamily="34" charset="0"/>
                          <a:ea typeface="宋体"/>
                          <a:cs typeface="Calibri" pitchFamily="34" charset="0"/>
                        </a:rPr>
                        <a:t>Hongyuan Zhang</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Marvell</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dirty="0">
                          <a:latin typeface="Calibri" pitchFamily="34" charset="0"/>
                          <a:ea typeface="宋体"/>
                          <a:cs typeface="Calibri" pitchFamily="34" charset="0"/>
                        </a:rPr>
                        <a:t>Raja Banerjea</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Marvell</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dirty="0">
                          <a:latin typeface="Calibri" pitchFamily="34" charset="0"/>
                          <a:ea typeface="宋体"/>
                          <a:cs typeface="Calibri" pitchFamily="34" charset="0"/>
                        </a:rPr>
                        <a:t>Minyoung Park</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Intel Corp.</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dirty="0">
                          <a:latin typeface="Calibri" pitchFamily="34" charset="0"/>
                          <a:ea typeface="宋体"/>
                          <a:cs typeface="Calibri" pitchFamily="34" charset="0"/>
                        </a:rPr>
                        <a:t>Tom Tetzlaff</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Intel Corp.</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dirty="0">
                          <a:latin typeface="Calibri" pitchFamily="34" charset="0"/>
                          <a:ea typeface="宋体"/>
                          <a:cs typeface="Calibri" pitchFamily="34" charset="0"/>
                        </a:rPr>
                        <a:t>Emily Qi</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Intel Corp.</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dirty="0">
                          <a:latin typeface="Calibri" pitchFamily="34" charset="0"/>
                          <a:ea typeface="宋体"/>
                          <a:cs typeface="Calibri" pitchFamily="34" charset="0"/>
                        </a:rPr>
                        <a:t>Thomas Kenney</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Intel Corp.</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dirty="0">
                          <a:latin typeface="Calibri" pitchFamily="34" charset="0"/>
                          <a:ea typeface="宋体"/>
                          <a:cs typeface="Calibri" pitchFamily="34" charset="0"/>
                        </a:rPr>
                        <a:t>ChaoChun Wang</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MediaTek</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dirty="0">
                          <a:latin typeface="Calibri" pitchFamily="34" charset="0"/>
                          <a:ea typeface="宋体"/>
                          <a:cs typeface="Calibri" pitchFamily="34" charset="0"/>
                        </a:rPr>
                        <a:t>James Wang</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MediaTek</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a:latin typeface="Calibri" pitchFamily="34" charset="0"/>
                          <a:ea typeface="宋体"/>
                          <a:cs typeface="Calibri" pitchFamily="34" charset="0"/>
                        </a:rPr>
                        <a:t>Jianhan Liu</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MediaTek</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a:latin typeface="Calibri" pitchFamily="34" charset="0"/>
                          <a:ea typeface="宋体"/>
                          <a:cs typeface="Calibri" pitchFamily="34" charset="0"/>
                        </a:rPr>
                        <a:t>Vish Ponnampalam</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MediaTek</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a:latin typeface="Calibri" pitchFamily="34" charset="0"/>
                          <a:ea typeface="宋体"/>
                          <a:cs typeface="Calibri" pitchFamily="34" charset="0"/>
                        </a:rPr>
                        <a:t>James Yee</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MediaTek</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dirty="0">
                          <a:latin typeface="Calibri" pitchFamily="34" charset="0"/>
                          <a:ea typeface="宋体"/>
                          <a:cs typeface="Calibri" pitchFamily="34" charset="0"/>
                        </a:rPr>
                        <a:t>Sun, Bo         </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ZTE</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a:latin typeface="Calibri" pitchFamily="34" charset="0"/>
                          <a:ea typeface="宋体"/>
                          <a:cs typeface="Calibri" pitchFamily="34" charset="0"/>
                        </a:rPr>
                        <a:t>Lv, Kaiying        </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ZTE</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a:latin typeface="Calibri" pitchFamily="34" charset="0"/>
                          <a:ea typeface="宋体"/>
                          <a:cs typeface="Calibri" pitchFamily="34" charset="0"/>
                        </a:rPr>
                        <a:t>Huai-Rong Shao   </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Samsung</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a:latin typeface="Calibri" pitchFamily="34" charset="0"/>
                          <a:ea typeface="宋体"/>
                          <a:cs typeface="Calibri" pitchFamily="34" charset="0"/>
                        </a:rPr>
                        <a:t>Chiu Ngo </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Samsung</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a:latin typeface="Calibri" pitchFamily="34" charset="0"/>
                          <a:ea typeface="宋体"/>
                          <a:cs typeface="Calibri" pitchFamily="34" charset="0"/>
                        </a:rPr>
                        <a:t>Minho Cheong</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ETRI</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a:latin typeface="Calibri" pitchFamily="34" charset="0"/>
                          <a:ea typeface="宋体"/>
                          <a:cs typeface="Calibri" pitchFamily="34" charset="0"/>
                        </a:rPr>
                        <a:t>Jae Seung Lee</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ETRI</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a:latin typeface="Calibri" pitchFamily="34" charset="0"/>
                          <a:ea typeface="宋体"/>
                          <a:cs typeface="Calibri" pitchFamily="34" charset="0"/>
                        </a:rPr>
                        <a:t>Heejung Yu</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ETRI</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a:latin typeface="Calibri" pitchFamily="34" charset="0"/>
                          <a:ea typeface="宋体"/>
                          <a:cs typeface="Calibri" pitchFamily="34" charset="0"/>
                        </a:rPr>
                        <a:t>Sayantan Choudhury</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Nokia</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a:latin typeface="Calibri" pitchFamily="34" charset="0"/>
                          <a:ea typeface="宋体"/>
                          <a:cs typeface="Calibri" pitchFamily="34" charset="0"/>
                        </a:rPr>
                        <a:t>Taejoon Kim</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Nokia</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a:latin typeface="Calibri" pitchFamily="34" charset="0"/>
                          <a:ea typeface="宋体"/>
                          <a:cs typeface="Calibri" pitchFamily="34" charset="0"/>
                        </a:rPr>
                        <a:t>Klaus Doppler</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Nokia</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a:latin typeface="Calibri" pitchFamily="34" charset="0"/>
                          <a:ea typeface="宋体"/>
                          <a:cs typeface="Calibri" pitchFamily="34" charset="0"/>
                        </a:rPr>
                        <a:t>Chittabrara Ghosh</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a:latin typeface="Calibri" pitchFamily="34" charset="0"/>
                          <a:ea typeface="宋体"/>
                          <a:cs typeface="Calibri" pitchFamily="34" charset="0"/>
                        </a:rPr>
                        <a:t>Nokia</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
                <a:tc>
                  <a:txBody>
                    <a:bodyPr/>
                    <a:lstStyle/>
                    <a:p>
                      <a:pPr>
                        <a:spcAft>
                          <a:spcPts val="0"/>
                        </a:spcAft>
                      </a:pPr>
                      <a:r>
                        <a:rPr lang="en-US" sz="1200" kern="100">
                          <a:latin typeface="Calibri" pitchFamily="34" charset="0"/>
                          <a:ea typeface="宋体"/>
                          <a:cs typeface="Calibri" pitchFamily="34" charset="0"/>
                        </a:rPr>
                        <a:t>Esa Tumaala</a:t>
                      </a:r>
                      <a:endParaRPr lang="zh-CN" sz="1200" kern="10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kern="100" dirty="0">
                          <a:latin typeface="Calibri" pitchFamily="34" charset="0"/>
                          <a:ea typeface="宋体"/>
                          <a:cs typeface="Calibri" pitchFamily="34" charset="0"/>
                        </a:rPr>
                        <a:t>Nokia</a:t>
                      </a:r>
                      <a:endParaRPr lang="zh-CN" sz="1200" kern="100" dirty="0">
                        <a:latin typeface="Calibri" pitchFamily="34" charset="0"/>
                        <a:ea typeface="宋体"/>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sz="1200" dirty="0">
                        <a:latin typeface="Calibri" pitchFamily="34" charset="0"/>
                        <a:cs typeface="Calibri"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Rectangle 12"/>
          <p:cNvSpPr>
            <a:spLocks noChangeArrowheads="1"/>
          </p:cNvSpPr>
          <p:nvPr/>
        </p:nvSpPr>
        <p:spPr bwMode="auto">
          <a:xfrm>
            <a:off x="381000" y="9144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latin typeface="Calibri" pitchFamily="34" charset="0"/>
                <a:cs typeface="Calibri" pitchFamily="34" charset="0"/>
              </a:rPr>
              <a:t>Authors:</a:t>
            </a:r>
            <a:endParaRPr lang="en-US" sz="2000" dirty="0">
              <a:latin typeface="Calibri" pitchFamily="34" charset="0"/>
              <a:cs typeface="Calibri" pitchFamily="34" charset="0"/>
            </a:endParaRPr>
          </a:p>
        </p:txBody>
      </p:sp>
      <p:sp>
        <p:nvSpPr>
          <p:cNvPr id="8" name="Rectangle 5"/>
          <p:cNvSpPr>
            <a:spLocks noGrp="1" noChangeArrowheads="1"/>
          </p:cNvSpPr>
          <p:nvPr>
            <p:ph type="ftr" sz="quarter" idx="4294967295"/>
          </p:nvPr>
        </p:nvSpPr>
        <p:spPr bwMode="auto">
          <a:xfrm>
            <a:off x="7010400" y="6477000"/>
            <a:ext cx="1676401" cy="18466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latin typeface="Calibri" pitchFamily="34" charset="0"/>
                <a:cs typeface="Calibri" pitchFamily="34" charset="0"/>
              </a:defRPr>
            </a:lvl1pPr>
          </a:lstStyle>
          <a:p>
            <a:pPr>
              <a:defRPr/>
            </a:pPr>
            <a:r>
              <a:rPr lang="en-US" dirty="0" smtClean="0"/>
              <a:t>Betty Zhao</a:t>
            </a:r>
            <a:r>
              <a:rPr lang="en-US" altLang="zh-CN" dirty="0" smtClean="0"/>
              <a:t>, et. al, </a:t>
            </a:r>
            <a:r>
              <a:rPr lang="en-US" dirty="0" smtClean="0"/>
              <a:t>Huawei</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152400" y="1828800"/>
            <a:ext cx="8915400" cy="4572000"/>
          </a:xfrm>
        </p:spPr>
        <p:txBody>
          <a:bodyPr/>
          <a:lstStyle/>
          <a:p>
            <a:r>
              <a:rPr lang="zh-CN" altLang="en-US" sz="2000" dirty="0" smtClean="0"/>
              <a:t>“</a:t>
            </a:r>
            <a:r>
              <a:rPr lang="en-GB" sz="2000" dirty="0" smtClean="0"/>
              <a:t>11ah STAs can choose not to have a TIM entry for the DL traffic signalling.</a:t>
            </a:r>
            <a:r>
              <a:rPr lang="zh-CN" altLang="en-US" sz="2000" dirty="0" smtClean="0"/>
              <a:t>” </a:t>
            </a:r>
            <a:r>
              <a:rPr lang="en-US" altLang="zh-CN" sz="2000" dirty="0" smtClean="0"/>
              <a:t>“</a:t>
            </a:r>
            <a:r>
              <a:rPr lang="en-GB" altLang="en-US" sz="2000" dirty="0" smtClean="0"/>
              <a:t>11ah STAs shall inform AP if they do not need a TIM entry for the DL signalling during the association process.</a:t>
            </a:r>
            <a:r>
              <a:rPr lang="en-US" altLang="zh-CN" sz="2000" dirty="0" smtClean="0"/>
              <a:t>” [1]</a:t>
            </a:r>
          </a:p>
          <a:p>
            <a:endParaRPr lang="en-US" altLang="zh-CN" sz="2000" b="0" dirty="0" smtClean="0"/>
          </a:p>
          <a:p>
            <a:r>
              <a:rPr lang="en-US" altLang="zh-CN" sz="2000" dirty="0" smtClean="0"/>
              <a:t>So a STA shall be in one of the two modes: TIM mode (with a TIM entry) or non-TIM mode (without a TIM entry).</a:t>
            </a:r>
          </a:p>
          <a:p>
            <a:pPr>
              <a:buNone/>
            </a:pPr>
            <a:r>
              <a:rPr lang="en-US" altLang="zh-CN" sz="1800" b="0" dirty="0" smtClean="0"/>
              <a:t>    - STAs that are not low power and/or have delay-sensitive DL traffic may choose TIM mode.</a:t>
            </a:r>
          </a:p>
          <a:p>
            <a:pPr latinLnBrk="1">
              <a:buNone/>
            </a:pPr>
            <a:r>
              <a:rPr lang="en-US" altLang="zh-CN" sz="1800" b="0" dirty="0" smtClean="0"/>
              <a:t>    - STAs that are low power and/or have delay-tolerant DL traffic may choose non-TIM mode.</a:t>
            </a:r>
            <a:endParaRPr lang="en-US" altLang="zh-CN" sz="2000" b="0" dirty="0" smtClean="0"/>
          </a:p>
          <a:p>
            <a:endParaRPr lang="en-US" altLang="zh-CN" sz="2000" dirty="0" smtClean="0"/>
          </a:p>
          <a:p>
            <a:r>
              <a:rPr lang="en-US" altLang="zh-CN" sz="2000" dirty="0" smtClean="0"/>
              <a:t>Some STAs may need to switch between TIM mode and non-TIM mode during operation.</a:t>
            </a:r>
          </a:p>
          <a:p>
            <a:pPr>
              <a:buNone/>
            </a:pPr>
            <a:r>
              <a:rPr lang="en-US" altLang="zh-CN" sz="1800" b="0" dirty="0" smtClean="0"/>
              <a:t>    - E.g. The smart meters on intelligent appliances: When the appliance is on, the smart meters need to be in TIM mode to receive control messages from AP. When the appliance is off, the smart meters need to be in non-TIM mode to save power.</a:t>
            </a:r>
          </a:p>
        </p:txBody>
      </p:sp>
      <p:sp>
        <p:nvSpPr>
          <p:cNvPr id="5" name="Slide Number Placeholder 4"/>
          <p:cNvSpPr>
            <a:spLocks noGrp="1"/>
          </p:cNvSpPr>
          <p:nvPr>
            <p:ph type="sldNum" sz="quarter" idx="11"/>
          </p:nvPr>
        </p:nvSpPr>
        <p:spPr/>
        <p:txBody>
          <a:bodyPr/>
          <a:lstStyle/>
          <a:p>
            <a:pPr>
              <a:defRPr/>
            </a:pPr>
            <a:r>
              <a:rPr lang="en-US" smtClean="0"/>
              <a:t>Slide </a:t>
            </a:r>
            <a:fld id="{19152FA6-99F5-4225-8FE8-CBCC8C406D8F}" type="slidenum">
              <a:rPr lang="en-US" smtClean="0"/>
              <a:pPr>
                <a:defRPr/>
              </a:pPr>
              <a:t>3</a:t>
            </a:fld>
            <a:endParaRPr lang="en-US"/>
          </a:p>
        </p:txBody>
      </p:sp>
      <p:sp>
        <p:nvSpPr>
          <p:cNvPr id="6" name="Footer Placeholder 5"/>
          <p:cNvSpPr>
            <a:spLocks noGrp="1" noChangeArrowheads="1"/>
          </p:cNvSpPr>
          <p:nvPr>
            <p:ph type="ftr" sz="quarter" idx="4294967295"/>
          </p:nvPr>
        </p:nvSpPr>
        <p:spPr bwMode="auto">
          <a:xfrm>
            <a:off x="7010400" y="6477000"/>
            <a:ext cx="1676401" cy="18466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latin typeface="Calibri" pitchFamily="34" charset="0"/>
                <a:cs typeface="Calibri" pitchFamily="34" charset="0"/>
              </a:defRPr>
            </a:lvl1pPr>
          </a:lstStyle>
          <a:p>
            <a:pPr>
              <a:defRPr/>
            </a:pPr>
            <a:r>
              <a:rPr lang="en-US" dirty="0" smtClean="0"/>
              <a:t>Betty Zhao</a:t>
            </a:r>
            <a:r>
              <a:rPr lang="en-US" altLang="zh-CN" dirty="0" smtClean="0"/>
              <a:t>, et. al, </a:t>
            </a:r>
            <a:r>
              <a:rPr lang="en-US" dirty="0" smtClean="0"/>
              <a:t>Huawei</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a:xfrm>
            <a:off x="381000" y="1828800"/>
            <a:ext cx="8305800" cy="2286000"/>
          </a:xfrm>
        </p:spPr>
        <p:txBody>
          <a:bodyPr/>
          <a:lstStyle/>
          <a:p>
            <a:r>
              <a:rPr lang="en-US" altLang="zh-CN" sz="2000" dirty="0" smtClean="0"/>
              <a:t>TIM bitmap sent by AP need not to contain the bits of non-TIM STAs.</a:t>
            </a:r>
          </a:p>
          <a:p>
            <a:endParaRPr lang="en-US" altLang="zh-CN" sz="2000" dirty="0" smtClean="0"/>
          </a:p>
          <a:p>
            <a:r>
              <a:rPr lang="en-US" altLang="zh-CN" sz="2000" dirty="0" smtClean="0"/>
              <a:t>But it’s unavoidably to mix the non-TIM STAs bits into all other bits of TIM bitmap when the STAs change their TIM/non-TIM mode.</a:t>
            </a:r>
          </a:p>
          <a:p>
            <a:pPr>
              <a:buNone/>
            </a:pPr>
            <a:r>
              <a:rPr lang="en-US" altLang="zh-CN" sz="1800" b="0" dirty="0" smtClean="0"/>
              <a:t>    - In the figure, if AP needs to indicate DL data for STA 1, 2, 3 and 5 after STA 5 changing from non-TIM mode to TIM mode, the length of TIM bitmap is </a:t>
            </a:r>
            <a:r>
              <a:rPr lang="en-US" altLang="zh-CN" sz="1800" dirty="0" smtClean="0">
                <a:solidFill>
                  <a:srgbClr val="0000FF"/>
                </a:solidFill>
              </a:rPr>
              <a:t>7 bits</a:t>
            </a:r>
            <a:r>
              <a:rPr lang="en-US" altLang="zh-CN" sz="1800" b="0" dirty="0" smtClean="0"/>
              <a:t>.</a:t>
            </a:r>
          </a:p>
        </p:txBody>
      </p:sp>
      <p:sp>
        <p:nvSpPr>
          <p:cNvPr id="5" name="Slide Number Placeholder 4"/>
          <p:cNvSpPr>
            <a:spLocks noGrp="1"/>
          </p:cNvSpPr>
          <p:nvPr>
            <p:ph type="sldNum" sz="quarter" idx="11"/>
          </p:nvPr>
        </p:nvSpPr>
        <p:spPr/>
        <p:txBody>
          <a:bodyPr/>
          <a:lstStyle/>
          <a:p>
            <a:pPr>
              <a:defRPr/>
            </a:pPr>
            <a:r>
              <a:rPr lang="en-US" smtClean="0"/>
              <a:t>Slide </a:t>
            </a:r>
            <a:fld id="{19152FA6-99F5-4225-8FE8-CBCC8C406D8F}" type="slidenum">
              <a:rPr lang="en-US" smtClean="0"/>
              <a:pPr>
                <a:defRPr/>
              </a:pPr>
              <a:t>4</a:t>
            </a:fld>
            <a:endParaRPr lang="en-US"/>
          </a:p>
        </p:txBody>
      </p:sp>
      <p:sp>
        <p:nvSpPr>
          <p:cNvPr id="29" name="TextBox 28"/>
          <p:cNvSpPr txBox="1"/>
          <p:nvPr/>
        </p:nvSpPr>
        <p:spPr>
          <a:xfrm>
            <a:off x="1524000" y="5635823"/>
            <a:ext cx="1905000" cy="307777"/>
          </a:xfrm>
          <a:prstGeom prst="rect">
            <a:avLst/>
          </a:prstGeom>
          <a:noFill/>
        </p:spPr>
        <p:txBody>
          <a:bodyPr wrap="square" lIns="45720" rIns="45720" rtlCol="0">
            <a:spAutoFit/>
          </a:bodyPr>
          <a:lstStyle/>
          <a:p>
            <a:r>
              <a:rPr lang="en-US" sz="1400" dirty="0" smtClean="0">
                <a:latin typeface="Calibri" pitchFamily="34" charset="0"/>
                <a:cs typeface="Calibri" pitchFamily="34" charset="0"/>
              </a:rPr>
              <a:t>STAs having a TIM entry</a:t>
            </a:r>
            <a:endParaRPr lang="en-US" sz="1400" dirty="0">
              <a:latin typeface="Calibri" pitchFamily="34" charset="0"/>
              <a:cs typeface="Calibri" pitchFamily="34" charset="0"/>
            </a:endParaRPr>
          </a:p>
        </p:txBody>
      </p:sp>
      <p:sp>
        <p:nvSpPr>
          <p:cNvPr id="30" name="TextBox 29"/>
          <p:cNvSpPr txBox="1"/>
          <p:nvPr/>
        </p:nvSpPr>
        <p:spPr>
          <a:xfrm>
            <a:off x="4038600" y="5635823"/>
            <a:ext cx="1981200" cy="307777"/>
          </a:xfrm>
          <a:prstGeom prst="rect">
            <a:avLst/>
          </a:prstGeom>
          <a:noFill/>
        </p:spPr>
        <p:txBody>
          <a:bodyPr wrap="square" lIns="45720" rIns="45720" rtlCol="0">
            <a:spAutoFit/>
          </a:bodyPr>
          <a:lstStyle/>
          <a:p>
            <a:r>
              <a:rPr lang="en-US" sz="1400" dirty="0" smtClean="0">
                <a:latin typeface="Calibri" pitchFamily="34" charset="0"/>
                <a:cs typeface="Calibri" pitchFamily="34" charset="0"/>
              </a:rPr>
              <a:t>STAs without a TIM entry</a:t>
            </a:r>
            <a:endParaRPr lang="en-US" sz="1400" dirty="0">
              <a:latin typeface="Calibri" pitchFamily="34" charset="0"/>
              <a:cs typeface="Calibri" pitchFamily="34" charset="0"/>
            </a:endParaRPr>
          </a:p>
        </p:txBody>
      </p:sp>
      <p:sp>
        <p:nvSpPr>
          <p:cNvPr id="31" name="TextBox 30"/>
          <p:cNvSpPr txBox="1"/>
          <p:nvPr/>
        </p:nvSpPr>
        <p:spPr>
          <a:xfrm>
            <a:off x="6629400" y="5632846"/>
            <a:ext cx="1219200" cy="307777"/>
          </a:xfrm>
          <a:prstGeom prst="rect">
            <a:avLst/>
          </a:prstGeom>
          <a:noFill/>
        </p:spPr>
        <p:txBody>
          <a:bodyPr wrap="square" lIns="45720" rIns="45720" rtlCol="0">
            <a:spAutoFit/>
          </a:bodyPr>
          <a:lstStyle/>
          <a:p>
            <a:r>
              <a:rPr lang="en-US" sz="1400" dirty="0" smtClean="0">
                <a:latin typeface="Calibri" pitchFamily="34" charset="0"/>
                <a:cs typeface="Calibri" pitchFamily="34" charset="0"/>
              </a:rPr>
              <a:t>Vacant TIM bits</a:t>
            </a:r>
            <a:endParaRPr lang="en-US" sz="1400" dirty="0">
              <a:latin typeface="Calibri" pitchFamily="34" charset="0"/>
              <a:cs typeface="Calibri" pitchFamily="34" charset="0"/>
            </a:endParaRPr>
          </a:p>
        </p:txBody>
      </p:sp>
      <p:sp>
        <p:nvSpPr>
          <p:cNvPr id="32" name="Right Arrow 31"/>
          <p:cNvSpPr/>
          <p:nvPr/>
        </p:nvSpPr>
        <p:spPr bwMode="auto">
          <a:xfrm>
            <a:off x="4191000" y="4800600"/>
            <a:ext cx="914400" cy="38100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aphicFrame>
        <p:nvGraphicFramePr>
          <p:cNvPr id="33" name="Table 32"/>
          <p:cNvGraphicFramePr>
            <a:graphicFrameLocks noGrp="1"/>
          </p:cNvGraphicFramePr>
          <p:nvPr/>
        </p:nvGraphicFramePr>
        <p:xfrm>
          <a:off x="1371600" y="4572000"/>
          <a:ext cx="2194560" cy="914400"/>
        </p:xfrm>
        <a:graphic>
          <a:graphicData uri="http://schemas.openxmlformats.org/drawingml/2006/table">
            <a:tbl>
              <a:tblPr firstRow="1" bandRow="1">
                <a:tableStyleId>{5C22544A-7EE6-4342-B048-85BDC9FD1C3A}</a:tableStyleId>
              </a:tblPr>
              <a:tblGrid>
                <a:gridCol w="548640"/>
                <a:gridCol w="548640"/>
                <a:gridCol w="548640"/>
                <a:gridCol w="548640"/>
              </a:tblGrid>
              <a:tr h="447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1</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1</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2</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2</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92D050"/>
                    </a:solidFill>
                  </a:tcPr>
                </a:tc>
                <a:tc>
                  <a:txBody>
                    <a:bodyPr/>
                    <a:lstStyle/>
                    <a:p>
                      <a:pPr algn="ctr"/>
                      <a:r>
                        <a:rPr lang="en-US" sz="1200" dirty="0" smtClean="0">
                          <a:solidFill>
                            <a:schemeClr val="tx1"/>
                          </a:solidFill>
                          <a:latin typeface="Calibri" pitchFamily="34" charset="0"/>
                          <a:cs typeface="Calibri" pitchFamily="34" charset="0"/>
                        </a:rPr>
                        <a:t>Bit 3</a:t>
                      </a:r>
                      <a:endParaRPr lang="en-US" sz="1200" dirty="0">
                        <a:solidFill>
                          <a:schemeClr val="tx1"/>
                        </a:solidFill>
                        <a:latin typeface="Calibri" pitchFamily="34" charset="0"/>
                        <a:cs typeface="Calibri" pitchFamily="34" charset="0"/>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smtClean="0">
                          <a:solidFill>
                            <a:schemeClr val="bg1"/>
                          </a:solidFill>
                          <a:latin typeface="Calibri" pitchFamily="34" charset="0"/>
                          <a:cs typeface="Calibri" pitchFamily="34" charset="0"/>
                        </a:rPr>
                        <a:t>Bit 4</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smtClean="0">
                          <a:solidFill>
                            <a:schemeClr val="bg1"/>
                          </a:solidFill>
                          <a:latin typeface="Calibri" pitchFamily="34" charset="0"/>
                          <a:cs typeface="Calibri" pitchFamily="34" charset="0"/>
                        </a:rPr>
                        <a:t>STA</a:t>
                      </a:r>
                      <a:r>
                        <a:rPr lang="en-US" sz="1200" b="1" baseline="0" smtClean="0">
                          <a:solidFill>
                            <a:schemeClr val="bg1"/>
                          </a:solidFill>
                          <a:latin typeface="Calibri" pitchFamily="34" charset="0"/>
                          <a:cs typeface="Calibri" pitchFamily="34" charset="0"/>
                        </a:rPr>
                        <a:t> 3</a:t>
                      </a:r>
                      <a:endParaRPr lang="en-US" sz="1200" b="1" dirty="0" smtClean="0">
                        <a:solidFill>
                          <a:schemeClr val="bg1"/>
                        </a:solidFill>
                        <a:latin typeface="Calibri" pitchFamily="34" charset="0"/>
                        <a:cs typeface="Calibri" pitchFamily="34" charset="0"/>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92D050"/>
                    </a:solidFill>
                  </a:tcPr>
                </a:tc>
              </a:tr>
              <a:tr h="447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5</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4</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B0F0"/>
                    </a:solidFill>
                  </a:tcPr>
                </a:tc>
                <a:tc>
                  <a:txBody>
                    <a:bodyPr/>
                    <a:lstStyle/>
                    <a:p>
                      <a:pPr algn="ctr"/>
                      <a:r>
                        <a:rPr lang="en-US" sz="1200" b="1" dirty="0" smtClean="0">
                          <a:latin typeface="Calibri" pitchFamily="34" charset="0"/>
                          <a:cs typeface="Calibri" pitchFamily="34" charset="0"/>
                        </a:rPr>
                        <a:t>Bit 6</a:t>
                      </a:r>
                      <a:endParaRPr lang="en-US" sz="1200" b="1" dirty="0">
                        <a:latin typeface="Calibri" pitchFamily="34" charset="0"/>
                        <a:cs typeface="Calibri" pitchFamily="34" charset="0"/>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7</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5</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B0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8</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6</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B0F0"/>
                    </a:solidFill>
                  </a:tcPr>
                </a:tc>
              </a:tr>
            </a:tbl>
          </a:graphicData>
        </a:graphic>
      </p:graphicFrame>
      <p:graphicFrame>
        <p:nvGraphicFramePr>
          <p:cNvPr id="34" name="Table 33"/>
          <p:cNvGraphicFramePr>
            <a:graphicFrameLocks noGrp="1"/>
          </p:cNvGraphicFramePr>
          <p:nvPr/>
        </p:nvGraphicFramePr>
        <p:xfrm>
          <a:off x="5562600" y="4572000"/>
          <a:ext cx="2194560" cy="914400"/>
        </p:xfrm>
        <a:graphic>
          <a:graphicData uri="http://schemas.openxmlformats.org/drawingml/2006/table">
            <a:tbl>
              <a:tblPr firstRow="1" bandRow="1">
                <a:tableStyleId>{5C22544A-7EE6-4342-B048-85BDC9FD1C3A}</a:tableStyleId>
              </a:tblPr>
              <a:tblGrid>
                <a:gridCol w="548640"/>
                <a:gridCol w="548640"/>
                <a:gridCol w="548640"/>
                <a:gridCol w="548640"/>
              </a:tblGrid>
              <a:tr h="447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1</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1</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2</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2</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92D050"/>
                    </a:solidFill>
                  </a:tcPr>
                </a:tc>
                <a:tc>
                  <a:txBody>
                    <a:bodyPr/>
                    <a:lstStyle/>
                    <a:p>
                      <a:pPr algn="ctr"/>
                      <a:r>
                        <a:rPr lang="en-US" sz="1200" dirty="0" smtClean="0">
                          <a:solidFill>
                            <a:schemeClr val="tx1"/>
                          </a:solidFill>
                          <a:latin typeface="Calibri" pitchFamily="34" charset="0"/>
                          <a:cs typeface="Calibri" pitchFamily="34" charset="0"/>
                        </a:rPr>
                        <a:t>Bit 3</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bg1"/>
                          </a:solidFill>
                          <a:latin typeface="Calibri" pitchFamily="34" charset="0"/>
                          <a:cs typeface="Calibri" pitchFamily="34" charset="0"/>
                        </a:rPr>
                        <a:t>Bit 4</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bg1"/>
                          </a:solidFill>
                          <a:latin typeface="Calibri" pitchFamily="34" charset="0"/>
                          <a:cs typeface="Calibri" pitchFamily="34" charset="0"/>
                        </a:rPr>
                        <a:t>STA</a:t>
                      </a:r>
                      <a:r>
                        <a:rPr lang="en-US" sz="1200" b="1" baseline="0" dirty="0" smtClean="0">
                          <a:solidFill>
                            <a:schemeClr val="bg1"/>
                          </a:solidFill>
                          <a:latin typeface="Calibri" pitchFamily="34" charset="0"/>
                          <a:cs typeface="Calibri" pitchFamily="34" charset="0"/>
                        </a:rPr>
                        <a:t> 3</a:t>
                      </a:r>
                      <a:endParaRPr lang="en-US" sz="1200" b="1" dirty="0" smtClean="0">
                        <a:solidFill>
                          <a:schemeClr val="bg1"/>
                        </a:solidFill>
                        <a:latin typeface="Calibri" pitchFamily="34" charset="0"/>
                        <a:cs typeface="Calibri" pitchFamily="34" charset="0"/>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92D050"/>
                    </a:solidFill>
                  </a:tcPr>
                </a:tc>
              </a:tr>
              <a:tr h="447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5</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4</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B0F0"/>
                    </a:solidFill>
                  </a:tcPr>
                </a:tc>
                <a:tc>
                  <a:txBody>
                    <a:bodyPr/>
                    <a:lstStyle/>
                    <a:p>
                      <a:pPr algn="ctr"/>
                      <a:r>
                        <a:rPr lang="en-US" sz="1200" b="1" dirty="0" smtClean="0">
                          <a:latin typeface="Calibri" pitchFamily="34" charset="0"/>
                          <a:cs typeface="Calibri" pitchFamily="34" charset="0"/>
                        </a:rPr>
                        <a:t>Bit 6</a:t>
                      </a:r>
                      <a:endParaRPr lang="en-US" sz="1200" b="1" dirty="0">
                        <a:latin typeface="Calibri" pitchFamily="34" charset="0"/>
                        <a:cs typeface="Calibri" pitchFamily="34" charset="0"/>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bg1"/>
                          </a:solidFill>
                          <a:latin typeface="Calibri" pitchFamily="34" charset="0"/>
                          <a:cs typeface="Calibri" pitchFamily="34" charset="0"/>
                        </a:rPr>
                        <a:t>Bit</a:t>
                      </a:r>
                      <a:r>
                        <a:rPr lang="en-US" sz="1200" b="1" baseline="0" dirty="0" smtClean="0">
                          <a:solidFill>
                            <a:schemeClr val="bg1"/>
                          </a:solidFill>
                          <a:latin typeface="Calibri" pitchFamily="34" charset="0"/>
                          <a:cs typeface="Calibri" pitchFamily="34" charset="0"/>
                        </a:rPr>
                        <a:t> 7</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baseline="0" dirty="0" smtClean="0">
                          <a:solidFill>
                            <a:schemeClr val="bg1"/>
                          </a:solidFill>
                          <a:latin typeface="Calibri" pitchFamily="34" charset="0"/>
                          <a:cs typeface="Calibri" pitchFamily="34" charset="0"/>
                        </a:rPr>
                        <a:t>STA 5</a:t>
                      </a:r>
                      <a:endParaRPr lang="en-US" sz="1200" b="1" dirty="0" smtClean="0">
                        <a:solidFill>
                          <a:schemeClr val="bg1"/>
                        </a:solidFill>
                        <a:latin typeface="Calibri" pitchFamily="34" charset="0"/>
                        <a:cs typeface="Calibri" pitchFamily="34" charset="0"/>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8</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6</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B0F0"/>
                    </a:solidFill>
                  </a:tcPr>
                </a:tc>
              </a:tr>
            </a:tbl>
          </a:graphicData>
        </a:graphic>
      </p:graphicFrame>
      <p:sp>
        <p:nvSpPr>
          <p:cNvPr id="35" name="Rectangle 34"/>
          <p:cNvSpPr/>
          <p:nvPr/>
        </p:nvSpPr>
        <p:spPr bwMode="auto">
          <a:xfrm>
            <a:off x="1219200" y="5635823"/>
            <a:ext cx="304800" cy="304800"/>
          </a:xfrm>
          <a:prstGeom prst="rect">
            <a:avLst/>
          </a:prstGeom>
          <a:solidFill>
            <a:srgbClr val="92D050"/>
          </a:solid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6" name="Rectangle 35"/>
          <p:cNvSpPr/>
          <p:nvPr/>
        </p:nvSpPr>
        <p:spPr bwMode="auto">
          <a:xfrm>
            <a:off x="3733800" y="5635823"/>
            <a:ext cx="304800" cy="304800"/>
          </a:xfrm>
          <a:prstGeom prst="rect">
            <a:avLst/>
          </a:prstGeom>
          <a:solidFill>
            <a:srgbClr val="00B0F0"/>
          </a:solid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6324600" y="5632846"/>
            <a:ext cx="304800" cy="304800"/>
          </a:xfrm>
          <a:prstGeom prst="rect">
            <a:avLst/>
          </a:prstGeom>
          <a:no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5"/>
          <p:cNvSpPr>
            <a:spLocks noGrp="1" noChangeArrowheads="1"/>
          </p:cNvSpPr>
          <p:nvPr>
            <p:ph type="ftr" sz="quarter" idx="4294967295"/>
          </p:nvPr>
        </p:nvSpPr>
        <p:spPr bwMode="auto">
          <a:xfrm>
            <a:off x="7010400" y="6477000"/>
            <a:ext cx="1676401" cy="18466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latin typeface="Calibri" pitchFamily="34" charset="0"/>
                <a:cs typeface="Calibri" pitchFamily="34" charset="0"/>
              </a:defRPr>
            </a:lvl1pPr>
          </a:lstStyle>
          <a:p>
            <a:pPr>
              <a:defRPr/>
            </a:pPr>
            <a:r>
              <a:rPr lang="en-US" dirty="0" smtClean="0"/>
              <a:t>Betty Zhao</a:t>
            </a:r>
            <a:r>
              <a:rPr lang="en-US" altLang="zh-CN" dirty="0" smtClean="0"/>
              <a:t>, et. al, </a:t>
            </a:r>
            <a:r>
              <a:rPr lang="en-US" dirty="0" smtClean="0"/>
              <a:t>Huawei</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a:t>
            </a:r>
            <a:endParaRPr lang="en-US" dirty="0"/>
          </a:p>
        </p:txBody>
      </p:sp>
      <p:sp>
        <p:nvSpPr>
          <p:cNvPr id="3" name="Content Placeholder 2"/>
          <p:cNvSpPr>
            <a:spLocks noGrp="1"/>
          </p:cNvSpPr>
          <p:nvPr>
            <p:ph idx="1"/>
          </p:nvPr>
        </p:nvSpPr>
        <p:spPr>
          <a:xfrm>
            <a:off x="381000" y="1828800"/>
            <a:ext cx="8305800" cy="3200400"/>
          </a:xfrm>
        </p:spPr>
        <p:txBody>
          <a:bodyPr/>
          <a:lstStyle/>
          <a:p>
            <a:r>
              <a:rPr lang="en-US" sz="2000" dirty="0" smtClean="0"/>
              <a:t>To </a:t>
            </a:r>
            <a:r>
              <a:rPr lang="en-US" altLang="zh-CN" sz="2000" dirty="0" smtClean="0"/>
              <a:t>reduce the size of TIM bitmap sent by AP (i.e. excluding non-TIM STAs bits), the bits of non-TIM STAs and the bits of TIM STAs should be always in separated parts of TIM bitmap.</a:t>
            </a:r>
          </a:p>
          <a:p>
            <a:r>
              <a:rPr lang="en-US" altLang="zh-CN" sz="2000" dirty="0" smtClean="0"/>
              <a:t>If the bits of STAs in TIM mode and non-TIM mode are mixed after the STA changing mode, AP should reassign the STA a new AID.</a:t>
            </a:r>
          </a:p>
          <a:p>
            <a:pPr>
              <a:buNone/>
            </a:pPr>
            <a:r>
              <a:rPr lang="en-US" altLang="zh-CN" sz="1800" b="0" dirty="0" smtClean="0"/>
              <a:t>    - In the figure, </a:t>
            </a:r>
            <a:r>
              <a:rPr lang="en-US" sz="1800" b="0" dirty="0" smtClean="0"/>
              <a:t>AP reassigns STA 5 a new AID corresponding to Bit 3 in TIM bitmap after STA 5 changing from non</a:t>
            </a:r>
            <a:r>
              <a:rPr lang="en-US" altLang="zh-CN" sz="1800" b="0" dirty="0" smtClean="0"/>
              <a:t>-</a:t>
            </a:r>
            <a:r>
              <a:rPr lang="en-US" sz="1800" b="0" dirty="0" smtClean="0"/>
              <a:t>TIM mode to </a:t>
            </a:r>
            <a:r>
              <a:rPr lang="en-US" altLang="zh-CN" sz="1800" b="0" dirty="0" smtClean="0"/>
              <a:t>TIM mode. If AP needs to indicate DL data for STA 1, 2, 3 and 5, the length of TIM bitmap is </a:t>
            </a:r>
            <a:r>
              <a:rPr lang="en-US" altLang="zh-CN" sz="1800" dirty="0" smtClean="0">
                <a:solidFill>
                  <a:srgbClr val="0000FF"/>
                </a:solidFill>
              </a:rPr>
              <a:t>4 bits</a:t>
            </a:r>
            <a:r>
              <a:rPr lang="en-US" altLang="zh-CN" sz="1800" b="0" dirty="0" smtClean="0"/>
              <a:t>.</a:t>
            </a:r>
          </a:p>
          <a:p>
            <a:r>
              <a:rPr lang="en-US" altLang="zh-CN" sz="2000" dirty="0" smtClean="0"/>
              <a:t>When the size of TIM bitmap reaches hundreds of bits, AID reassignment will be more helpful for TIM compression.</a:t>
            </a:r>
          </a:p>
        </p:txBody>
      </p:sp>
      <p:sp>
        <p:nvSpPr>
          <p:cNvPr id="5" name="Slide Number Placeholder 4"/>
          <p:cNvSpPr>
            <a:spLocks noGrp="1"/>
          </p:cNvSpPr>
          <p:nvPr>
            <p:ph type="sldNum" sz="quarter" idx="11"/>
          </p:nvPr>
        </p:nvSpPr>
        <p:spPr>
          <a:xfrm>
            <a:off x="4284663" y="6477000"/>
            <a:ext cx="515937" cy="184150"/>
          </a:xfrm>
        </p:spPr>
        <p:txBody>
          <a:bodyPr/>
          <a:lstStyle/>
          <a:p>
            <a:pPr>
              <a:defRPr/>
            </a:pPr>
            <a:r>
              <a:rPr lang="en-US" dirty="0" smtClean="0"/>
              <a:t>Slide </a:t>
            </a:r>
            <a:fld id="{19152FA6-99F5-4225-8FE8-CBCC8C406D8F}" type="slidenum">
              <a:rPr lang="en-US" smtClean="0"/>
              <a:pPr>
                <a:defRPr/>
              </a:pPr>
              <a:t>5</a:t>
            </a:fld>
            <a:endParaRPr lang="en-US" dirty="0"/>
          </a:p>
        </p:txBody>
      </p:sp>
      <p:sp>
        <p:nvSpPr>
          <p:cNvPr id="7" name="TextBox 6"/>
          <p:cNvSpPr txBox="1"/>
          <p:nvPr/>
        </p:nvSpPr>
        <p:spPr>
          <a:xfrm>
            <a:off x="1447800" y="6139060"/>
            <a:ext cx="1905000" cy="307777"/>
          </a:xfrm>
          <a:prstGeom prst="rect">
            <a:avLst/>
          </a:prstGeom>
          <a:noFill/>
        </p:spPr>
        <p:txBody>
          <a:bodyPr wrap="square" lIns="45720" rIns="45720" rtlCol="0">
            <a:spAutoFit/>
          </a:bodyPr>
          <a:lstStyle/>
          <a:p>
            <a:r>
              <a:rPr lang="en-US" sz="1400" dirty="0" smtClean="0">
                <a:latin typeface="Calibri" pitchFamily="34" charset="0"/>
                <a:cs typeface="Calibri" pitchFamily="34" charset="0"/>
              </a:rPr>
              <a:t>STAs having a TIM entry</a:t>
            </a:r>
            <a:endParaRPr lang="en-US" sz="1400" dirty="0">
              <a:latin typeface="Calibri" pitchFamily="34" charset="0"/>
              <a:cs typeface="Calibri" pitchFamily="34" charset="0"/>
            </a:endParaRPr>
          </a:p>
        </p:txBody>
      </p:sp>
      <p:sp>
        <p:nvSpPr>
          <p:cNvPr id="8" name="TextBox 7"/>
          <p:cNvSpPr txBox="1"/>
          <p:nvPr/>
        </p:nvSpPr>
        <p:spPr>
          <a:xfrm>
            <a:off x="3962400" y="6139060"/>
            <a:ext cx="1981200" cy="307777"/>
          </a:xfrm>
          <a:prstGeom prst="rect">
            <a:avLst/>
          </a:prstGeom>
          <a:noFill/>
        </p:spPr>
        <p:txBody>
          <a:bodyPr wrap="square" lIns="45720" rIns="45720" rtlCol="0">
            <a:spAutoFit/>
          </a:bodyPr>
          <a:lstStyle/>
          <a:p>
            <a:r>
              <a:rPr lang="en-US" sz="1400" dirty="0" smtClean="0">
                <a:latin typeface="Calibri" pitchFamily="34" charset="0"/>
                <a:cs typeface="Calibri" pitchFamily="34" charset="0"/>
              </a:rPr>
              <a:t>STAs without a TIM entry</a:t>
            </a:r>
            <a:endParaRPr lang="en-US" sz="1400" dirty="0">
              <a:latin typeface="Calibri" pitchFamily="34" charset="0"/>
              <a:cs typeface="Calibri" pitchFamily="34" charset="0"/>
            </a:endParaRPr>
          </a:p>
        </p:txBody>
      </p:sp>
      <p:sp>
        <p:nvSpPr>
          <p:cNvPr id="9" name="TextBox 8"/>
          <p:cNvSpPr txBox="1"/>
          <p:nvPr/>
        </p:nvSpPr>
        <p:spPr>
          <a:xfrm>
            <a:off x="6553200" y="6136083"/>
            <a:ext cx="1219200" cy="307777"/>
          </a:xfrm>
          <a:prstGeom prst="rect">
            <a:avLst/>
          </a:prstGeom>
          <a:noFill/>
        </p:spPr>
        <p:txBody>
          <a:bodyPr wrap="square" lIns="45720" rIns="45720" rtlCol="0">
            <a:spAutoFit/>
          </a:bodyPr>
          <a:lstStyle/>
          <a:p>
            <a:r>
              <a:rPr lang="en-US" sz="1400" dirty="0" smtClean="0">
                <a:latin typeface="Calibri" pitchFamily="34" charset="0"/>
                <a:cs typeface="Calibri" pitchFamily="34" charset="0"/>
              </a:rPr>
              <a:t>Vacant TIM bits</a:t>
            </a:r>
            <a:endParaRPr lang="en-US" sz="1400" dirty="0">
              <a:latin typeface="Calibri" pitchFamily="34" charset="0"/>
              <a:cs typeface="Calibri" pitchFamily="34" charset="0"/>
            </a:endParaRPr>
          </a:p>
        </p:txBody>
      </p:sp>
      <p:sp>
        <p:nvSpPr>
          <p:cNvPr id="12" name="Right Arrow 11"/>
          <p:cNvSpPr/>
          <p:nvPr/>
        </p:nvSpPr>
        <p:spPr bwMode="auto">
          <a:xfrm>
            <a:off x="4038600" y="5334000"/>
            <a:ext cx="914400" cy="38100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aphicFrame>
        <p:nvGraphicFramePr>
          <p:cNvPr id="16" name="Table 15"/>
          <p:cNvGraphicFramePr>
            <a:graphicFrameLocks noGrp="1"/>
          </p:cNvGraphicFramePr>
          <p:nvPr/>
        </p:nvGraphicFramePr>
        <p:xfrm>
          <a:off x="1219200" y="5105400"/>
          <a:ext cx="2194560" cy="914400"/>
        </p:xfrm>
        <a:graphic>
          <a:graphicData uri="http://schemas.openxmlformats.org/drawingml/2006/table">
            <a:tbl>
              <a:tblPr firstRow="1" bandRow="1">
                <a:tableStyleId>{5C22544A-7EE6-4342-B048-85BDC9FD1C3A}</a:tableStyleId>
              </a:tblPr>
              <a:tblGrid>
                <a:gridCol w="548640"/>
                <a:gridCol w="548640"/>
                <a:gridCol w="548640"/>
                <a:gridCol w="548640"/>
              </a:tblGrid>
              <a:tr h="447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1</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1</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2</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2</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92D050"/>
                    </a:solidFill>
                  </a:tcPr>
                </a:tc>
                <a:tc>
                  <a:txBody>
                    <a:bodyPr/>
                    <a:lstStyle/>
                    <a:p>
                      <a:pPr algn="ctr"/>
                      <a:r>
                        <a:rPr lang="en-US" sz="1200" dirty="0" smtClean="0">
                          <a:solidFill>
                            <a:schemeClr val="tx1"/>
                          </a:solidFill>
                          <a:latin typeface="Calibri" pitchFamily="34" charset="0"/>
                          <a:cs typeface="Calibri" pitchFamily="34" charset="0"/>
                        </a:rPr>
                        <a:t>Bit 3</a:t>
                      </a:r>
                      <a:endParaRPr lang="en-US" sz="1200" dirty="0">
                        <a:solidFill>
                          <a:schemeClr val="tx1"/>
                        </a:solidFill>
                        <a:latin typeface="Calibri" pitchFamily="34" charset="0"/>
                        <a:cs typeface="Calibri" pitchFamily="34" charset="0"/>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smtClean="0">
                          <a:solidFill>
                            <a:schemeClr val="bg1"/>
                          </a:solidFill>
                          <a:latin typeface="Calibri" pitchFamily="34" charset="0"/>
                          <a:cs typeface="Calibri" pitchFamily="34" charset="0"/>
                        </a:rPr>
                        <a:t>Bit 4</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smtClean="0">
                          <a:solidFill>
                            <a:schemeClr val="bg1"/>
                          </a:solidFill>
                          <a:latin typeface="Calibri" pitchFamily="34" charset="0"/>
                          <a:cs typeface="Calibri" pitchFamily="34" charset="0"/>
                        </a:rPr>
                        <a:t>STA</a:t>
                      </a:r>
                      <a:r>
                        <a:rPr lang="en-US" sz="1200" b="1" baseline="0" smtClean="0">
                          <a:solidFill>
                            <a:schemeClr val="bg1"/>
                          </a:solidFill>
                          <a:latin typeface="Calibri" pitchFamily="34" charset="0"/>
                          <a:cs typeface="Calibri" pitchFamily="34" charset="0"/>
                        </a:rPr>
                        <a:t> 3</a:t>
                      </a:r>
                      <a:endParaRPr lang="en-US" sz="1200" b="1" dirty="0" smtClean="0">
                        <a:solidFill>
                          <a:schemeClr val="bg1"/>
                        </a:solidFill>
                        <a:latin typeface="Calibri" pitchFamily="34" charset="0"/>
                        <a:cs typeface="Calibri" pitchFamily="34" charset="0"/>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92D050"/>
                    </a:solidFill>
                  </a:tcPr>
                </a:tc>
              </a:tr>
              <a:tr h="447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5</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4</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B0F0"/>
                    </a:solidFill>
                  </a:tcPr>
                </a:tc>
                <a:tc>
                  <a:txBody>
                    <a:bodyPr/>
                    <a:lstStyle/>
                    <a:p>
                      <a:pPr algn="ctr"/>
                      <a:r>
                        <a:rPr lang="en-US" sz="1200" b="1" dirty="0" smtClean="0">
                          <a:latin typeface="Calibri" pitchFamily="34" charset="0"/>
                          <a:cs typeface="Calibri" pitchFamily="34" charset="0"/>
                        </a:rPr>
                        <a:t>Bit 6</a:t>
                      </a:r>
                      <a:endParaRPr lang="en-US" sz="1200" b="1" dirty="0">
                        <a:latin typeface="Calibri" pitchFamily="34" charset="0"/>
                        <a:cs typeface="Calibri" pitchFamily="34" charset="0"/>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7</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5</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B0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8</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6</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B0F0"/>
                    </a:solidFill>
                  </a:tcPr>
                </a:tc>
              </a:tr>
            </a:tbl>
          </a:graphicData>
        </a:graphic>
      </p:graphicFrame>
      <p:graphicFrame>
        <p:nvGraphicFramePr>
          <p:cNvPr id="18" name="Table 17"/>
          <p:cNvGraphicFramePr>
            <a:graphicFrameLocks noGrp="1"/>
          </p:cNvGraphicFramePr>
          <p:nvPr/>
        </p:nvGraphicFramePr>
        <p:xfrm>
          <a:off x="5410200" y="5105400"/>
          <a:ext cx="2194560" cy="914400"/>
        </p:xfrm>
        <a:graphic>
          <a:graphicData uri="http://schemas.openxmlformats.org/drawingml/2006/table">
            <a:tbl>
              <a:tblPr firstRow="1" bandRow="1">
                <a:tableStyleId>{5C22544A-7EE6-4342-B048-85BDC9FD1C3A}</a:tableStyleId>
              </a:tblPr>
              <a:tblGrid>
                <a:gridCol w="548640"/>
                <a:gridCol w="548640"/>
                <a:gridCol w="548640"/>
                <a:gridCol w="548640"/>
              </a:tblGrid>
              <a:tr h="447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1</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1</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2</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2</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92D050"/>
                    </a:solidFill>
                  </a:tcPr>
                </a:tc>
                <a:tc>
                  <a:txBody>
                    <a:bodyPr/>
                    <a:lstStyle/>
                    <a:p>
                      <a:pPr algn="ctr"/>
                      <a:r>
                        <a:rPr lang="en-US" sz="1200" dirty="0" smtClean="0">
                          <a:solidFill>
                            <a:schemeClr val="bg1"/>
                          </a:solidFill>
                          <a:latin typeface="Calibri" pitchFamily="34" charset="0"/>
                          <a:cs typeface="Calibri" pitchFamily="34" charset="0"/>
                        </a:rPr>
                        <a:t>Bit 3</a:t>
                      </a:r>
                    </a:p>
                    <a:p>
                      <a:pPr algn="ctr"/>
                      <a:r>
                        <a:rPr lang="en-US" sz="1200" dirty="0" smtClean="0">
                          <a:solidFill>
                            <a:schemeClr val="bg1"/>
                          </a:solidFill>
                          <a:latin typeface="Calibri" pitchFamily="34" charset="0"/>
                          <a:cs typeface="Calibri" pitchFamily="34" charset="0"/>
                        </a:rPr>
                        <a:t>STA 5</a:t>
                      </a:r>
                      <a:endParaRPr lang="en-US" sz="1200" dirty="0">
                        <a:solidFill>
                          <a:schemeClr val="bg1"/>
                        </a:solidFill>
                        <a:latin typeface="Calibri" pitchFamily="34" charset="0"/>
                        <a:cs typeface="Calibri" pitchFamily="34" charset="0"/>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bg1"/>
                          </a:solidFill>
                          <a:latin typeface="Calibri" pitchFamily="34" charset="0"/>
                          <a:cs typeface="Calibri" pitchFamily="34" charset="0"/>
                        </a:rPr>
                        <a:t>Bit 4</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bg1"/>
                          </a:solidFill>
                          <a:latin typeface="Calibri" pitchFamily="34" charset="0"/>
                          <a:cs typeface="Calibri" pitchFamily="34" charset="0"/>
                        </a:rPr>
                        <a:t>STA</a:t>
                      </a:r>
                      <a:r>
                        <a:rPr lang="en-US" sz="1200" b="1" baseline="0" dirty="0" smtClean="0">
                          <a:solidFill>
                            <a:schemeClr val="bg1"/>
                          </a:solidFill>
                          <a:latin typeface="Calibri" pitchFamily="34" charset="0"/>
                          <a:cs typeface="Calibri" pitchFamily="34" charset="0"/>
                        </a:rPr>
                        <a:t> 3</a:t>
                      </a:r>
                      <a:endParaRPr lang="en-US" sz="1200" b="1" dirty="0" smtClean="0">
                        <a:solidFill>
                          <a:schemeClr val="bg1"/>
                        </a:solidFill>
                        <a:latin typeface="Calibri" pitchFamily="34" charset="0"/>
                        <a:cs typeface="Calibri" pitchFamily="34" charset="0"/>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92D050"/>
                    </a:solidFill>
                  </a:tcPr>
                </a:tc>
              </a:tr>
              <a:tr h="447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5</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4</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B0F0"/>
                    </a:solidFill>
                  </a:tcPr>
                </a:tc>
                <a:tc>
                  <a:txBody>
                    <a:bodyPr/>
                    <a:lstStyle/>
                    <a:p>
                      <a:pPr algn="ctr"/>
                      <a:r>
                        <a:rPr lang="en-US" sz="1200" b="1" dirty="0" smtClean="0">
                          <a:latin typeface="Calibri" pitchFamily="34" charset="0"/>
                          <a:cs typeface="Calibri" pitchFamily="34" charset="0"/>
                        </a:rPr>
                        <a:t>Bit 6</a:t>
                      </a:r>
                      <a:endParaRPr lang="en-US" sz="1200" b="1" dirty="0">
                        <a:latin typeface="Calibri" pitchFamily="34" charset="0"/>
                        <a:cs typeface="Calibri" pitchFamily="34" charset="0"/>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a:t>
                      </a:r>
                      <a:r>
                        <a:rPr lang="en-US" sz="1200" b="1" baseline="0" dirty="0" smtClean="0">
                          <a:latin typeface="Calibri" pitchFamily="34" charset="0"/>
                          <a:cs typeface="Calibri" pitchFamily="34" charset="0"/>
                        </a:rPr>
                        <a:t> 7</a:t>
                      </a:r>
                      <a:endParaRPr lang="en-US" sz="1200" b="1" dirty="0" smtClean="0">
                        <a:latin typeface="Calibri" pitchFamily="34" charset="0"/>
                        <a:cs typeface="Calibri" pitchFamily="34" charset="0"/>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Bit 8</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cs typeface="Calibri" pitchFamily="34" charset="0"/>
                        </a:rPr>
                        <a:t>STA 6</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B0F0"/>
                    </a:solidFill>
                  </a:tcPr>
                </a:tc>
              </a:tr>
            </a:tbl>
          </a:graphicData>
        </a:graphic>
      </p:graphicFrame>
      <p:sp>
        <p:nvSpPr>
          <p:cNvPr id="19" name="Rectangle 18"/>
          <p:cNvSpPr/>
          <p:nvPr/>
        </p:nvSpPr>
        <p:spPr bwMode="auto">
          <a:xfrm>
            <a:off x="1143000" y="6139060"/>
            <a:ext cx="304800" cy="304800"/>
          </a:xfrm>
          <a:prstGeom prst="rect">
            <a:avLst/>
          </a:prstGeom>
          <a:solidFill>
            <a:srgbClr val="92D050"/>
          </a:solid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3657600" y="6139060"/>
            <a:ext cx="304800" cy="304800"/>
          </a:xfrm>
          <a:prstGeom prst="rect">
            <a:avLst/>
          </a:prstGeom>
          <a:solidFill>
            <a:srgbClr val="00B0F0"/>
          </a:solid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6248400" y="6136083"/>
            <a:ext cx="304800" cy="304800"/>
          </a:xfrm>
          <a:prstGeom prst="rect">
            <a:avLst/>
          </a:prstGeom>
          <a:no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5"/>
          <p:cNvSpPr>
            <a:spLocks noGrp="1" noChangeArrowheads="1"/>
          </p:cNvSpPr>
          <p:nvPr>
            <p:ph type="ftr" sz="quarter" idx="4294967295"/>
          </p:nvPr>
        </p:nvSpPr>
        <p:spPr bwMode="auto">
          <a:xfrm>
            <a:off x="7010400" y="6477000"/>
            <a:ext cx="1676401" cy="18466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latin typeface="Calibri" pitchFamily="34" charset="0"/>
                <a:cs typeface="Calibri" pitchFamily="34" charset="0"/>
              </a:defRPr>
            </a:lvl1pPr>
          </a:lstStyle>
          <a:p>
            <a:pPr>
              <a:defRPr/>
            </a:pPr>
            <a:r>
              <a:rPr lang="en-US" dirty="0" smtClean="0"/>
              <a:t>Betty Zhao</a:t>
            </a:r>
            <a:r>
              <a:rPr lang="en-US" altLang="zh-CN" dirty="0" smtClean="0"/>
              <a:t>, et. al, </a:t>
            </a:r>
            <a:r>
              <a:rPr lang="en-US" dirty="0" smtClean="0"/>
              <a:t>Huawei</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a:t>
            </a:r>
            <a:endParaRPr lang="en-US" dirty="0"/>
          </a:p>
        </p:txBody>
      </p:sp>
      <p:sp>
        <p:nvSpPr>
          <p:cNvPr id="3" name="Content Placeholder 2"/>
          <p:cNvSpPr>
            <a:spLocks noGrp="1"/>
          </p:cNvSpPr>
          <p:nvPr>
            <p:ph idx="1"/>
          </p:nvPr>
        </p:nvSpPr>
        <p:spPr/>
        <p:txBody>
          <a:bodyPr/>
          <a:lstStyle/>
          <a:p>
            <a:r>
              <a:rPr lang="en-US" altLang="zh-CN" sz="2000" dirty="0" smtClean="0"/>
              <a:t>3 methods for AP to reassign AID when the STA switches between TIM mode and non-TIM mode.</a:t>
            </a:r>
          </a:p>
          <a:p>
            <a:pPr>
              <a:buNone/>
            </a:pPr>
            <a:r>
              <a:rPr lang="en-US" altLang="zh-CN" sz="1800" b="0" dirty="0" smtClean="0"/>
              <a:t>     - Use reassociation request/response command</a:t>
            </a:r>
          </a:p>
          <a:p>
            <a:pPr>
              <a:buNone/>
            </a:pPr>
            <a:r>
              <a:rPr lang="en-US" altLang="zh-CN" sz="1800" b="0" dirty="0" smtClean="0"/>
              <a:t>     - Use TIM mode switch request/response command (new commands)</a:t>
            </a:r>
          </a:p>
          <a:p>
            <a:pPr>
              <a:buNone/>
            </a:pPr>
            <a:r>
              <a:rPr lang="en-US" altLang="zh-CN" sz="1800" b="0" dirty="0" smtClean="0"/>
              <a:t>     - Use PS-Poll or trigger frame</a:t>
            </a:r>
          </a:p>
          <a:p>
            <a:pPr>
              <a:buNone/>
            </a:pPr>
            <a:endParaRPr lang="en-US" altLang="zh-CN" sz="1800" b="0" dirty="0" smtClean="0"/>
          </a:p>
          <a:p>
            <a:r>
              <a:rPr lang="en-US" altLang="zh-CN" sz="2000" dirty="0" smtClean="0"/>
              <a:t>The general process is</a:t>
            </a:r>
          </a:p>
          <a:p>
            <a:pPr>
              <a:buNone/>
            </a:pPr>
            <a:r>
              <a:rPr lang="en-US" altLang="zh-CN" sz="1800" b="0" dirty="0" smtClean="0"/>
              <a:t>     - STA sends reassociation request or TIM mode switch request to AP, or indicates the request in PS-Poll or trigger frame, when it wants to change the TIM/non-TIM mode.</a:t>
            </a:r>
          </a:p>
          <a:p>
            <a:pPr>
              <a:buNone/>
            </a:pPr>
            <a:r>
              <a:rPr lang="en-US" altLang="zh-CN" sz="1800" b="0" dirty="0" smtClean="0"/>
              <a:t>     - AP replies reassociation response or TIM mode switch response with a new AID. The STA uses the new AID in the future operations.</a:t>
            </a:r>
          </a:p>
          <a:p>
            <a:pPr>
              <a:buNone/>
            </a:pPr>
            <a:r>
              <a:rPr lang="en-US" altLang="zh-CN" sz="1800" b="0" dirty="0" smtClean="0"/>
              <a:t>     - If AP cannot reassign STA a new AID, AP only replies an ACK to STA.</a:t>
            </a:r>
          </a:p>
          <a:p>
            <a:pPr>
              <a:buNone/>
            </a:pPr>
            <a:r>
              <a:rPr lang="en-US" sz="1800" b="0" dirty="0" smtClean="0"/>
              <a:t>     </a:t>
            </a:r>
            <a:r>
              <a:rPr lang="en-US" altLang="zh-CN" sz="1800" b="0" dirty="0" smtClean="0"/>
              <a:t>- The format of above frames are TBD.</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19152FA6-99F5-4225-8FE8-CBCC8C406D8F}" type="slidenum">
              <a:rPr lang="en-US" smtClean="0"/>
              <a:pPr>
                <a:defRPr/>
              </a:pPr>
              <a:t>6</a:t>
            </a:fld>
            <a:endParaRPr lang="en-US"/>
          </a:p>
        </p:txBody>
      </p:sp>
      <p:sp>
        <p:nvSpPr>
          <p:cNvPr id="6" name="Footer Placeholder 5"/>
          <p:cNvSpPr>
            <a:spLocks noGrp="1" noChangeArrowheads="1"/>
          </p:cNvSpPr>
          <p:nvPr>
            <p:ph type="ftr" sz="quarter" idx="4294967295"/>
          </p:nvPr>
        </p:nvSpPr>
        <p:spPr bwMode="auto">
          <a:xfrm>
            <a:off x="7010400" y="6477000"/>
            <a:ext cx="1676401" cy="18466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latin typeface="Calibri" pitchFamily="34" charset="0"/>
                <a:cs typeface="Calibri" pitchFamily="34" charset="0"/>
              </a:defRPr>
            </a:lvl1pPr>
          </a:lstStyle>
          <a:p>
            <a:pPr>
              <a:defRPr/>
            </a:pPr>
            <a:r>
              <a:rPr lang="en-US" dirty="0" smtClean="0"/>
              <a:t>Betty Zhao</a:t>
            </a:r>
            <a:r>
              <a:rPr lang="en-US" altLang="zh-CN" dirty="0" smtClean="0"/>
              <a:t>, et. al, </a:t>
            </a:r>
            <a:r>
              <a:rPr lang="en-US" dirty="0" smtClean="0"/>
              <a:t>Huawei</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381000" y="1828800"/>
            <a:ext cx="8305800" cy="4495800"/>
          </a:xfrm>
        </p:spPr>
        <p:txBody>
          <a:bodyPr>
            <a:normAutofit/>
          </a:bodyPr>
          <a:lstStyle/>
          <a:p>
            <a:r>
              <a:rPr lang="en-US" altLang="zh-CN" dirty="0" smtClean="0"/>
              <a:t>Do you support that STA can switch between TIM mode (STAs have a TIM entry) and non-TIM mode (STAs do not have a TIM entry) during operation?</a:t>
            </a:r>
          </a:p>
        </p:txBody>
      </p:sp>
      <p:sp>
        <p:nvSpPr>
          <p:cNvPr id="5" name="Slide Number Placeholder 4"/>
          <p:cNvSpPr>
            <a:spLocks noGrp="1"/>
          </p:cNvSpPr>
          <p:nvPr>
            <p:ph type="sldNum" sz="quarter" idx="11"/>
          </p:nvPr>
        </p:nvSpPr>
        <p:spPr/>
        <p:txBody>
          <a:bodyPr/>
          <a:lstStyle/>
          <a:p>
            <a:pPr>
              <a:defRPr/>
            </a:pPr>
            <a:r>
              <a:rPr lang="en-US" smtClean="0"/>
              <a:t>Slide </a:t>
            </a:r>
            <a:fld id="{19152FA6-99F5-4225-8FE8-CBCC8C406D8F}" type="slidenum">
              <a:rPr lang="en-US" smtClean="0"/>
              <a:pPr>
                <a:defRPr/>
              </a:pPr>
              <a:t>7</a:t>
            </a:fld>
            <a:endParaRPr lang="en-US"/>
          </a:p>
        </p:txBody>
      </p:sp>
      <p:sp>
        <p:nvSpPr>
          <p:cNvPr id="6" name="Footer Placeholder 5"/>
          <p:cNvSpPr>
            <a:spLocks noGrp="1" noChangeArrowheads="1"/>
          </p:cNvSpPr>
          <p:nvPr>
            <p:ph type="ftr" sz="quarter" idx="4294967295"/>
          </p:nvPr>
        </p:nvSpPr>
        <p:spPr bwMode="auto">
          <a:xfrm>
            <a:off x="7010400" y="6477000"/>
            <a:ext cx="1676401" cy="18466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latin typeface="Calibri" pitchFamily="34" charset="0"/>
                <a:cs typeface="Calibri" pitchFamily="34" charset="0"/>
              </a:defRPr>
            </a:lvl1pPr>
          </a:lstStyle>
          <a:p>
            <a:pPr>
              <a:defRPr/>
            </a:pPr>
            <a:r>
              <a:rPr lang="en-US" dirty="0" smtClean="0"/>
              <a:t>Betty Zhao</a:t>
            </a:r>
            <a:r>
              <a:rPr lang="en-US" altLang="zh-CN" dirty="0" smtClean="0"/>
              <a:t>, et. al, </a:t>
            </a:r>
            <a:r>
              <a:rPr lang="en-US" dirty="0" smtClean="0"/>
              <a:t>Huawei</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 </a:t>
            </a:r>
            <a:endParaRPr lang="en-US" dirty="0"/>
          </a:p>
        </p:txBody>
      </p:sp>
      <p:sp>
        <p:nvSpPr>
          <p:cNvPr id="3" name="Content Placeholder 2"/>
          <p:cNvSpPr>
            <a:spLocks noGrp="1"/>
          </p:cNvSpPr>
          <p:nvPr>
            <p:ph idx="1"/>
          </p:nvPr>
        </p:nvSpPr>
        <p:spPr>
          <a:xfrm>
            <a:off x="381000" y="1828800"/>
            <a:ext cx="8305800" cy="4495800"/>
          </a:xfrm>
        </p:spPr>
        <p:txBody>
          <a:bodyPr>
            <a:normAutofit/>
          </a:bodyPr>
          <a:lstStyle/>
          <a:p>
            <a:r>
              <a:rPr lang="en-US" altLang="zh-CN" dirty="0" smtClean="0"/>
              <a:t>Do you support that AP may reassign a new AID to STA when it switches between TIM mode and non-TIM mode ?</a:t>
            </a:r>
          </a:p>
          <a:p>
            <a:pPr lvl="1">
              <a:buNone/>
            </a:pPr>
            <a:endParaRPr lang="en-US" altLang="zh-CN" dirty="0" smtClean="0"/>
          </a:p>
          <a:p>
            <a:endParaRPr lang="en-US" altLang="zh-CN" dirty="0" smtClean="0"/>
          </a:p>
        </p:txBody>
      </p:sp>
      <p:sp>
        <p:nvSpPr>
          <p:cNvPr id="5" name="Slide Number Placeholder 4"/>
          <p:cNvSpPr>
            <a:spLocks noGrp="1"/>
          </p:cNvSpPr>
          <p:nvPr>
            <p:ph type="sldNum" sz="quarter" idx="11"/>
          </p:nvPr>
        </p:nvSpPr>
        <p:spPr/>
        <p:txBody>
          <a:bodyPr/>
          <a:lstStyle/>
          <a:p>
            <a:pPr>
              <a:defRPr/>
            </a:pPr>
            <a:r>
              <a:rPr lang="en-US" smtClean="0"/>
              <a:t>Slide </a:t>
            </a:r>
            <a:fld id="{19152FA6-99F5-4225-8FE8-CBCC8C406D8F}" type="slidenum">
              <a:rPr lang="en-US" smtClean="0"/>
              <a:pPr>
                <a:defRPr/>
              </a:pPr>
              <a:t>8</a:t>
            </a:fld>
            <a:endParaRPr lang="en-US"/>
          </a:p>
        </p:txBody>
      </p:sp>
      <p:sp>
        <p:nvSpPr>
          <p:cNvPr id="6" name="Footer Placeholder 5"/>
          <p:cNvSpPr>
            <a:spLocks noGrp="1" noChangeArrowheads="1"/>
          </p:cNvSpPr>
          <p:nvPr>
            <p:ph type="ftr" sz="quarter" idx="4294967295"/>
          </p:nvPr>
        </p:nvSpPr>
        <p:spPr bwMode="auto">
          <a:xfrm>
            <a:off x="7010400" y="6477000"/>
            <a:ext cx="1676401" cy="18466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latin typeface="Calibri" pitchFamily="34" charset="0"/>
                <a:cs typeface="Calibri" pitchFamily="34" charset="0"/>
              </a:defRPr>
            </a:lvl1pPr>
          </a:lstStyle>
          <a:p>
            <a:pPr>
              <a:defRPr/>
            </a:pPr>
            <a:r>
              <a:rPr lang="en-US" dirty="0" smtClean="0"/>
              <a:t>Betty Zhao</a:t>
            </a:r>
            <a:r>
              <a:rPr lang="en-US" altLang="zh-CN" dirty="0" smtClean="0"/>
              <a:t>, et. al, </a:t>
            </a:r>
            <a:r>
              <a:rPr lang="en-US" dirty="0" smtClean="0"/>
              <a:t>Huawei</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403225" indent="-403225">
              <a:buNone/>
            </a:pPr>
            <a:r>
              <a:rPr lang="en-GB" altLang="zh-CN" dirty="0" smtClean="0"/>
              <a:t>[1] 11-11-1137-09-00ah-specification-framework-for-tgah</a:t>
            </a:r>
            <a:endParaRPr lang="en-US" dirty="0" smtClean="0"/>
          </a:p>
        </p:txBody>
      </p:sp>
      <p:sp>
        <p:nvSpPr>
          <p:cNvPr id="6" name="Slide Number Placeholder 5"/>
          <p:cNvSpPr>
            <a:spLocks noGrp="1"/>
          </p:cNvSpPr>
          <p:nvPr>
            <p:ph type="sldNum" sz="quarter" idx="11"/>
          </p:nvPr>
        </p:nvSpPr>
        <p:spPr/>
        <p:txBody>
          <a:bodyPr/>
          <a:lstStyle/>
          <a:p>
            <a:pPr>
              <a:defRPr/>
            </a:pPr>
            <a:r>
              <a:rPr lang="en-US" smtClean="0"/>
              <a:t>Slide </a:t>
            </a:r>
            <a:fld id="{19152FA6-99F5-4225-8FE8-CBCC8C406D8F}" type="slidenum">
              <a:rPr lang="en-US" smtClean="0"/>
              <a:pPr>
                <a:defRPr/>
              </a:pPr>
              <a:t>9</a:t>
            </a:fld>
            <a:endParaRPr lang="en-US"/>
          </a:p>
        </p:txBody>
      </p:sp>
      <p:sp>
        <p:nvSpPr>
          <p:cNvPr id="7" name="Rectangle 5"/>
          <p:cNvSpPr>
            <a:spLocks noGrp="1" noChangeArrowheads="1"/>
          </p:cNvSpPr>
          <p:nvPr>
            <p:ph type="ftr" sz="quarter" idx="4294967295"/>
          </p:nvPr>
        </p:nvSpPr>
        <p:spPr bwMode="auto">
          <a:xfrm>
            <a:off x="7010400" y="6477000"/>
            <a:ext cx="1676401" cy="18466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latin typeface="Calibri" pitchFamily="34" charset="0"/>
                <a:cs typeface="Calibri" pitchFamily="34" charset="0"/>
              </a:defRPr>
            </a:lvl1pPr>
          </a:lstStyle>
          <a:p>
            <a:pPr>
              <a:defRPr/>
            </a:pPr>
            <a:r>
              <a:rPr lang="en-US" dirty="0" smtClean="0"/>
              <a:t>Betty Zhao</a:t>
            </a:r>
            <a:r>
              <a:rPr lang="en-US" altLang="zh-CN" dirty="0" smtClean="0"/>
              <a:t>, et. al, </a:t>
            </a:r>
            <a:r>
              <a:rPr lang="en-US" dirty="0" smtClean="0"/>
              <a:t>Huawei</a:t>
            </a:r>
            <a:endParaRPr lang="en-US" dirty="0"/>
          </a:p>
        </p:txBody>
      </p:sp>
    </p:spTree>
    <p:extLst>
      <p:ext uri="{BB962C8B-B14F-4D97-AF65-F5344CB8AC3E}">
        <p14:creationId xmlns="" xmlns:p14="http://schemas.microsoft.com/office/powerpoint/2010/main" val="3794007329"/>
      </p:ext>
    </p:extLst>
  </p:cSld>
  <p:clrMapOvr>
    <a:masterClrMapping/>
  </p:clrMapOvr>
  <p:timing>
    <p:tnLst>
      <p:par>
        <p:cTn id="1" dur="indefinite" restart="never" nodeType="tmRoot"/>
      </p:par>
    </p:tnLst>
  </p:timing>
</p:sld>
</file>

<file path=ppt/theme/theme1.xml><?xml version="1.0" encoding="utf-8"?>
<a:theme xmlns:a="http://schemas.openxmlformats.org/drawingml/2006/main" name="Extend">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58338</TotalTime>
  <Words>1044</Words>
  <Application>Microsoft Office PowerPoint</Application>
  <PresentationFormat>On-screen Show (4:3)</PresentationFormat>
  <Paragraphs>230</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Extend</vt:lpstr>
      <vt:lpstr>AID reassignment for TIM and non-TIM modes switching</vt:lpstr>
      <vt:lpstr>Slide 2</vt:lpstr>
      <vt:lpstr>Introduction</vt:lpstr>
      <vt:lpstr>Problem</vt:lpstr>
      <vt:lpstr>Proposed Solution</vt:lpstr>
      <vt:lpstr>Proposed Solution</vt:lpstr>
      <vt:lpstr>Straw Poll 1</vt:lpstr>
      <vt:lpstr>Straw Poll 2 </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Difference between paged STAs and non-paged STAs</dc:title>
  <dc:creator>Zhaomu</dc:creator>
  <cp:lastModifiedBy>Betty</cp:lastModifiedBy>
  <cp:revision>206</cp:revision>
  <cp:lastPrinted>1998-02-10T13:28:06Z</cp:lastPrinted>
  <dcterms:created xsi:type="dcterms:W3CDTF">2007-05-21T21:00:37Z</dcterms:created>
  <dcterms:modified xsi:type="dcterms:W3CDTF">2012-07-16T05:40:24Z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(4)2PW7qjYgdH5AjCJ82qlBgcwtsIn6MgnH2S7Sr1idbShVxTmAneB25ZgYDkUAEke0jtfv3TAr_x000d_
bUe1ImcmUXOGiqGW8yYov2s1S5e5plj3rQloisCaYaPTmvkEBzN8g4SFnaKbk9zOQRhsk91e_x000d_
2hmbmE3guPFdsWEhF6RGwwAodZ3KWI1XIH8BgDOBsdNhk63JXdTs77ILHuA2+Qnh2Vj5NVnR_x000d_
OQrUvxfC98Z0BW4Swu</vt:lpwstr>
  </property>
  <property fmtid="{D5CDD505-2E9C-101B-9397-08002B2CF9AE}" pid="3" name="_ms_pID_7253431">
    <vt:lpwstr>+QA/+Wm/+6TWY2buwimOKS2K6urn/Enf+/XWiyTGMCILrt/29Eprcs_x000d_
+5aNzuMt0uC63Q5oBxhcLA+Ga3Xms1GVao6XrLoAuRPhGwfbo15LZYw5m/YOPI5AG/6Z2f03_x000d_
/C6fTEFcEP5p8b08i3nk6iGdLXOY9w2P0oKtKhDRD2p3UNL8ImbjtijB+7MU4jav4tgbFlHb_x000d_
ZgTY+J3q9W+jIpEm1JHgoXHmI3m8L2gPWUI0</vt:lpwstr>
  </property>
  <property fmtid="{D5CDD505-2E9C-101B-9397-08002B2CF9AE}" pid="4" name="_ms_pID_7253432">
    <vt:lpwstr>gyyqK9PYObpgP67NWLbxJALGiMrfONj67Zf7_x000d_
XDwjSRZh4l0pFjsuvu1tiQ5xc3vo+v8nuUbaVLQRbYZ6CqyYvKyhUhobycvIWn9JZ9gtGbN1_x000d_
JghcKbC4VQ7UrPzxZyvZMAFqJQ9J8uxrka4kwGb22X1Ms04UreQEvGz5aAVGfZF/oGGG3k6s_x000d_
pXhuwrlvsNNofFhYMMaoLwpWqjd6cmNmrSFT68tHKhPJRSXLX22rkq</vt:lpwstr>
  </property>
  <property fmtid="{D5CDD505-2E9C-101B-9397-08002B2CF9AE}" pid="5" name="_ms_pID_7253433">
    <vt:lpwstr>tO6mOxw2hMd/gUOysn_x000d_
QyBZ3/7+uzIzkb7GVS7ahlS3KWHTF9idnAXp1lnohEoJW3s5d3VbpPN9NEgt28+ucvqaeOey_x000d_
DjgTH1QxlF/U0KC7Ckg=</vt:lpwstr>
  </property>
  <property fmtid="{D5CDD505-2E9C-101B-9397-08002B2CF9AE}" pid="6" name="sflag">
    <vt:lpwstr>1335330559</vt:lpwstr>
  </property>
</Properties>
</file>