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333" r:id="rId3"/>
    <p:sldId id="351" r:id="rId4"/>
    <p:sldId id="352" r:id="rId5"/>
    <p:sldId id="281" r:id="rId6"/>
    <p:sldId id="282" r:id="rId7"/>
    <p:sldId id="385" r:id="rId8"/>
    <p:sldId id="386" r:id="rId9"/>
    <p:sldId id="387" r:id="rId10"/>
    <p:sldId id="389" r:id="rId11"/>
    <p:sldId id="393" r:id="rId12"/>
    <p:sldId id="395" r:id="rId13"/>
    <p:sldId id="397" r:id="rId14"/>
    <p:sldId id="365" r:id="rId15"/>
    <p:sldId id="384" r:id="rId16"/>
    <p:sldId id="287" r:id="rId17"/>
    <p:sldId id="335" r:id="rId18"/>
    <p:sldId id="398" r:id="rId19"/>
    <p:sldId id="399" r:id="rId20"/>
    <p:sldId id="400" r:id="rId21"/>
    <p:sldId id="401" r:id="rId22"/>
    <p:sldId id="403" r:id="rId23"/>
    <p:sldId id="404" r:id="rId24"/>
    <p:sldId id="270" r:id="rId25"/>
    <p:sldId id="361" r:id="rId26"/>
    <p:sldId id="336" r:id="rId27"/>
    <p:sldId id="337" r:id="rId28"/>
    <p:sldId id="338" r:id="rId29"/>
    <p:sldId id="339" r:id="rId30"/>
    <p:sldId id="340" r:id="rId31"/>
    <p:sldId id="355" r:id="rId32"/>
    <p:sldId id="356" r:id="rId33"/>
    <p:sldId id="357"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66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71" autoAdjust="0"/>
    <p:restoredTop sz="99568" autoAdjust="0"/>
  </p:normalViewPr>
  <p:slideViewPr>
    <p:cSldViewPr>
      <p:cViewPr varScale="1">
        <p:scale>
          <a:sx n="77" d="100"/>
          <a:sy n="77" d="100"/>
        </p:scale>
        <p:origin x="-104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422"/>
    </p:cViewPr>
  </p:sorterViewPr>
  <p:notesViewPr>
    <p:cSldViewPr>
      <p:cViewPr varScale="1">
        <p:scale>
          <a:sx n="63" d="100"/>
          <a:sy n="63" d="100"/>
        </p:scale>
        <p:origin x="-287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31</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32</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33</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14</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16</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24</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Liu, Shao, Merlin</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Liu, Shao, Merlin</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smtClean="0"/>
              <a:t>Liu, Shao, Merlin</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62489" y="332601"/>
            <a:ext cx="328301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802.11-12/0889r2</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04800"/>
            <a:ext cx="1143000" cy="304800"/>
          </a:xfrm>
        </p:spPr>
        <p:txBody>
          <a:bodyPr/>
          <a:lstStyle/>
          <a:p>
            <a:r>
              <a:rPr lang="en-US" altLang="ko-KR"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Liu, Shao, Merlin</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smtClean="0">
                <a:ea typeface="굴림" pitchFamily="34" charset="-127"/>
              </a:rPr>
              <a:t>TGah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2012-07-17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23875" y="2379663"/>
          <a:ext cx="7383463" cy="3052762"/>
        </p:xfrm>
        <a:graphic>
          <a:graphicData uri="http://schemas.openxmlformats.org/presentationml/2006/ole">
            <p:oleObj spid="_x0000_s30731" name="Document" r:id="rId4" imgW="8306103" imgH="3378849"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solidFill>
                  <a:srgbClr val="00B050"/>
                </a:solidFill>
              </a:rPr>
              <a:t>12/863 Distance Issues</a:t>
            </a:r>
          </a:p>
          <a:p>
            <a:pPr lvl="1"/>
            <a:r>
              <a:rPr lang="en-US" dirty="0" smtClean="0">
                <a:solidFill>
                  <a:srgbClr val="00B050"/>
                </a:solidFill>
              </a:rPr>
              <a:t>Dave Halasz (Motorola Mobility) – MAC</a:t>
            </a:r>
          </a:p>
          <a:p>
            <a:r>
              <a:rPr lang="en-US" dirty="0" smtClean="0">
                <a:solidFill>
                  <a:srgbClr val="00B050"/>
                </a:solidFill>
              </a:rPr>
              <a:t>12/838 full beacon</a:t>
            </a:r>
          </a:p>
          <a:p>
            <a:pPr lvl="1"/>
            <a:r>
              <a:rPr lang="en-US" dirty="0" smtClean="0">
                <a:solidFill>
                  <a:srgbClr val="00B050"/>
                </a:solidFill>
              </a:rPr>
              <a:t>Yong Liu (Marvell) – MAC</a:t>
            </a:r>
          </a:p>
          <a:p>
            <a:endParaRPr lang="en-US" dirty="0" smtClean="0">
              <a:solidFill>
                <a:srgbClr val="00B050"/>
              </a:solidFill>
            </a:endParaRPr>
          </a:p>
          <a:p>
            <a:endParaRPr lang="en-US" dirty="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 842 Short </a:t>
            </a:r>
            <a:r>
              <a:rPr lang="en-US" dirty="0" err="1" smtClean="0"/>
              <a:t>Beamforming</a:t>
            </a:r>
            <a:r>
              <a:rPr lang="en-US" dirty="0" smtClean="0"/>
              <a:t> Report Poll frame</a:t>
            </a:r>
          </a:p>
          <a:p>
            <a:pPr lvl="1"/>
            <a:r>
              <a:rPr lang="en-US" dirty="0" smtClean="0"/>
              <a:t>Bo Sun (ZTE Corporation)</a:t>
            </a:r>
          </a:p>
          <a:p>
            <a:r>
              <a:rPr lang="en-US" dirty="0" smtClean="0"/>
              <a:t>12/845 Max Idle Period Extension</a:t>
            </a:r>
          </a:p>
          <a:p>
            <a:pPr lvl="1"/>
            <a:r>
              <a:rPr lang="en-US" dirty="0" smtClean="0"/>
              <a:t>Lin Wang (ZTE Corporation)</a:t>
            </a:r>
          </a:p>
          <a:p>
            <a:r>
              <a:rPr lang="en-US" dirty="0" smtClean="0"/>
              <a:t>12/ 859 Short BA</a:t>
            </a:r>
          </a:p>
          <a:p>
            <a:pPr lvl="1"/>
            <a:r>
              <a:rPr lang="en-US" dirty="0" smtClean="0"/>
              <a:t>Alfred Asterjadhi (Qualcomm)</a:t>
            </a:r>
          </a:p>
          <a:p>
            <a:r>
              <a:rPr lang="en-US" dirty="0" smtClean="0"/>
              <a:t>12/861 EDCA Parameters for 11ah</a:t>
            </a:r>
          </a:p>
          <a:p>
            <a:pPr lvl="1"/>
            <a:r>
              <a:rPr lang="en-US" dirty="0" err="1" smtClean="0"/>
              <a:t>Amin</a:t>
            </a:r>
            <a:r>
              <a:rPr lang="en-US" dirty="0" smtClean="0"/>
              <a:t> </a:t>
            </a:r>
            <a:r>
              <a:rPr lang="en-US" dirty="0" err="1" smtClean="0"/>
              <a:t>Jafarian</a:t>
            </a:r>
            <a:r>
              <a:rPr lang="en-US" dirty="0" smtClean="0"/>
              <a:t> (Qualcomm)</a:t>
            </a:r>
          </a:p>
          <a:p>
            <a:r>
              <a:rPr lang="en-US" dirty="0" smtClean="0"/>
              <a:t>12/857 Short MAC header design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12/ 871 Spectrum access and </a:t>
            </a:r>
            <a:r>
              <a:rPr lang="en-US" dirty="0" err="1" smtClean="0"/>
              <a:t>Tx</a:t>
            </a:r>
            <a:r>
              <a:rPr lang="en-US" dirty="0" smtClean="0"/>
              <a:t> control for regulatory conformance</a:t>
            </a:r>
          </a:p>
          <a:p>
            <a:pPr lvl="1"/>
            <a:r>
              <a:rPr lang="en-US" dirty="0" err="1" smtClean="0"/>
              <a:t>Shusaku</a:t>
            </a:r>
            <a:r>
              <a:rPr lang="en-US" dirty="0" smtClean="0"/>
              <a:t> Shimada(Yokogawa Co.)</a:t>
            </a:r>
          </a:p>
          <a:p>
            <a:r>
              <a:rPr lang="en-US" dirty="0" smtClean="0"/>
              <a:t>12/872 Time Freq. Measurement Mechanism &amp; Procedure</a:t>
            </a:r>
          </a:p>
          <a:p>
            <a:pPr lvl="1"/>
            <a:r>
              <a:rPr lang="en-US" dirty="0" err="1" smtClean="0"/>
              <a:t>Shusaku</a:t>
            </a:r>
            <a:r>
              <a:rPr lang="en-US" dirty="0" smtClean="0"/>
              <a:t> Shimada(Yokogawa Co.)</a:t>
            </a:r>
          </a:p>
          <a:p>
            <a:r>
              <a:rPr lang="en-US" dirty="0" smtClean="0"/>
              <a:t>12/848 NDP type PS-Poll frame</a:t>
            </a:r>
          </a:p>
          <a:p>
            <a:pPr lvl="1"/>
            <a:r>
              <a:rPr lang="en-US" dirty="0" smtClean="0"/>
              <a:t>Young Hoon Kwon (</a:t>
            </a:r>
            <a:r>
              <a:rPr lang="en-US" dirty="0" err="1" smtClean="0"/>
              <a:t>Huawei</a:t>
            </a:r>
            <a:r>
              <a:rPr lang="en-US" dirty="0" smtClean="0"/>
              <a:t>)</a:t>
            </a:r>
          </a:p>
          <a:p>
            <a:r>
              <a:rPr lang="en-US" dirty="0" smtClean="0"/>
              <a:t>12/ 890 802.11ah Multi-User Aggregation PDU</a:t>
            </a:r>
          </a:p>
          <a:p>
            <a:pPr lvl="1"/>
            <a:r>
              <a:rPr lang="en-US" dirty="0" smtClean="0"/>
              <a:t>Fei Tong (CSR)</a:t>
            </a:r>
          </a:p>
          <a:p>
            <a:r>
              <a:rPr lang="en-US" dirty="0" smtClean="0"/>
              <a:t>12/869 Active Scanning for 11ah</a:t>
            </a:r>
          </a:p>
          <a:p>
            <a:pPr lvl="1"/>
            <a:r>
              <a:rPr lang="en-US" dirty="0" smtClean="0"/>
              <a:t>Jae </a:t>
            </a:r>
            <a:r>
              <a:rPr lang="en-US" dirty="0" err="1" smtClean="0"/>
              <a:t>Seung</a:t>
            </a:r>
            <a:r>
              <a:rPr lang="en-US" dirty="0" smtClean="0"/>
              <a:t> Lee (ETRI)</a:t>
            </a:r>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12/878 on-channel-switching-in-11ah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r>
              <a:rPr lang="en-US" dirty="0" smtClean="0"/>
              <a:t>12/891 AID reassignment for TIM and non-TIM modes switching</a:t>
            </a:r>
          </a:p>
          <a:p>
            <a:pPr lvl="1"/>
            <a:r>
              <a:rPr lang="en-US" dirty="0" smtClean="0"/>
              <a:t>Betty Zhao (</a:t>
            </a:r>
            <a:r>
              <a:rPr lang="en-US" dirty="0" err="1" smtClean="0"/>
              <a:t>Huawei</a:t>
            </a:r>
            <a:r>
              <a:rPr lang="en-US" dirty="0" smtClean="0"/>
              <a:t>)</a:t>
            </a:r>
          </a:p>
          <a:p>
            <a:r>
              <a:rPr lang="en-US" dirty="0" smtClean="0"/>
              <a:t>12/ ??? Channel Access</a:t>
            </a:r>
          </a:p>
          <a:p>
            <a:pPr lvl="1"/>
            <a:r>
              <a:rPr lang="en-US" dirty="0" smtClean="0"/>
              <a:t>Fang </a:t>
            </a:r>
            <a:r>
              <a:rPr lang="en-US" dirty="0" err="1" smtClean="0"/>
              <a:t>Xie</a:t>
            </a:r>
            <a:r>
              <a:rPr lang="en-US" dirty="0" smtClean="0"/>
              <a:t> (CMCC)</a:t>
            </a:r>
          </a:p>
          <a:p>
            <a:r>
              <a:rPr lang="en-US" dirty="0" smtClean="0"/>
              <a:t>12/835 Responding Frame Selection</a:t>
            </a:r>
          </a:p>
          <a:p>
            <a:pPr lvl="1"/>
            <a:r>
              <a:rPr lang="en-US" dirty="0" smtClean="0"/>
              <a:t>Liwen Chu (STMicroelectronics)</a:t>
            </a:r>
          </a:p>
          <a:p>
            <a:r>
              <a:rPr lang="en-US" dirty="0" smtClean="0"/>
              <a:t>12/881 PS Mode Enhancements with Timing Indication</a:t>
            </a:r>
          </a:p>
          <a:p>
            <a:pPr lvl="1"/>
            <a:r>
              <a:rPr lang="en-US" dirty="0" smtClean="0"/>
              <a:t>Anna </a:t>
            </a:r>
            <a:r>
              <a:rPr lang="en-US" dirty="0" err="1" smtClean="0"/>
              <a:t>Pantelidou</a:t>
            </a:r>
            <a:r>
              <a:rPr lang="en-US" dirty="0" smtClean="0"/>
              <a:t> (</a:t>
            </a:r>
            <a:r>
              <a:rPr lang="en-US" dirty="0" err="1" smtClean="0"/>
              <a:t>Renesas</a:t>
            </a:r>
            <a:r>
              <a:rPr lang="en-US" dirty="0" smtClean="0"/>
              <a:t> Mobile Corporation)</a:t>
            </a:r>
          </a:p>
          <a:p>
            <a:endParaRPr lang="en-US" dirty="0" smtClean="0"/>
          </a:p>
          <a:p>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14</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None/>
            </a:pPr>
            <a:endParaRPr lang="en-US" sz="1800" dirty="0" smtClean="0"/>
          </a:p>
        </p:txBody>
      </p:sp>
      <p:sp>
        <p:nvSpPr>
          <p:cNvPr id="4" name="Footer Placeholder 3"/>
          <p:cNvSpPr>
            <a:spLocks noGrp="1"/>
          </p:cNvSpPr>
          <p:nvPr>
            <p:ph type="ftr" sz="quarter" idx="11"/>
          </p:nvPr>
        </p:nvSpPr>
        <p:spPr/>
        <p:txBody>
          <a:bodyPr/>
          <a:lstStyle/>
          <a:p>
            <a:r>
              <a:rPr lang="en-US" altLang="ko-KR" smtClean="0"/>
              <a:t>Liu, Shao, Merlin</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15</a:t>
            </a:fld>
            <a:endParaRPr lang="en-US" altLang="ko-KR"/>
          </a:p>
        </p:txBody>
      </p:sp>
      <p:sp>
        <p:nvSpPr>
          <p:cNvPr id="6" name="Date Placeholder 5"/>
          <p:cNvSpPr>
            <a:spLocks noGrp="1"/>
          </p:cNvSpPr>
          <p:nvPr>
            <p:ph type="dt" sz="half" idx="2"/>
          </p:nvPr>
        </p:nvSpPr>
        <p:spPr/>
        <p:txBody>
          <a:bodyPr/>
          <a:lstStyle/>
          <a:p>
            <a:r>
              <a:rPr lang="en-US" altLang="ko-KR" smtClean="0"/>
              <a:t>July 2012</a:t>
            </a:r>
            <a:endParaRPr lang="en-US" altLang="ko-K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16</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 (</a:t>
            </a:r>
            <a:r>
              <a:rPr lang="en-GB" kern="1200" dirty="0" smtClean="0">
                <a:solidFill>
                  <a:srgbClr val="000000"/>
                </a:solidFill>
                <a:latin typeface="Times New Roman" pitchFamily="16" charset="0"/>
                <a:ea typeface="MS Gothic" charset="-128"/>
                <a:cs typeface="Arial Unicode MS" charset="0"/>
              </a:rPr>
              <a:t>12/0867r0)</a:t>
            </a:r>
            <a:endParaRPr lang="en-US" dirty="0"/>
          </a:p>
        </p:txBody>
      </p:sp>
      <p:sp>
        <p:nvSpPr>
          <p:cNvPr id="3" name="Content Placeholder 2"/>
          <p:cNvSpPr>
            <a:spLocks noGrp="1"/>
          </p:cNvSpPr>
          <p:nvPr>
            <p:ph idx="1"/>
          </p:nvPr>
        </p:nvSpPr>
        <p:spPr/>
        <p:txBody>
          <a:bodyPr/>
          <a:lstStyle/>
          <a:p>
            <a:pPr lvl="0" latinLnBrk="1"/>
            <a:r>
              <a:rPr lang="en-US" dirty="0" smtClean="0">
                <a:sym typeface="Wingdings" pitchFamily="2" charset="2"/>
              </a:rPr>
              <a:t>Do you support to </a:t>
            </a:r>
            <a:r>
              <a:rPr lang="en-US" altLang="ko-KR" dirty="0" smtClean="0"/>
              <a:t>include, in </a:t>
            </a:r>
            <a:r>
              <a:rPr lang="en-US" altLang="ko-KR" dirty="0" err="1" smtClean="0"/>
              <a:t>TGah</a:t>
            </a:r>
            <a:r>
              <a:rPr lang="en-US" altLang="ko-KR" dirty="0" smtClean="0"/>
              <a:t> Spec Framework document, the concept of the following?</a:t>
            </a:r>
            <a:endParaRPr lang="ko-KR" altLang="ko-KR" dirty="0" smtClean="0"/>
          </a:p>
          <a:p>
            <a:pPr lvl="1" latinLnBrk="1"/>
            <a:r>
              <a:rPr lang="en-US" altLang="ko-KR" sz="1800" dirty="0" smtClean="0"/>
              <a:t>AP may indicate to TIM STAs RAW information during which no TIM STA is allowed to contend</a:t>
            </a:r>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 14</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3</a:t>
            </a:r>
          </a:p>
          <a:p>
            <a:r>
              <a:rPr lang="en-US" altLang="ko-KR" sz="2000" dirty="0" smtClean="0"/>
              <a:t>Passed</a:t>
            </a:r>
            <a:endParaRPr lang="en-US" altLang="ko-KR" sz="2000" dirty="0" smtClean="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2 </a:t>
            </a:r>
            <a:r>
              <a:rPr lang="en-US" dirty="0" smtClean="0"/>
              <a:t>(12/0860r0)</a:t>
            </a:r>
            <a:endParaRPr lang="en-US" dirty="0"/>
          </a:p>
        </p:txBody>
      </p:sp>
      <p:sp>
        <p:nvSpPr>
          <p:cNvPr id="3" name="Content Placeholder 2"/>
          <p:cNvSpPr>
            <a:spLocks noGrp="1"/>
          </p:cNvSpPr>
          <p:nvPr>
            <p:ph idx="1"/>
          </p:nvPr>
        </p:nvSpPr>
        <p:spPr/>
        <p:txBody>
          <a:bodyPr/>
          <a:lstStyle/>
          <a:p>
            <a:r>
              <a:rPr lang="en-US" dirty="0" smtClean="0"/>
              <a:t>Do you support to add in the specification framework an operation mode for spreading the PS-Poll/trigger frame transmission, that does not require additional beacon info, by defining the following:</a:t>
            </a:r>
          </a:p>
          <a:p>
            <a:pPr lvl="1"/>
            <a:r>
              <a:rPr lang="en-US" dirty="0" smtClean="0"/>
              <a:t>Paged STA starts the contention at slot boundary defined as a function of STA position in the TIM IE and additional info determined by Association or Beacon frame.</a:t>
            </a:r>
          </a:p>
          <a:p>
            <a:pPr marL="0" indent="0">
              <a:buNone/>
            </a:pPr>
            <a:endParaRPr lang="en-US" altLang="ko-KR" sz="1400" dirty="0" smtClean="0"/>
          </a:p>
          <a:p>
            <a:r>
              <a:rPr lang="en-US" altLang="ko-KR" sz="2000" dirty="0" smtClean="0"/>
              <a:t>Yes: 18</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3</a:t>
            </a:r>
          </a:p>
          <a:p>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3</a:t>
            </a:r>
            <a:r>
              <a:rPr lang="en-US" dirty="0" smtClean="0"/>
              <a:t> (12/0892r0)</a:t>
            </a:r>
            <a:endParaRPr lang="en-US" dirty="0"/>
          </a:p>
        </p:txBody>
      </p:sp>
      <p:sp>
        <p:nvSpPr>
          <p:cNvPr id="3" name="Content Placeholder 2"/>
          <p:cNvSpPr>
            <a:spLocks noGrp="1"/>
          </p:cNvSpPr>
          <p:nvPr>
            <p:ph idx="1"/>
          </p:nvPr>
        </p:nvSpPr>
        <p:spPr/>
        <p:txBody>
          <a:bodyPr/>
          <a:lstStyle/>
          <a:p>
            <a:r>
              <a:rPr lang="en-US" altLang="zh-CN" dirty="0" smtClean="0"/>
              <a:t>Do you support that AP may indicate a window in beacon, and during that window offloading STAs can not access medium to send uplink data?</a:t>
            </a:r>
            <a:endParaRPr lang="zh-CN" altLang="en-US" dirty="0" smtClean="0"/>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 17</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6</a:t>
            </a:r>
          </a:p>
          <a:p>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19</a:t>
            </a:fld>
            <a:endParaRPr lang="en-US" altLang="ko-K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solidFill>
                  <a:schemeClr val="tx2"/>
                </a:solidFill>
                <a:ea typeface="굴림" pitchFamily="34" charset="-127"/>
              </a:rPr>
              <a:t>July</a:t>
            </a:r>
            <a:r>
              <a:rPr lang="en-US" altLang="ko-KR" sz="2800" b="1" dirty="0" smtClean="0">
                <a:ea typeface="굴림" pitchFamily="34" charset="-127"/>
              </a:rPr>
              <a:t> 17, 2012 </a:t>
            </a:r>
            <a:r>
              <a:rPr lang="en-US" altLang="ko-KR" sz="2800" b="1" dirty="0">
                <a:ea typeface="굴림" pitchFamily="34" charset="-127"/>
              </a:rPr>
              <a:t>– </a:t>
            </a:r>
            <a:r>
              <a:rPr lang="en-US" altLang="ko-KR" sz="2800" b="1" dirty="0" smtClean="0">
                <a:ea typeface="굴림" pitchFamily="34" charset="-127"/>
              </a:rPr>
              <a:t>PM2, 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Designation of a secretary for the minutes </a:t>
            </a:r>
          </a:p>
          <a:p>
            <a:pPr indent="-342900">
              <a:lnSpc>
                <a:spcPct val="80000"/>
              </a:lnSpc>
              <a:spcBef>
                <a:spcPts val="1200"/>
              </a:spcBef>
              <a:spcAft>
                <a:spcPts val="1200"/>
              </a:spcAft>
              <a:buFont typeface="Arial" pitchFamily="34" charset="0"/>
              <a:buChar char="•"/>
            </a:pPr>
            <a:r>
              <a:rPr lang="en-US" altLang="ko-KR" sz="2400" b="1" dirty="0" smtClean="0">
                <a:ea typeface="굴림" pitchFamily="34" charset="-127"/>
              </a:rPr>
              <a:t>Reminder on Affiliation, IEEE Patent review and IP claims policies</a:t>
            </a:r>
            <a:endParaRPr lang="en-US" altLang="ko-KR" sz="2000" dirty="0">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Reminder to record attendance</a:t>
            </a:r>
            <a:endParaRPr lang="en-US" altLang="ko-KR" sz="2400" b="1"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Summary of operating rules for MAC ad hoc group</a:t>
            </a:r>
            <a:endParaRPr lang="en-US" altLang="ko-KR" sz="2000" dirty="0" smtClean="0">
              <a:solidFill>
                <a:srgbClr val="FF0000"/>
              </a:solidFill>
              <a:ea typeface="굴림" pitchFamily="34" charset="-127"/>
            </a:endParaRP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Submissions </a:t>
            </a:r>
          </a:p>
          <a:p>
            <a:pPr lvl="2" indent="-342900">
              <a:lnSpc>
                <a:spcPct val="80000"/>
              </a:lnSpc>
              <a:spcBef>
                <a:spcPts val="600"/>
              </a:spcBef>
              <a:spcAft>
                <a:spcPts val="600"/>
              </a:spcAft>
              <a:buFont typeface="Wingdings" pitchFamily="2" charset="2"/>
              <a:buChar char="§"/>
            </a:pPr>
            <a:r>
              <a:rPr lang="en-US" altLang="ko-KR" sz="2400" dirty="0" smtClean="0">
                <a:ea typeface="굴림" pitchFamily="34" charset="-127"/>
              </a:rPr>
              <a:t>Any more submissions?</a:t>
            </a:r>
          </a:p>
          <a:p>
            <a:pPr indent="-342900">
              <a:lnSpc>
                <a:spcPct val="80000"/>
              </a:lnSpc>
              <a:spcBef>
                <a:spcPts val="600"/>
              </a:spcBef>
              <a:spcAft>
                <a:spcPts val="600"/>
              </a:spcAft>
              <a:buFont typeface="Arial" pitchFamily="34" charset="0"/>
              <a:buChar char="•"/>
            </a:pPr>
            <a:r>
              <a:rPr lang="en-US" altLang="ko-KR" sz="2400" b="1" dirty="0" smtClean="0">
                <a:ea typeface="굴림" pitchFamily="34" charset="-127"/>
              </a:rPr>
              <a:t>Straw polls / Pre-motions</a:t>
            </a:r>
          </a:p>
          <a:p>
            <a:pPr indent="-342900">
              <a:lnSpc>
                <a:spcPct val="80000"/>
              </a:lnSpc>
              <a:spcBef>
                <a:spcPts val="600"/>
              </a:spcBef>
              <a:spcAft>
                <a:spcPts val="600"/>
              </a:spcAft>
              <a:buFontTx/>
              <a:buChar char="•"/>
            </a:pPr>
            <a:endParaRPr lang="en-US" altLang="ko-KR" sz="2400" b="1" dirty="0" smtClean="0">
              <a:ea typeface="굴림" pitchFamily="34" charset="-127"/>
            </a:endParaRPr>
          </a:p>
          <a:p>
            <a:pPr indent="-342900">
              <a:lnSpc>
                <a:spcPct val="80000"/>
              </a:lnSpc>
              <a:spcBef>
                <a:spcPts val="600"/>
              </a:spcBef>
              <a:spcAft>
                <a:spcPts val="600"/>
              </a:spcAft>
              <a:buFontTx/>
              <a:buChar char="•"/>
            </a:pPr>
            <a:endParaRPr lang="en-US" altLang="ko-KR" sz="20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4</a:t>
            </a:r>
            <a:r>
              <a:rPr lang="en-US" dirty="0" smtClean="0"/>
              <a:t> (12/0837r0)</a:t>
            </a:r>
            <a:endParaRPr lang="en-US" dirty="0"/>
          </a:p>
        </p:txBody>
      </p:sp>
      <p:sp>
        <p:nvSpPr>
          <p:cNvPr id="3" name="Content Placeholder 2"/>
          <p:cNvSpPr>
            <a:spLocks noGrp="1"/>
          </p:cNvSpPr>
          <p:nvPr>
            <p:ph idx="1"/>
          </p:nvPr>
        </p:nvSpPr>
        <p:spPr>
          <a:xfrm>
            <a:off x="685800" y="1981200"/>
            <a:ext cx="7239000" cy="4114800"/>
          </a:xfrm>
        </p:spPr>
        <p:txBody>
          <a:bodyPr/>
          <a:lstStyle/>
          <a:p>
            <a:r>
              <a:rPr lang="en-US" dirty="0" smtClean="0"/>
              <a:t>Do you support adding following text to the specification framework document?</a:t>
            </a:r>
          </a:p>
          <a:p>
            <a:pPr lvl="1"/>
            <a:r>
              <a:rPr lang="en-US" dirty="0" smtClean="0"/>
              <a:t>A power save STA can indicate if it supports RAW operation to an AP</a:t>
            </a:r>
          </a:p>
          <a:p>
            <a:pPr marL="0" indent="0">
              <a:buNone/>
            </a:pPr>
            <a:endParaRPr lang="en-US" altLang="ko-KR" sz="1400" dirty="0" smtClean="0"/>
          </a:p>
          <a:p>
            <a:endParaRPr lang="en-US" altLang="ko-KR" sz="2000" dirty="0" smtClean="0"/>
          </a:p>
          <a:p>
            <a:r>
              <a:rPr lang="en-US" altLang="ko-KR" sz="2000" dirty="0" smtClean="0"/>
              <a:t>Yes</a:t>
            </a:r>
            <a:r>
              <a:rPr lang="en-US" altLang="ko-KR" sz="2000" dirty="0" smtClean="0"/>
              <a:t>: 2</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25</a:t>
            </a:r>
          </a:p>
          <a:p>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5</a:t>
            </a:r>
            <a:r>
              <a:rPr lang="en-US" dirty="0" smtClean="0"/>
              <a:t>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	Do </a:t>
            </a:r>
            <a:r>
              <a:rPr lang="en-US" sz="2000" dirty="0" smtClean="0"/>
              <a:t>you agree to include in the SFD “The 11ah should support a mode of operation where only a selected group of stations is allowed to transmit during a specified time interval. When a STA finds that belongs to a transmission group it shall transmit only in the time interval reserved for that group and not transmit in the time interval allocated to another group</a:t>
            </a:r>
            <a:r>
              <a:rPr lang="en-US" sz="2000" dirty="0" smtClean="0"/>
              <a:t>.”?</a:t>
            </a:r>
            <a:endParaRPr lang="en-US" altLang="ko-KR" sz="2000" dirty="0" smtClean="0"/>
          </a:p>
          <a:p>
            <a:endParaRPr lang="en-US" altLang="ko-KR" sz="2000" dirty="0" smtClean="0"/>
          </a:p>
          <a:p>
            <a:r>
              <a:rPr lang="en-US" altLang="ko-KR" sz="2000" dirty="0" smtClean="0"/>
              <a:t>Yes: 33</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1</a:t>
            </a:r>
          </a:p>
          <a:p>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6</a:t>
            </a:r>
            <a:r>
              <a:rPr lang="en-US" dirty="0" smtClean="0"/>
              <a:t>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r>
              <a:rPr lang="en-US" sz="2000" dirty="0" smtClean="0"/>
              <a:t>Do you agree to add in SFD “The transmission group may be identified by a group ID and a group definition field that identifies a logical  grouping (such as an AID range of addresses)  or a physical grouping, for example using an  antenna beam pattern.” ?</a:t>
            </a:r>
          </a:p>
          <a:p>
            <a:pPr>
              <a:buNone/>
            </a:pPr>
            <a:endParaRPr lang="en-US" altLang="ko-KR" sz="2000" dirty="0" smtClean="0"/>
          </a:p>
          <a:p>
            <a:r>
              <a:rPr lang="en-US" altLang="ko-KR" sz="2000" dirty="0" smtClean="0"/>
              <a:t>Yes: 30</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0</a:t>
            </a:r>
          </a:p>
          <a:p>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r>
              <a:rPr lang="en-US" dirty="0" smtClean="0"/>
              <a:t>Pre-Motion </a:t>
            </a:r>
            <a:r>
              <a:rPr lang="en-US" dirty="0" smtClean="0"/>
              <a:t>7</a:t>
            </a:r>
            <a:r>
              <a:rPr lang="en-US" dirty="0" smtClean="0"/>
              <a:t> (12/0852r0)</a:t>
            </a:r>
            <a:endParaRPr lang="en-US" dirty="0"/>
          </a:p>
        </p:txBody>
      </p:sp>
      <p:sp>
        <p:nvSpPr>
          <p:cNvPr id="3" name="Content Placeholder 2"/>
          <p:cNvSpPr>
            <a:spLocks noGrp="1"/>
          </p:cNvSpPr>
          <p:nvPr>
            <p:ph idx="1"/>
          </p:nvPr>
        </p:nvSpPr>
        <p:spPr>
          <a:xfrm>
            <a:off x="685800" y="1981200"/>
            <a:ext cx="7239000" cy="4114800"/>
          </a:xfrm>
        </p:spPr>
        <p:txBody>
          <a:bodyPr/>
          <a:lstStyle/>
          <a:p>
            <a:pPr marL="0" indent="0">
              <a:buNone/>
            </a:pPr>
            <a:endParaRPr lang="en-US" altLang="ko-KR" sz="1400" dirty="0" smtClean="0"/>
          </a:p>
          <a:p>
            <a:pPr>
              <a:buNone/>
            </a:pPr>
            <a:r>
              <a:rPr lang="en-US" sz="2000" dirty="0" smtClean="0"/>
              <a:t>	</a:t>
            </a:r>
            <a:r>
              <a:rPr lang="en-US" sz="2000" dirty="0" smtClean="0"/>
              <a:t>Do you agree to include in the SFD “The transmission group definition field, the time interval reserved  for the group transmission and its repetition period or the time till the next transmission may be advertized via (short)beacons, probe response or another management frame TBD.”</a:t>
            </a:r>
          </a:p>
          <a:p>
            <a:pPr>
              <a:buNone/>
            </a:pPr>
            <a:endParaRPr lang="en-US" altLang="ko-KR" sz="2000" dirty="0" smtClean="0"/>
          </a:p>
          <a:p>
            <a:endParaRPr lang="en-US" altLang="ko-KR" sz="2000" dirty="0" smtClean="0"/>
          </a:p>
          <a:p>
            <a:r>
              <a:rPr lang="en-US" altLang="ko-KR" sz="2000" dirty="0" smtClean="0"/>
              <a:t>Yes:  29</a:t>
            </a:r>
            <a:endParaRPr lang="en-US" altLang="ko-KR" sz="2000" dirty="0" smtClean="0"/>
          </a:p>
          <a:p>
            <a:r>
              <a:rPr lang="en-US" altLang="ko-KR" sz="2000" dirty="0" smtClean="0"/>
              <a:t>No</a:t>
            </a:r>
            <a:r>
              <a:rPr lang="en-US" altLang="ko-KR" sz="2000" dirty="0" smtClean="0"/>
              <a:t>:  0</a:t>
            </a:r>
            <a:endParaRPr lang="en-US" altLang="ko-KR" sz="2000" dirty="0" smtClean="0"/>
          </a:p>
          <a:p>
            <a:r>
              <a:rPr lang="en-US" altLang="ko-KR" sz="2000" dirty="0" smtClean="0"/>
              <a:t>Abstain</a:t>
            </a:r>
            <a:r>
              <a:rPr lang="en-US" altLang="ko-KR" sz="2000" dirty="0" smtClean="0"/>
              <a:t>:  1</a:t>
            </a:r>
          </a:p>
          <a:p>
            <a:r>
              <a:rPr lang="en-US" altLang="ko-KR" sz="2000" dirty="0" smtClean="0"/>
              <a:t>Passed</a:t>
            </a:r>
            <a:endParaRPr lang="en-US" altLang="ko-KR" sz="2000" dirty="0" smtClean="0"/>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24</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11-11-1137-09-00ah-specification-framework-for-tgah.docx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11-12-0879-07-00ah-tgah-july-2012-agenda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9" name="Footer Placeholder 8"/>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7" name="Footer Placeholder 6"/>
          <p:cNvSpPr>
            <a:spLocks noGrp="1"/>
          </p:cNvSpPr>
          <p:nvPr>
            <p:ph type="ftr" sz="quarter" idx="11"/>
          </p:nvPr>
        </p:nvSpPr>
        <p:spPr/>
        <p:txBody>
          <a:bodyPr/>
          <a:lstStyle/>
          <a:p>
            <a:pPr>
              <a:defRPr/>
            </a:pPr>
            <a:r>
              <a:rPr lang="en-US" smtClean="0"/>
              <a:t>Liu, Shao, Merlin</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(1) </a:t>
            </a:r>
            <a:endParaRPr lang="en-US" dirty="0"/>
          </a:p>
        </p:txBody>
      </p:sp>
      <p:sp>
        <p:nvSpPr>
          <p:cNvPr id="3" name="Content Placeholder 2"/>
          <p:cNvSpPr>
            <a:spLocks noGrp="1"/>
          </p:cNvSpPr>
          <p:nvPr>
            <p:ph idx="1"/>
          </p:nvPr>
        </p:nvSpPr>
        <p:spPr>
          <a:xfrm>
            <a:off x="685800" y="1905000"/>
            <a:ext cx="7772400" cy="4114800"/>
          </a:xfrm>
        </p:spPr>
        <p:txBody>
          <a:bodyPr/>
          <a:lstStyle/>
          <a:p>
            <a:r>
              <a:rPr lang="en-US" sz="2000" b="0" dirty="0" smtClean="0"/>
              <a:t>The following summary is derived from 11-12/239r2</a:t>
            </a:r>
            <a:endParaRPr lang="en-GB" sz="2000" b="0" u="sng" dirty="0" smtClean="0"/>
          </a:p>
          <a:p>
            <a:pPr lvl="1"/>
            <a:r>
              <a:rPr lang="en-GB" sz="1800" b="1" u="sng" dirty="0" smtClean="0"/>
              <a:t>Pre-Motion:</a:t>
            </a:r>
            <a:r>
              <a:rPr lang="en-GB" sz="1800" b="1" dirty="0" smtClean="0"/>
              <a:t> A pre-motion (doesn’t require voting rights) result of &gt;=75% is required within an Ad Hoc to approve the resolution of all or part of an issue and forward that resolved item to the </a:t>
            </a:r>
            <a:r>
              <a:rPr lang="en-GB" sz="1800" b="1" dirty="0" err="1" smtClean="0"/>
              <a:t>Taskgroup</a:t>
            </a:r>
            <a:r>
              <a:rPr lang="en-GB" sz="1800" b="1" dirty="0" smtClean="0"/>
              <a:t> where it becomes a motion that requires &gt;=75% approval to modify the specification framework or the draft specification.</a:t>
            </a:r>
          </a:p>
          <a:p>
            <a:pPr lvl="2"/>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pPr lvl="1"/>
            <a:r>
              <a:rPr lang="en-GB" sz="1800" b="0" u="sng" dirty="0" smtClean="0"/>
              <a:t>Stalemate:</a:t>
            </a:r>
            <a:r>
              <a:rPr lang="en-GB" sz="1800" b="0" dirty="0" smtClean="0"/>
              <a:t> In the case a consensus can not be reached within an Ad Hoc group (a stalemate that prohibits further progress), the subject is moved to the </a:t>
            </a:r>
            <a:r>
              <a:rPr lang="en-GB" sz="1800" b="0" dirty="0" err="1" smtClean="0"/>
              <a:t>Taskgroup</a:t>
            </a:r>
            <a:r>
              <a:rPr lang="en-GB" sz="1800" b="0" dirty="0" smtClean="0"/>
              <a:t> if an Ad Hoc straw poll vote to move the subject to the </a:t>
            </a:r>
            <a:r>
              <a:rPr lang="en-GB" sz="1800" b="0" dirty="0" err="1" smtClean="0"/>
              <a:t>Taskgroup</a:t>
            </a:r>
            <a:r>
              <a:rPr lang="en-GB" sz="1800" b="0" dirty="0" smtClean="0"/>
              <a:t> achieves &gt;50% approval. </a:t>
            </a:r>
            <a:endParaRPr lang="en-US" sz="16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Footer Placeholder 7"/>
          <p:cNvSpPr>
            <a:spLocks noGrp="1"/>
          </p:cNvSpPr>
          <p:nvPr>
            <p:ph type="ftr" sz="quarter" idx="11"/>
          </p:nvPr>
        </p:nvSpPr>
        <p:spPr/>
        <p:txBody>
          <a:bodyPr/>
          <a:lstStyle/>
          <a:p>
            <a:pPr>
              <a:defRPr/>
            </a:pPr>
            <a:r>
              <a:rPr lang="en-US" smtClean="0"/>
              <a:t>Liu, Shao, Merlin</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31</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32</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33</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ad hoc operating rules (2) </a:t>
            </a:r>
            <a:endParaRPr lang="en-US" dirty="0"/>
          </a:p>
        </p:txBody>
      </p:sp>
      <p:sp>
        <p:nvSpPr>
          <p:cNvPr id="3" name="Content Placeholder 2"/>
          <p:cNvSpPr>
            <a:spLocks noGrp="1"/>
          </p:cNvSpPr>
          <p:nvPr>
            <p:ph idx="1"/>
          </p:nvPr>
        </p:nvSpPr>
        <p:spPr/>
        <p:txBody>
          <a:bodyPr/>
          <a:lstStyle/>
          <a:p>
            <a:r>
              <a:rPr lang="en-US" sz="2000" b="0" dirty="0" smtClean="0"/>
              <a:t>The following summary is derived from 11-12/239r2</a:t>
            </a:r>
            <a:endParaRPr lang="en-GB" sz="2000" b="0" u="sng" dirty="0" smtClean="0"/>
          </a:p>
          <a:p>
            <a:pPr lvl="1"/>
            <a:r>
              <a:rPr lang="en-GB" sz="1800" b="0" u="sng" dirty="0" smtClean="0"/>
              <a:t>Transfer to another ad hoc: </a:t>
            </a:r>
            <a:r>
              <a:rPr lang="en-GB" sz="1800" b="0" dirty="0" smtClean="0"/>
              <a:t>A motion passing with &gt;50% in the </a:t>
            </a:r>
            <a:r>
              <a:rPr lang="en-GB" sz="1800" b="0" dirty="0" err="1" smtClean="0"/>
              <a:t>Taskgroup</a:t>
            </a:r>
            <a:r>
              <a:rPr lang="en-GB" sz="1800" b="0" dirty="0" smtClean="0"/>
              <a:t> shall be sufficient to move an issue previously assigned to an Ad Hoc group to any Ad Hoc group. A straw poll vote of &gt;50% is required in an Ad Hoc group to refuse an issue from the </a:t>
            </a:r>
            <a:r>
              <a:rPr lang="en-GB" sz="1800" b="0" dirty="0" err="1" smtClean="0"/>
              <a:t>Taskgroup</a:t>
            </a:r>
            <a:r>
              <a:rPr lang="en-GB" sz="1800" b="0" dirty="0" smtClean="0"/>
              <a:t>.</a:t>
            </a:r>
            <a:endParaRPr lang="en-US" sz="1800" b="0" dirty="0" smtClean="0"/>
          </a:p>
          <a:p>
            <a:pPr lvl="1"/>
            <a:r>
              <a:rPr lang="en-GB" sz="1800" b="0" u="sng" dirty="0" smtClean="0"/>
              <a:t>Transfer to another ad hoc: </a:t>
            </a:r>
            <a:r>
              <a:rPr lang="en-GB" sz="18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b="0" dirty="0" smtClean="0"/>
          </a:p>
          <a:p>
            <a:pPr lvl="1"/>
            <a:r>
              <a:rPr lang="en-GB" sz="1800" b="0" dirty="0" smtClean="0"/>
              <a:t>To be accepted into the Draft specification, proposals from Ad Hoc group require a motion that passes with &gt;=75% </a:t>
            </a:r>
            <a:r>
              <a:rPr lang="en-GB" sz="1800" b="0" dirty="0" err="1" smtClean="0"/>
              <a:t>Taskgroup</a:t>
            </a:r>
            <a:r>
              <a:rPr lang="en-GB" sz="1800" b="0" dirty="0" smtClean="0"/>
              <a:t> approval </a:t>
            </a:r>
            <a:endParaRPr lang="en-US" sz="18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Liu, Shao, Merlin</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t>
            </a:r>
            <a:r>
              <a:rPr lang="en-US" altLang="ko-KR" dirty="0" smtClean="0">
                <a:ea typeface="굴림" pitchFamily="34" charset="-127"/>
              </a:rPr>
              <a:t>addressed</a:t>
            </a:r>
          </a:p>
          <a:p>
            <a:pPr lvl="1"/>
            <a:endParaRPr lang="en-US" altLang="ko-KR" dirty="0" smtClean="0">
              <a:ea typeface="굴림" pitchFamily="34" charset="-127"/>
            </a:endParaRPr>
          </a:p>
          <a:p>
            <a:r>
              <a:rPr lang="en-US" altLang="ko-KR" dirty="0" smtClean="0">
                <a:ea typeface="굴림" pitchFamily="34" charset="-127"/>
              </a:rPr>
              <a:t>The following slides include all the MAC submissions as shown in TG agenda 11-12/0879r7</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July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12/816r0 Channel selection for 802.11ah</a:t>
            </a:r>
          </a:p>
          <a:p>
            <a:pPr lvl="1"/>
            <a:r>
              <a:rPr lang="en-US" dirty="0" err="1" smtClean="0">
                <a:solidFill>
                  <a:srgbClr val="00B050"/>
                </a:solidFill>
              </a:rPr>
              <a:t>Huai-Rong</a:t>
            </a:r>
            <a:r>
              <a:rPr lang="en-US" dirty="0" smtClean="0">
                <a:solidFill>
                  <a:srgbClr val="00B050"/>
                </a:solidFill>
              </a:rPr>
              <a:t> </a:t>
            </a:r>
            <a:r>
              <a:rPr lang="en-US" dirty="0" err="1" smtClean="0">
                <a:solidFill>
                  <a:srgbClr val="00B050"/>
                </a:solidFill>
              </a:rPr>
              <a:t>Shao</a:t>
            </a:r>
            <a:r>
              <a:rPr lang="en-US" dirty="0" smtClean="0">
                <a:solidFill>
                  <a:srgbClr val="00B050"/>
                </a:solidFill>
              </a:rPr>
              <a:t>, et. al. (Samsung Electronics)</a:t>
            </a:r>
          </a:p>
          <a:p>
            <a:r>
              <a:rPr lang="en-US" dirty="0" smtClean="0">
                <a:solidFill>
                  <a:srgbClr val="00B050"/>
                </a:solidFill>
              </a:rPr>
              <a:t>11-12/830r0 NDP Probing </a:t>
            </a:r>
          </a:p>
          <a:p>
            <a:pPr lvl="1"/>
            <a:r>
              <a:rPr lang="en-US" sz="2400" dirty="0" err="1" smtClean="0">
                <a:solidFill>
                  <a:srgbClr val="00B050"/>
                </a:solidFill>
              </a:rPr>
              <a:t>Yongho</a:t>
            </a:r>
            <a:r>
              <a:rPr lang="en-US" sz="2400" dirty="0" smtClean="0">
                <a:solidFill>
                  <a:srgbClr val="00B050"/>
                </a:solidFill>
              </a:rPr>
              <a:t> </a:t>
            </a:r>
            <a:r>
              <a:rPr lang="en-US" sz="2400" dirty="0" err="1" smtClean="0">
                <a:solidFill>
                  <a:srgbClr val="00B050"/>
                </a:solidFill>
              </a:rPr>
              <a:t>Seok</a:t>
            </a:r>
            <a:r>
              <a:rPr lang="en-US" sz="2400" dirty="0" smtClean="0">
                <a:solidFill>
                  <a:srgbClr val="00B050"/>
                </a:solidFill>
              </a:rPr>
              <a:t> (LG Electronics) - MAC</a:t>
            </a:r>
            <a:endParaRPr lang="en-US" sz="2400" dirty="0">
              <a:solidFill>
                <a:srgbClr val="00B050"/>
              </a:solidFill>
            </a:endParaRPr>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1371600"/>
            <a:ext cx="7772400" cy="5181600"/>
          </a:xfrm>
        </p:spPr>
        <p:txBody>
          <a:bodyPr/>
          <a:lstStyle/>
          <a:p>
            <a:endParaRPr lang="en-US" sz="1000" dirty="0" smtClean="0"/>
          </a:p>
          <a:p>
            <a:r>
              <a:rPr lang="en-US" sz="1800" dirty="0" smtClean="0">
                <a:solidFill>
                  <a:srgbClr val="00CC00"/>
                </a:solidFill>
              </a:rPr>
              <a:t>11-12/831r0 Uplink Channel Access General Procedure</a:t>
            </a:r>
          </a:p>
          <a:p>
            <a:pPr lvl="1"/>
            <a:r>
              <a:rPr lang="en-US" sz="1800" dirty="0" err="1" smtClean="0">
                <a:solidFill>
                  <a:srgbClr val="00CC00"/>
                </a:solidFill>
              </a:rPr>
              <a:t>Yongho</a:t>
            </a:r>
            <a:r>
              <a:rPr lang="en-US" sz="1800" dirty="0" smtClean="0">
                <a:solidFill>
                  <a:srgbClr val="00CC00"/>
                </a:solidFill>
              </a:rPr>
              <a:t> </a:t>
            </a:r>
            <a:r>
              <a:rPr lang="en-US" sz="1800" dirty="0" err="1" smtClean="0">
                <a:solidFill>
                  <a:srgbClr val="00CC00"/>
                </a:solidFill>
              </a:rPr>
              <a:t>Seok</a:t>
            </a:r>
            <a:r>
              <a:rPr lang="en-US" sz="1800" dirty="0" smtClean="0">
                <a:solidFill>
                  <a:srgbClr val="00CC00"/>
                </a:solidFill>
              </a:rPr>
              <a:t> (LG Electronics) – MAC</a:t>
            </a:r>
          </a:p>
          <a:p>
            <a:r>
              <a:rPr lang="en-US" sz="1800" dirty="0" smtClean="0">
                <a:solidFill>
                  <a:srgbClr val="00CC00"/>
                </a:solidFill>
              </a:rPr>
              <a:t>12/ 843 Restricted Access Window Signaling for Uplink Channel Access</a:t>
            </a:r>
          </a:p>
          <a:p>
            <a:pPr lvl="1"/>
            <a:r>
              <a:rPr lang="en-US" sz="1800" dirty="0" smtClean="0">
                <a:solidFill>
                  <a:srgbClr val="00CC00"/>
                </a:solidFill>
              </a:rPr>
              <a:t>(Nokia)</a:t>
            </a:r>
          </a:p>
          <a:p>
            <a:pPr lvl="0"/>
            <a:r>
              <a:rPr lang="en-US" sz="1800" dirty="0" smtClean="0">
                <a:solidFill>
                  <a:srgbClr val="00CC00"/>
                </a:solidFill>
              </a:rPr>
              <a:t>11-12/840r0 AP assisted medium synchronization</a:t>
            </a:r>
          </a:p>
          <a:p>
            <a:pPr lvl="1">
              <a:defRPr/>
            </a:pPr>
            <a:r>
              <a:rPr lang="en-US" sz="1800" dirty="0" err="1" smtClean="0">
                <a:solidFill>
                  <a:srgbClr val="00CC00"/>
                </a:solidFill>
              </a:rPr>
              <a:t>Minyoung</a:t>
            </a:r>
            <a:r>
              <a:rPr lang="en-US" sz="1800" dirty="0" smtClean="0">
                <a:solidFill>
                  <a:srgbClr val="00CC00"/>
                </a:solidFill>
              </a:rPr>
              <a:t> Park (Intel) – MAC</a:t>
            </a:r>
          </a:p>
          <a:p>
            <a:r>
              <a:rPr lang="en-US" sz="1800" dirty="0" smtClean="0">
                <a:solidFill>
                  <a:srgbClr val="00CC00"/>
                </a:solidFill>
              </a:rPr>
              <a:t>12/409 channel-access-supporting-low-power-operation</a:t>
            </a:r>
          </a:p>
          <a:p>
            <a:pPr lvl="1"/>
            <a:r>
              <a:rPr lang="en-US" sz="1800" dirty="0" err="1" smtClean="0">
                <a:solidFill>
                  <a:srgbClr val="00CC00"/>
                </a:solidFill>
              </a:rPr>
              <a:t>Zander</a:t>
            </a:r>
            <a:r>
              <a:rPr lang="en-US" sz="1800" dirty="0" smtClean="0">
                <a:solidFill>
                  <a:srgbClr val="00CC00"/>
                </a:solidFill>
              </a:rPr>
              <a:t> Lei (I2R) – MAC</a:t>
            </a:r>
            <a:endParaRPr lang="en-US" sz="1800" b="0" dirty="0" smtClean="0">
              <a:solidFill>
                <a:srgbClr val="00CC00"/>
              </a:solidFill>
            </a:endParaRPr>
          </a:p>
          <a:p>
            <a:r>
              <a:rPr lang="en-US" sz="1800" dirty="0" smtClean="0">
                <a:solidFill>
                  <a:srgbClr val="00CC00"/>
                </a:solidFill>
              </a:rPr>
              <a:t>12/823 Target Wake Time</a:t>
            </a:r>
          </a:p>
          <a:p>
            <a:pPr lvl="1"/>
            <a:r>
              <a:rPr lang="en-US" sz="1800" dirty="0" smtClean="0">
                <a:solidFill>
                  <a:srgbClr val="00CC00"/>
                </a:solidFill>
              </a:rPr>
              <a:t>Matthew Fischer (Broadcom)</a:t>
            </a:r>
          </a:p>
          <a:p>
            <a:r>
              <a:rPr lang="en-US" sz="1800" dirty="0" smtClean="0">
                <a:solidFill>
                  <a:srgbClr val="00CC00"/>
                </a:solidFill>
              </a:rPr>
              <a:t>12/834 Speed Frame Exchange </a:t>
            </a:r>
          </a:p>
          <a:p>
            <a:pPr lvl="1"/>
            <a:r>
              <a:rPr lang="en-US" sz="1800" dirty="0" smtClean="0">
                <a:solidFill>
                  <a:srgbClr val="00CC00"/>
                </a:solidFill>
              </a:rPr>
              <a:t>Eric Wong (Broadcom)</a:t>
            </a:r>
          </a:p>
          <a:p>
            <a:r>
              <a:rPr lang="en-US" sz="1800" dirty="0" smtClean="0">
                <a:solidFill>
                  <a:srgbClr val="00CC00"/>
                </a:solidFill>
              </a:rPr>
              <a:t>12/867 non-TIM Allocation</a:t>
            </a:r>
          </a:p>
          <a:p>
            <a:pPr lvl="1"/>
            <a:r>
              <a:rPr lang="en-US" sz="1800" dirty="0" err="1" smtClean="0">
                <a:solidFill>
                  <a:srgbClr val="00CC00"/>
                </a:solidFill>
              </a:rPr>
              <a:t>Hyoungjin</a:t>
            </a:r>
            <a:r>
              <a:rPr lang="en-US" sz="1800" dirty="0" smtClean="0">
                <a:solidFill>
                  <a:srgbClr val="00CC00"/>
                </a:solidFill>
              </a:rPr>
              <a:t> Kwon (ETRI)</a:t>
            </a:r>
            <a:endParaRPr lang="en-US" sz="1000" dirty="0" smtClean="0">
              <a:solidFill>
                <a:srgbClr val="00CC00"/>
              </a:solidFill>
            </a:endParaRPr>
          </a:p>
          <a:p>
            <a:endParaRPr lang="en-US" sz="1000" dirty="0" smtClean="0"/>
          </a:p>
          <a:p>
            <a:endParaRPr lang="en-US" sz="1400"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72400" cy="685800"/>
          </a:xfrm>
        </p:spPr>
        <p:txBody>
          <a:bodyPr/>
          <a:lstStyle/>
          <a:p>
            <a:r>
              <a:rPr lang="en-US" dirty="0" smtClean="0"/>
              <a:t>Submissions</a:t>
            </a:r>
            <a:endParaRPr lang="en-US" dirty="0"/>
          </a:p>
        </p:txBody>
      </p:sp>
      <p:sp>
        <p:nvSpPr>
          <p:cNvPr id="3" name="Content Placeholder 2"/>
          <p:cNvSpPr>
            <a:spLocks noGrp="1"/>
          </p:cNvSpPr>
          <p:nvPr>
            <p:ph idx="1"/>
          </p:nvPr>
        </p:nvSpPr>
        <p:spPr>
          <a:xfrm>
            <a:off x="838200" y="1295400"/>
            <a:ext cx="7772400" cy="5181600"/>
          </a:xfrm>
        </p:spPr>
        <p:txBody>
          <a:bodyPr/>
          <a:lstStyle/>
          <a:p>
            <a:endParaRPr lang="en-US" sz="1000" dirty="0" smtClean="0"/>
          </a:p>
          <a:p>
            <a:endParaRPr lang="en-US" sz="1000" b="0" dirty="0" smtClean="0"/>
          </a:p>
          <a:p>
            <a:r>
              <a:rPr lang="en-US" sz="1800" dirty="0" smtClean="0">
                <a:solidFill>
                  <a:srgbClr val="00CC00"/>
                </a:solidFill>
              </a:rPr>
              <a:t>12/877 11ah-channel-access-enhancement</a:t>
            </a:r>
          </a:p>
          <a:p>
            <a:pPr lvl="1"/>
            <a:r>
              <a:rPr lang="en-US" sz="1800" dirty="0" err="1" smtClean="0">
                <a:solidFill>
                  <a:srgbClr val="00CC00"/>
                </a:solidFill>
              </a:rPr>
              <a:t>Timo</a:t>
            </a:r>
            <a:r>
              <a:rPr lang="en-US" sz="1800" dirty="0" smtClean="0">
                <a:solidFill>
                  <a:srgbClr val="00CC00"/>
                </a:solidFill>
              </a:rPr>
              <a:t> </a:t>
            </a:r>
            <a:r>
              <a:rPr lang="en-US" sz="1800" dirty="0" err="1" smtClean="0">
                <a:solidFill>
                  <a:srgbClr val="00CC00"/>
                </a:solidFill>
              </a:rPr>
              <a:t>Koskela</a:t>
            </a:r>
            <a:r>
              <a:rPr lang="en-US" sz="1800" dirty="0" smtClean="0">
                <a:solidFill>
                  <a:srgbClr val="00CC00"/>
                </a:solidFill>
              </a:rPr>
              <a:t> (</a:t>
            </a:r>
            <a:r>
              <a:rPr lang="en-US" sz="1800" dirty="0" err="1" smtClean="0">
                <a:solidFill>
                  <a:srgbClr val="00CC00"/>
                </a:solidFill>
              </a:rPr>
              <a:t>Renesas</a:t>
            </a:r>
            <a:r>
              <a:rPr lang="en-US" sz="1800" dirty="0" smtClean="0">
                <a:solidFill>
                  <a:srgbClr val="00CC00"/>
                </a:solidFill>
              </a:rPr>
              <a:t> Mobile Corporation)</a:t>
            </a:r>
          </a:p>
          <a:p>
            <a:r>
              <a:rPr lang="en-US" sz="1800" dirty="0" smtClean="0">
                <a:solidFill>
                  <a:srgbClr val="00CC00"/>
                </a:solidFill>
              </a:rPr>
              <a:t>12/860 Collision Reduction</a:t>
            </a:r>
          </a:p>
          <a:p>
            <a:pPr lvl="1"/>
            <a:r>
              <a:rPr lang="en-US" sz="1800" dirty="0" smtClean="0">
                <a:solidFill>
                  <a:srgbClr val="00CC00"/>
                </a:solidFill>
              </a:rPr>
              <a:t>Simone Merlin (Qualcomm)</a:t>
            </a:r>
          </a:p>
          <a:p>
            <a:r>
              <a:rPr lang="en-US" sz="1800" dirty="0" smtClean="0">
                <a:solidFill>
                  <a:srgbClr val="00CC00"/>
                </a:solidFill>
              </a:rPr>
              <a:t>12/ 892 Uplink Data Delivery</a:t>
            </a:r>
          </a:p>
          <a:p>
            <a:pPr lvl="1"/>
            <a:r>
              <a:rPr lang="en-US" sz="1800" dirty="0" smtClean="0">
                <a:solidFill>
                  <a:srgbClr val="00CC00"/>
                </a:solidFill>
              </a:rPr>
              <a:t>Betty Zhao (</a:t>
            </a:r>
            <a:r>
              <a:rPr lang="en-US" sz="1800" dirty="0" err="1" smtClean="0">
                <a:solidFill>
                  <a:srgbClr val="00CC00"/>
                </a:solidFill>
              </a:rPr>
              <a:t>Huawei</a:t>
            </a:r>
            <a:r>
              <a:rPr lang="en-US" sz="1800" dirty="0" smtClean="0">
                <a:solidFill>
                  <a:srgbClr val="00CC00"/>
                </a:solidFill>
              </a:rPr>
              <a:t>)</a:t>
            </a:r>
          </a:p>
          <a:p>
            <a:r>
              <a:rPr lang="en-US" sz="1800" dirty="0" smtClean="0">
                <a:solidFill>
                  <a:srgbClr val="00CC00"/>
                </a:solidFill>
              </a:rPr>
              <a:t>12/837 slot based power save improvement</a:t>
            </a:r>
          </a:p>
          <a:p>
            <a:pPr lvl="1"/>
            <a:r>
              <a:rPr lang="en-US" sz="1800" dirty="0" err="1" smtClean="0">
                <a:solidFill>
                  <a:srgbClr val="00CC00"/>
                </a:solidFill>
              </a:rPr>
              <a:t>Liwen</a:t>
            </a:r>
            <a:r>
              <a:rPr lang="en-US" sz="1800" dirty="0" smtClean="0">
                <a:solidFill>
                  <a:srgbClr val="00CC00"/>
                </a:solidFill>
              </a:rPr>
              <a:t> Chu (STMicroelectronics)</a:t>
            </a:r>
          </a:p>
          <a:p>
            <a:r>
              <a:rPr lang="en-US" sz="1800" dirty="0" smtClean="0">
                <a:solidFill>
                  <a:schemeClr val="bg1">
                    <a:lumMod val="85000"/>
                  </a:schemeClr>
                </a:solidFill>
              </a:rPr>
              <a:t>12/343 Enhancement of Low Power Medium Access </a:t>
            </a:r>
            <a:r>
              <a:rPr lang="en-US" sz="1800" dirty="0" smtClean="0">
                <a:solidFill>
                  <a:schemeClr val="bg1">
                    <a:lumMod val="85000"/>
                  </a:schemeClr>
                </a:solidFill>
              </a:rPr>
              <a:t>STAs (withdraw)</a:t>
            </a:r>
            <a:endParaRPr lang="en-US" sz="1800" dirty="0" smtClean="0">
              <a:solidFill>
                <a:schemeClr val="bg1">
                  <a:lumMod val="85000"/>
                </a:schemeClr>
              </a:solidFill>
            </a:endParaRPr>
          </a:p>
          <a:p>
            <a:pPr lvl="1"/>
            <a:r>
              <a:rPr lang="en-US" sz="1800" dirty="0" err="1" smtClean="0">
                <a:solidFill>
                  <a:schemeClr val="bg1">
                    <a:lumMod val="85000"/>
                  </a:schemeClr>
                </a:solidFill>
              </a:rPr>
              <a:t>Liwen</a:t>
            </a:r>
            <a:r>
              <a:rPr lang="en-US" sz="1800" dirty="0" smtClean="0">
                <a:solidFill>
                  <a:schemeClr val="bg1">
                    <a:lumMod val="85000"/>
                  </a:schemeClr>
                </a:solidFill>
              </a:rPr>
              <a:t> Chu (STMicroelectronics)</a:t>
            </a:r>
          </a:p>
          <a:p>
            <a:r>
              <a:rPr lang="en-US" sz="1800" dirty="0" smtClean="0">
                <a:solidFill>
                  <a:schemeClr val="bg1">
                    <a:lumMod val="85000"/>
                  </a:schemeClr>
                </a:solidFill>
              </a:rPr>
              <a:t>12/696 slot based power save without PS </a:t>
            </a:r>
            <a:r>
              <a:rPr lang="en-US" sz="1800" dirty="0" smtClean="0">
                <a:solidFill>
                  <a:schemeClr val="bg1">
                    <a:lumMod val="85000"/>
                  </a:schemeClr>
                </a:solidFill>
              </a:rPr>
              <a:t>Poll (withdraw)</a:t>
            </a:r>
            <a:endParaRPr lang="en-US" sz="1800" dirty="0" smtClean="0">
              <a:solidFill>
                <a:schemeClr val="bg1">
                  <a:lumMod val="85000"/>
                </a:schemeClr>
              </a:solidFill>
            </a:endParaRPr>
          </a:p>
          <a:p>
            <a:pPr lvl="1"/>
            <a:r>
              <a:rPr lang="en-US" sz="1800" dirty="0" err="1" smtClean="0">
                <a:solidFill>
                  <a:schemeClr val="bg1">
                    <a:lumMod val="85000"/>
                  </a:schemeClr>
                </a:solidFill>
              </a:rPr>
              <a:t>Liwen</a:t>
            </a:r>
            <a:r>
              <a:rPr lang="en-US" sz="1800" dirty="0" smtClean="0">
                <a:solidFill>
                  <a:schemeClr val="bg1">
                    <a:lumMod val="85000"/>
                  </a:schemeClr>
                </a:solidFill>
              </a:rPr>
              <a:t> Chu (STMicroelectronics)</a:t>
            </a:r>
          </a:p>
          <a:p>
            <a:pPr>
              <a:defRPr/>
            </a:pPr>
            <a:r>
              <a:rPr lang="en-US" sz="1800" dirty="0" smtClean="0">
                <a:solidFill>
                  <a:srgbClr val="00CC00"/>
                </a:solidFill>
              </a:rPr>
              <a:t>12/852 </a:t>
            </a:r>
            <a:r>
              <a:rPr lang="en-US" sz="1800" dirty="0" err="1" smtClean="0">
                <a:solidFill>
                  <a:srgbClr val="00CC00"/>
                </a:solidFill>
              </a:rPr>
              <a:t>sectorization</a:t>
            </a:r>
            <a:r>
              <a:rPr lang="en-US" sz="1800" dirty="0" smtClean="0">
                <a:solidFill>
                  <a:srgbClr val="00CC00"/>
                </a:solidFill>
              </a:rPr>
              <a:t> for hidden node mitigation</a:t>
            </a:r>
          </a:p>
          <a:p>
            <a:pPr lvl="1"/>
            <a:r>
              <a:rPr lang="en-US" sz="1800" dirty="0" smtClean="0">
                <a:solidFill>
                  <a:srgbClr val="00CC00"/>
                </a:solidFill>
              </a:rPr>
              <a:t>George </a:t>
            </a:r>
            <a:r>
              <a:rPr lang="en-US" sz="1800" dirty="0" err="1" smtClean="0">
                <a:solidFill>
                  <a:srgbClr val="00CC00"/>
                </a:solidFill>
              </a:rPr>
              <a:t>Calcev</a:t>
            </a:r>
            <a:r>
              <a:rPr lang="en-US" sz="1800" dirty="0" smtClean="0">
                <a:solidFill>
                  <a:srgbClr val="00CC00"/>
                </a:solidFill>
              </a:rPr>
              <a:t> (</a:t>
            </a:r>
            <a:r>
              <a:rPr lang="en-US" sz="1800" dirty="0" err="1" smtClean="0">
                <a:solidFill>
                  <a:srgbClr val="00CC00"/>
                </a:solidFill>
              </a:rPr>
              <a:t>Huawei</a:t>
            </a:r>
            <a:r>
              <a:rPr lang="en-US" sz="1800" dirty="0" smtClean="0">
                <a:solidFill>
                  <a:srgbClr val="00CC00"/>
                </a:solidFill>
              </a:rPr>
              <a:t>)</a:t>
            </a:r>
          </a:p>
          <a:p>
            <a:endParaRPr lang="en-US" sz="1400" dirty="0" smtClean="0"/>
          </a:p>
        </p:txBody>
      </p:sp>
      <p:sp>
        <p:nvSpPr>
          <p:cNvPr id="4" name="Date Placeholder 3"/>
          <p:cNvSpPr>
            <a:spLocks noGrp="1"/>
          </p:cNvSpPr>
          <p:nvPr>
            <p:ph type="dt" sz="half" idx="4294967295"/>
          </p:nvPr>
        </p:nvSpPr>
        <p:spPr>
          <a:xfrm>
            <a:off x="696913" y="332601"/>
            <a:ext cx="1327351" cy="276999"/>
          </a:xfrm>
          <a:prstGeom prst="rect">
            <a:avLst/>
          </a:prstGeom>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20907</TotalTime>
  <Words>2220</Words>
  <Application>Microsoft Office PowerPoint</Application>
  <PresentationFormat>On-screen Show (4:3)</PresentationFormat>
  <Paragraphs>403</Paragraphs>
  <Slides>33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802-11-Submission</vt:lpstr>
      <vt:lpstr>Document</vt:lpstr>
      <vt:lpstr>TGah MAC Ad Hoc Agenda and Report</vt:lpstr>
      <vt:lpstr>Slide 2</vt:lpstr>
      <vt:lpstr>Summary of ad hoc operating rules (1) </vt:lpstr>
      <vt:lpstr>Summary of ad hoc operating rules (2) </vt:lpstr>
      <vt:lpstr>Submissions</vt:lpstr>
      <vt:lpstr>Interpretive guide</vt:lpstr>
      <vt:lpstr>Submissions</vt:lpstr>
      <vt:lpstr>Submissions</vt:lpstr>
      <vt:lpstr>Submissions</vt:lpstr>
      <vt:lpstr>Submissions</vt:lpstr>
      <vt:lpstr>Submissions</vt:lpstr>
      <vt:lpstr>Submissions</vt:lpstr>
      <vt:lpstr>Submissions</vt:lpstr>
      <vt:lpstr>MAC ad hoc Straw Polls</vt:lpstr>
      <vt:lpstr>Straw Poll 1</vt:lpstr>
      <vt:lpstr>MAC ad hoc Pre-Motions to be brought for vote in TGah task group</vt:lpstr>
      <vt:lpstr>Pre-Motion 1 (12/0867r0)</vt:lpstr>
      <vt:lpstr>Pre-Motion 2 (12/0860r0)</vt:lpstr>
      <vt:lpstr>Pre-Motion 3 (12/0892r0)</vt:lpstr>
      <vt:lpstr>Pre-Motion 4 (12/0837r0)</vt:lpstr>
      <vt:lpstr>Pre-Motion 5 (12/0852r0)</vt:lpstr>
      <vt:lpstr>Pre-Motion 6 (12/0852r0)</vt:lpstr>
      <vt:lpstr>Pre-Motion 7 (12/0852r0)</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yongliu</cp:lastModifiedBy>
  <cp:revision>607</cp:revision>
  <cp:lastPrinted>1998-02-10T13:28:06Z</cp:lastPrinted>
  <dcterms:created xsi:type="dcterms:W3CDTF">2008-05-05T19:43:32Z</dcterms:created>
  <dcterms:modified xsi:type="dcterms:W3CDTF">2012-07-18T00:58:11Z</dcterms:modified>
</cp:coreProperties>
</file>