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333" r:id="rId3"/>
    <p:sldId id="351" r:id="rId4"/>
    <p:sldId id="352" r:id="rId5"/>
    <p:sldId id="281" r:id="rId6"/>
    <p:sldId id="282" r:id="rId7"/>
    <p:sldId id="385" r:id="rId8"/>
    <p:sldId id="386" r:id="rId9"/>
    <p:sldId id="387" r:id="rId10"/>
    <p:sldId id="389" r:id="rId11"/>
    <p:sldId id="393" r:id="rId12"/>
    <p:sldId id="395" r:id="rId13"/>
    <p:sldId id="397" r:id="rId14"/>
    <p:sldId id="365" r:id="rId15"/>
    <p:sldId id="384" r:id="rId16"/>
    <p:sldId id="287" r:id="rId17"/>
    <p:sldId id="335" r:id="rId18"/>
    <p:sldId id="270" r:id="rId19"/>
    <p:sldId id="361" r:id="rId20"/>
    <p:sldId id="336" r:id="rId21"/>
    <p:sldId id="337" r:id="rId22"/>
    <p:sldId id="338" r:id="rId23"/>
    <p:sldId id="339" r:id="rId24"/>
    <p:sldId id="340" r:id="rId25"/>
    <p:sldId id="355" r:id="rId26"/>
    <p:sldId id="356" r:id="rId27"/>
    <p:sldId id="357"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66FF33"/>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971" autoAdjust="0"/>
    <p:restoredTop sz="99568" autoAdjust="0"/>
  </p:normalViewPr>
  <p:slideViewPr>
    <p:cSldViewPr>
      <p:cViewPr varScale="1">
        <p:scale>
          <a:sx n="77" d="100"/>
          <a:sy n="77" d="100"/>
        </p:scale>
        <p:origin x="-1044"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860"/>
    </p:cViewPr>
  </p:sorterViewPr>
  <p:notesViewPr>
    <p:cSldViewPr>
      <p:cViewPr varScale="1">
        <p:scale>
          <a:sx n="63" d="100"/>
          <a:sy n="63" d="100"/>
        </p:scale>
        <p:origin x="-2874" y="-10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25</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26</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27</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5</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6</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14</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16</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18</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Liu, Shao, Merlin</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2012</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Liu, Shao, Merlin</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2012</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Liu, Shao, Merlin</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2012</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2012</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2012</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2012</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2012</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2012</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smtClean="0"/>
              <a:t>Liu, Shao, Merlin</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62489"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802.11-12/0889r1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2012</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04800"/>
            <a:ext cx="1143000" cy="304800"/>
          </a:xfrm>
        </p:spPr>
        <p:txBody>
          <a:bodyPr/>
          <a:lstStyle/>
          <a:p>
            <a:r>
              <a:rPr lang="en-US" altLang="ko-KR" smtClean="0"/>
              <a:t>July 2012</a:t>
            </a:r>
            <a:endParaRPr lang="en-US" altLang="ko-KR" dirty="0"/>
          </a:p>
        </p:txBody>
      </p:sp>
      <p:sp>
        <p:nvSpPr>
          <p:cNvPr id="7" name="Footer Placeholder 4"/>
          <p:cNvSpPr>
            <a:spLocks noGrp="1"/>
          </p:cNvSpPr>
          <p:nvPr>
            <p:ph type="ftr" sz="quarter" idx="11"/>
          </p:nvPr>
        </p:nvSpPr>
        <p:spPr/>
        <p:txBody>
          <a:bodyPr/>
          <a:lstStyle/>
          <a:p>
            <a:r>
              <a:rPr lang="en-US" altLang="ko-KR" smtClean="0"/>
              <a:t>Liu, Shao, Merlin</a:t>
            </a:r>
            <a:endParaRPr lang="en-US" altLang="ko-KR"/>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smtClean="0">
                <a:ea typeface="굴림" pitchFamily="34" charset="-127"/>
              </a:rPr>
              <a:t>TGah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2012-07-17</a:t>
            </a:r>
            <a:endParaRPr lang="en-US" altLang="ko-KR" sz="2000" b="0" dirty="0">
              <a:ea typeface="굴림" pitchFamily="34" charset="-127"/>
            </a:endParaRPr>
          </a:p>
        </p:txBody>
      </p:sp>
      <p:graphicFrame>
        <p:nvGraphicFramePr>
          <p:cNvPr id="30731" name="Object 11"/>
          <p:cNvGraphicFramePr>
            <a:graphicFrameLocks noChangeAspect="1"/>
          </p:cNvGraphicFramePr>
          <p:nvPr/>
        </p:nvGraphicFramePr>
        <p:xfrm>
          <a:off x="523875" y="2379663"/>
          <a:ext cx="7383463" cy="3052762"/>
        </p:xfrm>
        <a:graphic>
          <a:graphicData uri="http://schemas.openxmlformats.org/presentationml/2006/ole">
            <p:oleObj spid="_x0000_s30731" name="Document" r:id="rId4" imgW="8306103" imgH="3378849"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rgbClr val="00B050"/>
                </a:solidFill>
              </a:rPr>
              <a:t>12/863 Distance Issues</a:t>
            </a:r>
          </a:p>
          <a:p>
            <a:pPr lvl="1"/>
            <a:r>
              <a:rPr lang="en-US" dirty="0" smtClean="0">
                <a:solidFill>
                  <a:srgbClr val="00B050"/>
                </a:solidFill>
              </a:rPr>
              <a:t>Dave Halasz (Motorola Mobility) – MAC</a:t>
            </a:r>
          </a:p>
          <a:p>
            <a:r>
              <a:rPr lang="en-US" dirty="0" smtClean="0">
                <a:solidFill>
                  <a:srgbClr val="00B050"/>
                </a:solidFill>
              </a:rPr>
              <a:t>12/838 full beacon</a:t>
            </a:r>
          </a:p>
          <a:p>
            <a:pPr lvl="1"/>
            <a:r>
              <a:rPr lang="en-US" dirty="0" smtClean="0">
                <a:solidFill>
                  <a:srgbClr val="00B050"/>
                </a:solidFill>
              </a:rPr>
              <a:t>Yong Liu (Marvell) – MAC</a:t>
            </a:r>
          </a:p>
          <a:p>
            <a:endParaRPr lang="en-US" dirty="0" smtClean="0">
              <a:solidFill>
                <a:srgbClr val="00B050"/>
              </a:solidFill>
            </a:endParaRPr>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 842 Short </a:t>
            </a:r>
            <a:r>
              <a:rPr lang="en-US" dirty="0" err="1" smtClean="0"/>
              <a:t>Beamforming</a:t>
            </a:r>
            <a:r>
              <a:rPr lang="en-US" dirty="0" smtClean="0"/>
              <a:t> Report Poll frame</a:t>
            </a:r>
          </a:p>
          <a:p>
            <a:pPr lvl="1"/>
            <a:r>
              <a:rPr lang="en-US" dirty="0" smtClean="0"/>
              <a:t>Bo Sun (ZTE Corporation)</a:t>
            </a:r>
          </a:p>
          <a:p>
            <a:r>
              <a:rPr lang="en-US" dirty="0" smtClean="0"/>
              <a:t>12/845 Max Idle Period Extension</a:t>
            </a:r>
          </a:p>
          <a:p>
            <a:pPr lvl="1"/>
            <a:r>
              <a:rPr lang="en-US" dirty="0" smtClean="0"/>
              <a:t>Lin Wang (ZTE Corporation)</a:t>
            </a:r>
          </a:p>
          <a:p>
            <a:r>
              <a:rPr lang="en-US" dirty="0" smtClean="0"/>
              <a:t>12/ 859 Short BA</a:t>
            </a:r>
          </a:p>
          <a:p>
            <a:pPr lvl="1"/>
            <a:r>
              <a:rPr lang="en-US" dirty="0" smtClean="0"/>
              <a:t>Alfred Asterjadhi (Qualcomm)</a:t>
            </a:r>
          </a:p>
          <a:p>
            <a:r>
              <a:rPr lang="en-US" dirty="0" smtClean="0"/>
              <a:t>12/861 EDCA Parameters for 11ah</a:t>
            </a:r>
          </a:p>
          <a:p>
            <a:pPr lvl="1"/>
            <a:r>
              <a:rPr lang="en-US" dirty="0" err="1" smtClean="0"/>
              <a:t>Amin</a:t>
            </a:r>
            <a:r>
              <a:rPr lang="en-US" dirty="0" smtClean="0"/>
              <a:t> </a:t>
            </a:r>
            <a:r>
              <a:rPr lang="en-US" dirty="0" err="1" smtClean="0"/>
              <a:t>Jafarian</a:t>
            </a:r>
            <a:r>
              <a:rPr lang="en-US" dirty="0" smtClean="0"/>
              <a:t> (Qualcomm)</a:t>
            </a:r>
          </a:p>
          <a:p>
            <a:r>
              <a:rPr lang="en-US" dirty="0" smtClean="0"/>
              <a:t>12/857 Short MAC header design</a:t>
            </a:r>
          </a:p>
          <a:p>
            <a:pPr lvl="1"/>
            <a:r>
              <a:rPr lang="en-US" dirty="0" smtClean="0"/>
              <a:t>Simone Merlin (Qualcomm)</a:t>
            </a:r>
          </a:p>
          <a:p>
            <a:pPr lvl="1"/>
            <a:endParaRPr lang="en-US" dirty="0" smtClean="0"/>
          </a:p>
          <a:p>
            <a:endParaRPr lang="en-US" dirty="0" smtClean="0"/>
          </a:p>
          <a:p>
            <a:pPr lvl="1"/>
            <a:endParaRPr lang="en-US" dirty="0" smtClean="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12/ 871 Spectrum access and </a:t>
            </a:r>
            <a:r>
              <a:rPr lang="en-US" dirty="0" err="1" smtClean="0"/>
              <a:t>Tx</a:t>
            </a:r>
            <a:r>
              <a:rPr lang="en-US" dirty="0" smtClean="0"/>
              <a:t> control for regulatory conformance</a:t>
            </a:r>
          </a:p>
          <a:p>
            <a:pPr lvl="1"/>
            <a:r>
              <a:rPr lang="en-US" dirty="0" err="1" smtClean="0"/>
              <a:t>Shusaku</a:t>
            </a:r>
            <a:r>
              <a:rPr lang="en-US" dirty="0" smtClean="0"/>
              <a:t> Shimada(Yokogawa Co.)</a:t>
            </a:r>
          </a:p>
          <a:p>
            <a:r>
              <a:rPr lang="en-US" dirty="0" smtClean="0"/>
              <a:t>12/872 Time Freq. Measurement Mechanism &amp; Procedure</a:t>
            </a:r>
          </a:p>
          <a:p>
            <a:pPr lvl="1"/>
            <a:r>
              <a:rPr lang="en-US" dirty="0" err="1" smtClean="0"/>
              <a:t>Shusaku</a:t>
            </a:r>
            <a:r>
              <a:rPr lang="en-US" dirty="0" smtClean="0"/>
              <a:t> Shimada(Yokogawa Co.)</a:t>
            </a:r>
          </a:p>
          <a:p>
            <a:r>
              <a:rPr lang="en-US" dirty="0" smtClean="0"/>
              <a:t>12/848 NDP type PS-Poll frame</a:t>
            </a:r>
          </a:p>
          <a:p>
            <a:pPr lvl="1"/>
            <a:r>
              <a:rPr lang="en-US" dirty="0" smtClean="0"/>
              <a:t>Young Hoon Kwon (</a:t>
            </a:r>
            <a:r>
              <a:rPr lang="en-US" dirty="0" err="1" smtClean="0"/>
              <a:t>Huawei</a:t>
            </a:r>
            <a:r>
              <a:rPr lang="en-US" dirty="0" smtClean="0"/>
              <a:t>)</a:t>
            </a:r>
          </a:p>
          <a:p>
            <a:r>
              <a:rPr lang="en-US" dirty="0" smtClean="0"/>
              <a:t>12/ 890 802.11ah Multi-User Aggregation PDU</a:t>
            </a:r>
          </a:p>
          <a:p>
            <a:pPr lvl="1"/>
            <a:r>
              <a:rPr lang="en-US" dirty="0" smtClean="0"/>
              <a:t>Fei Tong (CSR)</a:t>
            </a:r>
          </a:p>
          <a:p>
            <a:r>
              <a:rPr lang="en-US" dirty="0" smtClean="0"/>
              <a:t>12/869 Active Scanning for 11ah</a:t>
            </a:r>
          </a:p>
          <a:p>
            <a:pPr lvl="1"/>
            <a:r>
              <a:rPr lang="en-US" dirty="0" smtClean="0"/>
              <a:t>Jae </a:t>
            </a:r>
            <a:r>
              <a:rPr lang="en-US" dirty="0" err="1" smtClean="0"/>
              <a:t>Seung</a:t>
            </a:r>
            <a:r>
              <a:rPr lang="en-US" dirty="0" smtClean="0"/>
              <a:t> Lee (ETRI)</a:t>
            </a:r>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12/878 on-channel-switching-in-11ah</a:t>
            </a:r>
          </a:p>
          <a:p>
            <a:pPr lvl="1"/>
            <a:r>
              <a:rPr lang="en-US" dirty="0" err="1" smtClean="0"/>
              <a:t>Timo</a:t>
            </a:r>
            <a:r>
              <a:rPr lang="en-US" dirty="0" smtClean="0"/>
              <a:t> </a:t>
            </a:r>
            <a:r>
              <a:rPr lang="en-US" dirty="0" err="1" smtClean="0"/>
              <a:t>Koskela</a:t>
            </a:r>
            <a:r>
              <a:rPr lang="en-US" dirty="0" smtClean="0"/>
              <a:t> (</a:t>
            </a:r>
            <a:r>
              <a:rPr lang="en-US" dirty="0" err="1" smtClean="0"/>
              <a:t>Renesas</a:t>
            </a:r>
            <a:r>
              <a:rPr lang="en-US" dirty="0" smtClean="0"/>
              <a:t> Mobile Corporation)</a:t>
            </a:r>
          </a:p>
          <a:p>
            <a:r>
              <a:rPr lang="en-US" dirty="0" smtClean="0"/>
              <a:t>12/891 AID reassignment for TIM and non-TIM modes switching</a:t>
            </a:r>
          </a:p>
          <a:p>
            <a:pPr lvl="1"/>
            <a:r>
              <a:rPr lang="en-US" dirty="0" smtClean="0"/>
              <a:t>Betty Zhao (</a:t>
            </a:r>
            <a:r>
              <a:rPr lang="en-US" dirty="0" err="1" smtClean="0"/>
              <a:t>Huawei</a:t>
            </a:r>
            <a:r>
              <a:rPr lang="en-US" dirty="0" smtClean="0"/>
              <a:t>)</a:t>
            </a:r>
          </a:p>
          <a:p>
            <a:r>
              <a:rPr lang="en-US" dirty="0" smtClean="0"/>
              <a:t>12/ ??? Channel Access</a:t>
            </a:r>
          </a:p>
          <a:p>
            <a:pPr lvl="1"/>
            <a:r>
              <a:rPr lang="en-US" dirty="0" smtClean="0"/>
              <a:t>Fang </a:t>
            </a:r>
            <a:r>
              <a:rPr lang="en-US" dirty="0" err="1" smtClean="0"/>
              <a:t>Xie</a:t>
            </a:r>
            <a:r>
              <a:rPr lang="en-US" dirty="0" smtClean="0"/>
              <a:t> (CMCC)</a:t>
            </a:r>
          </a:p>
          <a:p>
            <a:r>
              <a:rPr lang="en-US" dirty="0" smtClean="0"/>
              <a:t>12/835 Responding Frame Selection</a:t>
            </a:r>
          </a:p>
          <a:p>
            <a:pPr lvl="1"/>
            <a:r>
              <a:rPr lang="en-US" dirty="0" smtClean="0"/>
              <a:t>Liwen Chu (STMicroelectronics)</a:t>
            </a:r>
          </a:p>
          <a:p>
            <a:r>
              <a:rPr lang="en-US" dirty="0" smtClean="0"/>
              <a:t>12/881 PS Mode Enhancements with Timing Indication</a:t>
            </a:r>
          </a:p>
          <a:p>
            <a:pPr lvl="1"/>
            <a:r>
              <a:rPr lang="en-US" dirty="0" smtClean="0"/>
              <a:t>Anna </a:t>
            </a:r>
            <a:r>
              <a:rPr lang="en-US" dirty="0" err="1" smtClean="0"/>
              <a:t>Pantelidou</a:t>
            </a:r>
            <a:r>
              <a:rPr lang="en-US" dirty="0" smtClean="0"/>
              <a:t> (</a:t>
            </a:r>
            <a:r>
              <a:rPr lang="en-US" dirty="0" err="1" smtClean="0"/>
              <a:t>Renesas</a:t>
            </a:r>
            <a:r>
              <a:rPr lang="en-US" dirty="0" smtClean="0"/>
              <a:t> Mobile Corporation)</a:t>
            </a:r>
          </a:p>
          <a:p>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14</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Straw Polls</a:t>
            </a:r>
            <a:endParaRPr lang="en-US" altLang="ko-KR" dirty="0">
              <a:ea typeface="굴림" pitchFamily="34" charset="-127"/>
            </a:endParaRPr>
          </a:p>
        </p:txBody>
      </p:sp>
      <p:sp>
        <p:nvSpPr>
          <p:cNvPr id="61443" name="Rectangle 3"/>
          <p:cNvSpPr>
            <a:spLocks noGrp="1" noChangeArrowheads="1"/>
          </p:cNvSpPr>
          <p:nvPr>
            <p:ph type="subTitle" idx="1"/>
          </p:nvPr>
        </p:nvSpPr>
        <p:spPr/>
        <p:txBody>
          <a:bodyPr/>
          <a:lstStyle/>
          <a:p>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pPr>
              <a:buNone/>
            </a:pPr>
            <a:endParaRPr lang="en-US" sz="1800" dirty="0" smtClean="0"/>
          </a:p>
        </p:txBody>
      </p:sp>
      <p:sp>
        <p:nvSpPr>
          <p:cNvPr id="4" name="Footer Placeholder 3"/>
          <p:cNvSpPr>
            <a:spLocks noGrp="1"/>
          </p:cNvSpPr>
          <p:nvPr>
            <p:ph type="ftr" sz="quarter" idx="11"/>
          </p:nvPr>
        </p:nvSpPr>
        <p:spPr/>
        <p:txBody>
          <a:bodyPr/>
          <a:lstStyle/>
          <a:p>
            <a:r>
              <a:rPr lang="en-US" altLang="ko-KR" smtClean="0"/>
              <a:t>Liu, Shao, Merlin</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15</a:t>
            </a:fld>
            <a:endParaRPr lang="en-US" altLang="ko-KR"/>
          </a:p>
        </p:txBody>
      </p:sp>
      <p:sp>
        <p:nvSpPr>
          <p:cNvPr id="6" name="Date Placeholder 5"/>
          <p:cNvSpPr>
            <a:spLocks noGrp="1"/>
          </p:cNvSpPr>
          <p:nvPr>
            <p:ph type="dt" sz="half" idx="2"/>
          </p:nvPr>
        </p:nvSpPr>
        <p:spPr/>
        <p:txBody>
          <a:bodyPr/>
          <a:lstStyle/>
          <a:p>
            <a:r>
              <a:rPr lang="en-US" altLang="ko-KR" smtClean="0"/>
              <a:t>July 2012</a:t>
            </a:r>
            <a:endParaRPr lang="en-US" altLang="ko-K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16</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Pre-Motions </a:t>
            </a:r>
            <a:r>
              <a:rPr lang="en-US" altLang="ko-KR" dirty="0">
                <a:ea typeface="굴림" pitchFamily="34" charset="-127"/>
              </a:rPr>
              <a:t>to be brought for vote in </a:t>
            </a:r>
            <a:r>
              <a:rPr lang="en-US" altLang="ko-KR" dirty="0" err="1" smtClean="0">
                <a:ea typeface="굴림" pitchFamily="34" charset="-127"/>
              </a:rPr>
              <a:t>TGah</a:t>
            </a:r>
            <a:r>
              <a:rPr lang="en-US" altLang="ko-KR" dirty="0" smtClean="0">
                <a:ea typeface="굴림" pitchFamily="34" charset="-127"/>
              </a:rPr>
              <a:t> </a:t>
            </a:r>
            <a:r>
              <a:rPr lang="en-US" altLang="ko-KR" dirty="0">
                <a:ea typeface="굴림" pitchFamily="34" charset="-127"/>
              </a:rPr>
              <a:t>task group</a:t>
            </a:r>
          </a:p>
        </p:txBody>
      </p:sp>
      <p:sp>
        <p:nvSpPr>
          <p:cNvPr id="61443" name="Rectangle 3"/>
          <p:cNvSpPr>
            <a:spLocks noGrp="1" noChangeArrowheads="1"/>
          </p:cNvSpPr>
          <p:nvPr>
            <p:ph type="subTitle" idx="1"/>
          </p:nvPr>
        </p:nvSpPr>
        <p:spPr/>
        <p:txBody>
          <a:bodyPr/>
          <a:lstStyle/>
          <a:p>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17</a:t>
            </a:fld>
            <a:endParaRPr lang="en-US" altLang="ko-K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18</a:t>
            </a:fld>
            <a:endParaRPr lang="en-US" altLang="ko-KR"/>
          </a:p>
        </p:txBody>
      </p:sp>
      <p:sp>
        <p:nvSpPr>
          <p:cNvPr id="32770" name="Rectangle 2"/>
          <p:cNvSpPr>
            <a:spLocks noGrp="1" noChangeArrowheads="1"/>
          </p:cNvSpPr>
          <p:nvPr>
            <p:ph type="title"/>
          </p:nvPr>
        </p:nvSpPr>
        <p:spPr/>
        <p:txBody>
          <a:bodyPr/>
          <a:lstStyle/>
          <a:p>
            <a:r>
              <a:rPr lang="en-GB" dirty="0"/>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11-11-1137-09-00ah-specification-framework-for-tgah.docx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r>
              <a:rPr lang="en-US" altLang="ko-KR" sz="1800" b="1" dirty="0" smtClean="0">
                <a:ea typeface="굴림" pitchFamily="34" charset="-127"/>
                <a:cs typeface="+mn-cs"/>
              </a:rPr>
              <a:t>[7] 11-12-0879-07-00ah-tgah-july-2012-agenda</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 - Policies</a:t>
            </a:r>
            <a:endParaRPr lang="en-US" dirty="0"/>
          </a:p>
        </p:txBody>
      </p:sp>
      <p:sp>
        <p:nvSpPr>
          <p:cNvPr id="8" name="Subtitle 7"/>
          <p:cNvSpPr>
            <a:spLocks noGrp="1"/>
          </p:cNvSpPr>
          <p:nvPr>
            <p:ph type="subTitle" idx="1"/>
          </p:nvPr>
        </p:nvSpPr>
        <p:spPr/>
        <p:txBody>
          <a:bodyPr/>
          <a:lstStyle/>
          <a:p>
            <a:endParaRPr lang="en-US"/>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19</a:t>
            </a:fld>
            <a:endParaRPr lang="en-US" altLang="ko-K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solidFill>
                  <a:schemeClr val="tx2"/>
                </a:solidFill>
                <a:ea typeface="굴림" pitchFamily="34" charset="-127"/>
              </a:rPr>
              <a:t>July</a:t>
            </a:r>
            <a:r>
              <a:rPr lang="en-US" altLang="ko-KR" sz="2800" b="1" dirty="0" smtClean="0">
                <a:ea typeface="굴림" pitchFamily="34" charset="-127"/>
              </a:rPr>
              <a:t> 17, 2012 </a:t>
            </a:r>
            <a:r>
              <a:rPr lang="en-US" altLang="ko-KR" sz="2800" b="1" dirty="0">
                <a:ea typeface="굴림" pitchFamily="34" charset="-127"/>
              </a:rPr>
              <a:t>– </a:t>
            </a:r>
            <a:r>
              <a:rPr lang="en-US" altLang="ko-KR" sz="2800" b="1" dirty="0" smtClean="0">
                <a:ea typeface="굴림" pitchFamily="34" charset="-127"/>
              </a:rPr>
              <a:t>PM2, San Diego, CA </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indent="-342900">
              <a:lnSpc>
                <a:spcPct val="80000"/>
              </a:lnSpc>
              <a:spcBef>
                <a:spcPts val="600"/>
              </a:spcBef>
              <a:spcAft>
                <a:spcPts val="600"/>
              </a:spcAft>
              <a:buFont typeface="Arial" pitchFamily="34" charset="0"/>
              <a:buChar char="•"/>
            </a:pPr>
            <a:r>
              <a:rPr lang="en-US" altLang="ko-KR" sz="2400" b="1" dirty="0" smtClean="0">
                <a:ea typeface="굴림" pitchFamily="34" charset="-127"/>
              </a:rPr>
              <a:t>Designation of a secretary for the minutes </a:t>
            </a:r>
          </a:p>
          <a:p>
            <a:pPr indent="-342900">
              <a:lnSpc>
                <a:spcPct val="80000"/>
              </a:lnSpc>
              <a:spcBef>
                <a:spcPts val="1200"/>
              </a:spcBef>
              <a:spcAft>
                <a:spcPts val="1200"/>
              </a:spcAft>
              <a:buFont typeface="Arial" pitchFamily="34" charset="0"/>
              <a:buChar char="•"/>
            </a:pPr>
            <a:r>
              <a:rPr lang="en-US" altLang="ko-KR" sz="2400" b="1" dirty="0" smtClean="0">
                <a:ea typeface="굴림" pitchFamily="34" charset="-127"/>
              </a:rPr>
              <a:t>Reminder on Affiliation, IEEE Patent review and IP claims policies</a:t>
            </a:r>
            <a:endParaRPr lang="en-US" altLang="ko-KR" sz="2000" dirty="0">
              <a:ea typeface="굴림" pitchFamily="34" charset="-127"/>
            </a:endParaRPr>
          </a:p>
          <a:p>
            <a:pPr indent="-342900">
              <a:lnSpc>
                <a:spcPct val="80000"/>
              </a:lnSpc>
              <a:spcBef>
                <a:spcPts val="600"/>
              </a:spcBef>
              <a:spcAft>
                <a:spcPts val="600"/>
              </a:spcAft>
              <a:buFont typeface="Arial" pitchFamily="34" charset="0"/>
              <a:buChar char="•"/>
            </a:pPr>
            <a:r>
              <a:rPr lang="en-US" altLang="ko-KR" sz="2400" b="1" dirty="0" smtClean="0">
                <a:ea typeface="굴림" pitchFamily="34" charset="-127"/>
              </a:rPr>
              <a:t>Reminder to record attendance</a:t>
            </a:r>
            <a:endParaRPr lang="en-US" altLang="ko-KR" sz="2400" b="1" dirty="0" smtClean="0">
              <a:solidFill>
                <a:srgbClr val="FF0000"/>
              </a:solidFill>
              <a:ea typeface="굴림" pitchFamily="34" charset="-127"/>
            </a:endParaRPr>
          </a:p>
          <a:p>
            <a:pPr indent="-342900">
              <a:lnSpc>
                <a:spcPct val="80000"/>
              </a:lnSpc>
              <a:spcBef>
                <a:spcPts val="600"/>
              </a:spcBef>
              <a:spcAft>
                <a:spcPts val="600"/>
              </a:spcAft>
              <a:buFont typeface="Arial" pitchFamily="34" charset="0"/>
              <a:buChar char="•"/>
            </a:pPr>
            <a:r>
              <a:rPr lang="en-US" altLang="ko-KR" sz="2400" b="1" dirty="0" smtClean="0">
                <a:ea typeface="굴림" pitchFamily="34" charset="-127"/>
              </a:rPr>
              <a:t>Summary of operating rules for MAC ad hoc group</a:t>
            </a:r>
            <a:endParaRPr lang="en-US" altLang="ko-KR" sz="2000" dirty="0" smtClean="0">
              <a:solidFill>
                <a:srgbClr val="FF0000"/>
              </a:solidFill>
              <a:ea typeface="굴림" pitchFamily="34" charset="-127"/>
            </a:endParaRPr>
          </a:p>
          <a:p>
            <a:pPr indent="-342900">
              <a:lnSpc>
                <a:spcPct val="80000"/>
              </a:lnSpc>
              <a:spcBef>
                <a:spcPts val="600"/>
              </a:spcBef>
              <a:spcAft>
                <a:spcPts val="600"/>
              </a:spcAft>
              <a:buFont typeface="Arial" pitchFamily="34" charset="0"/>
              <a:buChar char="•"/>
            </a:pPr>
            <a:r>
              <a:rPr lang="en-US" altLang="ko-KR" sz="2400" b="1" dirty="0" smtClean="0">
                <a:ea typeface="굴림" pitchFamily="34" charset="-127"/>
              </a:rPr>
              <a:t>Submissions </a:t>
            </a:r>
          </a:p>
          <a:p>
            <a:pPr lvl="2" indent="-342900">
              <a:lnSpc>
                <a:spcPct val="80000"/>
              </a:lnSpc>
              <a:spcBef>
                <a:spcPts val="600"/>
              </a:spcBef>
              <a:spcAft>
                <a:spcPts val="600"/>
              </a:spcAft>
              <a:buFont typeface="Wingdings" pitchFamily="2" charset="2"/>
              <a:buChar char="§"/>
            </a:pPr>
            <a:r>
              <a:rPr lang="en-US" altLang="ko-KR" sz="2400" dirty="0" smtClean="0">
                <a:ea typeface="굴림" pitchFamily="34" charset="-127"/>
              </a:rPr>
              <a:t>Any more submissions?</a:t>
            </a:r>
          </a:p>
          <a:p>
            <a:pPr indent="-342900">
              <a:lnSpc>
                <a:spcPct val="80000"/>
              </a:lnSpc>
              <a:spcBef>
                <a:spcPts val="600"/>
              </a:spcBef>
              <a:spcAft>
                <a:spcPts val="600"/>
              </a:spcAft>
              <a:buFont typeface="Arial" pitchFamily="34" charset="0"/>
              <a:buChar char="•"/>
            </a:pPr>
            <a:r>
              <a:rPr lang="en-US" altLang="ko-KR" sz="2400" b="1" dirty="0" smtClean="0">
                <a:ea typeface="굴림" pitchFamily="34" charset="-127"/>
              </a:rPr>
              <a:t>Straw polls / Pre-motions</a:t>
            </a:r>
          </a:p>
          <a:p>
            <a:pPr indent="-342900">
              <a:lnSpc>
                <a:spcPct val="80000"/>
              </a:lnSpc>
              <a:spcBef>
                <a:spcPts val="600"/>
              </a:spcBef>
              <a:spcAft>
                <a:spcPts val="600"/>
              </a:spcAft>
              <a:buFontTx/>
              <a:buChar char="•"/>
            </a:pPr>
            <a:endParaRPr lang="en-US" altLang="ko-KR" sz="2400" b="1" dirty="0" smtClean="0">
              <a:ea typeface="굴림" pitchFamily="34" charset="-127"/>
            </a:endParaRPr>
          </a:p>
          <a:p>
            <a:pPr indent="-342900">
              <a:lnSpc>
                <a:spcPct val="80000"/>
              </a:lnSpc>
              <a:spcBef>
                <a:spcPts val="600"/>
              </a:spcBef>
              <a:spcAft>
                <a:spcPts val="600"/>
              </a:spcAft>
              <a:buFontTx/>
              <a:buChar char="•"/>
            </a:pPr>
            <a:endParaRPr lang="en-US" altLang="ko-KR" sz="2000"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smtClean="0"/>
              <a:t>July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8"/>
          <p:cNvSpPr>
            <a:spLocks noGrp="1"/>
          </p:cNvSpPr>
          <p:nvPr>
            <p:ph type="ftr" sz="quarter" idx="11"/>
          </p:nvPr>
        </p:nvSpPr>
        <p:spPr/>
        <p:txBody>
          <a:bodyPr/>
          <a:lstStyle/>
          <a:p>
            <a:pPr>
              <a:defRPr/>
            </a:pPr>
            <a:r>
              <a:rPr lang="en-US" smtClean="0"/>
              <a:t>Liu, Shao, Merlin</a:t>
            </a:r>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dirty="0"/>
              <a:t>Slide #1</a:t>
            </a:r>
            <a:endParaRPr lang="en-US" dirty="0"/>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Liu, Shao, Merlin</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7"/>
          <p:cNvSpPr>
            <a:spLocks noGrp="1"/>
          </p:cNvSpPr>
          <p:nvPr>
            <p:ph type="ftr" sz="quarter" idx="11"/>
          </p:nvPr>
        </p:nvSpPr>
        <p:spPr/>
        <p:txBody>
          <a:bodyPr/>
          <a:lstStyle/>
          <a:p>
            <a:pPr>
              <a:defRPr/>
            </a:pPr>
            <a:r>
              <a:rPr lang="en-US" smtClean="0"/>
              <a:t>Liu, Shao, Merlin</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2"/>
          </p:nvPr>
        </p:nvSpPr>
        <p:spPr>
          <a:xfrm>
            <a:off x="696912" y="332601"/>
            <a:ext cx="1208087" cy="276999"/>
          </a:xfrm>
        </p:spPr>
        <p:txBody>
          <a:bodyPr/>
          <a:lstStyle/>
          <a:p>
            <a:pPr>
              <a:defRPr/>
            </a:pPr>
            <a:r>
              <a:rPr lang="en-US" smtClean="0"/>
              <a:t>July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7" name="Footer Placeholder 6"/>
          <p:cNvSpPr>
            <a:spLocks noGrp="1"/>
          </p:cNvSpPr>
          <p:nvPr>
            <p:ph type="ftr" sz="quarter" idx="11"/>
          </p:nvPr>
        </p:nvSpPr>
        <p:spPr/>
        <p:txBody>
          <a:bodyPr/>
          <a:lstStyle/>
          <a:p>
            <a:pPr>
              <a:defRPr/>
            </a:pPr>
            <a:r>
              <a:rPr lang="en-US" smtClean="0"/>
              <a:t>Liu, Shao, Merlin</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Footer Placeholder 7"/>
          <p:cNvSpPr>
            <a:spLocks noGrp="1"/>
          </p:cNvSpPr>
          <p:nvPr>
            <p:ph type="ftr" sz="quarter" idx="11"/>
          </p:nvPr>
        </p:nvSpPr>
        <p:spPr/>
        <p:txBody>
          <a:bodyPr/>
          <a:lstStyle/>
          <a:p>
            <a:pPr>
              <a:defRPr/>
            </a:pPr>
            <a:r>
              <a:rPr lang="en-US" smtClean="0"/>
              <a:t>Liu, Shao, Merlin</a:t>
            </a:r>
            <a:endParaRPr lang="en-U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25</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26</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27</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ad hoc operating rules (1) </a:t>
            </a:r>
            <a:endParaRPr lang="en-US" dirty="0"/>
          </a:p>
        </p:txBody>
      </p:sp>
      <p:sp>
        <p:nvSpPr>
          <p:cNvPr id="3" name="Content Placeholder 2"/>
          <p:cNvSpPr>
            <a:spLocks noGrp="1"/>
          </p:cNvSpPr>
          <p:nvPr>
            <p:ph idx="1"/>
          </p:nvPr>
        </p:nvSpPr>
        <p:spPr>
          <a:xfrm>
            <a:off x="685800" y="1905000"/>
            <a:ext cx="7772400" cy="4114800"/>
          </a:xfrm>
        </p:spPr>
        <p:txBody>
          <a:bodyPr/>
          <a:lstStyle/>
          <a:p>
            <a:r>
              <a:rPr lang="en-US" sz="2000" b="0" dirty="0" smtClean="0"/>
              <a:t>The following summary is derived from 11-12/239r2</a:t>
            </a:r>
            <a:endParaRPr lang="en-GB" sz="2000" b="0" u="sng" dirty="0" smtClean="0"/>
          </a:p>
          <a:p>
            <a:pPr lvl="1"/>
            <a:r>
              <a:rPr lang="en-GB" sz="1800" b="1" u="sng" dirty="0" smtClean="0"/>
              <a:t>Pre-Motion:</a:t>
            </a:r>
            <a:r>
              <a:rPr lang="en-GB" sz="1800" b="1" dirty="0" smtClean="0"/>
              <a:t> A pre-motion (doesn’t require voting rights) result of &gt;=75% is required within an Ad Hoc to approve the resolution of all or part of an issue and forward that resolved item to the </a:t>
            </a:r>
            <a:r>
              <a:rPr lang="en-GB" sz="1800" b="1" dirty="0" err="1" smtClean="0"/>
              <a:t>Taskgroup</a:t>
            </a:r>
            <a:r>
              <a:rPr lang="en-GB" sz="1800" b="1" dirty="0" smtClean="0"/>
              <a:t> where it becomes a motion that requires &gt;=75% approval to modify the specification framework or the draft specification.</a:t>
            </a:r>
          </a:p>
          <a:p>
            <a:pPr lvl="2"/>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pPr lvl="1"/>
            <a:r>
              <a:rPr lang="en-GB" sz="1800" b="0" u="sng" dirty="0" smtClean="0"/>
              <a:t>Stalemate:</a:t>
            </a:r>
            <a:r>
              <a:rPr lang="en-GB" sz="1800" b="0" dirty="0" smtClean="0"/>
              <a:t> In the case a consensus can not be reached within an Ad Hoc group (a stalemate that prohibits further progress), the subject is moved to the </a:t>
            </a:r>
            <a:r>
              <a:rPr lang="en-GB" sz="1800" b="0" dirty="0" err="1" smtClean="0"/>
              <a:t>Taskgroup</a:t>
            </a:r>
            <a:r>
              <a:rPr lang="en-GB" sz="1800" b="0" dirty="0" smtClean="0"/>
              <a:t> if an Ad Hoc straw poll vote to move the subject to the </a:t>
            </a:r>
            <a:r>
              <a:rPr lang="en-GB" sz="1800" b="0" dirty="0" err="1" smtClean="0"/>
              <a:t>Taskgroup</a:t>
            </a:r>
            <a:r>
              <a:rPr lang="en-GB" sz="1800" b="0" dirty="0" smtClean="0"/>
              <a:t> achieves &gt;50% approval. </a:t>
            </a:r>
            <a:endParaRPr lang="en-US" sz="16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ad hoc operating rules (2) </a:t>
            </a:r>
            <a:endParaRPr lang="en-US" dirty="0"/>
          </a:p>
        </p:txBody>
      </p:sp>
      <p:sp>
        <p:nvSpPr>
          <p:cNvPr id="3" name="Content Placeholder 2"/>
          <p:cNvSpPr>
            <a:spLocks noGrp="1"/>
          </p:cNvSpPr>
          <p:nvPr>
            <p:ph idx="1"/>
          </p:nvPr>
        </p:nvSpPr>
        <p:spPr/>
        <p:txBody>
          <a:bodyPr/>
          <a:lstStyle/>
          <a:p>
            <a:r>
              <a:rPr lang="en-US" sz="2000" b="0" dirty="0" smtClean="0"/>
              <a:t>The following summary is derived from 11-12/239r2</a:t>
            </a:r>
            <a:endParaRPr lang="en-GB" sz="2000" b="0" u="sng" dirty="0" smtClean="0"/>
          </a:p>
          <a:p>
            <a:pPr lvl="1"/>
            <a:r>
              <a:rPr lang="en-GB" sz="1800" b="0" u="sng" dirty="0" smtClean="0"/>
              <a:t>Transfer to another ad hoc: </a:t>
            </a:r>
            <a:r>
              <a:rPr lang="en-GB" sz="1800" b="0" dirty="0" smtClean="0"/>
              <a:t>A motion passing with &gt;50% in the </a:t>
            </a:r>
            <a:r>
              <a:rPr lang="en-GB" sz="1800" b="0" dirty="0" err="1" smtClean="0"/>
              <a:t>Taskgroup</a:t>
            </a:r>
            <a:r>
              <a:rPr lang="en-GB" sz="1800" b="0" dirty="0" smtClean="0"/>
              <a:t> shall be sufficient to move an issue previously assigned to an Ad Hoc group to any Ad Hoc group. A straw poll vote of &gt;50% is required in an Ad Hoc group to refuse an issue from the </a:t>
            </a:r>
            <a:r>
              <a:rPr lang="en-GB" sz="1800" b="0" dirty="0" err="1" smtClean="0"/>
              <a:t>Taskgroup</a:t>
            </a:r>
            <a:r>
              <a:rPr lang="en-GB" sz="1800" b="0" dirty="0" smtClean="0"/>
              <a:t>.</a:t>
            </a:r>
            <a:endParaRPr lang="en-US" sz="1800" b="0" dirty="0" smtClean="0"/>
          </a:p>
          <a:p>
            <a:pPr lvl="1"/>
            <a:r>
              <a:rPr lang="en-GB" sz="1800" b="0" u="sng" dirty="0" smtClean="0"/>
              <a:t>Transfer to another ad hoc: </a:t>
            </a:r>
            <a:r>
              <a:rPr lang="en-GB" sz="18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b="0" dirty="0" smtClean="0"/>
          </a:p>
          <a:p>
            <a:pPr lvl="1"/>
            <a:r>
              <a:rPr lang="en-GB" sz="1800" b="0" dirty="0" smtClean="0"/>
              <a:t>To be accepted into the Draft specification, proposals from Ad Hoc group require a motion that passes with &gt;=75% </a:t>
            </a:r>
            <a:r>
              <a:rPr lang="en-GB" sz="1800" b="0" dirty="0" err="1" smtClean="0"/>
              <a:t>Taskgroup</a:t>
            </a:r>
            <a:r>
              <a:rPr lang="en-GB" sz="1800" b="0" dirty="0" smtClean="0"/>
              <a:t> approval </a:t>
            </a:r>
            <a:endParaRPr lang="en-US" sz="18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5</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6</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a:ea typeface="굴림" pitchFamily="34" charset="-127"/>
              </a:rPr>
              <a:t>Text coloring:</a:t>
            </a:r>
          </a:p>
          <a:p>
            <a:pPr lvl="1"/>
            <a:r>
              <a:rPr lang="en-US" altLang="ko-KR" dirty="0">
                <a:ea typeface="굴림" pitchFamily="34" charset="-127"/>
              </a:rPr>
              <a:t>Black = pending agenda item</a:t>
            </a:r>
          </a:p>
          <a:p>
            <a:pPr lvl="1"/>
            <a:r>
              <a:rPr lang="en-US" altLang="ko-KR" dirty="0">
                <a:solidFill>
                  <a:srgbClr val="FF3300"/>
                </a:solidFill>
                <a:ea typeface="굴림" pitchFamily="34" charset="-127"/>
              </a:rPr>
              <a:t>Red</a:t>
            </a:r>
            <a:r>
              <a:rPr lang="en-US" altLang="ko-KR" dirty="0">
                <a:ea typeface="굴림" pitchFamily="34" charset="-127"/>
              </a:rPr>
              <a:t> = item partially addressed</a:t>
            </a:r>
          </a:p>
          <a:p>
            <a:pPr lvl="1"/>
            <a:r>
              <a:rPr lang="en-US" altLang="ko-KR" dirty="0">
                <a:solidFill>
                  <a:srgbClr val="00CC00"/>
                </a:solidFill>
                <a:ea typeface="굴림" pitchFamily="34" charset="-127"/>
              </a:rPr>
              <a:t>Green</a:t>
            </a:r>
            <a:r>
              <a:rPr lang="en-US" altLang="ko-KR" dirty="0">
                <a:ea typeface="굴림" pitchFamily="34" charset="-127"/>
              </a:rPr>
              <a:t> = item completed</a:t>
            </a:r>
          </a:p>
          <a:p>
            <a:pPr lvl="1"/>
            <a:r>
              <a:rPr lang="en-US" altLang="ko-KR" dirty="0">
                <a:solidFill>
                  <a:schemeClr val="bg2"/>
                </a:solidFill>
                <a:ea typeface="굴림" pitchFamily="34" charset="-127"/>
              </a:rPr>
              <a:t>Gray</a:t>
            </a:r>
            <a:r>
              <a:rPr lang="en-US" altLang="ko-KR" dirty="0">
                <a:ea typeface="굴림" pitchFamily="34" charset="-127"/>
              </a:rPr>
              <a:t> = item not </a:t>
            </a:r>
            <a:r>
              <a:rPr lang="en-US" altLang="ko-KR" dirty="0" smtClean="0">
                <a:ea typeface="굴림" pitchFamily="34" charset="-127"/>
              </a:rPr>
              <a:t>addressed</a:t>
            </a:r>
          </a:p>
          <a:p>
            <a:pPr lvl="1"/>
            <a:endParaRPr lang="en-US" altLang="ko-KR" dirty="0" smtClean="0">
              <a:ea typeface="굴림" pitchFamily="34" charset="-127"/>
            </a:endParaRPr>
          </a:p>
          <a:p>
            <a:r>
              <a:rPr lang="en-US" altLang="ko-KR" dirty="0" smtClean="0">
                <a:ea typeface="굴림" pitchFamily="34" charset="-127"/>
              </a:rPr>
              <a:t>The following slides include all the MAC submissions as shown in TG agenda 11-12/0879r7</a:t>
            </a: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12/816r0 Channel selection for 802.11ah</a:t>
            </a:r>
          </a:p>
          <a:p>
            <a:pPr lvl="1"/>
            <a:r>
              <a:rPr lang="en-US" dirty="0" err="1" smtClean="0">
                <a:solidFill>
                  <a:srgbClr val="00B050"/>
                </a:solidFill>
              </a:rPr>
              <a:t>Huai-Rong</a:t>
            </a:r>
            <a:r>
              <a:rPr lang="en-US" dirty="0" smtClean="0">
                <a:solidFill>
                  <a:srgbClr val="00B050"/>
                </a:solidFill>
              </a:rPr>
              <a:t> </a:t>
            </a:r>
            <a:r>
              <a:rPr lang="en-US" dirty="0" err="1" smtClean="0">
                <a:solidFill>
                  <a:srgbClr val="00B050"/>
                </a:solidFill>
              </a:rPr>
              <a:t>Shao</a:t>
            </a:r>
            <a:r>
              <a:rPr lang="en-US" dirty="0" smtClean="0">
                <a:solidFill>
                  <a:srgbClr val="00B050"/>
                </a:solidFill>
              </a:rPr>
              <a:t>, et. al. (Samsung Electronics)</a:t>
            </a:r>
          </a:p>
          <a:p>
            <a:r>
              <a:rPr lang="en-US" dirty="0" smtClean="0">
                <a:solidFill>
                  <a:srgbClr val="00B050"/>
                </a:solidFill>
              </a:rPr>
              <a:t>11-12/830r0 NDP Probing </a:t>
            </a:r>
          </a:p>
          <a:p>
            <a:pPr lvl="1"/>
            <a:r>
              <a:rPr lang="en-US" sz="2400" dirty="0" err="1" smtClean="0">
                <a:solidFill>
                  <a:srgbClr val="00B050"/>
                </a:solidFill>
              </a:rPr>
              <a:t>Yongho</a:t>
            </a:r>
            <a:r>
              <a:rPr lang="en-US" sz="2400" dirty="0" smtClean="0">
                <a:solidFill>
                  <a:srgbClr val="00B050"/>
                </a:solidFill>
              </a:rPr>
              <a:t> </a:t>
            </a:r>
            <a:r>
              <a:rPr lang="en-US" sz="2400" dirty="0" err="1" smtClean="0">
                <a:solidFill>
                  <a:srgbClr val="00B050"/>
                </a:solidFill>
              </a:rPr>
              <a:t>Seok</a:t>
            </a:r>
            <a:r>
              <a:rPr lang="en-US" sz="2400" dirty="0" smtClean="0">
                <a:solidFill>
                  <a:srgbClr val="00B050"/>
                </a:solidFill>
              </a:rPr>
              <a:t> (LG Electronics) - MAC</a:t>
            </a:r>
            <a:endParaRPr lang="en-US" sz="2400" dirty="0">
              <a:solidFill>
                <a:srgbClr val="00B050"/>
              </a:solidFill>
            </a:endParaRP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772400" cy="685800"/>
          </a:xfrm>
        </p:spPr>
        <p:txBody>
          <a:bodyPr/>
          <a:lstStyle/>
          <a:p>
            <a:r>
              <a:rPr lang="en-US" dirty="0" smtClean="0"/>
              <a:t>Submissions</a:t>
            </a:r>
            <a:endParaRPr lang="en-US" dirty="0"/>
          </a:p>
        </p:txBody>
      </p:sp>
      <p:sp>
        <p:nvSpPr>
          <p:cNvPr id="3" name="Content Placeholder 2"/>
          <p:cNvSpPr>
            <a:spLocks noGrp="1"/>
          </p:cNvSpPr>
          <p:nvPr>
            <p:ph idx="1"/>
          </p:nvPr>
        </p:nvSpPr>
        <p:spPr>
          <a:xfrm>
            <a:off x="838200" y="1371600"/>
            <a:ext cx="7772400" cy="5181600"/>
          </a:xfrm>
        </p:spPr>
        <p:txBody>
          <a:bodyPr/>
          <a:lstStyle/>
          <a:p>
            <a:endParaRPr lang="en-US" sz="1000" dirty="0" smtClean="0"/>
          </a:p>
          <a:p>
            <a:r>
              <a:rPr lang="en-US" sz="1800" dirty="0" smtClean="0">
                <a:solidFill>
                  <a:srgbClr val="00CC00"/>
                </a:solidFill>
              </a:rPr>
              <a:t>11-12/831r0 Uplink Channel Access General Procedure</a:t>
            </a:r>
          </a:p>
          <a:p>
            <a:pPr lvl="1"/>
            <a:r>
              <a:rPr lang="en-US" sz="1800" dirty="0" err="1" smtClean="0">
                <a:solidFill>
                  <a:srgbClr val="00CC00"/>
                </a:solidFill>
              </a:rPr>
              <a:t>Yongho</a:t>
            </a:r>
            <a:r>
              <a:rPr lang="en-US" sz="1800" dirty="0" smtClean="0">
                <a:solidFill>
                  <a:srgbClr val="00CC00"/>
                </a:solidFill>
              </a:rPr>
              <a:t> </a:t>
            </a:r>
            <a:r>
              <a:rPr lang="en-US" sz="1800" dirty="0" err="1" smtClean="0">
                <a:solidFill>
                  <a:srgbClr val="00CC00"/>
                </a:solidFill>
              </a:rPr>
              <a:t>Seok</a:t>
            </a:r>
            <a:r>
              <a:rPr lang="en-US" sz="1800" dirty="0" smtClean="0">
                <a:solidFill>
                  <a:srgbClr val="00CC00"/>
                </a:solidFill>
              </a:rPr>
              <a:t> (LG Electronics) – MAC</a:t>
            </a:r>
          </a:p>
          <a:p>
            <a:r>
              <a:rPr lang="en-US" sz="1800" dirty="0" smtClean="0">
                <a:solidFill>
                  <a:srgbClr val="00CC00"/>
                </a:solidFill>
              </a:rPr>
              <a:t>12/ 843 Restricted Access Window Signaling for Uplink Channel Access</a:t>
            </a:r>
          </a:p>
          <a:p>
            <a:pPr lvl="1"/>
            <a:r>
              <a:rPr lang="en-US" sz="1800" dirty="0" smtClean="0">
                <a:solidFill>
                  <a:srgbClr val="00CC00"/>
                </a:solidFill>
              </a:rPr>
              <a:t>(Nokia)</a:t>
            </a:r>
          </a:p>
          <a:p>
            <a:pPr lvl="0"/>
            <a:r>
              <a:rPr lang="en-US" sz="1800" dirty="0" smtClean="0">
                <a:solidFill>
                  <a:srgbClr val="00CC00"/>
                </a:solidFill>
              </a:rPr>
              <a:t>11-12/840r0 AP assisted medium synchronization</a:t>
            </a:r>
          </a:p>
          <a:p>
            <a:pPr lvl="1">
              <a:defRPr/>
            </a:pPr>
            <a:r>
              <a:rPr lang="en-US" sz="1800" dirty="0" err="1" smtClean="0">
                <a:solidFill>
                  <a:srgbClr val="00CC00"/>
                </a:solidFill>
              </a:rPr>
              <a:t>Minyoung</a:t>
            </a:r>
            <a:r>
              <a:rPr lang="en-US" sz="1800" dirty="0" smtClean="0">
                <a:solidFill>
                  <a:srgbClr val="00CC00"/>
                </a:solidFill>
              </a:rPr>
              <a:t> Park (Intel) – MAC</a:t>
            </a:r>
          </a:p>
          <a:p>
            <a:r>
              <a:rPr lang="en-US" sz="1800" dirty="0" smtClean="0">
                <a:solidFill>
                  <a:srgbClr val="00CC00"/>
                </a:solidFill>
              </a:rPr>
              <a:t>12/409 channel-access-supporting-low-power-operation</a:t>
            </a:r>
          </a:p>
          <a:p>
            <a:pPr lvl="1"/>
            <a:r>
              <a:rPr lang="en-US" sz="1800" dirty="0" err="1" smtClean="0">
                <a:solidFill>
                  <a:srgbClr val="00CC00"/>
                </a:solidFill>
              </a:rPr>
              <a:t>Zander</a:t>
            </a:r>
            <a:r>
              <a:rPr lang="en-US" sz="1800" dirty="0" smtClean="0">
                <a:solidFill>
                  <a:srgbClr val="00CC00"/>
                </a:solidFill>
              </a:rPr>
              <a:t> Lei (I2R) – MAC</a:t>
            </a:r>
            <a:endParaRPr lang="en-US" sz="1800" b="0" dirty="0" smtClean="0">
              <a:solidFill>
                <a:srgbClr val="00CC00"/>
              </a:solidFill>
            </a:endParaRPr>
          </a:p>
          <a:p>
            <a:r>
              <a:rPr lang="en-US" sz="1800" dirty="0" smtClean="0">
                <a:solidFill>
                  <a:srgbClr val="00CC00"/>
                </a:solidFill>
              </a:rPr>
              <a:t>12/823 Target Wake Time</a:t>
            </a:r>
          </a:p>
          <a:p>
            <a:pPr lvl="1"/>
            <a:r>
              <a:rPr lang="en-US" sz="1800" dirty="0" smtClean="0">
                <a:solidFill>
                  <a:srgbClr val="00CC00"/>
                </a:solidFill>
              </a:rPr>
              <a:t>Matthew Fischer (Broadcom)</a:t>
            </a:r>
          </a:p>
          <a:p>
            <a:r>
              <a:rPr lang="en-US" sz="1800" dirty="0" smtClean="0">
                <a:solidFill>
                  <a:srgbClr val="00CC00"/>
                </a:solidFill>
              </a:rPr>
              <a:t>12/834 Speed Frame Exchange </a:t>
            </a:r>
          </a:p>
          <a:p>
            <a:pPr lvl="1"/>
            <a:r>
              <a:rPr lang="en-US" sz="1800" dirty="0" smtClean="0">
                <a:solidFill>
                  <a:srgbClr val="00CC00"/>
                </a:solidFill>
              </a:rPr>
              <a:t>Eric Wong (Broadcom)</a:t>
            </a:r>
          </a:p>
          <a:p>
            <a:r>
              <a:rPr lang="en-US" sz="1800" dirty="0" smtClean="0"/>
              <a:t>12/867 non-TIM Allocation</a:t>
            </a:r>
          </a:p>
          <a:p>
            <a:pPr lvl="1"/>
            <a:r>
              <a:rPr lang="en-US" sz="1800" dirty="0" err="1" smtClean="0"/>
              <a:t>Hyoungjin</a:t>
            </a:r>
            <a:r>
              <a:rPr lang="en-US" sz="1800" dirty="0" smtClean="0"/>
              <a:t> Kwon (ETRI)</a:t>
            </a:r>
            <a:endParaRPr lang="en-US" sz="1000" dirty="0" smtClean="0"/>
          </a:p>
          <a:p>
            <a:endParaRPr lang="en-US" sz="1000" dirty="0" smtClean="0"/>
          </a:p>
          <a:p>
            <a:endParaRPr lang="en-US" sz="1400" dirty="0" smtClean="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772400" cy="685800"/>
          </a:xfrm>
        </p:spPr>
        <p:txBody>
          <a:bodyPr/>
          <a:lstStyle/>
          <a:p>
            <a:r>
              <a:rPr lang="en-US" dirty="0" smtClean="0"/>
              <a:t>Submissions</a:t>
            </a:r>
            <a:endParaRPr lang="en-US" dirty="0"/>
          </a:p>
        </p:txBody>
      </p:sp>
      <p:sp>
        <p:nvSpPr>
          <p:cNvPr id="3" name="Content Placeholder 2"/>
          <p:cNvSpPr>
            <a:spLocks noGrp="1"/>
          </p:cNvSpPr>
          <p:nvPr>
            <p:ph idx="1"/>
          </p:nvPr>
        </p:nvSpPr>
        <p:spPr>
          <a:xfrm>
            <a:off x="838200" y="1295400"/>
            <a:ext cx="7772400" cy="5181600"/>
          </a:xfrm>
        </p:spPr>
        <p:txBody>
          <a:bodyPr/>
          <a:lstStyle/>
          <a:p>
            <a:endParaRPr lang="en-US" sz="1000" dirty="0" smtClean="0"/>
          </a:p>
          <a:p>
            <a:endParaRPr lang="en-US" sz="1000" b="0" dirty="0" smtClean="0"/>
          </a:p>
          <a:p>
            <a:r>
              <a:rPr lang="en-US" sz="1800" dirty="0" smtClean="0"/>
              <a:t>12/877 11ah-channel-access-enhancement</a:t>
            </a:r>
          </a:p>
          <a:p>
            <a:pPr lvl="1"/>
            <a:r>
              <a:rPr lang="en-US" sz="1800" dirty="0" err="1" smtClean="0"/>
              <a:t>Timo</a:t>
            </a:r>
            <a:r>
              <a:rPr lang="en-US" sz="1800" dirty="0" smtClean="0"/>
              <a:t> </a:t>
            </a:r>
            <a:r>
              <a:rPr lang="en-US" sz="1800" dirty="0" err="1" smtClean="0"/>
              <a:t>Koskela</a:t>
            </a:r>
            <a:r>
              <a:rPr lang="en-US" sz="1800" dirty="0" smtClean="0"/>
              <a:t> (</a:t>
            </a:r>
            <a:r>
              <a:rPr lang="en-US" sz="1800" dirty="0" err="1" smtClean="0"/>
              <a:t>Renesas</a:t>
            </a:r>
            <a:r>
              <a:rPr lang="en-US" sz="1800" dirty="0" smtClean="0"/>
              <a:t> Mobile Corporation)</a:t>
            </a:r>
          </a:p>
          <a:p>
            <a:r>
              <a:rPr lang="en-US" sz="1800" dirty="0" smtClean="0"/>
              <a:t>12/860 Collision Reduction</a:t>
            </a:r>
          </a:p>
          <a:p>
            <a:pPr lvl="1"/>
            <a:r>
              <a:rPr lang="en-US" sz="1800" dirty="0" smtClean="0"/>
              <a:t>Simone Merlin (Qualcomm)</a:t>
            </a:r>
          </a:p>
          <a:p>
            <a:r>
              <a:rPr lang="en-US" sz="1800" dirty="0" smtClean="0"/>
              <a:t>12/ 892 Uplink Data Delivery</a:t>
            </a:r>
          </a:p>
          <a:p>
            <a:pPr lvl="1"/>
            <a:r>
              <a:rPr lang="en-US" sz="1800" dirty="0" smtClean="0"/>
              <a:t>Betty Zhao (</a:t>
            </a:r>
            <a:r>
              <a:rPr lang="en-US" sz="1800" dirty="0" err="1" smtClean="0"/>
              <a:t>Huawei</a:t>
            </a:r>
            <a:r>
              <a:rPr lang="en-US" sz="1800" dirty="0" smtClean="0"/>
              <a:t>)</a:t>
            </a:r>
          </a:p>
          <a:p>
            <a:r>
              <a:rPr lang="en-US" sz="1800" dirty="0" smtClean="0"/>
              <a:t>12/837 slot based power save improvement</a:t>
            </a:r>
          </a:p>
          <a:p>
            <a:pPr lvl="1"/>
            <a:r>
              <a:rPr lang="en-US" sz="1800" dirty="0" err="1" smtClean="0"/>
              <a:t>Liwen</a:t>
            </a:r>
            <a:r>
              <a:rPr lang="en-US" sz="1800" dirty="0" smtClean="0"/>
              <a:t> Chu (STMicroelectronics)</a:t>
            </a:r>
          </a:p>
          <a:p>
            <a:r>
              <a:rPr lang="en-US" sz="1800" dirty="0" smtClean="0"/>
              <a:t>12/343 Enhancement of Low Power Medium Access STAs</a:t>
            </a:r>
          </a:p>
          <a:p>
            <a:pPr lvl="1"/>
            <a:r>
              <a:rPr lang="en-US" sz="1800" dirty="0" err="1" smtClean="0"/>
              <a:t>Liwen</a:t>
            </a:r>
            <a:r>
              <a:rPr lang="en-US" sz="1800" dirty="0" smtClean="0"/>
              <a:t> Chu (STMicroelectronics)</a:t>
            </a:r>
          </a:p>
          <a:p>
            <a:r>
              <a:rPr lang="en-US" sz="1800" dirty="0" smtClean="0"/>
              <a:t>12/696 slot based power save without PS Poll</a:t>
            </a:r>
          </a:p>
          <a:p>
            <a:pPr lvl="1"/>
            <a:r>
              <a:rPr lang="en-US" sz="1800" dirty="0" err="1" smtClean="0"/>
              <a:t>Liwen</a:t>
            </a:r>
            <a:r>
              <a:rPr lang="en-US" sz="1800" dirty="0" smtClean="0"/>
              <a:t> Chu (STMicroelectronics)</a:t>
            </a:r>
          </a:p>
          <a:p>
            <a:pPr>
              <a:defRPr/>
            </a:pPr>
            <a:r>
              <a:rPr lang="en-US" sz="1800" dirty="0" smtClean="0"/>
              <a:t>12/852 </a:t>
            </a:r>
            <a:r>
              <a:rPr lang="en-US" sz="1800" dirty="0" err="1" smtClean="0"/>
              <a:t>sectorization</a:t>
            </a:r>
            <a:r>
              <a:rPr lang="en-US" sz="1800" dirty="0" smtClean="0"/>
              <a:t> for hidden node mitigation</a:t>
            </a:r>
          </a:p>
          <a:p>
            <a:pPr lvl="1"/>
            <a:r>
              <a:rPr lang="en-US" sz="1800" dirty="0" smtClean="0"/>
              <a:t>George </a:t>
            </a:r>
            <a:r>
              <a:rPr lang="en-US" sz="1800" dirty="0" err="1" smtClean="0"/>
              <a:t>Calcev</a:t>
            </a:r>
            <a:r>
              <a:rPr lang="en-US" sz="1800" dirty="0" smtClean="0"/>
              <a:t> (</a:t>
            </a:r>
            <a:r>
              <a:rPr lang="en-US" sz="1800" dirty="0" err="1" smtClean="0"/>
              <a:t>Huawei</a:t>
            </a:r>
            <a:r>
              <a:rPr lang="en-US" sz="1800" dirty="0" smtClean="0"/>
              <a:t>)</a:t>
            </a:r>
          </a:p>
          <a:p>
            <a:endParaRPr lang="en-US" sz="1400" dirty="0" smtClean="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20778</TotalTime>
  <Words>1877</Words>
  <Application>Microsoft Office PowerPoint</Application>
  <PresentationFormat>On-screen Show (4:3)</PresentationFormat>
  <Paragraphs>327</Paragraphs>
  <Slides>27</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802-11-Submission</vt:lpstr>
      <vt:lpstr>Document</vt:lpstr>
      <vt:lpstr>TGah MAC Ad Hoc Agenda and Report</vt:lpstr>
      <vt:lpstr>Slide 2</vt:lpstr>
      <vt:lpstr>Summary of ad hoc operating rules (1) </vt:lpstr>
      <vt:lpstr>Summary of ad hoc operating rules (2) </vt:lpstr>
      <vt:lpstr>Submissions</vt:lpstr>
      <vt:lpstr>Interpretive guide</vt:lpstr>
      <vt:lpstr>Submissions</vt:lpstr>
      <vt:lpstr>Submissions</vt:lpstr>
      <vt:lpstr>Submissions</vt:lpstr>
      <vt:lpstr>Submissions</vt:lpstr>
      <vt:lpstr>Submissions</vt:lpstr>
      <vt:lpstr>Submissions</vt:lpstr>
      <vt:lpstr>Submissions</vt:lpstr>
      <vt:lpstr>MAC ad hoc Straw Polls</vt:lpstr>
      <vt:lpstr>Straw Poll 1</vt:lpstr>
      <vt:lpstr>MAC ad hoc Pre-Motions to be brought for vote in TGah task group</vt:lpstr>
      <vt:lpstr>Pre-Motion 1</vt:lpstr>
      <vt:lpstr>References</vt:lpstr>
      <vt:lpstr>Appendix - Policies</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vector>
  </TitlesOfParts>
  <Company>Broadcom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yongliu</cp:lastModifiedBy>
  <cp:revision>594</cp:revision>
  <cp:lastPrinted>1998-02-10T13:28:06Z</cp:lastPrinted>
  <dcterms:created xsi:type="dcterms:W3CDTF">2008-05-05T19:43:32Z</dcterms:created>
  <dcterms:modified xsi:type="dcterms:W3CDTF">2012-07-17T22:44:54Z</dcterms:modified>
</cp:coreProperties>
</file>