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257" r:id="rId3"/>
    <p:sldId id="283" r:id="rId4"/>
    <p:sldId id="289" r:id="rId5"/>
    <p:sldId id="294" r:id="rId6"/>
    <p:sldId id="288" r:id="rId7"/>
    <p:sldId id="290" r:id="rId8"/>
    <p:sldId id="287" r:id="rId9"/>
    <p:sldId id="297" r:id="rId10"/>
    <p:sldId id="293" r:id="rId11"/>
    <p:sldId id="296" r:id="rId12"/>
    <p:sldId id="284" r:id="rId13"/>
    <p:sldId id="270" r:id="rId14"/>
    <p:sldId id="291" r:id="rId1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uho Pirskanen" initials="JPi" lastIdx="9" clrIdx="0"/>
  <p:cmAuthor id="1" name="Pantelidou Anna" initials="PA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5" autoAdjust="0"/>
    <p:restoredTop sz="94673" autoAdjust="0"/>
  </p:normalViewPr>
  <p:slideViewPr>
    <p:cSldViewPr>
      <p:cViewPr>
        <p:scale>
          <a:sx n="94" d="100"/>
          <a:sy n="94" d="100"/>
        </p:scale>
        <p:origin x="-426" y="1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88D7BB7B-4E27-45F5-ABFD-F64C07E036A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028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10037714-34C3-4750-91AB-D3E9DEF1F1A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7108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29654F9-BEFD-4664-90B1-843914CDE7C2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B51453B-38C9-4FB2-946F-679FC7768C66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61726" y="6475413"/>
            <a:ext cx="2882199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Anna </a:t>
            </a:r>
            <a:r>
              <a:rPr lang="en-US" dirty="0" err="1" smtClean="0"/>
              <a:t>Pantelidou</a:t>
            </a:r>
            <a:r>
              <a:rPr lang="en-US" dirty="0" smtClean="0"/>
              <a:t>, Renesas Mobile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F8BC5EE5-55D3-4FDE-93E3-A5DBF7E0EA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585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D549DE0C-3CCC-4E8F-9F3B-6F0991C8BB2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711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B2E3E99-40AA-4B45-8F9D-6FB17F97956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407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61726" y="6475413"/>
            <a:ext cx="2882199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Anna </a:t>
            </a:r>
            <a:r>
              <a:rPr lang="en-US" dirty="0" err="1" smtClean="0"/>
              <a:t>Pantelidou</a:t>
            </a:r>
            <a:r>
              <a:rPr lang="en-US" dirty="0" smtClean="0"/>
              <a:t>, Renesas Mobile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F48E706A-34D9-4E8B-9B77-9B164A5C50D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355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61726" y="6475413"/>
            <a:ext cx="2882199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Anna </a:t>
            </a:r>
            <a:r>
              <a:rPr lang="en-US" dirty="0" err="1" smtClean="0"/>
              <a:t>Pantelidou</a:t>
            </a:r>
            <a:r>
              <a:rPr lang="en-US" dirty="0" smtClean="0"/>
              <a:t>, Renesas Mobile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F5C3C5A8-6D8F-4FA1-B507-8CC09007DF8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183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DB58D8D5-8412-4B72-9CE0-13EFB8306B2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291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C87AB62-CC1C-4034-B9B8-2DB4C01E765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1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584782" y="6475413"/>
            <a:ext cx="2959143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Anna </a:t>
            </a:r>
            <a:r>
              <a:rPr lang="en-US" dirty="0" err="1" smtClean="0"/>
              <a:t>Pantelidou</a:t>
            </a:r>
            <a:r>
              <a:rPr lang="en-US" dirty="0" smtClean="0"/>
              <a:t>, Renesas Mobile Corporation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668F32B-DF98-4811-BCC6-4D639C6CD1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043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661726" y="6475413"/>
            <a:ext cx="2882199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Anna </a:t>
            </a:r>
            <a:r>
              <a:rPr lang="en-US" dirty="0" err="1" smtClean="0"/>
              <a:t>Pantelidou</a:t>
            </a:r>
            <a:r>
              <a:rPr lang="en-US" dirty="0" smtClean="0"/>
              <a:t>, Renesas Mobile Corporation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08988B6-CC35-4CC8-925D-363C3521732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39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21BE02A-4CB0-4483-AA28-751ED160D32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959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CEC08F15-05AA-4EB3-85E1-AD8029A4AA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552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January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661726" y="6475413"/>
            <a:ext cx="288219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Anna </a:t>
            </a:r>
            <a:r>
              <a:rPr lang="en-US" dirty="0" err="1" smtClean="0"/>
              <a:t>Pantelidou</a:t>
            </a:r>
            <a:r>
              <a:rPr lang="en-US" dirty="0" smtClean="0"/>
              <a:t>, Renesas Mobile Corporation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F69AB436-6F0B-4D53-9D96-93F76EEBB43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802.11-12/</a:t>
            </a:r>
            <a:r>
              <a:rPr lang="en-US" sz="1800" b="1" dirty="0" smtClean="0">
                <a:effectLst/>
              </a:rPr>
              <a:t>0881r0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61726" y="6475413"/>
            <a:ext cx="2882199" cy="184666"/>
          </a:xfrm>
        </p:spPr>
        <p:txBody>
          <a:bodyPr/>
          <a:lstStyle/>
          <a:p>
            <a:r>
              <a:rPr lang="en-US" dirty="0" smtClean="0"/>
              <a:t>Anna </a:t>
            </a:r>
            <a:r>
              <a:rPr lang="en-US" dirty="0" err="1" smtClean="0"/>
              <a:t>Pantelidou</a:t>
            </a:r>
            <a:r>
              <a:rPr lang="en-US" dirty="0" smtClean="0"/>
              <a:t>, Renesas Mobile Corporation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45C0982D-44AF-44FB-8F72-FA11D3780198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685800"/>
            <a:ext cx="8712968" cy="1066800"/>
          </a:xfrm>
          <a:noFill/>
          <a:ln/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PS Mode Enhancements with Timing Indication</a:t>
            </a:r>
            <a:endParaRPr lang="en-US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95872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2012-07-11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2543944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596950"/>
              </p:ext>
            </p:extLst>
          </p:nvPr>
        </p:nvGraphicFramePr>
        <p:xfrm>
          <a:off x="538163" y="3089275"/>
          <a:ext cx="7345362" cy="218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7" name="Document" r:id="rId4" imgW="8524969" imgH="2534496" progId="Word.Document.8">
                  <p:embed/>
                </p:oleObj>
              </mc:Choice>
              <mc:Fallback>
                <p:oleObj name="Document" r:id="rId4" imgW="8524969" imgH="2534496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163" y="3089275"/>
                        <a:ext cx="7345362" cy="218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4864"/>
            <a:ext cx="8458200" cy="1800200"/>
          </a:xfrm>
        </p:spPr>
        <p:txBody>
          <a:bodyPr/>
          <a:lstStyle/>
          <a:p>
            <a:r>
              <a:rPr lang="en-US" dirty="0" smtClean="0"/>
              <a:t>STA starts a DRX pattern after the ACK with DATA indication until the next Beacon</a:t>
            </a:r>
          </a:p>
          <a:p>
            <a:pPr lvl="1"/>
            <a:r>
              <a:rPr lang="en-US" dirty="0" smtClean="0"/>
              <a:t>Remains active for a smaller period of time </a:t>
            </a:r>
            <a:endParaRPr lang="en-US" dirty="0"/>
          </a:p>
          <a:p>
            <a:pPr lvl="1"/>
            <a:r>
              <a:rPr lang="en-US" dirty="0" smtClean="0"/>
              <a:t>Saves energy by sleeping more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Anna Pantelidou, Renesas Mobile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48E706A-34D9-4E8B-9B77-9B164A5C50DA}" type="slidenum">
              <a:rPr lang="en-US" smtClean="0"/>
              <a:pPr/>
              <a:t>10</a:t>
            </a:fld>
            <a:endParaRPr lang="en-US"/>
          </a:p>
        </p:txBody>
      </p:sp>
      <p:grpSp>
        <p:nvGrpSpPr>
          <p:cNvPr id="80" name="Group 79"/>
          <p:cNvGrpSpPr/>
          <p:nvPr/>
        </p:nvGrpSpPr>
        <p:grpSpPr>
          <a:xfrm>
            <a:off x="461392" y="4221088"/>
            <a:ext cx="8575104" cy="1174750"/>
            <a:chOff x="677416" y="3861048"/>
            <a:chExt cx="8575104" cy="1174750"/>
          </a:xfrm>
        </p:grpSpPr>
        <p:cxnSp>
          <p:nvCxnSpPr>
            <p:cNvPr id="81" name="Straight Arrow Connector 80"/>
            <p:cNvCxnSpPr/>
            <p:nvPr/>
          </p:nvCxnSpPr>
          <p:spPr bwMode="auto">
            <a:xfrm flipV="1">
              <a:off x="7734200" y="4720034"/>
              <a:ext cx="654224" cy="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grpSp>
          <p:nvGrpSpPr>
            <p:cNvPr id="82" name="Group 81"/>
            <p:cNvGrpSpPr/>
            <p:nvPr/>
          </p:nvGrpSpPr>
          <p:grpSpPr>
            <a:xfrm>
              <a:off x="677416" y="3861048"/>
              <a:ext cx="8575104" cy="1174750"/>
              <a:chOff x="163372" y="4298205"/>
              <a:chExt cx="8575104" cy="1174750"/>
            </a:xfrm>
          </p:grpSpPr>
          <p:grpSp>
            <p:nvGrpSpPr>
              <p:cNvPr id="83" name="Group 82"/>
              <p:cNvGrpSpPr/>
              <p:nvPr/>
            </p:nvGrpSpPr>
            <p:grpSpPr>
              <a:xfrm>
                <a:off x="163372" y="4298205"/>
                <a:ext cx="8575104" cy="1174750"/>
                <a:chOff x="35496" y="2514600"/>
                <a:chExt cx="8575104" cy="1174750"/>
              </a:xfrm>
            </p:grpSpPr>
            <p:grpSp>
              <p:nvGrpSpPr>
                <p:cNvPr id="95" name="Group 94"/>
                <p:cNvGrpSpPr/>
                <p:nvPr/>
              </p:nvGrpSpPr>
              <p:grpSpPr>
                <a:xfrm>
                  <a:off x="381000" y="2514600"/>
                  <a:ext cx="8229600" cy="1174750"/>
                  <a:chOff x="381000" y="2514600"/>
                  <a:chExt cx="8229600" cy="1174750"/>
                </a:xfrm>
              </p:grpSpPr>
              <p:cxnSp>
                <p:nvCxnSpPr>
                  <p:cNvPr id="98" name="Straight Arrow Connector 97"/>
                  <p:cNvCxnSpPr/>
                  <p:nvPr/>
                </p:nvCxnSpPr>
                <p:spPr bwMode="auto">
                  <a:xfrm>
                    <a:off x="381000" y="2895600"/>
                    <a:ext cx="8229600" cy="0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arrow"/>
                  </a:ln>
                  <a:effectLst/>
                </p:spPr>
              </p:cxnSp>
              <p:sp>
                <p:nvSpPr>
                  <p:cNvPr id="99" name="Rectangle 98"/>
                  <p:cNvSpPr/>
                  <p:nvPr/>
                </p:nvSpPr>
                <p:spPr bwMode="auto">
                  <a:xfrm>
                    <a:off x="914400" y="2524789"/>
                    <a:ext cx="685800" cy="381000"/>
                  </a:xfrm>
                  <a:prstGeom prst="rect">
                    <a:avLst/>
                  </a:prstGeom>
                  <a:noFill/>
                  <a:ln w="1905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rPr>
                      <a:t>Beacon </a:t>
                    </a:r>
                  </a:p>
                </p:txBody>
              </p:sp>
              <p:sp>
                <p:nvSpPr>
                  <p:cNvPr id="100" name="Rectangle 99"/>
                  <p:cNvSpPr/>
                  <p:nvPr/>
                </p:nvSpPr>
                <p:spPr bwMode="auto">
                  <a:xfrm>
                    <a:off x="7790772" y="2514600"/>
                    <a:ext cx="685800" cy="381000"/>
                  </a:xfrm>
                  <a:prstGeom prst="rect">
                    <a:avLst/>
                  </a:prstGeom>
                  <a:noFill/>
                  <a:ln w="1905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rPr>
                      <a:t>Beacon</a:t>
                    </a:r>
                  </a:p>
                </p:txBody>
              </p:sp>
              <p:sp>
                <p:nvSpPr>
                  <p:cNvPr id="101" name="Rectangle 100"/>
                  <p:cNvSpPr/>
                  <p:nvPr/>
                </p:nvSpPr>
                <p:spPr bwMode="auto">
                  <a:xfrm>
                    <a:off x="2258732" y="2922489"/>
                    <a:ext cx="457200" cy="419100"/>
                  </a:xfrm>
                  <a:prstGeom prst="rect">
                    <a:avLst/>
                  </a:prstGeom>
                  <a:noFill/>
                  <a:ln w="1905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rPr>
                      <a:t>PS</a:t>
                    </a:r>
                  </a:p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lang="en-US" dirty="0" smtClean="0"/>
                      <a:t>Poll</a:t>
                    </a:r>
                    <a:endParaRPr kumimoji="0" lang="en-US" sz="12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2" name="Rectangle 101"/>
                  <p:cNvSpPr/>
                  <p:nvPr/>
                </p:nvSpPr>
                <p:spPr bwMode="auto">
                  <a:xfrm>
                    <a:off x="2758596" y="2514600"/>
                    <a:ext cx="533400" cy="381000"/>
                  </a:xfrm>
                  <a:prstGeom prst="rect">
                    <a:avLst/>
                  </a:prstGeom>
                  <a:noFill/>
                  <a:ln w="1905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rPr>
                      <a:t>ACK</a:t>
                    </a:r>
                  </a:p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lang="en-US" sz="1000" dirty="0" smtClean="0"/>
                      <a:t>BU=1</a:t>
                    </a:r>
                    <a:endParaRPr kumimoji="0" lang="en-US" sz="1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3" name="Rectangle 102"/>
                  <p:cNvSpPr/>
                  <p:nvPr/>
                </p:nvSpPr>
                <p:spPr bwMode="auto">
                  <a:xfrm>
                    <a:off x="6422620" y="2514600"/>
                    <a:ext cx="685800" cy="381000"/>
                  </a:xfrm>
                  <a:prstGeom prst="rect">
                    <a:avLst/>
                  </a:prstGeom>
                  <a:noFill/>
                  <a:ln w="1905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rPr>
                      <a:t>DATA</a:t>
                    </a:r>
                  </a:p>
                </p:txBody>
              </p:sp>
              <p:cxnSp>
                <p:nvCxnSpPr>
                  <p:cNvPr id="104" name="Straight Arrow Connector 103"/>
                  <p:cNvCxnSpPr/>
                  <p:nvPr/>
                </p:nvCxnSpPr>
                <p:spPr bwMode="auto">
                  <a:xfrm>
                    <a:off x="2228228" y="3373586"/>
                    <a:ext cx="1197796" cy="11033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arrow"/>
                    <a:tailEnd type="arrow"/>
                  </a:ln>
                  <a:effectLst/>
                </p:spPr>
              </p:cxnSp>
              <p:sp>
                <p:nvSpPr>
                  <p:cNvPr id="105" name="TextBox 104"/>
                  <p:cNvSpPr txBox="1"/>
                  <p:nvPr/>
                </p:nvSpPr>
                <p:spPr>
                  <a:xfrm>
                    <a:off x="2552736" y="3412351"/>
                    <a:ext cx="606576" cy="27699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 smtClean="0"/>
                      <a:t>Awake</a:t>
                    </a:r>
                    <a:endParaRPr lang="en-US" dirty="0"/>
                  </a:p>
                </p:txBody>
              </p:sp>
              <p:cxnSp>
                <p:nvCxnSpPr>
                  <p:cNvPr id="106" name="Straight Arrow Connector 105"/>
                  <p:cNvCxnSpPr/>
                  <p:nvPr/>
                </p:nvCxnSpPr>
                <p:spPr bwMode="auto">
                  <a:xfrm flipV="1">
                    <a:off x="1603792" y="3368536"/>
                    <a:ext cx="624436" cy="5050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arrow"/>
                    <a:tailEnd type="arrow"/>
                  </a:ln>
                  <a:effectLst/>
                </p:spPr>
              </p:cxnSp>
              <p:cxnSp>
                <p:nvCxnSpPr>
                  <p:cNvPr id="107" name="Straight Arrow Connector 106"/>
                  <p:cNvCxnSpPr/>
                  <p:nvPr/>
                </p:nvCxnSpPr>
                <p:spPr bwMode="auto">
                  <a:xfrm flipV="1">
                    <a:off x="3426024" y="3373587"/>
                    <a:ext cx="761880" cy="11032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arrow"/>
                    <a:tailEnd type="arrow"/>
                  </a:ln>
                  <a:effectLst/>
                </p:spPr>
              </p:cxnSp>
              <p:sp>
                <p:nvSpPr>
                  <p:cNvPr id="108" name="TextBox 107"/>
                  <p:cNvSpPr txBox="1"/>
                  <p:nvPr/>
                </p:nvSpPr>
                <p:spPr>
                  <a:xfrm>
                    <a:off x="3646016" y="3373587"/>
                    <a:ext cx="510076" cy="27699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 smtClean="0"/>
                      <a:t>Doze</a:t>
                    </a:r>
                    <a:endParaRPr lang="en-US" dirty="0"/>
                  </a:p>
                </p:txBody>
              </p:sp>
              <p:sp>
                <p:nvSpPr>
                  <p:cNvPr id="109" name="TextBox 108"/>
                  <p:cNvSpPr txBox="1"/>
                  <p:nvPr/>
                </p:nvSpPr>
                <p:spPr>
                  <a:xfrm>
                    <a:off x="1718152" y="3403600"/>
                    <a:ext cx="510076" cy="27699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 smtClean="0"/>
                      <a:t>Doze</a:t>
                    </a:r>
                    <a:endParaRPr lang="en-US" dirty="0"/>
                  </a:p>
                </p:txBody>
              </p:sp>
              <p:cxnSp>
                <p:nvCxnSpPr>
                  <p:cNvPr id="110" name="Straight Connector 109"/>
                  <p:cNvCxnSpPr/>
                  <p:nvPr/>
                </p:nvCxnSpPr>
                <p:spPr bwMode="auto">
                  <a:xfrm>
                    <a:off x="1699436" y="2743200"/>
                    <a:ext cx="76200" cy="228600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cxnSp>
                <p:nvCxnSpPr>
                  <p:cNvPr id="111" name="Straight Connector 110"/>
                  <p:cNvCxnSpPr/>
                  <p:nvPr/>
                </p:nvCxnSpPr>
                <p:spPr bwMode="auto">
                  <a:xfrm>
                    <a:off x="1775636" y="2743200"/>
                    <a:ext cx="76200" cy="228600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cxnSp>
                <p:nvCxnSpPr>
                  <p:cNvPr id="112" name="Straight Connector 111"/>
                  <p:cNvCxnSpPr/>
                  <p:nvPr/>
                </p:nvCxnSpPr>
                <p:spPr bwMode="auto">
                  <a:xfrm>
                    <a:off x="7242448" y="2743200"/>
                    <a:ext cx="76200" cy="228600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cxnSp>
                <p:nvCxnSpPr>
                  <p:cNvPr id="113" name="Straight Connector 112"/>
                  <p:cNvCxnSpPr/>
                  <p:nvPr/>
                </p:nvCxnSpPr>
                <p:spPr bwMode="auto">
                  <a:xfrm>
                    <a:off x="7318648" y="2743200"/>
                    <a:ext cx="76200" cy="228600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</p:cxnSp>
            </p:grpSp>
            <p:sp>
              <p:nvSpPr>
                <p:cNvPr id="96" name="TextBox 95"/>
                <p:cNvSpPr txBox="1"/>
                <p:nvPr/>
              </p:nvSpPr>
              <p:spPr>
                <a:xfrm>
                  <a:off x="77694" y="2564904"/>
                  <a:ext cx="389850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b="1" dirty="0" smtClean="0"/>
                    <a:t>AP</a:t>
                  </a:r>
                  <a:endParaRPr lang="en-US" b="1" dirty="0"/>
                </a:p>
              </p:txBody>
            </p:sp>
            <p:sp>
              <p:nvSpPr>
                <p:cNvPr id="97" name="TextBox 96"/>
                <p:cNvSpPr txBox="1"/>
                <p:nvPr/>
              </p:nvSpPr>
              <p:spPr>
                <a:xfrm>
                  <a:off x="35496" y="3007985"/>
                  <a:ext cx="471411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b="1" dirty="0" smtClean="0"/>
                    <a:t>STA</a:t>
                  </a:r>
                  <a:endParaRPr lang="en-US" b="1" dirty="0"/>
                </a:p>
              </p:txBody>
            </p:sp>
          </p:grpSp>
          <p:cxnSp>
            <p:nvCxnSpPr>
              <p:cNvPr id="84" name="Straight Arrow Connector 83"/>
              <p:cNvCxnSpPr/>
              <p:nvPr/>
            </p:nvCxnSpPr>
            <p:spPr bwMode="auto">
              <a:xfrm>
                <a:off x="4315780" y="5157192"/>
                <a:ext cx="351656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arrow"/>
                <a:tailEnd type="arrow"/>
              </a:ln>
              <a:effectLst/>
            </p:spPr>
          </p:cxnSp>
          <p:sp>
            <p:nvSpPr>
              <p:cNvPr id="85" name="TextBox 84"/>
              <p:cNvSpPr txBox="1"/>
              <p:nvPr/>
            </p:nvSpPr>
            <p:spPr>
              <a:xfrm>
                <a:off x="4185052" y="5174227"/>
                <a:ext cx="60657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Awake</a:t>
                </a:r>
                <a:endParaRPr lang="en-US" dirty="0"/>
              </a:p>
            </p:txBody>
          </p:sp>
          <p:cxnSp>
            <p:nvCxnSpPr>
              <p:cNvPr id="86" name="Straight Arrow Connector 85"/>
              <p:cNvCxnSpPr/>
              <p:nvPr/>
            </p:nvCxnSpPr>
            <p:spPr bwMode="auto">
              <a:xfrm>
                <a:off x="4684204" y="5157192"/>
                <a:ext cx="679884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arrow"/>
                <a:tailEnd type="arrow"/>
              </a:ln>
              <a:effectLst/>
            </p:spPr>
          </p:cxnSp>
          <p:sp>
            <p:nvSpPr>
              <p:cNvPr id="87" name="TextBox 86"/>
              <p:cNvSpPr txBox="1"/>
              <p:nvPr/>
            </p:nvSpPr>
            <p:spPr>
              <a:xfrm>
                <a:off x="4788024" y="5168225"/>
                <a:ext cx="51007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Doze</a:t>
                </a:r>
                <a:endParaRPr lang="en-US" dirty="0"/>
              </a:p>
            </p:txBody>
          </p:sp>
          <p:cxnSp>
            <p:nvCxnSpPr>
              <p:cNvPr id="88" name="Straight Arrow Connector 87"/>
              <p:cNvCxnSpPr/>
              <p:nvPr/>
            </p:nvCxnSpPr>
            <p:spPr bwMode="auto">
              <a:xfrm>
                <a:off x="5724128" y="5168224"/>
                <a:ext cx="826368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arrow"/>
                <a:tailEnd type="arrow"/>
              </a:ln>
              <a:effectLst/>
            </p:spPr>
          </p:cxnSp>
          <p:sp>
            <p:nvSpPr>
              <p:cNvPr id="89" name="TextBox 88"/>
              <p:cNvSpPr txBox="1"/>
              <p:nvPr/>
            </p:nvSpPr>
            <p:spPr>
              <a:xfrm>
                <a:off x="5924144" y="5168224"/>
                <a:ext cx="51007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Doze</a:t>
                </a:r>
                <a:endParaRPr lang="en-US" dirty="0"/>
              </a:p>
            </p:txBody>
          </p:sp>
          <p:cxnSp>
            <p:nvCxnSpPr>
              <p:cNvPr id="90" name="Straight Arrow Connector 89"/>
              <p:cNvCxnSpPr/>
              <p:nvPr/>
            </p:nvCxnSpPr>
            <p:spPr bwMode="auto">
              <a:xfrm>
                <a:off x="5375974" y="5157192"/>
                <a:ext cx="351656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arrow"/>
                <a:tailEnd type="arrow"/>
              </a:ln>
              <a:effectLst/>
            </p:spPr>
          </p:cxnSp>
          <p:sp>
            <p:nvSpPr>
              <p:cNvPr id="91" name="TextBox 90"/>
              <p:cNvSpPr txBox="1"/>
              <p:nvPr/>
            </p:nvSpPr>
            <p:spPr>
              <a:xfrm>
                <a:off x="5245246" y="5174227"/>
                <a:ext cx="60657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Awake</a:t>
                </a:r>
                <a:endParaRPr lang="en-US" dirty="0"/>
              </a:p>
            </p:txBody>
          </p:sp>
          <p:cxnSp>
            <p:nvCxnSpPr>
              <p:cNvPr id="92" name="Straight Arrow Connector 91"/>
              <p:cNvCxnSpPr/>
              <p:nvPr/>
            </p:nvCxnSpPr>
            <p:spPr bwMode="auto">
              <a:xfrm>
                <a:off x="6516216" y="5157191"/>
                <a:ext cx="720080" cy="1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arrow"/>
                <a:tailEnd type="arrow"/>
              </a:ln>
              <a:effectLst/>
            </p:spPr>
          </p:cxnSp>
          <p:sp>
            <p:nvSpPr>
              <p:cNvPr id="93" name="TextBox 92"/>
              <p:cNvSpPr txBox="1"/>
              <p:nvPr/>
            </p:nvSpPr>
            <p:spPr>
              <a:xfrm>
                <a:off x="6516216" y="5174227"/>
                <a:ext cx="60657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Awake</a:t>
                </a:r>
                <a:endParaRPr lang="en-US" dirty="0"/>
              </a:p>
            </p:txBody>
          </p:sp>
          <p:sp>
            <p:nvSpPr>
              <p:cNvPr id="94" name="TextBox 93"/>
              <p:cNvSpPr txBox="1"/>
              <p:nvPr/>
            </p:nvSpPr>
            <p:spPr>
              <a:xfrm>
                <a:off x="7210916" y="5156833"/>
                <a:ext cx="51007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Doze</a:t>
                </a:r>
                <a:endParaRPr lang="en-US" dirty="0"/>
              </a:p>
            </p:txBody>
          </p:sp>
        </p:grpSp>
      </p:grpSp>
      <p:cxnSp>
        <p:nvCxnSpPr>
          <p:cNvPr id="45" name="Straight Arrow Connector 44"/>
          <p:cNvCxnSpPr/>
          <p:nvPr/>
        </p:nvCxnSpPr>
        <p:spPr bwMode="auto">
          <a:xfrm>
            <a:off x="1269792" y="5075024"/>
            <a:ext cx="781928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46" name="TextBox 45"/>
          <p:cNvSpPr txBox="1"/>
          <p:nvPr/>
        </p:nvSpPr>
        <p:spPr>
          <a:xfrm>
            <a:off x="1269792" y="5105504"/>
            <a:ext cx="6065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Awake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8265584" y="5085184"/>
            <a:ext cx="6065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Awake</a:t>
            </a:r>
            <a:endParaRPr lang="en-US" dirty="0"/>
          </a:p>
        </p:txBody>
      </p:sp>
      <p:cxnSp>
        <p:nvCxnSpPr>
          <p:cNvPr id="74" name="Straight Arrow Connector 73"/>
          <p:cNvCxnSpPr/>
          <p:nvPr/>
        </p:nvCxnSpPr>
        <p:spPr bwMode="auto">
          <a:xfrm flipV="1">
            <a:off x="8172400" y="5080074"/>
            <a:ext cx="730068" cy="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459667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8458200" cy="1080120"/>
          </a:xfrm>
        </p:spPr>
        <p:txBody>
          <a:bodyPr/>
          <a:lstStyle/>
          <a:p>
            <a:r>
              <a:rPr lang="en-US" dirty="0" smtClean="0"/>
              <a:t>The pattern can be replaced by Doze state if all the DATA </a:t>
            </a:r>
            <a:r>
              <a:rPr lang="en-US" dirty="0" smtClean="0"/>
              <a:t>have </a:t>
            </a:r>
            <a:r>
              <a:rPr lang="en-US" dirty="0" smtClean="0"/>
              <a:t>been delivered by the AP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Anna Pantelidou, Renesas Mobile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48E706A-34D9-4E8B-9B77-9B164A5C50DA}" type="slidenum">
              <a:rPr lang="en-US" smtClean="0"/>
              <a:pPr/>
              <a:t>11</a:t>
            </a:fld>
            <a:endParaRPr lang="en-US"/>
          </a:p>
        </p:txBody>
      </p:sp>
      <p:grpSp>
        <p:nvGrpSpPr>
          <p:cNvPr id="44" name="Group 43"/>
          <p:cNvGrpSpPr/>
          <p:nvPr/>
        </p:nvGrpSpPr>
        <p:grpSpPr>
          <a:xfrm>
            <a:off x="461392" y="3861048"/>
            <a:ext cx="8575104" cy="1177618"/>
            <a:chOff x="677416" y="3861048"/>
            <a:chExt cx="8575104" cy="1177618"/>
          </a:xfrm>
        </p:grpSpPr>
        <p:cxnSp>
          <p:nvCxnSpPr>
            <p:cNvPr id="46" name="Straight Arrow Connector 45"/>
            <p:cNvCxnSpPr/>
            <p:nvPr/>
          </p:nvCxnSpPr>
          <p:spPr bwMode="auto">
            <a:xfrm>
              <a:off x="7734200" y="4720036"/>
              <a:ext cx="698492" cy="510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grpSp>
          <p:nvGrpSpPr>
            <p:cNvPr id="48" name="Group 47"/>
            <p:cNvGrpSpPr/>
            <p:nvPr/>
          </p:nvGrpSpPr>
          <p:grpSpPr>
            <a:xfrm>
              <a:off x="677416" y="3861048"/>
              <a:ext cx="8575104" cy="1177618"/>
              <a:chOff x="163372" y="4298205"/>
              <a:chExt cx="8575104" cy="1177618"/>
            </a:xfrm>
          </p:grpSpPr>
          <p:grpSp>
            <p:nvGrpSpPr>
              <p:cNvPr id="49" name="Group 48"/>
              <p:cNvGrpSpPr/>
              <p:nvPr/>
            </p:nvGrpSpPr>
            <p:grpSpPr>
              <a:xfrm>
                <a:off x="163372" y="4298205"/>
                <a:ext cx="8575104" cy="1177618"/>
                <a:chOff x="35496" y="2514600"/>
                <a:chExt cx="8575104" cy="1177618"/>
              </a:xfrm>
            </p:grpSpPr>
            <p:grpSp>
              <p:nvGrpSpPr>
                <p:cNvPr id="61" name="Group 60"/>
                <p:cNvGrpSpPr/>
                <p:nvPr/>
              </p:nvGrpSpPr>
              <p:grpSpPr>
                <a:xfrm>
                  <a:off x="381000" y="2514600"/>
                  <a:ext cx="8229600" cy="1177618"/>
                  <a:chOff x="381000" y="2514600"/>
                  <a:chExt cx="8229600" cy="1177618"/>
                </a:xfrm>
              </p:grpSpPr>
              <p:cxnSp>
                <p:nvCxnSpPr>
                  <p:cNvPr id="64" name="Straight Arrow Connector 63"/>
                  <p:cNvCxnSpPr/>
                  <p:nvPr/>
                </p:nvCxnSpPr>
                <p:spPr bwMode="auto">
                  <a:xfrm>
                    <a:off x="381000" y="2895600"/>
                    <a:ext cx="8229600" cy="0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arrow"/>
                  </a:ln>
                  <a:effectLst/>
                </p:spPr>
              </p:cxnSp>
              <p:sp>
                <p:nvSpPr>
                  <p:cNvPr id="65" name="Rectangle 64"/>
                  <p:cNvSpPr/>
                  <p:nvPr/>
                </p:nvSpPr>
                <p:spPr bwMode="auto">
                  <a:xfrm>
                    <a:off x="914400" y="2524789"/>
                    <a:ext cx="685800" cy="381000"/>
                  </a:xfrm>
                  <a:prstGeom prst="rect">
                    <a:avLst/>
                  </a:prstGeom>
                  <a:noFill/>
                  <a:ln w="1905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rPr>
                      <a:t>Beacon </a:t>
                    </a:r>
                  </a:p>
                </p:txBody>
              </p:sp>
              <p:sp>
                <p:nvSpPr>
                  <p:cNvPr id="66" name="Rectangle 65"/>
                  <p:cNvSpPr/>
                  <p:nvPr/>
                </p:nvSpPr>
                <p:spPr bwMode="auto">
                  <a:xfrm>
                    <a:off x="7790772" y="2514600"/>
                    <a:ext cx="685800" cy="381000"/>
                  </a:xfrm>
                  <a:prstGeom prst="rect">
                    <a:avLst/>
                  </a:prstGeom>
                  <a:noFill/>
                  <a:ln w="1905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rPr>
                      <a:t>Beacon</a:t>
                    </a:r>
                  </a:p>
                </p:txBody>
              </p:sp>
              <p:sp>
                <p:nvSpPr>
                  <p:cNvPr id="67" name="Rectangle 66"/>
                  <p:cNvSpPr/>
                  <p:nvPr/>
                </p:nvSpPr>
                <p:spPr bwMode="auto">
                  <a:xfrm>
                    <a:off x="2258732" y="2922489"/>
                    <a:ext cx="457200" cy="419100"/>
                  </a:xfrm>
                  <a:prstGeom prst="rect">
                    <a:avLst/>
                  </a:prstGeom>
                  <a:noFill/>
                  <a:ln w="1905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rPr>
                      <a:t>PS</a:t>
                    </a:r>
                  </a:p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lang="en-US" dirty="0" smtClean="0"/>
                      <a:t>Poll</a:t>
                    </a:r>
                    <a:endParaRPr kumimoji="0" lang="en-US" sz="12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68" name="Rectangle 67"/>
                  <p:cNvSpPr/>
                  <p:nvPr/>
                </p:nvSpPr>
                <p:spPr bwMode="auto">
                  <a:xfrm>
                    <a:off x="2758596" y="2514600"/>
                    <a:ext cx="533400" cy="381000"/>
                  </a:xfrm>
                  <a:prstGeom prst="rect">
                    <a:avLst/>
                  </a:prstGeom>
                  <a:noFill/>
                  <a:ln w="1905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rPr>
                      <a:t>ACK</a:t>
                    </a:r>
                  </a:p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lang="en-US" sz="1000" dirty="0" smtClean="0"/>
                      <a:t>BU=1</a:t>
                    </a:r>
                    <a:endParaRPr kumimoji="0" lang="en-US" sz="1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69" name="Rectangle 68"/>
                  <p:cNvSpPr/>
                  <p:nvPr/>
                </p:nvSpPr>
                <p:spPr bwMode="auto">
                  <a:xfrm>
                    <a:off x="4218112" y="2514600"/>
                    <a:ext cx="685800" cy="381000"/>
                  </a:xfrm>
                  <a:prstGeom prst="rect">
                    <a:avLst/>
                  </a:prstGeom>
                  <a:noFill/>
                  <a:ln w="1905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rPr>
                      <a:t>DATA</a:t>
                    </a:r>
                  </a:p>
                </p:txBody>
              </p:sp>
              <p:cxnSp>
                <p:nvCxnSpPr>
                  <p:cNvPr id="70" name="Straight Arrow Connector 69"/>
                  <p:cNvCxnSpPr/>
                  <p:nvPr/>
                </p:nvCxnSpPr>
                <p:spPr bwMode="auto">
                  <a:xfrm>
                    <a:off x="2283884" y="3373587"/>
                    <a:ext cx="1224136" cy="0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arrow"/>
                    <a:tailEnd type="arrow"/>
                  </a:ln>
                  <a:effectLst/>
                </p:spPr>
              </p:cxnSp>
              <p:sp>
                <p:nvSpPr>
                  <p:cNvPr id="71" name="TextBox 70"/>
                  <p:cNvSpPr txBox="1"/>
                  <p:nvPr/>
                </p:nvSpPr>
                <p:spPr>
                  <a:xfrm>
                    <a:off x="2552736" y="3412351"/>
                    <a:ext cx="606576" cy="27699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 smtClean="0"/>
                      <a:t>Awake</a:t>
                    </a:r>
                    <a:endParaRPr lang="en-US" dirty="0"/>
                  </a:p>
                </p:txBody>
              </p:sp>
              <p:cxnSp>
                <p:nvCxnSpPr>
                  <p:cNvPr id="72" name="Straight Arrow Connector 71"/>
                  <p:cNvCxnSpPr/>
                  <p:nvPr/>
                </p:nvCxnSpPr>
                <p:spPr bwMode="auto">
                  <a:xfrm>
                    <a:off x="1600200" y="3373586"/>
                    <a:ext cx="683684" cy="1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arrow"/>
                    <a:tailEnd type="arrow"/>
                  </a:ln>
                  <a:effectLst/>
                </p:spPr>
              </p:cxnSp>
              <p:cxnSp>
                <p:nvCxnSpPr>
                  <p:cNvPr id="73" name="Straight Arrow Connector 72"/>
                  <p:cNvCxnSpPr/>
                  <p:nvPr/>
                </p:nvCxnSpPr>
                <p:spPr bwMode="auto">
                  <a:xfrm>
                    <a:off x="3508020" y="3373587"/>
                    <a:ext cx="679884" cy="0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arrow"/>
                    <a:tailEnd type="arrow"/>
                  </a:ln>
                  <a:effectLst/>
                </p:spPr>
              </p:cxnSp>
              <p:sp>
                <p:nvSpPr>
                  <p:cNvPr id="74" name="TextBox 73"/>
                  <p:cNvSpPr txBox="1"/>
                  <p:nvPr/>
                </p:nvSpPr>
                <p:spPr>
                  <a:xfrm>
                    <a:off x="3646016" y="3373587"/>
                    <a:ext cx="510076" cy="27699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 smtClean="0"/>
                      <a:t>Doze</a:t>
                    </a:r>
                    <a:endParaRPr lang="en-US" dirty="0"/>
                  </a:p>
                </p:txBody>
              </p:sp>
              <p:sp>
                <p:nvSpPr>
                  <p:cNvPr id="75" name="TextBox 74"/>
                  <p:cNvSpPr txBox="1"/>
                  <p:nvPr/>
                </p:nvSpPr>
                <p:spPr>
                  <a:xfrm>
                    <a:off x="1687004" y="3415219"/>
                    <a:ext cx="510076" cy="27699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 smtClean="0"/>
                      <a:t>Doze</a:t>
                    </a:r>
                    <a:endParaRPr lang="en-US" dirty="0"/>
                  </a:p>
                </p:txBody>
              </p:sp>
              <p:cxnSp>
                <p:nvCxnSpPr>
                  <p:cNvPr id="76" name="Straight Connector 75"/>
                  <p:cNvCxnSpPr/>
                  <p:nvPr/>
                </p:nvCxnSpPr>
                <p:spPr bwMode="auto">
                  <a:xfrm>
                    <a:off x="1699436" y="2743200"/>
                    <a:ext cx="76200" cy="228600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cxnSp>
                <p:nvCxnSpPr>
                  <p:cNvPr id="77" name="Straight Connector 76"/>
                  <p:cNvCxnSpPr/>
                  <p:nvPr/>
                </p:nvCxnSpPr>
                <p:spPr bwMode="auto">
                  <a:xfrm>
                    <a:off x="1775636" y="2743200"/>
                    <a:ext cx="76200" cy="228600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cxnSp>
                <p:nvCxnSpPr>
                  <p:cNvPr id="78" name="Straight Connector 77"/>
                  <p:cNvCxnSpPr/>
                  <p:nvPr/>
                </p:nvCxnSpPr>
                <p:spPr bwMode="auto">
                  <a:xfrm>
                    <a:off x="7098432" y="2743200"/>
                    <a:ext cx="76200" cy="228600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cxnSp>
                <p:nvCxnSpPr>
                  <p:cNvPr id="79" name="Straight Connector 78"/>
                  <p:cNvCxnSpPr/>
                  <p:nvPr/>
                </p:nvCxnSpPr>
                <p:spPr bwMode="auto">
                  <a:xfrm>
                    <a:off x="7174632" y="2743200"/>
                    <a:ext cx="76200" cy="228600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</p:cxnSp>
            </p:grpSp>
            <p:sp>
              <p:nvSpPr>
                <p:cNvPr id="62" name="TextBox 61"/>
                <p:cNvSpPr txBox="1"/>
                <p:nvPr/>
              </p:nvSpPr>
              <p:spPr>
                <a:xfrm>
                  <a:off x="77694" y="2564904"/>
                  <a:ext cx="389850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b="1" dirty="0" smtClean="0"/>
                    <a:t>AP</a:t>
                  </a:r>
                  <a:endParaRPr lang="en-US" b="1" dirty="0"/>
                </a:p>
              </p:txBody>
            </p:sp>
            <p:sp>
              <p:nvSpPr>
                <p:cNvPr id="63" name="TextBox 62"/>
                <p:cNvSpPr txBox="1"/>
                <p:nvPr/>
              </p:nvSpPr>
              <p:spPr>
                <a:xfrm>
                  <a:off x="35496" y="3007985"/>
                  <a:ext cx="471411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b="1" dirty="0" smtClean="0"/>
                    <a:t>STA</a:t>
                  </a:r>
                  <a:endParaRPr lang="en-US" b="1" dirty="0"/>
                </a:p>
              </p:txBody>
            </p:sp>
          </p:grpSp>
          <p:cxnSp>
            <p:nvCxnSpPr>
              <p:cNvPr id="50" name="Straight Arrow Connector 49"/>
              <p:cNvCxnSpPr>
                <a:endCxn id="53" idx="0"/>
              </p:cNvCxnSpPr>
              <p:nvPr/>
            </p:nvCxnSpPr>
            <p:spPr bwMode="auto">
              <a:xfrm>
                <a:off x="4315780" y="5157192"/>
                <a:ext cx="727282" cy="11033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arrow"/>
                <a:tailEnd type="arrow"/>
              </a:ln>
              <a:effectLst/>
            </p:spPr>
          </p:cxnSp>
          <p:sp>
            <p:nvSpPr>
              <p:cNvPr id="51" name="TextBox 50"/>
              <p:cNvSpPr txBox="1"/>
              <p:nvPr/>
            </p:nvSpPr>
            <p:spPr>
              <a:xfrm>
                <a:off x="4326828" y="5174227"/>
                <a:ext cx="60657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Awake</a:t>
                </a:r>
                <a:endParaRPr lang="en-US" dirty="0"/>
              </a:p>
            </p:txBody>
          </p:sp>
          <p:cxnSp>
            <p:nvCxnSpPr>
              <p:cNvPr id="52" name="Straight Arrow Connector 51"/>
              <p:cNvCxnSpPr>
                <a:stCxn id="53" idx="0"/>
              </p:cNvCxnSpPr>
              <p:nvPr/>
            </p:nvCxnSpPr>
            <p:spPr bwMode="auto">
              <a:xfrm flipV="1">
                <a:off x="5043062" y="5157192"/>
                <a:ext cx="321026" cy="11033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arrow"/>
                <a:tailEnd type="arrow"/>
              </a:ln>
              <a:effectLst/>
            </p:spPr>
          </p:cxnSp>
          <p:sp>
            <p:nvSpPr>
              <p:cNvPr id="53" name="TextBox 52"/>
              <p:cNvSpPr txBox="1"/>
              <p:nvPr/>
            </p:nvSpPr>
            <p:spPr>
              <a:xfrm>
                <a:off x="4788024" y="5168225"/>
                <a:ext cx="51007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Doze</a:t>
                </a:r>
                <a:endParaRPr lang="en-US" dirty="0"/>
              </a:p>
            </p:txBody>
          </p:sp>
          <p:cxnSp>
            <p:nvCxnSpPr>
              <p:cNvPr id="54" name="Straight Arrow Connector 53"/>
              <p:cNvCxnSpPr/>
              <p:nvPr/>
            </p:nvCxnSpPr>
            <p:spPr bwMode="auto">
              <a:xfrm>
                <a:off x="5724128" y="5168224"/>
                <a:ext cx="679884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arrow"/>
                <a:tailEnd type="arrow"/>
              </a:ln>
              <a:effectLst/>
            </p:spPr>
          </p:cxnSp>
          <p:sp>
            <p:nvSpPr>
              <p:cNvPr id="55" name="TextBox 54"/>
              <p:cNvSpPr txBox="1"/>
              <p:nvPr/>
            </p:nvSpPr>
            <p:spPr>
              <a:xfrm>
                <a:off x="5828838" y="5168224"/>
                <a:ext cx="51007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Doze</a:t>
                </a:r>
                <a:endParaRPr lang="en-US" dirty="0"/>
              </a:p>
            </p:txBody>
          </p:sp>
          <p:cxnSp>
            <p:nvCxnSpPr>
              <p:cNvPr id="56" name="Straight Arrow Connector 55"/>
              <p:cNvCxnSpPr/>
              <p:nvPr/>
            </p:nvCxnSpPr>
            <p:spPr bwMode="auto">
              <a:xfrm>
                <a:off x="5375974" y="5157192"/>
                <a:ext cx="351656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arrow"/>
                <a:tailEnd type="arrow"/>
              </a:ln>
              <a:effectLst/>
            </p:spPr>
          </p:cxnSp>
          <p:sp>
            <p:nvSpPr>
              <p:cNvPr id="57" name="TextBox 56"/>
              <p:cNvSpPr txBox="1"/>
              <p:nvPr/>
            </p:nvSpPr>
            <p:spPr>
              <a:xfrm>
                <a:off x="5245246" y="5174227"/>
                <a:ext cx="60657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Awake</a:t>
                </a:r>
                <a:endParaRPr lang="en-US" dirty="0"/>
              </a:p>
            </p:txBody>
          </p:sp>
          <p:cxnSp>
            <p:nvCxnSpPr>
              <p:cNvPr id="58" name="Straight Arrow Connector 57"/>
              <p:cNvCxnSpPr/>
              <p:nvPr/>
            </p:nvCxnSpPr>
            <p:spPr bwMode="auto">
              <a:xfrm>
                <a:off x="6372200" y="5157192"/>
                <a:ext cx="864096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arrow"/>
                <a:tailEnd type="arrow"/>
              </a:ln>
              <a:effectLst/>
            </p:spPr>
          </p:cxnSp>
          <p:sp>
            <p:nvSpPr>
              <p:cNvPr id="59" name="TextBox 58"/>
              <p:cNvSpPr txBox="1"/>
              <p:nvPr/>
            </p:nvSpPr>
            <p:spPr>
              <a:xfrm>
                <a:off x="6516216" y="5174227"/>
                <a:ext cx="60657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Awake</a:t>
                </a:r>
                <a:endParaRPr lang="en-US" dirty="0"/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>
                <a:off x="7298316" y="5157191"/>
                <a:ext cx="51007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Doze</a:t>
                </a:r>
                <a:endParaRPr lang="en-US" dirty="0"/>
              </a:p>
            </p:txBody>
          </p:sp>
        </p:grpSp>
      </p:grpSp>
      <p:sp>
        <p:nvSpPr>
          <p:cNvPr id="31" name="Left Brace 30"/>
          <p:cNvSpPr/>
          <p:nvPr/>
        </p:nvSpPr>
        <p:spPr bwMode="auto">
          <a:xfrm rot="16200000">
            <a:off x="6654468" y="3748049"/>
            <a:ext cx="359860" cy="2940472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5673994" y="5398215"/>
            <a:ext cx="32070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Skips DRX pattern and goes Doze state if AP indicates no more data</a:t>
            </a:r>
            <a:endParaRPr lang="en-US" sz="1600" dirty="0"/>
          </a:p>
        </p:txBody>
      </p:sp>
      <p:cxnSp>
        <p:nvCxnSpPr>
          <p:cNvPr id="43" name="Straight Arrow Connector 42"/>
          <p:cNvCxnSpPr/>
          <p:nvPr/>
        </p:nvCxnSpPr>
        <p:spPr bwMode="auto">
          <a:xfrm>
            <a:off x="1269792" y="4725144"/>
            <a:ext cx="78192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45" name="TextBox 44"/>
          <p:cNvSpPr txBox="1"/>
          <p:nvPr/>
        </p:nvSpPr>
        <p:spPr>
          <a:xfrm>
            <a:off x="1269792" y="4755624"/>
            <a:ext cx="6065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Awake</a:t>
            </a:r>
            <a:endParaRPr lang="en-US" dirty="0"/>
          </a:p>
        </p:txBody>
      </p:sp>
      <p:cxnSp>
        <p:nvCxnSpPr>
          <p:cNvPr id="47" name="Straight Arrow Connector 46"/>
          <p:cNvCxnSpPr/>
          <p:nvPr/>
        </p:nvCxnSpPr>
        <p:spPr bwMode="auto">
          <a:xfrm>
            <a:off x="8216668" y="4734376"/>
            <a:ext cx="74782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81" name="TextBox 80"/>
          <p:cNvSpPr txBox="1"/>
          <p:nvPr/>
        </p:nvSpPr>
        <p:spPr>
          <a:xfrm>
            <a:off x="8285024" y="4736177"/>
            <a:ext cx="6065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Awake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00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Anna </a:t>
            </a:r>
            <a:r>
              <a:rPr lang="en-US" dirty="0" err="1"/>
              <a:t>Pantelidou</a:t>
            </a:r>
            <a:r>
              <a:rPr lang="en-US" dirty="0"/>
              <a:t>, Renesas Mobile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CEECE77-BE66-48D3-9EAD-00B5FBD2A716}" type="slidenum">
              <a:rPr lang="en-US"/>
              <a:pPr/>
              <a:t>12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48680"/>
            <a:ext cx="7772400" cy="1066800"/>
          </a:xfrm>
        </p:spPr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2420888"/>
            <a:ext cx="8350696" cy="2520280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dirty="0" smtClean="0"/>
              <a:t>Energy efficiency is of paramount importance in sensor applications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dirty="0" smtClean="0"/>
              <a:t>We proposed an enhancement of the PS Poll message that can </a:t>
            </a:r>
            <a:r>
              <a:rPr lang="en-US" dirty="0" smtClean="0"/>
              <a:t>improve the </a:t>
            </a:r>
            <a:r>
              <a:rPr lang="en-US" dirty="0" smtClean="0"/>
              <a:t>energy consumption of the STAs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89661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Anna </a:t>
            </a:r>
            <a:r>
              <a:rPr lang="en-US" dirty="0" err="1"/>
              <a:t>Pantelidou</a:t>
            </a:r>
            <a:r>
              <a:rPr lang="en-US" dirty="0"/>
              <a:t>, Renesas Mobile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B5F7269-AAC5-4090-A20F-46EB65B37A3D}" type="slidenum">
              <a:rPr lang="en-US"/>
              <a:pPr/>
              <a:t>13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[1] 11-11-0457-00-00ah-potential-compromise-of-802-11ah-use-case-document</a:t>
            </a:r>
          </a:p>
          <a:p>
            <a:pPr marL="0" indent="0">
              <a:buNone/>
            </a:pPr>
            <a:r>
              <a:rPr lang="en-US" dirty="0" smtClean="0"/>
              <a:t>[2</a:t>
            </a:r>
            <a:r>
              <a:rPr lang="en-US" dirty="0"/>
              <a:t>] </a:t>
            </a:r>
            <a:r>
              <a:rPr lang="en-US" dirty="0" smtClean="0"/>
              <a:t>11-11-0905-05-00ah-tgah-functional-requirements-and-evaluation-methodology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[3] </a:t>
            </a:r>
            <a:r>
              <a:rPr lang="en-US" dirty="0" smtClean="0"/>
              <a:t>802.11 REVmbD.12.0</a:t>
            </a:r>
          </a:p>
          <a:p>
            <a:pPr marL="0" indent="0">
              <a:buNone/>
            </a:pPr>
            <a:r>
              <a:rPr lang="en-US" dirty="0" smtClean="0"/>
              <a:t>[4] 11-12-0127-01-00ah-lowe-power-medium-access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Anna </a:t>
            </a:r>
            <a:r>
              <a:rPr lang="en-US" dirty="0" err="1"/>
              <a:t>Pantelidou</a:t>
            </a:r>
            <a:r>
              <a:rPr lang="en-US" dirty="0"/>
              <a:t>, Renesas Mobile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CEECE77-BE66-48D3-9EAD-00B5FBD2A716}" type="slidenum">
              <a:rPr lang="en-US"/>
              <a:pPr/>
              <a:t>14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48680"/>
            <a:ext cx="7772400" cy="1066800"/>
          </a:xfrm>
        </p:spPr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916832"/>
            <a:ext cx="8350696" cy="4464496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dirty="0" smtClean="0"/>
              <a:t>Do you support the idea that a STA indicates timing information such as a DRX pattern to the AP to further </a:t>
            </a:r>
            <a:r>
              <a:rPr lang="en-US" smtClean="0"/>
              <a:t>improve the energy savings?</a:t>
            </a:r>
            <a:endParaRPr lang="en-US" dirty="0" smtClean="0"/>
          </a:p>
          <a:p>
            <a:pPr marL="0" indent="0">
              <a:lnSpc>
                <a:spcPct val="120000"/>
              </a:lnSpc>
              <a:spcBef>
                <a:spcPct val="0"/>
              </a:spcBef>
              <a:buNone/>
            </a:pPr>
            <a:r>
              <a:rPr lang="en-US" dirty="0" smtClean="0"/>
              <a:t>	Y: N: A:</a:t>
            </a:r>
          </a:p>
        </p:txBody>
      </p:sp>
    </p:spTree>
    <p:extLst>
      <p:ext uri="{BB962C8B-B14F-4D97-AF65-F5344CB8AC3E}">
        <p14:creationId xmlns:p14="http://schemas.microsoft.com/office/powerpoint/2010/main" val="306313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Anna </a:t>
            </a:r>
            <a:r>
              <a:rPr lang="en-US" dirty="0" err="1"/>
              <a:t>Pantelidou</a:t>
            </a:r>
            <a:r>
              <a:rPr lang="en-US" dirty="0"/>
              <a:t>, Renesas Mobile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DB1219D0-ADC4-4F62-90A9-C4B4C02BB485}" type="slidenum">
              <a:rPr lang="en-US"/>
              <a:pPr/>
              <a:t>2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We consider an enhancement of the PS mode in </a:t>
            </a:r>
          </a:p>
          <a:p>
            <a:pPr marL="0" indent="0">
              <a:buFontTx/>
              <a:buNone/>
            </a:pPr>
            <a:r>
              <a:rPr lang="en-US" dirty="0" smtClean="0"/>
              <a:t>802.11ah to save energy and message exchanges in case of pending data at the AP side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Anna </a:t>
            </a:r>
            <a:r>
              <a:rPr lang="en-US" dirty="0" err="1"/>
              <a:t>Pantelidou</a:t>
            </a:r>
            <a:r>
              <a:rPr lang="en-US" dirty="0"/>
              <a:t>, Renesas Mobile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CEECE77-BE66-48D3-9EAD-00B5FBD2A716}" type="slidenum">
              <a:rPr lang="en-US"/>
              <a:pPr/>
              <a:t>3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48680"/>
            <a:ext cx="7772400" cy="10668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628800"/>
            <a:ext cx="8532440" cy="4896544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dirty="0" smtClean="0"/>
              <a:t>One of the use cases of 802.11ah includes sensors and meters that transmit at low rate over long distances to an AP [1],[2]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endParaRPr lang="en-US" dirty="0" smtClean="0"/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dirty="0" smtClean="0"/>
              <a:t>Energy efficiency is a key metric in wireless systems </a:t>
            </a:r>
          </a:p>
          <a:p>
            <a:pPr lvl="1">
              <a:lnSpc>
                <a:spcPct val="120000"/>
              </a:lnSpc>
              <a:spcBef>
                <a:spcPct val="0"/>
              </a:spcBef>
            </a:pPr>
            <a:r>
              <a:rPr lang="en-US" dirty="0" smtClean="0"/>
              <a:t>Increases lifetime of battery powered nodes</a:t>
            </a:r>
          </a:p>
          <a:p>
            <a:pPr lvl="1">
              <a:lnSpc>
                <a:spcPct val="120000"/>
              </a:lnSpc>
              <a:spcBef>
                <a:spcPct val="0"/>
              </a:spcBef>
            </a:pPr>
            <a:r>
              <a:rPr lang="en-US" dirty="0" smtClean="0"/>
              <a:t>Reduces electricity bills of nodes with renewable energy supply </a:t>
            </a:r>
            <a:endParaRPr lang="en-US" sz="1600" dirty="0"/>
          </a:p>
          <a:p>
            <a:pPr>
              <a:lnSpc>
                <a:spcPct val="120000"/>
              </a:lnSpc>
              <a:spcBef>
                <a:spcPct val="0"/>
              </a:spcBef>
            </a:pPr>
            <a:endParaRPr lang="en-US" dirty="0" smtClean="0"/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dirty="0" smtClean="0"/>
              <a:t>Energy efficiency of sensor networks that must be deployed for several years is of paramount importance</a:t>
            </a:r>
          </a:p>
          <a:p>
            <a:pPr lvl="1">
              <a:lnSpc>
                <a:spcPct val="120000"/>
              </a:lnSpc>
              <a:spcBef>
                <a:spcPct val="0"/>
              </a:spcBef>
            </a:pPr>
            <a:r>
              <a:rPr lang="en-US" dirty="0" smtClean="0"/>
              <a:t>STAs should sleep as much as possible and only wake up to transmit data</a:t>
            </a:r>
          </a:p>
          <a:p>
            <a:pPr lvl="1">
              <a:lnSpc>
                <a:spcPct val="120000"/>
              </a:lnSpc>
              <a:spcBef>
                <a:spcPct val="0"/>
              </a:spcBef>
            </a:pPr>
            <a:r>
              <a:rPr lang="en-US" dirty="0" smtClean="0"/>
              <a:t>Redundant message exchanges should be eliminated</a:t>
            </a:r>
          </a:p>
        </p:txBody>
      </p:sp>
    </p:spTree>
    <p:extLst>
      <p:ext uri="{BB962C8B-B14F-4D97-AF65-F5344CB8AC3E}">
        <p14:creationId xmlns:p14="http://schemas.microsoft.com/office/powerpoint/2010/main" val="3031244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Anna </a:t>
            </a:r>
            <a:r>
              <a:rPr lang="en-US" dirty="0" err="1"/>
              <a:t>Pantelidou</a:t>
            </a:r>
            <a:r>
              <a:rPr lang="en-US" dirty="0"/>
              <a:t>, Renesas Mobile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CEECE77-BE66-48D3-9EAD-00B5FBD2A716}" type="slidenum">
              <a:rPr lang="en-US"/>
              <a:pPr/>
              <a:t>4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48680"/>
            <a:ext cx="7772400" cy="1066800"/>
          </a:xfrm>
        </p:spPr>
        <p:txBody>
          <a:bodyPr/>
          <a:lstStyle/>
          <a:p>
            <a:r>
              <a:rPr lang="en-US" dirty="0" smtClean="0"/>
              <a:t>Downlink Traffic Indication</a:t>
            </a: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2060848"/>
            <a:ext cx="8532440" cy="3744416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dirty="0" smtClean="0"/>
              <a:t>An AP indicates the existence of downlink traffic through the TIM in the Beacon frame [3]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dirty="0" smtClean="0"/>
              <a:t>A </a:t>
            </a:r>
            <a:r>
              <a:rPr lang="en-US" dirty="0"/>
              <a:t>STA waking up from its PS mode </a:t>
            </a:r>
            <a:r>
              <a:rPr lang="en-US" dirty="0" smtClean="0"/>
              <a:t>seeing its </a:t>
            </a:r>
            <a:r>
              <a:rPr lang="en-US" dirty="0"/>
              <a:t>TIM bit </a:t>
            </a:r>
            <a:r>
              <a:rPr lang="en-US" dirty="0" smtClean="0"/>
              <a:t>set </a:t>
            </a:r>
            <a:r>
              <a:rPr lang="en-US" dirty="0"/>
              <a:t>transmits a PS-Poll to the AP requesting </a:t>
            </a:r>
            <a:r>
              <a:rPr lang="en-US" dirty="0" smtClean="0"/>
              <a:t>data</a:t>
            </a:r>
          </a:p>
          <a:p>
            <a:pPr marL="0" indent="0">
              <a:lnSpc>
                <a:spcPct val="120000"/>
              </a:lnSpc>
              <a:spcBef>
                <a:spcPct val="0"/>
              </a:spcBef>
              <a:buNone/>
            </a:pPr>
            <a:endParaRPr lang="en-US" dirty="0"/>
          </a:p>
          <a:p>
            <a:pPr>
              <a:lnSpc>
                <a:spcPct val="120000"/>
              </a:lnSpc>
              <a:spcBef>
                <a:spcPct val="0"/>
              </a:spcBef>
            </a:pPr>
            <a:endParaRPr lang="en-US" dirty="0" smtClean="0"/>
          </a:p>
          <a:p>
            <a:pPr marL="457200" lvl="1" indent="0">
              <a:lnSpc>
                <a:spcPct val="120000"/>
              </a:lnSpc>
              <a:spcBef>
                <a:spcPct val="0"/>
              </a:spcBef>
              <a:buNone/>
            </a:pPr>
            <a:endParaRPr lang="en-US" dirty="0" smtClean="0"/>
          </a:p>
          <a:p>
            <a:pPr>
              <a:lnSpc>
                <a:spcPct val="120000"/>
              </a:lnSpc>
              <a:spcBef>
                <a:spcPct val="0"/>
              </a:spcBef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503791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Anna </a:t>
            </a:r>
            <a:r>
              <a:rPr lang="en-US" dirty="0" err="1"/>
              <a:t>Pantelidou</a:t>
            </a:r>
            <a:r>
              <a:rPr lang="en-US" dirty="0"/>
              <a:t>, Renesas Mobile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CEECE77-BE66-48D3-9EAD-00B5FBD2A716}" type="slidenum">
              <a:rPr lang="en-US"/>
              <a:pPr/>
              <a:t>5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48680"/>
            <a:ext cx="7772400" cy="1066800"/>
          </a:xfrm>
        </p:spPr>
        <p:txBody>
          <a:bodyPr/>
          <a:lstStyle/>
          <a:p>
            <a:r>
              <a:rPr lang="en-US" dirty="0" smtClean="0"/>
              <a:t>PS-Poll Message</a:t>
            </a: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844824"/>
            <a:ext cx="8532440" cy="4248472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dirty="0"/>
              <a:t>The AP responds with an ACK, a DATA frame or sends no response to a </a:t>
            </a:r>
            <a:r>
              <a:rPr lang="en-US" dirty="0" smtClean="0"/>
              <a:t>PS-Poll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dirty="0" smtClean="0"/>
              <a:t>ACK </a:t>
            </a:r>
            <a:r>
              <a:rPr lang="en-US" dirty="0"/>
              <a:t>can indicate:</a:t>
            </a:r>
          </a:p>
          <a:p>
            <a:pPr lvl="1">
              <a:lnSpc>
                <a:spcPct val="120000"/>
              </a:lnSpc>
              <a:spcBef>
                <a:spcPct val="0"/>
              </a:spcBef>
            </a:pPr>
            <a:r>
              <a:rPr lang="en-US" dirty="0"/>
              <a:t>The existence of DATA (TIM bit was set)</a:t>
            </a:r>
          </a:p>
          <a:p>
            <a:pPr lvl="1">
              <a:lnSpc>
                <a:spcPct val="120000"/>
              </a:lnSpc>
              <a:spcBef>
                <a:spcPct val="0"/>
              </a:spcBef>
            </a:pPr>
            <a:r>
              <a:rPr lang="en-US" dirty="0"/>
              <a:t>The lack of DATA (PS Poll was sent without receiving TIM) [4]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dirty="0" smtClean="0"/>
              <a:t>According to PS-Mode, a STA stays awake until it receives</a:t>
            </a:r>
          </a:p>
          <a:p>
            <a:pPr lvl="1">
              <a:lnSpc>
                <a:spcPct val="120000"/>
              </a:lnSpc>
              <a:spcBef>
                <a:spcPct val="0"/>
              </a:spcBef>
            </a:pPr>
            <a:r>
              <a:rPr lang="en-US" dirty="0"/>
              <a:t>T</a:t>
            </a:r>
            <a:r>
              <a:rPr lang="en-US" dirty="0" smtClean="0"/>
              <a:t>he DATA </a:t>
            </a:r>
          </a:p>
          <a:p>
            <a:pPr lvl="1">
              <a:lnSpc>
                <a:spcPct val="120000"/>
              </a:lnSpc>
              <a:spcBef>
                <a:spcPct val="0"/>
              </a:spcBef>
            </a:pPr>
            <a:r>
              <a:rPr lang="en-US" dirty="0" smtClean="0"/>
              <a:t>Another Beacon Frame whose TIM indicates that AP does not have any buffered DATA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dirty="0" smtClean="0"/>
              <a:t>If TIM bit in next Beacon is set STA sends another PS-Poll </a:t>
            </a:r>
          </a:p>
          <a:p>
            <a:pPr marL="457200" lvl="1" indent="0">
              <a:lnSpc>
                <a:spcPct val="120000"/>
              </a:lnSpc>
              <a:spcBef>
                <a:spcPct val="0"/>
              </a:spcBef>
              <a:buNone/>
            </a:pPr>
            <a:endParaRPr lang="en-US" dirty="0" smtClean="0"/>
          </a:p>
          <a:p>
            <a:pPr>
              <a:lnSpc>
                <a:spcPct val="120000"/>
              </a:lnSpc>
              <a:spcBef>
                <a:spcPct val="0"/>
              </a:spcBef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02501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Anna </a:t>
            </a:r>
            <a:r>
              <a:rPr lang="en-US" dirty="0" err="1"/>
              <a:t>Pantelidou</a:t>
            </a:r>
            <a:r>
              <a:rPr lang="en-US" dirty="0"/>
              <a:t>, Renesas Mobile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CEECE77-BE66-48D3-9EAD-00B5FBD2A716}" type="slidenum">
              <a:rPr lang="en-US"/>
              <a:pPr/>
              <a:t>6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48680"/>
            <a:ext cx="7772400" cy="1066800"/>
          </a:xfrm>
        </p:spPr>
        <p:txBody>
          <a:bodyPr/>
          <a:lstStyle/>
          <a:p>
            <a:r>
              <a:rPr lang="en-US" dirty="0" smtClean="0"/>
              <a:t>Response to a PS-Poll Message </a:t>
            </a: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844824"/>
            <a:ext cx="8532440" cy="4104456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dirty="0" smtClean="0"/>
              <a:t>If a DATA frame is received by STA</a:t>
            </a:r>
          </a:p>
          <a:p>
            <a:pPr lvl="1">
              <a:lnSpc>
                <a:spcPct val="120000"/>
              </a:lnSpc>
              <a:spcBef>
                <a:spcPct val="0"/>
              </a:spcBef>
            </a:pPr>
            <a:r>
              <a:rPr lang="en-US" dirty="0" smtClean="0"/>
              <a:t>The STA ACKs the frame 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dirty="0" smtClean="0"/>
              <a:t>If no </a:t>
            </a:r>
            <a:r>
              <a:rPr lang="en-US" dirty="0"/>
              <a:t>response is </a:t>
            </a:r>
            <a:r>
              <a:rPr lang="en-US" dirty="0" smtClean="0"/>
              <a:t>received </a:t>
            </a:r>
          </a:p>
          <a:p>
            <a:pPr lvl="1">
              <a:lnSpc>
                <a:spcPct val="120000"/>
              </a:lnSpc>
              <a:spcBef>
                <a:spcPct val="0"/>
              </a:spcBef>
            </a:pPr>
            <a:r>
              <a:rPr lang="en-US" dirty="0" smtClean="0"/>
              <a:t>PS-Poll is lost </a:t>
            </a:r>
          </a:p>
          <a:p>
            <a:pPr lvl="1">
              <a:lnSpc>
                <a:spcPct val="120000"/>
              </a:lnSpc>
              <a:spcBef>
                <a:spcPct val="0"/>
              </a:spcBef>
            </a:pPr>
            <a:r>
              <a:rPr lang="en-US" dirty="0" smtClean="0"/>
              <a:t>The </a:t>
            </a:r>
            <a:r>
              <a:rPr lang="en-US" dirty="0"/>
              <a:t>STA </a:t>
            </a:r>
            <a:r>
              <a:rPr lang="en-US" dirty="0" smtClean="0"/>
              <a:t>will retransmit</a:t>
            </a:r>
            <a:r>
              <a:rPr lang="en-US" dirty="0"/>
              <a:t> </a:t>
            </a:r>
            <a:r>
              <a:rPr lang="en-US" dirty="0" smtClean="0"/>
              <a:t>the PS-Poll at a later time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dirty="0"/>
              <a:t>If an ACK is received by the STA </a:t>
            </a:r>
            <a:endParaRPr lang="en-US" dirty="0" smtClean="0"/>
          </a:p>
          <a:p>
            <a:pPr lvl="1">
              <a:lnSpc>
                <a:spcPct val="120000"/>
              </a:lnSpc>
              <a:spcBef>
                <a:spcPct val="0"/>
              </a:spcBef>
            </a:pPr>
            <a:r>
              <a:rPr lang="en-US" dirty="0" smtClean="0"/>
              <a:t>The AP may be unable to send the packet immediately</a:t>
            </a:r>
          </a:p>
          <a:p>
            <a:pPr lvl="1">
              <a:lnSpc>
                <a:spcPct val="120000"/>
              </a:lnSpc>
              <a:spcBef>
                <a:spcPct val="0"/>
              </a:spcBef>
            </a:pPr>
            <a:r>
              <a:rPr lang="en-US" dirty="0" smtClean="0"/>
              <a:t>Postpones transmission at a later time</a:t>
            </a:r>
          </a:p>
          <a:p>
            <a:pPr lvl="2">
              <a:lnSpc>
                <a:spcPct val="120000"/>
              </a:lnSpc>
              <a:spcBef>
                <a:spcPct val="0"/>
              </a:spcBef>
            </a:pPr>
            <a:r>
              <a:rPr lang="en-US" dirty="0" smtClean="0"/>
              <a:t>But does not send any indication about when the DATA will be sent</a:t>
            </a:r>
          </a:p>
          <a:p>
            <a:pPr marL="457200" lvl="1" indent="0">
              <a:lnSpc>
                <a:spcPct val="120000"/>
              </a:lnSpc>
              <a:spcBef>
                <a:spcPct val="0"/>
              </a:spcBef>
              <a:buNone/>
            </a:pPr>
            <a:endParaRPr lang="en-US" dirty="0" smtClean="0"/>
          </a:p>
          <a:p>
            <a:pPr>
              <a:lnSpc>
                <a:spcPct val="120000"/>
              </a:lnSpc>
              <a:spcBef>
                <a:spcPct val="0"/>
              </a:spcBef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25801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Responding an ACK to a PS-Poll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960" y="1541785"/>
            <a:ext cx="8924528" cy="483954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An AP responds with an ACK even in the absence of downlink DATA [4]</a:t>
            </a:r>
          </a:p>
          <a:p>
            <a:pPr lvl="1"/>
            <a:r>
              <a:rPr lang="en-US" dirty="0" smtClean="0"/>
              <a:t>When DATA is not available at the AP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When DATA is available at the AP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sz="800" dirty="0" smtClean="0"/>
          </a:p>
          <a:p>
            <a:r>
              <a:rPr lang="en-US" dirty="0" smtClean="0"/>
              <a:t>The STA still has to wait </a:t>
            </a:r>
            <a:r>
              <a:rPr lang="en-US" dirty="0" smtClean="0">
                <a:solidFill>
                  <a:srgbClr val="FF0000"/>
                </a:solidFill>
              </a:rPr>
              <a:t>awake</a:t>
            </a:r>
            <a:r>
              <a:rPr lang="en-US" dirty="0" smtClean="0"/>
              <a:t> for the DATA to come</a:t>
            </a:r>
          </a:p>
          <a:p>
            <a:r>
              <a:rPr lang="en-US" dirty="0" smtClean="0"/>
              <a:t>Can </a:t>
            </a:r>
            <a:r>
              <a:rPr lang="en-US" dirty="0" smtClean="0"/>
              <a:t>be a considerably </a:t>
            </a:r>
            <a:r>
              <a:rPr lang="en-US" dirty="0" smtClean="0"/>
              <a:t>long time in loaded network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Anna Pantelidou, Renesas Mobile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48E706A-34D9-4E8B-9B77-9B164A5C50DA}" type="slidenum">
              <a:rPr lang="en-US" smtClean="0"/>
              <a:pPr/>
              <a:t>7</a:t>
            </a:fld>
            <a:endParaRPr lang="en-US"/>
          </a:p>
        </p:txBody>
      </p:sp>
      <p:grpSp>
        <p:nvGrpSpPr>
          <p:cNvPr id="102" name="Group 101"/>
          <p:cNvGrpSpPr/>
          <p:nvPr/>
        </p:nvGrpSpPr>
        <p:grpSpPr>
          <a:xfrm>
            <a:off x="461392" y="4355177"/>
            <a:ext cx="8575104" cy="1130687"/>
            <a:chOff x="461392" y="4355177"/>
            <a:chExt cx="8575104" cy="1130687"/>
          </a:xfrm>
        </p:grpSpPr>
        <p:grpSp>
          <p:nvGrpSpPr>
            <p:cNvPr id="48" name="Group 47"/>
            <p:cNvGrpSpPr/>
            <p:nvPr/>
          </p:nvGrpSpPr>
          <p:grpSpPr>
            <a:xfrm>
              <a:off x="461392" y="4355177"/>
              <a:ext cx="8575104" cy="1125126"/>
              <a:chOff x="35496" y="2504673"/>
              <a:chExt cx="8575104" cy="1125126"/>
            </a:xfrm>
          </p:grpSpPr>
          <p:grpSp>
            <p:nvGrpSpPr>
              <p:cNvPr id="49" name="Group 48"/>
              <p:cNvGrpSpPr/>
              <p:nvPr/>
            </p:nvGrpSpPr>
            <p:grpSpPr>
              <a:xfrm>
                <a:off x="381000" y="2504673"/>
                <a:ext cx="8229600" cy="1125126"/>
                <a:chOff x="381000" y="2504673"/>
                <a:chExt cx="8229600" cy="1125126"/>
              </a:xfrm>
            </p:grpSpPr>
            <p:cxnSp>
              <p:nvCxnSpPr>
                <p:cNvPr id="52" name="Straight Arrow Connector 51"/>
                <p:cNvCxnSpPr/>
                <p:nvPr/>
              </p:nvCxnSpPr>
              <p:spPr bwMode="auto">
                <a:xfrm>
                  <a:off x="381000" y="2895600"/>
                  <a:ext cx="8229600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arrow"/>
                </a:ln>
                <a:effectLst/>
              </p:spPr>
            </p:cxnSp>
            <p:sp>
              <p:nvSpPr>
                <p:cNvPr id="53" name="Rectangle 52"/>
                <p:cNvSpPr/>
                <p:nvPr/>
              </p:nvSpPr>
              <p:spPr bwMode="auto">
                <a:xfrm>
                  <a:off x="796008" y="2514600"/>
                  <a:ext cx="685800" cy="381000"/>
                </a:xfrm>
                <a:prstGeom prst="rect">
                  <a:avLst/>
                </a:prstGeom>
                <a:noFill/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2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rPr>
                    <a:t>Beacon </a:t>
                  </a:r>
                </a:p>
              </p:txBody>
            </p:sp>
            <p:sp>
              <p:nvSpPr>
                <p:cNvPr id="54" name="Rectangle 53"/>
                <p:cNvSpPr/>
                <p:nvPr/>
              </p:nvSpPr>
              <p:spPr bwMode="auto">
                <a:xfrm>
                  <a:off x="7204720" y="2514600"/>
                  <a:ext cx="685800" cy="381000"/>
                </a:xfrm>
                <a:prstGeom prst="rect">
                  <a:avLst/>
                </a:prstGeom>
                <a:noFill/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2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rPr>
                    <a:t>Beacon</a:t>
                  </a:r>
                </a:p>
              </p:txBody>
            </p:sp>
            <p:sp>
              <p:nvSpPr>
                <p:cNvPr id="55" name="Rectangle 54"/>
                <p:cNvSpPr/>
                <p:nvPr/>
              </p:nvSpPr>
              <p:spPr bwMode="auto">
                <a:xfrm>
                  <a:off x="2680792" y="2885673"/>
                  <a:ext cx="457200" cy="381000"/>
                </a:xfrm>
                <a:prstGeom prst="rect">
                  <a:avLst/>
                </a:prstGeom>
                <a:noFill/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2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rPr>
                    <a:t>PS</a:t>
                  </a:r>
                </a:p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dirty="0" smtClean="0"/>
                    <a:t>Poll</a:t>
                  </a:r>
                  <a:endPara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56" name="Rectangle 55"/>
                <p:cNvSpPr/>
                <p:nvPr/>
              </p:nvSpPr>
              <p:spPr bwMode="auto">
                <a:xfrm>
                  <a:off x="3210000" y="2504673"/>
                  <a:ext cx="533400" cy="381000"/>
                </a:xfrm>
                <a:prstGeom prst="rect">
                  <a:avLst/>
                </a:prstGeom>
                <a:noFill/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rPr>
                    <a:t>ACK</a:t>
                  </a:r>
                </a:p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sz="1000" dirty="0" smtClean="0"/>
                    <a:t>BU=1</a:t>
                  </a:r>
                  <a:endPara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57" name="Rectangle 56"/>
                <p:cNvSpPr/>
                <p:nvPr/>
              </p:nvSpPr>
              <p:spPr bwMode="auto">
                <a:xfrm>
                  <a:off x="5548536" y="2514600"/>
                  <a:ext cx="685800" cy="381000"/>
                </a:xfrm>
                <a:prstGeom prst="rect">
                  <a:avLst/>
                </a:prstGeom>
                <a:noFill/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2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rPr>
                    <a:t>DATA</a:t>
                  </a:r>
                </a:p>
              </p:txBody>
            </p:sp>
            <p:cxnSp>
              <p:nvCxnSpPr>
                <p:cNvPr id="58" name="Straight Arrow Connector 57"/>
                <p:cNvCxnSpPr/>
                <p:nvPr/>
              </p:nvCxnSpPr>
              <p:spPr bwMode="auto">
                <a:xfrm>
                  <a:off x="2680792" y="3352800"/>
                  <a:ext cx="3567608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arrow"/>
                  <a:tailEnd type="arrow"/>
                </a:ln>
                <a:effectLst/>
              </p:spPr>
            </p:cxnSp>
            <p:sp>
              <p:nvSpPr>
                <p:cNvPr id="59" name="TextBox 58"/>
                <p:cNvSpPr txBox="1"/>
                <p:nvPr/>
              </p:nvSpPr>
              <p:spPr>
                <a:xfrm>
                  <a:off x="4724400" y="3352800"/>
                  <a:ext cx="606576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Awake</a:t>
                  </a:r>
                  <a:endParaRPr lang="en-US" dirty="0"/>
                </a:p>
              </p:txBody>
            </p:sp>
            <p:cxnSp>
              <p:nvCxnSpPr>
                <p:cNvPr id="60" name="Straight Arrow Connector 59"/>
                <p:cNvCxnSpPr/>
                <p:nvPr/>
              </p:nvCxnSpPr>
              <p:spPr bwMode="auto">
                <a:xfrm>
                  <a:off x="1481808" y="3350064"/>
                  <a:ext cx="1198984" cy="2736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arrow"/>
                  <a:tailEnd type="arrow"/>
                </a:ln>
                <a:effectLst/>
              </p:spPr>
            </p:cxnSp>
            <p:cxnSp>
              <p:nvCxnSpPr>
                <p:cNvPr id="61" name="Straight Arrow Connector 60"/>
                <p:cNvCxnSpPr/>
                <p:nvPr/>
              </p:nvCxnSpPr>
              <p:spPr bwMode="auto">
                <a:xfrm flipV="1">
                  <a:off x="6248400" y="3337168"/>
                  <a:ext cx="937296" cy="15632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arrow"/>
                  <a:tailEnd type="arrow"/>
                </a:ln>
                <a:effectLst/>
              </p:spPr>
            </p:cxnSp>
            <p:sp>
              <p:nvSpPr>
                <p:cNvPr id="62" name="TextBox 61"/>
                <p:cNvSpPr txBox="1"/>
                <p:nvPr/>
              </p:nvSpPr>
              <p:spPr>
                <a:xfrm>
                  <a:off x="6306344" y="3352800"/>
                  <a:ext cx="510076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Doze</a:t>
                  </a:r>
                  <a:endParaRPr lang="en-US" dirty="0"/>
                </a:p>
              </p:txBody>
            </p:sp>
            <p:sp>
              <p:nvSpPr>
                <p:cNvPr id="63" name="TextBox 62"/>
                <p:cNvSpPr txBox="1"/>
                <p:nvPr/>
              </p:nvSpPr>
              <p:spPr>
                <a:xfrm>
                  <a:off x="1697832" y="3352800"/>
                  <a:ext cx="510076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Doze</a:t>
                  </a:r>
                  <a:endParaRPr lang="en-US" dirty="0"/>
                </a:p>
              </p:txBody>
            </p:sp>
            <p:cxnSp>
              <p:nvCxnSpPr>
                <p:cNvPr id="64" name="Straight Connector 63"/>
                <p:cNvCxnSpPr/>
                <p:nvPr/>
              </p:nvCxnSpPr>
              <p:spPr bwMode="auto">
                <a:xfrm>
                  <a:off x="1553816" y="2743200"/>
                  <a:ext cx="76200" cy="228600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65" name="Straight Connector 64"/>
                <p:cNvCxnSpPr/>
                <p:nvPr/>
              </p:nvCxnSpPr>
              <p:spPr bwMode="auto">
                <a:xfrm>
                  <a:off x="1625824" y="2743200"/>
                  <a:ext cx="76200" cy="228600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66" name="Straight Connector 65"/>
                <p:cNvCxnSpPr/>
                <p:nvPr/>
              </p:nvCxnSpPr>
              <p:spPr bwMode="auto">
                <a:xfrm>
                  <a:off x="6477000" y="2743200"/>
                  <a:ext cx="76200" cy="228600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67" name="Straight Connector 66"/>
                <p:cNvCxnSpPr/>
                <p:nvPr/>
              </p:nvCxnSpPr>
              <p:spPr bwMode="auto">
                <a:xfrm>
                  <a:off x="6553200" y="2743200"/>
                  <a:ext cx="76200" cy="228600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</p:grpSp>
          <p:sp>
            <p:nvSpPr>
              <p:cNvPr id="50" name="TextBox 49"/>
              <p:cNvSpPr txBox="1"/>
              <p:nvPr/>
            </p:nvSpPr>
            <p:spPr>
              <a:xfrm>
                <a:off x="77694" y="2564904"/>
                <a:ext cx="38985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AP</a:t>
                </a:r>
                <a:endParaRPr lang="en-US" b="1" dirty="0"/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35496" y="3007985"/>
                <a:ext cx="47141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STA</a:t>
                </a:r>
                <a:endParaRPr lang="en-US" b="1" dirty="0"/>
              </a:p>
            </p:txBody>
          </p:sp>
        </p:grpSp>
        <p:sp>
          <p:nvSpPr>
            <p:cNvPr id="68" name="TextBox 67"/>
            <p:cNvSpPr txBox="1"/>
            <p:nvPr/>
          </p:nvSpPr>
          <p:spPr>
            <a:xfrm>
              <a:off x="7637832" y="5200568"/>
              <a:ext cx="60657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Awake</a:t>
              </a:r>
              <a:endParaRPr lang="en-US" dirty="0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1301128" y="5208865"/>
              <a:ext cx="60657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Awake</a:t>
              </a:r>
              <a:endParaRPr lang="en-US" dirty="0"/>
            </a:p>
          </p:txBody>
        </p:sp>
        <p:cxnSp>
          <p:nvCxnSpPr>
            <p:cNvPr id="74" name="Straight Arrow Connector 73"/>
            <p:cNvCxnSpPr/>
            <p:nvPr/>
          </p:nvCxnSpPr>
          <p:spPr bwMode="auto">
            <a:xfrm flipV="1">
              <a:off x="1115616" y="5197832"/>
              <a:ext cx="792088" cy="410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</p:grpSp>
      <p:grpSp>
        <p:nvGrpSpPr>
          <p:cNvPr id="103" name="Group 102"/>
          <p:cNvGrpSpPr/>
          <p:nvPr/>
        </p:nvGrpSpPr>
        <p:grpSpPr>
          <a:xfrm>
            <a:off x="467544" y="2735922"/>
            <a:ext cx="8568952" cy="1125126"/>
            <a:chOff x="35496" y="2504673"/>
            <a:chExt cx="8568952" cy="1125126"/>
          </a:xfrm>
        </p:grpSpPr>
        <p:grpSp>
          <p:nvGrpSpPr>
            <p:cNvPr id="104" name="Group 103"/>
            <p:cNvGrpSpPr/>
            <p:nvPr/>
          </p:nvGrpSpPr>
          <p:grpSpPr>
            <a:xfrm>
              <a:off x="381000" y="2504673"/>
              <a:ext cx="8223448" cy="1125126"/>
              <a:chOff x="381000" y="2504673"/>
              <a:chExt cx="8223448" cy="1125126"/>
            </a:xfrm>
          </p:grpSpPr>
          <p:cxnSp>
            <p:nvCxnSpPr>
              <p:cNvPr id="107" name="Straight Arrow Connector 106"/>
              <p:cNvCxnSpPr/>
              <p:nvPr/>
            </p:nvCxnSpPr>
            <p:spPr bwMode="auto">
              <a:xfrm flipV="1">
                <a:off x="381000" y="2885673"/>
                <a:ext cx="8223448" cy="9928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sp>
            <p:nvSpPr>
              <p:cNvPr id="108" name="Rectangle 107"/>
              <p:cNvSpPr/>
              <p:nvPr/>
            </p:nvSpPr>
            <p:spPr bwMode="auto">
              <a:xfrm>
                <a:off x="789856" y="2514600"/>
                <a:ext cx="685800" cy="381000"/>
              </a:xfrm>
              <a:prstGeom prst="rect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Beacon </a:t>
                </a:r>
              </a:p>
            </p:txBody>
          </p:sp>
          <p:sp>
            <p:nvSpPr>
              <p:cNvPr id="109" name="Rectangle 108"/>
              <p:cNvSpPr/>
              <p:nvPr/>
            </p:nvSpPr>
            <p:spPr bwMode="auto">
              <a:xfrm>
                <a:off x="7198568" y="2514600"/>
                <a:ext cx="685800" cy="381000"/>
              </a:xfrm>
              <a:prstGeom prst="rect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Beacon</a:t>
                </a:r>
              </a:p>
            </p:txBody>
          </p:sp>
          <p:sp>
            <p:nvSpPr>
              <p:cNvPr id="110" name="Rectangle 109"/>
              <p:cNvSpPr/>
              <p:nvPr/>
            </p:nvSpPr>
            <p:spPr bwMode="auto">
              <a:xfrm>
                <a:off x="2680792" y="2885673"/>
                <a:ext cx="457200" cy="381000"/>
              </a:xfrm>
              <a:prstGeom prst="rect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PS</a:t>
                </a:r>
              </a:p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 smtClean="0"/>
                  <a:t>Poll</a:t>
                </a: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11" name="Rectangle 110"/>
              <p:cNvSpPr/>
              <p:nvPr/>
            </p:nvSpPr>
            <p:spPr bwMode="auto">
              <a:xfrm>
                <a:off x="3210000" y="2504673"/>
                <a:ext cx="533400" cy="381000"/>
              </a:xfrm>
              <a:prstGeom prst="rect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ACK</a:t>
                </a:r>
              </a:p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000" dirty="0" smtClean="0"/>
                  <a:t>BU=0</a:t>
                </a:r>
                <a:endPara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113" name="Straight Arrow Connector 112"/>
              <p:cNvCxnSpPr/>
              <p:nvPr/>
            </p:nvCxnSpPr>
            <p:spPr bwMode="auto">
              <a:xfrm flipV="1">
                <a:off x="2680792" y="3347328"/>
                <a:ext cx="1171128" cy="5472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arrow"/>
                <a:tailEnd type="arrow"/>
              </a:ln>
              <a:effectLst/>
            </p:spPr>
          </p:cxnSp>
          <p:sp>
            <p:nvSpPr>
              <p:cNvPr id="114" name="TextBox 113"/>
              <p:cNvSpPr txBox="1"/>
              <p:nvPr/>
            </p:nvSpPr>
            <p:spPr>
              <a:xfrm>
                <a:off x="3059832" y="3352800"/>
                <a:ext cx="60657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Awake</a:t>
                </a:r>
                <a:endParaRPr lang="en-US" dirty="0"/>
              </a:p>
            </p:txBody>
          </p:sp>
          <p:cxnSp>
            <p:nvCxnSpPr>
              <p:cNvPr id="115" name="Straight Arrow Connector 114"/>
              <p:cNvCxnSpPr/>
              <p:nvPr/>
            </p:nvCxnSpPr>
            <p:spPr bwMode="auto">
              <a:xfrm flipV="1">
                <a:off x="1475656" y="3352800"/>
                <a:ext cx="1205136" cy="15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arrow"/>
                <a:tailEnd type="arrow"/>
              </a:ln>
              <a:effectLst/>
            </p:spPr>
          </p:cxnSp>
          <p:cxnSp>
            <p:nvCxnSpPr>
              <p:cNvPr id="116" name="Straight Arrow Connector 115"/>
              <p:cNvCxnSpPr/>
              <p:nvPr/>
            </p:nvCxnSpPr>
            <p:spPr bwMode="auto">
              <a:xfrm>
                <a:off x="3851920" y="3341767"/>
                <a:ext cx="3327624" cy="278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arrow"/>
                <a:tailEnd type="arrow"/>
              </a:ln>
              <a:effectLst/>
            </p:spPr>
          </p:cxnSp>
          <p:sp>
            <p:nvSpPr>
              <p:cNvPr id="117" name="TextBox 116"/>
              <p:cNvSpPr txBox="1"/>
              <p:nvPr/>
            </p:nvSpPr>
            <p:spPr>
              <a:xfrm>
                <a:off x="4860032" y="3352800"/>
                <a:ext cx="51007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Doze</a:t>
                </a:r>
                <a:endParaRPr lang="en-US" dirty="0"/>
              </a:p>
            </p:txBody>
          </p:sp>
          <p:sp>
            <p:nvSpPr>
              <p:cNvPr id="118" name="TextBox 117"/>
              <p:cNvSpPr txBox="1"/>
              <p:nvPr/>
            </p:nvSpPr>
            <p:spPr>
              <a:xfrm>
                <a:off x="1697832" y="3352800"/>
                <a:ext cx="51007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Doze</a:t>
                </a:r>
                <a:endParaRPr lang="en-US" dirty="0"/>
              </a:p>
            </p:txBody>
          </p:sp>
          <p:cxnSp>
            <p:nvCxnSpPr>
              <p:cNvPr id="119" name="Straight Connector 118"/>
              <p:cNvCxnSpPr/>
              <p:nvPr/>
            </p:nvCxnSpPr>
            <p:spPr bwMode="auto">
              <a:xfrm>
                <a:off x="1553816" y="2743200"/>
                <a:ext cx="76200" cy="228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20" name="Straight Connector 119"/>
              <p:cNvCxnSpPr/>
              <p:nvPr/>
            </p:nvCxnSpPr>
            <p:spPr bwMode="auto">
              <a:xfrm>
                <a:off x="1625824" y="2743200"/>
                <a:ext cx="76200" cy="228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21" name="Straight Connector 120"/>
              <p:cNvCxnSpPr/>
              <p:nvPr/>
            </p:nvCxnSpPr>
            <p:spPr bwMode="auto">
              <a:xfrm>
                <a:off x="6363816" y="2743200"/>
                <a:ext cx="76200" cy="228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22" name="Straight Connector 121"/>
              <p:cNvCxnSpPr/>
              <p:nvPr/>
            </p:nvCxnSpPr>
            <p:spPr bwMode="auto">
              <a:xfrm>
                <a:off x="6440016" y="2743200"/>
                <a:ext cx="76200" cy="228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sp>
          <p:nvSpPr>
            <p:cNvPr id="105" name="TextBox 104"/>
            <p:cNvSpPr txBox="1"/>
            <p:nvPr/>
          </p:nvSpPr>
          <p:spPr>
            <a:xfrm>
              <a:off x="77694" y="2564904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AP</a:t>
              </a:r>
              <a:endParaRPr lang="en-US" b="1" dirty="0"/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35496" y="3007985"/>
              <a:ext cx="47141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STA</a:t>
              </a:r>
              <a:endParaRPr lang="en-US" b="1" dirty="0"/>
            </a:p>
          </p:txBody>
        </p:sp>
      </p:grpSp>
      <p:sp>
        <p:nvSpPr>
          <p:cNvPr id="123" name="TextBox 122"/>
          <p:cNvSpPr txBox="1"/>
          <p:nvPr/>
        </p:nvSpPr>
        <p:spPr>
          <a:xfrm>
            <a:off x="7308304" y="3605257"/>
            <a:ext cx="6065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Awake</a:t>
            </a:r>
            <a:endParaRPr lang="en-US" dirty="0"/>
          </a:p>
        </p:txBody>
      </p:sp>
      <p:sp>
        <p:nvSpPr>
          <p:cNvPr id="125" name="TextBox 124"/>
          <p:cNvSpPr txBox="1"/>
          <p:nvPr/>
        </p:nvSpPr>
        <p:spPr>
          <a:xfrm>
            <a:off x="1301128" y="3584049"/>
            <a:ext cx="6065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Awake</a:t>
            </a:r>
            <a:endParaRPr lang="en-US" dirty="0"/>
          </a:p>
        </p:txBody>
      </p:sp>
      <p:cxnSp>
        <p:nvCxnSpPr>
          <p:cNvPr id="126" name="Straight Arrow Connector 125"/>
          <p:cNvCxnSpPr/>
          <p:nvPr/>
        </p:nvCxnSpPr>
        <p:spPr bwMode="auto">
          <a:xfrm>
            <a:off x="1115616" y="3584065"/>
            <a:ext cx="79208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38" name="Straight Arrow Connector 137"/>
          <p:cNvCxnSpPr/>
          <p:nvPr/>
        </p:nvCxnSpPr>
        <p:spPr bwMode="auto">
          <a:xfrm>
            <a:off x="7611592" y="3573016"/>
            <a:ext cx="72551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42" name="Straight Arrow Connector 141"/>
          <p:cNvCxnSpPr/>
          <p:nvPr/>
        </p:nvCxnSpPr>
        <p:spPr bwMode="auto">
          <a:xfrm>
            <a:off x="7611592" y="5187672"/>
            <a:ext cx="7556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794972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Anna </a:t>
            </a:r>
            <a:r>
              <a:rPr lang="en-US" dirty="0" err="1"/>
              <a:t>Pantelidou</a:t>
            </a:r>
            <a:r>
              <a:rPr lang="en-US" dirty="0"/>
              <a:t>, Renesas Mobile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CEECE77-BE66-48D3-9EAD-00B5FBD2A716}" type="slidenum">
              <a:rPr lang="en-US"/>
              <a:pPr/>
              <a:t>8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76672"/>
            <a:ext cx="7772400" cy="1066800"/>
          </a:xfrm>
        </p:spPr>
        <p:txBody>
          <a:bodyPr/>
          <a:lstStyle/>
          <a:p>
            <a:r>
              <a:rPr lang="en-US" dirty="0" smtClean="0"/>
              <a:t>Active/Doze State Timing </a:t>
            </a:r>
            <a:r>
              <a:rPr lang="en-US" dirty="0" smtClean="0"/>
              <a:t>Indication</a:t>
            </a: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916832"/>
            <a:ext cx="8532440" cy="2808312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dirty="0" smtClean="0"/>
              <a:t>STA can switch between </a:t>
            </a:r>
            <a:r>
              <a:rPr lang="en-US" dirty="0" smtClean="0"/>
              <a:t>Active/ Doze States after a PS-Poll 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dirty="0" smtClean="0"/>
              <a:t>If </a:t>
            </a:r>
            <a:r>
              <a:rPr lang="en-US" dirty="0" smtClean="0"/>
              <a:t>the AP knew </a:t>
            </a:r>
            <a:r>
              <a:rPr lang="en-US" dirty="0" smtClean="0"/>
              <a:t>a Doze/Active </a:t>
            </a:r>
            <a:r>
              <a:rPr lang="en-US" dirty="0" smtClean="0"/>
              <a:t>state transition pattern </a:t>
            </a:r>
            <a:r>
              <a:rPr lang="en-US" dirty="0" smtClean="0"/>
              <a:t>for the STA after </a:t>
            </a:r>
            <a:r>
              <a:rPr lang="en-US" dirty="0" smtClean="0"/>
              <a:t>sending the ACK </a:t>
            </a:r>
          </a:p>
          <a:p>
            <a:pPr lvl="1">
              <a:lnSpc>
                <a:spcPct val="120000"/>
              </a:lnSpc>
              <a:spcBef>
                <a:spcPct val="0"/>
              </a:spcBef>
            </a:pPr>
            <a:r>
              <a:rPr lang="en-US" dirty="0" smtClean="0"/>
              <a:t>The STA </a:t>
            </a:r>
            <a:r>
              <a:rPr lang="en-US" dirty="0" smtClean="0"/>
              <a:t>can </a:t>
            </a:r>
            <a:r>
              <a:rPr lang="en-US" dirty="0" smtClean="0"/>
              <a:t>go to sleep </a:t>
            </a:r>
            <a:r>
              <a:rPr lang="en-US" dirty="0" smtClean="0"/>
              <a:t>according to the pattern</a:t>
            </a:r>
            <a:endParaRPr lang="en-US" dirty="0" smtClean="0"/>
          </a:p>
          <a:p>
            <a:pPr lvl="1">
              <a:lnSpc>
                <a:spcPct val="120000"/>
              </a:lnSpc>
              <a:spcBef>
                <a:spcPct val="0"/>
              </a:spcBef>
            </a:pPr>
            <a:r>
              <a:rPr lang="en-US" dirty="0" smtClean="0"/>
              <a:t>The AP </a:t>
            </a:r>
            <a:r>
              <a:rPr lang="en-US" dirty="0" smtClean="0"/>
              <a:t>can </a:t>
            </a:r>
            <a:r>
              <a:rPr lang="en-US" dirty="0" smtClean="0"/>
              <a:t>transmit the packet when the STA is expected to be </a:t>
            </a:r>
            <a:r>
              <a:rPr lang="en-US" dirty="0" smtClean="0"/>
              <a:t>active</a:t>
            </a:r>
            <a:endParaRPr lang="en-US" sz="2400" b="1" dirty="0" smtClean="0">
              <a:solidFill>
                <a:srgbClr val="000000"/>
              </a:solidFill>
              <a:ea typeface="+mn-ea"/>
              <a:cs typeface="+mn-cs"/>
            </a:endParaRPr>
          </a:p>
          <a:p>
            <a:pPr marL="0" lvl="1" indent="0">
              <a:buNone/>
            </a:pPr>
            <a:endParaRPr lang="en-US" sz="2400" dirty="0" smtClean="0">
              <a:solidFill>
                <a:srgbClr val="000000"/>
              </a:solidFill>
              <a:ea typeface="+mn-ea"/>
              <a:cs typeface="+mn-cs"/>
            </a:endParaRPr>
          </a:p>
          <a:p>
            <a:pPr marL="342900" lvl="2" indent="0">
              <a:buNone/>
            </a:pPr>
            <a:endParaRPr lang="en-US" dirty="0" smtClean="0"/>
          </a:p>
          <a:p>
            <a:pPr>
              <a:lnSpc>
                <a:spcPct val="120000"/>
              </a:lnSpc>
              <a:spcBef>
                <a:spcPct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307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Anna </a:t>
            </a:r>
            <a:r>
              <a:rPr lang="en-US" dirty="0" err="1"/>
              <a:t>Pantelidou</a:t>
            </a:r>
            <a:r>
              <a:rPr lang="en-US" dirty="0"/>
              <a:t>, Renesas Mobile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CEECE77-BE66-48D3-9EAD-00B5FBD2A716}" type="slidenum">
              <a:rPr lang="en-US"/>
              <a:pPr/>
              <a:t>9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76672"/>
            <a:ext cx="7772400" cy="1066800"/>
          </a:xfrm>
        </p:spPr>
        <p:txBody>
          <a:bodyPr/>
          <a:lstStyle/>
          <a:p>
            <a:r>
              <a:rPr lang="en-US" dirty="0" smtClean="0"/>
              <a:t>Active/Doze State Timing </a:t>
            </a:r>
            <a:r>
              <a:rPr lang="en-US" dirty="0" smtClean="0"/>
              <a:t>Indication</a:t>
            </a: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700808"/>
            <a:ext cx="8532440" cy="4104456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dirty="0" smtClean="0"/>
              <a:t>STA </a:t>
            </a:r>
            <a:r>
              <a:rPr lang="en-US" dirty="0" smtClean="0"/>
              <a:t>can indicate a time when it goes to Doze state</a:t>
            </a:r>
          </a:p>
          <a:p>
            <a:pPr lvl="1"/>
            <a:r>
              <a:rPr lang="en-US" dirty="0"/>
              <a:t>This time </a:t>
            </a:r>
            <a:r>
              <a:rPr lang="en-US" dirty="0" smtClean="0"/>
              <a:t>can </a:t>
            </a:r>
            <a:r>
              <a:rPr lang="en-US" dirty="0"/>
              <a:t>be </a:t>
            </a:r>
            <a:r>
              <a:rPr lang="en-US" dirty="0" smtClean="0"/>
              <a:t>relative</a:t>
            </a:r>
            <a:endParaRPr lang="en-US" dirty="0"/>
          </a:p>
          <a:p>
            <a:pPr lvl="3"/>
            <a:r>
              <a:rPr lang="en-US" dirty="0"/>
              <a:t>E.g., t time units or t beacon intervals (short or long</a:t>
            </a:r>
            <a:r>
              <a:rPr lang="en-US" dirty="0" smtClean="0"/>
              <a:t>) ahead of time</a:t>
            </a:r>
            <a:endParaRPr lang="en-US" dirty="0"/>
          </a:p>
          <a:p>
            <a:pPr lvl="1"/>
            <a:r>
              <a:rPr lang="en-US" dirty="0"/>
              <a:t>Time can also be absolute and based on e.g., a global clock</a:t>
            </a:r>
          </a:p>
          <a:p>
            <a:pPr marL="342900" lvl="1" indent="-342900">
              <a:buFontTx/>
              <a:buChar char="•"/>
            </a:pPr>
            <a:r>
              <a:rPr lang="en-US" dirty="0"/>
              <a:t> </a:t>
            </a:r>
            <a:r>
              <a:rPr lang="en-US" sz="2400" b="1" dirty="0" smtClean="0">
                <a:solidFill>
                  <a:srgbClr val="000000"/>
                </a:solidFill>
                <a:ea typeface="+mn-ea"/>
                <a:cs typeface="+mn-cs"/>
              </a:rPr>
              <a:t>STA may also indicate a </a:t>
            </a:r>
            <a:r>
              <a:rPr lang="en-US" sz="2400" b="1" dirty="0">
                <a:solidFill>
                  <a:srgbClr val="000000"/>
                </a:solidFill>
                <a:ea typeface="+mn-ea"/>
                <a:cs typeface="+mn-cs"/>
              </a:rPr>
              <a:t>DRX </a:t>
            </a:r>
            <a:r>
              <a:rPr lang="en-US" sz="2400" b="1" dirty="0" smtClean="0">
                <a:solidFill>
                  <a:srgbClr val="000000"/>
                </a:solidFill>
                <a:ea typeface="+mn-ea"/>
                <a:cs typeface="+mn-cs"/>
              </a:rPr>
              <a:t>pattern of on/off periods</a:t>
            </a:r>
          </a:p>
          <a:p>
            <a:pPr marL="800100" lvl="2" indent="-457200">
              <a:buFont typeface="+mj-lt"/>
              <a:buAutoNum type="arabicPeriod"/>
            </a:pPr>
            <a:r>
              <a:rPr lang="en-US" sz="2000" dirty="0" smtClean="0">
                <a:solidFill>
                  <a:srgbClr val="000000"/>
                </a:solidFill>
              </a:rPr>
              <a:t>A default pattern may be defined</a:t>
            </a:r>
          </a:p>
          <a:p>
            <a:pPr marL="800100" lvl="2" indent="-457200">
              <a:buFont typeface="+mj-lt"/>
              <a:buAutoNum type="arabicPeriod"/>
            </a:pPr>
            <a:r>
              <a:rPr lang="en-US" sz="2000" dirty="0" smtClean="0">
                <a:solidFill>
                  <a:srgbClr val="000000"/>
                </a:solidFill>
              </a:rPr>
              <a:t>It may be chosen </a:t>
            </a:r>
            <a:r>
              <a:rPr lang="en-US" sz="2000" dirty="0">
                <a:solidFill>
                  <a:srgbClr val="000000"/>
                </a:solidFill>
              </a:rPr>
              <a:t>from a set of possible </a:t>
            </a:r>
            <a:r>
              <a:rPr lang="en-US" sz="2000" dirty="0" smtClean="0">
                <a:solidFill>
                  <a:srgbClr val="000000"/>
                </a:solidFill>
              </a:rPr>
              <a:t>patterns</a:t>
            </a:r>
            <a:endParaRPr lang="en-US" sz="2000" b="1" dirty="0" smtClean="0">
              <a:solidFill>
                <a:srgbClr val="000000"/>
              </a:solidFill>
              <a:ea typeface="+mn-ea"/>
              <a:cs typeface="+mn-cs"/>
            </a:endParaRPr>
          </a:p>
          <a:p>
            <a:pPr marL="342900" lvl="1" indent="-342900">
              <a:buFontTx/>
              <a:buChar char="•"/>
            </a:pPr>
            <a:r>
              <a:rPr lang="en-US" sz="2400" b="1" dirty="0" smtClean="0">
                <a:solidFill>
                  <a:srgbClr val="000000"/>
                </a:solidFill>
                <a:ea typeface="+mn-ea"/>
                <a:cs typeface="+mn-cs"/>
              </a:rPr>
              <a:t>PS-Poll timing indication can </a:t>
            </a:r>
            <a:r>
              <a:rPr lang="en-US" sz="2400" b="1" dirty="0" smtClean="0">
                <a:solidFill>
                  <a:srgbClr val="000000"/>
                </a:solidFill>
                <a:ea typeface="+mn-ea"/>
                <a:cs typeface="+mn-cs"/>
              </a:rPr>
              <a:t>improve the </a:t>
            </a:r>
            <a:r>
              <a:rPr lang="en-US" sz="2400" b="1" dirty="0" smtClean="0">
                <a:solidFill>
                  <a:srgbClr val="000000"/>
                </a:solidFill>
                <a:ea typeface="+mn-ea"/>
                <a:cs typeface="+mn-cs"/>
              </a:rPr>
              <a:t>energy efficiency of the STA</a:t>
            </a:r>
            <a:endParaRPr lang="en-US" sz="2200" b="1" dirty="0">
              <a:solidFill>
                <a:srgbClr val="000000"/>
              </a:solidFill>
              <a:ea typeface="+mn-ea"/>
              <a:cs typeface="+mn-cs"/>
            </a:endParaRPr>
          </a:p>
          <a:p>
            <a:pPr marL="342900" lvl="1" indent="-342900">
              <a:buFontTx/>
              <a:buChar char="•"/>
            </a:pPr>
            <a:endParaRPr lang="en-US" sz="2400" b="1" dirty="0" smtClean="0">
              <a:solidFill>
                <a:srgbClr val="000000"/>
              </a:solidFill>
              <a:ea typeface="+mn-ea"/>
              <a:cs typeface="+mn-cs"/>
            </a:endParaRPr>
          </a:p>
          <a:p>
            <a:pPr marL="0" lvl="1" indent="0">
              <a:buNone/>
            </a:pPr>
            <a:endParaRPr lang="en-US" sz="2400" dirty="0" smtClean="0">
              <a:solidFill>
                <a:srgbClr val="000000"/>
              </a:solidFill>
              <a:ea typeface="+mn-ea"/>
              <a:cs typeface="+mn-cs"/>
            </a:endParaRPr>
          </a:p>
          <a:p>
            <a:pPr marL="342900" lvl="2" indent="0">
              <a:buNone/>
            </a:pPr>
            <a:endParaRPr lang="en-US" dirty="0" smtClean="0"/>
          </a:p>
          <a:p>
            <a:pPr>
              <a:lnSpc>
                <a:spcPct val="120000"/>
              </a:lnSpc>
              <a:spcBef>
                <a:spcPct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181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3500</TotalTime>
  <Words>861</Words>
  <Application>Microsoft Office PowerPoint</Application>
  <PresentationFormat>On-screen Show (4:3)</PresentationFormat>
  <Paragraphs>206</Paragraphs>
  <Slides>14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802-11-Submission</vt:lpstr>
      <vt:lpstr>Document</vt:lpstr>
      <vt:lpstr>PS Mode Enhancements with Timing Indication</vt:lpstr>
      <vt:lpstr>Abstract</vt:lpstr>
      <vt:lpstr>Introduction</vt:lpstr>
      <vt:lpstr>Downlink Traffic Indication</vt:lpstr>
      <vt:lpstr>PS-Poll Message</vt:lpstr>
      <vt:lpstr>Response to a PS-Poll Message </vt:lpstr>
      <vt:lpstr>Responding an ACK to a PS-Poll</vt:lpstr>
      <vt:lpstr>Active/Doze State Timing Indication</vt:lpstr>
      <vt:lpstr>Active/Doze State Timing Indication</vt:lpstr>
      <vt:lpstr>Example 1</vt:lpstr>
      <vt:lpstr>Example 2</vt:lpstr>
      <vt:lpstr>Conclusions</vt:lpstr>
      <vt:lpstr>References</vt:lpstr>
      <vt:lpstr>Straw Poll</vt:lpstr>
    </vt:vector>
  </TitlesOfParts>
  <Company>Renesas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Pantelidou Anna</dc:creator>
  <cp:lastModifiedBy>Pantelidou Anna</cp:lastModifiedBy>
  <cp:revision>98</cp:revision>
  <cp:lastPrinted>1998-02-10T13:28:06Z</cp:lastPrinted>
  <dcterms:created xsi:type="dcterms:W3CDTF">2012-01-09T09:44:15Z</dcterms:created>
  <dcterms:modified xsi:type="dcterms:W3CDTF">2012-07-17T14:26:50Z</dcterms:modified>
</cp:coreProperties>
</file>