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269" r:id="rId2"/>
    <p:sldId id="285" r:id="rId3"/>
    <p:sldId id="311" r:id="rId4"/>
    <p:sldId id="305" r:id="rId5"/>
    <p:sldId id="313" r:id="rId6"/>
    <p:sldId id="306" r:id="rId7"/>
    <p:sldId id="317" r:id="rId8"/>
    <p:sldId id="315" r:id="rId9"/>
    <p:sldId id="316" r:id="rId10"/>
    <p:sldId id="318" r:id="rId11"/>
  </p:sldIdLst>
  <p:sldSz cx="9144000" cy="6858000" type="screen4x3"/>
  <p:notesSz cx="7077075" cy="895508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64" autoAdjust="0"/>
    <p:restoredTop sz="94673" autoAdjust="0"/>
  </p:normalViewPr>
  <p:slideViewPr>
    <p:cSldViewPr>
      <p:cViewPr>
        <p:scale>
          <a:sx n="90" d="100"/>
          <a:sy n="90" d="100"/>
        </p:scale>
        <p:origin x="-1380"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66" d="100"/>
        <a:sy n="66" d="100"/>
      </p:scale>
      <p:origin x="0" y="0"/>
    </p:cViewPr>
  </p:sorterViewPr>
  <p:notesViewPr>
    <p:cSldViewPr>
      <p:cViewPr varScale="1">
        <p:scale>
          <a:sx n="103" d="100"/>
          <a:sy n="103" d="100"/>
        </p:scale>
        <p:origin x="-2490" y="-90"/>
      </p:cViewPr>
      <p:guideLst>
        <p:guide orient="horz" pos="2820"/>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71565" y="161387"/>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802.11-11/9999r0</a:t>
            </a:r>
            <a:endParaRPr lang="en-US"/>
          </a:p>
        </p:txBody>
      </p:sp>
      <p:sp>
        <p:nvSpPr>
          <p:cNvPr id="3075" name="Rectangle 3"/>
          <p:cNvSpPr>
            <a:spLocks noGrp="1" noChangeArrowheads="1"/>
          </p:cNvSpPr>
          <p:nvPr>
            <p:ph type="dt" sz="quarter" idx="1"/>
          </p:nvPr>
        </p:nvSpPr>
        <p:spPr bwMode="auto">
          <a:xfrm>
            <a:off x="709652" y="161387"/>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t>Month Year</a:t>
            </a:r>
          </a:p>
        </p:txBody>
      </p:sp>
      <p:sp>
        <p:nvSpPr>
          <p:cNvPr id="3076" name="Rectangle 4"/>
          <p:cNvSpPr>
            <a:spLocks noGrp="1" noChangeArrowheads="1"/>
          </p:cNvSpPr>
          <p:nvPr>
            <p:ph type="ftr" sz="quarter" idx="2"/>
          </p:nvPr>
        </p:nvSpPr>
        <p:spPr bwMode="auto">
          <a:xfrm>
            <a:off x="4797341" y="8667104"/>
            <a:ext cx="165109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John Doe, Some Company</a:t>
            </a:r>
          </a:p>
        </p:txBody>
      </p:sp>
      <p:sp>
        <p:nvSpPr>
          <p:cNvPr id="3077" name="Rectangle 5"/>
          <p:cNvSpPr>
            <a:spLocks noGrp="1" noChangeArrowheads="1"/>
          </p:cNvSpPr>
          <p:nvPr>
            <p:ph type="sldNum" sz="quarter" idx="3"/>
          </p:nvPr>
        </p:nvSpPr>
        <p:spPr bwMode="auto">
          <a:xfrm>
            <a:off x="3201073" y="8667104"/>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DF3FADDC-46C0-4A37-85CE-40F3520A9CCA}" type="slidenum">
              <a:rPr lang="en-US"/>
              <a:pPr>
                <a:defRPr/>
              </a:pPr>
              <a:t>‹#›</a:t>
            </a:fld>
            <a:endParaRPr lang="en-US"/>
          </a:p>
        </p:txBody>
      </p:sp>
      <p:sp>
        <p:nvSpPr>
          <p:cNvPr id="16390" name="Line 6"/>
          <p:cNvSpPr>
            <a:spLocks noChangeShapeType="1"/>
          </p:cNvSpPr>
          <p:nvPr/>
        </p:nvSpPr>
        <p:spPr bwMode="auto">
          <a:xfrm>
            <a:off x="708033" y="373767"/>
            <a:ext cx="56610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1" name="Rectangle 7"/>
          <p:cNvSpPr>
            <a:spLocks noChangeArrowheads="1"/>
          </p:cNvSpPr>
          <p:nvPr/>
        </p:nvSpPr>
        <p:spPr bwMode="auto">
          <a:xfrm>
            <a:off x="708032" y="8667104"/>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16392" name="Line 8"/>
          <p:cNvSpPr>
            <a:spLocks noChangeShapeType="1"/>
          </p:cNvSpPr>
          <p:nvPr/>
        </p:nvSpPr>
        <p:spPr bwMode="auto">
          <a:xfrm>
            <a:off x="708032" y="8656381"/>
            <a:ext cx="581817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721303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15312" y="84795"/>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802.11-11/9999r0</a:t>
            </a:r>
            <a:endParaRPr lang="en-US"/>
          </a:p>
        </p:txBody>
      </p:sp>
      <p:sp>
        <p:nvSpPr>
          <p:cNvPr id="2051" name="Rectangle 3"/>
          <p:cNvSpPr>
            <a:spLocks noGrp="1" noChangeArrowheads="1"/>
          </p:cNvSpPr>
          <p:nvPr>
            <p:ph type="dt" idx="1"/>
          </p:nvPr>
        </p:nvSpPr>
        <p:spPr bwMode="auto">
          <a:xfrm>
            <a:off x="667526" y="84795"/>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t>Month Year</a:t>
            </a:r>
          </a:p>
        </p:txBody>
      </p:sp>
      <p:sp>
        <p:nvSpPr>
          <p:cNvPr id="11268" name="Rectangle 4"/>
          <p:cNvSpPr>
            <a:spLocks noGrp="1" noRot="1" noChangeAspect="1" noChangeArrowheads="1" noTextEdit="1"/>
          </p:cNvSpPr>
          <p:nvPr>
            <p:ph type="sldImg" idx="2"/>
          </p:nvPr>
        </p:nvSpPr>
        <p:spPr bwMode="auto">
          <a:xfrm>
            <a:off x="1308100" y="677863"/>
            <a:ext cx="4460875" cy="3346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42962" y="4253897"/>
            <a:ext cx="5191151" cy="4030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98412" y="8670168"/>
            <a:ext cx="211275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94585" y="8670168"/>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2BD3C97A-5987-4F81-8473-2DBC524895D7}" type="slidenum">
              <a:rPr lang="en-US"/>
              <a:pPr>
                <a:defRPr/>
              </a:pPr>
              <a:t>‹#›</a:t>
            </a:fld>
            <a:endParaRPr lang="en-US"/>
          </a:p>
        </p:txBody>
      </p:sp>
      <p:sp>
        <p:nvSpPr>
          <p:cNvPr id="11272" name="Rectangle 8"/>
          <p:cNvSpPr>
            <a:spLocks noChangeArrowheads="1"/>
          </p:cNvSpPr>
          <p:nvPr/>
        </p:nvSpPr>
        <p:spPr bwMode="auto">
          <a:xfrm>
            <a:off x="738815" y="8670168"/>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1273" name="Line 9"/>
          <p:cNvSpPr>
            <a:spLocks noChangeShapeType="1"/>
          </p:cNvSpPr>
          <p:nvPr/>
        </p:nvSpPr>
        <p:spPr bwMode="auto">
          <a:xfrm>
            <a:off x="738816" y="8668636"/>
            <a:ext cx="55994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4" name="Line 10"/>
          <p:cNvSpPr>
            <a:spLocks noChangeShapeType="1"/>
          </p:cNvSpPr>
          <p:nvPr/>
        </p:nvSpPr>
        <p:spPr bwMode="auto">
          <a:xfrm>
            <a:off x="661046" y="286453"/>
            <a:ext cx="575498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5821268"/>
      </p:ext>
    </p:extLst>
  </p:cSld>
  <p:clrMap bg1="lt1" tx1="dk1" bg2="lt2" tx2="dk2" accent1="accent1" accent2="accent2" accent3="accent3" accent4="accent4" accent5="accent5" accent6="accent6" hlink="hlink" folHlink="folHlink"/>
  <p:hf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7"/>
          <p:cNvSpPr>
            <a:spLocks noGrp="1" noChangeArrowheads="1"/>
          </p:cNvSpPr>
          <p:nvPr>
            <p:ph type="sldNum" sz="quarter" idx="5"/>
          </p:nvPr>
        </p:nvSpPr>
        <p:spPr>
          <a:xfrm>
            <a:off x="3397177" y="8670168"/>
            <a:ext cx="415177" cy="184666"/>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dirty="0"/>
              <a:t>Page </a:t>
            </a:r>
            <a:fld id="{9E83DFF3-A98C-4F1F-9345-F515E3B6EACF}" type="slidenum">
              <a:rPr lang="en-US"/>
              <a:pPr/>
              <a:t>1</a:t>
            </a:fld>
            <a:endParaRPr lang="en-US" dirty="0"/>
          </a:p>
        </p:txBody>
      </p:sp>
      <p:sp>
        <p:nvSpPr>
          <p:cNvPr id="12294" name="Rectangle 2"/>
          <p:cNvSpPr>
            <a:spLocks noGrp="1" noRot="1" noChangeAspect="1" noChangeArrowheads="1" noTextEdit="1"/>
          </p:cNvSpPr>
          <p:nvPr>
            <p:ph type="sldImg"/>
          </p:nvPr>
        </p:nvSpPr>
        <p:spPr>
          <a:xfrm>
            <a:off x="1308100" y="677863"/>
            <a:ext cx="4460875" cy="3346450"/>
          </a:xfrm>
          <a:ln/>
        </p:spPr>
      </p:sp>
      <p:sp>
        <p:nvSpPr>
          <p:cNvPr id="12295" name="Rectangle 3"/>
          <p:cNvSpPr>
            <a:spLocks noGrp="1" noChangeArrowheads="1"/>
          </p:cNvSpPr>
          <p:nvPr>
            <p:ph type="body" idx="1"/>
          </p:nvPr>
        </p:nvSpPr>
        <p:spPr>
          <a:noFill/>
        </p:spPr>
        <p:txBody>
          <a:bodyPr/>
          <a:lstStyle/>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txBox="1">
            <a:spLocks noGrp="1" noChangeArrowheads="1"/>
          </p:cNvSpPr>
          <p:nvPr/>
        </p:nvSpPr>
        <p:spPr bwMode="auto">
          <a:xfrm>
            <a:off x="4215312" y="84795"/>
            <a:ext cx="2195858" cy="215444"/>
          </a:xfrm>
          <a:prstGeom prst="rect">
            <a:avLst/>
          </a:prstGeom>
          <a:noFill/>
          <a:ln w="9525">
            <a:noFill/>
            <a:miter lim="800000"/>
            <a:headEnd/>
            <a:tailEnd/>
          </a:ln>
        </p:spPr>
        <p:txBody>
          <a:bodyPr wrap="none" lIns="0" tIns="0" rIns="0" bIns="0" anchor="b">
            <a:spAutoFit/>
          </a:bodyPr>
          <a:lstStyle/>
          <a:p>
            <a:pPr algn="r" defTabSz="933450"/>
            <a:r>
              <a:rPr lang="en-US" sz="1400" b="1" dirty="0"/>
              <a:t>doc.: IEEE 802.11-yy/xxxxr0</a:t>
            </a:r>
          </a:p>
        </p:txBody>
      </p:sp>
      <p:sp>
        <p:nvSpPr>
          <p:cNvPr id="25605" name="Rectangle 7"/>
          <p:cNvSpPr>
            <a:spLocks noGrp="1" noChangeArrowheads="1"/>
          </p:cNvSpPr>
          <p:nvPr>
            <p:ph type="sldNum" sz="quarter" idx="5"/>
          </p:nvPr>
        </p:nvSpPr>
        <p:spPr>
          <a:xfrm>
            <a:off x="3397177" y="8670168"/>
            <a:ext cx="415177" cy="184666"/>
          </a:xfrm>
          <a:noFill/>
        </p:spPr>
        <p:txBody>
          <a:bodyPr/>
          <a:lstStyle/>
          <a:p>
            <a:r>
              <a:rPr lang="en-US" dirty="0" smtClean="0"/>
              <a:t>Page </a:t>
            </a:r>
            <a:fld id="{F0BEBD79-9592-4A52-90DC-3BF1A155CCE7}" type="slidenum">
              <a:rPr lang="en-US" smtClean="0"/>
              <a:pPr/>
              <a:t>2</a:t>
            </a:fld>
            <a:endParaRPr lang="en-US" dirty="0" smtClean="0"/>
          </a:p>
        </p:txBody>
      </p:sp>
      <p:sp>
        <p:nvSpPr>
          <p:cNvPr id="25606" name="Rectangle 2"/>
          <p:cNvSpPr>
            <a:spLocks noGrp="1" noRot="1" noChangeAspect="1" noChangeArrowheads="1" noTextEdit="1"/>
          </p:cNvSpPr>
          <p:nvPr>
            <p:ph type="sldImg"/>
          </p:nvPr>
        </p:nvSpPr>
        <p:spPr>
          <a:xfrm>
            <a:off x="1308100" y="677863"/>
            <a:ext cx="4460875" cy="3346450"/>
          </a:xfrm>
          <a:ln cap="flat"/>
        </p:spPr>
      </p:sp>
      <p:sp>
        <p:nvSpPr>
          <p:cNvPr id="25607" name="Rectangle 3"/>
          <p:cNvSpPr>
            <a:spLocks noGrp="1" noChangeArrowheads="1"/>
          </p:cNvSpPr>
          <p:nvPr>
            <p:ph type="body" idx="1"/>
          </p:nvPr>
        </p:nvSpPr>
        <p:spPr>
          <a:noFill/>
          <a:ln/>
        </p:spPr>
        <p:txBody>
          <a:bodyPr lIns="95250" rIns="95250"/>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2012</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0119DD83-AF02-4CFB-812F-4B6AD96301DC}" type="slidenum">
              <a:rPr lang="en-US"/>
              <a:pPr>
                <a:defRPr/>
              </a:pPr>
              <a:t>‹#›</a:t>
            </a:fld>
            <a:endParaRPr lang="en-US" dirty="0"/>
          </a:p>
        </p:txBody>
      </p:sp>
      <p:sp>
        <p:nvSpPr>
          <p:cNvPr id="7" name="Footer Placeholder 4"/>
          <p:cNvSpPr>
            <a:spLocks noGrp="1"/>
          </p:cNvSpPr>
          <p:nvPr userDrawn="1">
            <p:ph type="ftr" sz="quarter" idx="11"/>
          </p:nvPr>
        </p:nvSpPr>
        <p:spPr>
          <a:xfrm>
            <a:off x="7004016" y="6475413"/>
            <a:ext cx="1539909"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Timo Koskela, Renesas Mobile Corporation</a:t>
            </a:r>
            <a:endParaRPr lang="en-US" dirty="0"/>
          </a:p>
        </p:txBody>
      </p:sp>
    </p:spTree>
    <p:extLst>
      <p:ext uri="{BB962C8B-B14F-4D97-AF65-F5344CB8AC3E}">
        <p14:creationId xmlns:p14="http://schemas.microsoft.com/office/powerpoint/2010/main" val="41294217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Timo Koskela, Renesas Mobile Corporation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BF94243-8117-41BD-B021-81C5B462FC71}" type="slidenum">
              <a:rPr lang="en-US"/>
              <a:pPr>
                <a:defRPr/>
              </a:pPr>
              <a:t>‹#›</a:t>
            </a:fld>
            <a:endParaRPr lang="en-US"/>
          </a:p>
        </p:txBody>
      </p:sp>
    </p:spTree>
    <p:extLst>
      <p:ext uri="{BB962C8B-B14F-4D97-AF65-F5344CB8AC3E}">
        <p14:creationId xmlns:p14="http://schemas.microsoft.com/office/powerpoint/2010/main" val="110758872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CE51415-DD8D-4C75-8D2B-7558E9DEB41A}" type="slidenum">
              <a:rPr lang="en-US"/>
              <a:pPr>
                <a:defRPr/>
              </a:pPr>
              <a:t>‹#›</a:t>
            </a:fld>
            <a:endParaRPr lang="en-US"/>
          </a:p>
        </p:txBody>
      </p:sp>
      <p:sp>
        <p:nvSpPr>
          <p:cNvPr id="7" name="Footer Placeholder 4"/>
          <p:cNvSpPr>
            <a:spLocks noGrp="1"/>
          </p:cNvSpPr>
          <p:nvPr userDrawn="1">
            <p:ph type="ftr" sz="quarter" idx="11"/>
          </p:nvPr>
        </p:nvSpPr>
        <p:spPr>
          <a:xfrm>
            <a:off x="7004016" y="6475413"/>
            <a:ext cx="1539909"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Timo Koskela, Renesas Mobile Corporation</a:t>
            </a:r>
            <a:endParaRPr lang="en-US" dirty="0"/>
          </a:p>
        </p:txBody>
      </p:sp>
    </p:spTree>
    <p:extLst>
      <p:ext uri="{BB962C8B-B14F-4D97-AF65-F5344CB8AC3E}">
        <p14:creationId xmlns:p14="http://schemas.microsoft.com/office/powerpoint/2010/main" val="134998087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itle 4"/>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p:txBody>
          <a:bodyPr/>
          <a:lstStyle/>
          <a:p>
            <a:pPr>
              <a:defRPr/>
            </a:pPr>
            <a:r>
              <a:rPr lang="en-US" dirty="0" smtClean="0"/>
              <a:t>July 2012</a:t>
            </a:r>
            <a:endParaRPr lang="en-US" dirty="0"/>
          </a:p>
        </p:txBody>
      </p:sp>
      <p:sp>
        <p:nvSpPr>
          <p:cNvPr id="9" name="Footer Placeholder 8"/>
          <p:cNvSpPr>
            <a:spLocks noGrp="1"/>
          </p:cNvSpPr>
          <p:nvPr>
            <p:ph type="ftr" sz="quarter" idx="11"/>
          </p:nvPr>
        </p:nvSpPr>
        <p:spPr/>
        <p:txBody>
          <a:bodyPr/>
          <a:lstStyle/>
          <a:p>
            <a:pPr>
              <a:defRPr/>
            </a:pPr>
            <a:r>
              <a:rPr lang="en-US" dirty="0" smtClean="0"/>
              <a:t>Timo Koskela, Renesas Mobile Corporation</a:t>
            </a:r>
            <a:endParaRPr lang="en-US" dirty="0"/>
          </a:p>
        </p:txBody>
      </p:sp>
      <p:sp>
        <p:nvSpPr>
          <p:cNvPr id="10" name="Slide Number Placeholder 9"/>
          <p:cNvSpPr>
            <a:spLocks noGrp="1"/>
          </p:cNvSpPr>
          <p:nvPr>
            <p:ph type="sldNum" sz="quarter" idx="12"/>
          </p:nvPr>
        </p:nvSpPr>
        <p:spPr/>
        <p:txBody>
          <a:bodyPr/>
          <a:lstStyle/>
          <a:p>
            <a:pPr>
              <a:defRPr/>
            </a:pPr>
            <a:r>
              <a:rPr lang="en-US" dirty="0" smtClean="0"/>
              <a:t>Slide </a:t>
            </a:r>
            <a:fld id="{5CF10EE3-E1EB-4A5E-ABF0-4528CF68232E}" type="slidenum">
              <a:rPr lang="en-US" smtClean="0"/>
              <a:pPr>
                <a:defRPr/>
              </a:pPr>
              <a:t>‹#›</a:t>
            </a:fld>
            <a:endParaRPr lang="en-US" dirty="0"/>
          </a:p>
        </p:txBody>
      </p:sp>
    </p:spTree>
    <p:extLst>
      <p:ext uri="{BB962C8B-B14F-4D97-AF65-F5344CB8AC3E}">
        <p14:creationId xmlns:p14="http://schemas.microsoft.com/office/powerpoint/2010/main" val="68908873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2012</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94701415-BC8E-4485-855B-A00839AFE2E4}" type="slidenum">
              <a:rPr lang="en-US"/>
              <a:pPr>
                <a:defRPr/>
              </a:pPr>
              <a:t>‹#›</a:t>
            </a:fld>
            <a:endParaRPr lang="en-US" dirty="0"/>
          </a:p>
        </p:txBody>
      </p:sp>
      <p:sp>
        <p:nvSpPr>
          <p:cNvPr id="7" name="Footer Placeholder 4"/>
          <p:cNvSpPr>
            <a:spLocks noGrp="1"/>
          </p:cNvSpPr>
          <p:nvPr userDrawn="1">
            <p:ph type="ftr" sz="quarter" idx="11"/>
          </p:nvPr>
        </p:nvSpPr>
        <p:spPr>
          <a:xfrm>
            <a:off x="7004016" y="6475413"/>
            <a:ext cx="1539909"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Timo Koskela, Renesas Mobile Corporation</a:t>
            </a:r>
            <a:endParaRPr lang="en-US" dirty="0"/>
          </a:p>
        </p:txBody>
      </p:sp>
    </p:spTree>
    <p:extLst>
      <p:ext uri="{BB962C8B-B14F-4D97-AF65-F5344CB8AC3E}">
        <p14:creationId xmlns:p14="http://schemas.microsoft.com/office/powerpoint/2010/main" val="226091511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2012</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C844E50E-0FEC-428F-A65E-6BAA3355F8ED}" type="slidenum">
              <a:rPr lang="en-US"/>
              <a:pPr>
                <a:defRPr/>
              </a:pPr>
              <a:t>‹#›</a:t>
            </a:fld>
            <a:endParaRPr lang="en-US" dirty="0"/>
          </a:p>
        </p:txBody>
      </p:sp>
      <p:sp>
        <p:nvSpPr>
          <p:cNvPr id="8" name="Footer Placeholder 4"/>
          <p:cNvSpPr>
            <a:spLocks noGrp="1"/>
          </p:cNvSpPr>
          <p:nvPr userDrawn="1">
            <p:ph type="ftr" sz="quarter" idx="11"/>
          </p:nvPr>
        </p:nvSpPr>
        <p:spPr>
          <a:xfrm>
            <a:off x="7004016" y="6475413"/>
            <a:ext cx="1539909"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Timo Koskela, Renesas Mobile Corporation</a:t>
            </a:r>
            <a:endParaRPr lang="en-US" dirty="0"/>
          </a:p>
        </p:txBody>
      </p:sp>
    </p:spTree>
    <p:extLst>
      <p:ext uri="{BB962C8B-B14F-4D97-AF65-F5344CB8AC3E}">
        <p14:creationId xmlns:p14="http://schemas.microsoft.com/office/powerpoint/2010/main" val="394393829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July 2012</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6041C751-5EAF-4FD7-974A-DE2DDE124BA4}" type="slidenum">
              <a:rPr lang="en-US"/>
              <a:pPr>
                <a:defRPr/>
              </a:pPr>
              <a:t>‹#›</a:t>
            </a:fld>
            <a:endParaRPr lang="en-US" dirty="0"/>
          </a:p>
        </p:txBody>
      </p:sp>
      <p:sp>
        <p:nvSpPr>
          <p:cNvPr id="10" name="Footer Placeholder 4"/>
          <p:cNvSpPr>
            <a:spLocks noGrp="1"/>
          </p:cNvSpPr>
          <p:nvPr userDrawn="1">
            <p:ph type="ftr" sz="quarter" idx="11"/>
          </p:nvPr>
        </p:nvSpPr>
        <p:spPr>
          <a:xfrm>
            <a:off x="7004016" y="6475413"/>
            <a:ext cx="1539909"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Timo Koskela, Renesas Mobile Corporation</a:t>
            </a:r>
            <a:endParaRPr lang="en-US" dirty="0"/>
          </a:p>
        </p:txBody>
      </p:sp>
    </p:spTree>
    <p:extLst>
      <p:ext uri="{BB962C8B-B14F-4D97-AF65-F5344CB8AC3E}">
        <p14:creationId xmlns:p14="http://schemas.microsoft.com/office/powerpoint/2010/main" val="9275127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July 2012</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E7C228C2-48AD-4DF3-BC6A-E76A931B2553}" type="slidenum">
              <a:rPr lang="en-US"/>
              <a:pPr>
                <a:defRPr/>
              </a:pPr>
              <a:t>‹#›</a:t>
            </a:fld>
            <a:endParaRPr lang="en-US" dirty="0"/>
          </a:p>
        </p:txBody>
      </p:sp>
      <p:sp>
        <p:nvSpPr>
          <p:cNvPr id="6" name="Footer Placeholder 4"/>
          <p:cNvSpPr>
            <a:spLocks noGrp="1"/>
          </p:cNvSpPr>
          <p:nvPr userDrawn="1">
            <p:ph type="ftr" sz="quarter" idx="11"/>
          </p:nvPr>
        </p:nvSpPr>
        <p:spPr>
          <a:xfrm>
            <a:off x="7004016" y="6475413"/>
            <a:ext cx="1539909"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Timo Koskela, Renesas Mobile Corporation</a:t>
            </a:r>
            <a:endParaRPr lang="en-US" dirty="0"/>
          </a:p>
        </p:txBody>
      </p:sp>
    </p:spTree>
    <p:extLst>
      <p:ext uri="{BB962C8B-B14F-4D97-AF65-F5344CB8AC3E}">
        <p14:creationId xmlns:p14="http://schemas.microsoft.com/office/powerpoint/2010/main" val="258542600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July 2012</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C10231BD-531B-49AF-AA30-64F98DD92A9A}" type="slidenum">
              <a:rPr lang="en-US"/>
              <a:pPr>
                <a:defRPr/>
              </a:pPr>
              <a:t>‹#›</a:t>
            </a:fld>
            <a:endParaRPr lang="en-US" dirty="0"/>
          </a:p>
        </p:txBody>
      </p:sp>
      <p:sp>
        <p:nvSpPr>
          <p:cNvPr id="5" name="Footer Placeholder 4"/>
          <p:cNvSpPr>
            <a:spLocks noGrp="1"/>
          </p:cNvSpPr>
          <p:nvPr userDrawn="1">
            <p:ph type="ftr" sz="quarter" idx="11"/>
          </p:nvPr>
        </p:nvSpPr>
        <p:spPr>
          <a:xfrm>
            <a:off x="7004016" y="6475413"/>
            <a:ext cx="1539909"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Timo Koskela, Renesas Mobile Corporation</a:t>
            </a:r>
            <a:endParaRPr lang="en-US" dirty="0"/>
          </a:p>
        </p:txBody>
      </p:sp>
    </p:spTree>
    <p:extLst>
      <p:ext uri="{BB962C8B-B14F-4D97-AF65-F5344CB8AC3E}">
        <p14:creationId xmlns:p14="http://schemas.microsoft.com/office/powerpoint/2010/main" val="4482606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Timo Koskela, Renesas Mobile Corporation</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5ACC48A9-9636-4F46-9C50-C7656F5D7822}" type="slidenum">
              <a:rPr lang="en-US"/>
              <a:pPr>
                <a:defRPr/>
              </a:pPr>
              <a:t>‹#›</a:t>
            </a:fld>
            <a:endParaRPr lang="en-US" dirty="0"/>
          </a:p>
        </p:txBody>
      </p:sp>
    </p:spTree>
    <p:extLst>
      <p:ext uri="{BB962C8B-B14F-4D97-AF65-F5344CB8AC3E}">
        <p14:creationId xmlns:p14="http://schemas.microsoft.com/office/powerpoint/2010/main" val="17039954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2012</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158F8CA2-6F99-4FC2-9AA2-6E1392710FB0}" type="slidenum">
              <a:rPr lang="en-US"/>
              <a:pPr>
                <a:defRPr/>
              </a:pPr>
              <a:t>‹#›</a:t>
            </a:fld>
            <a:endParaRPr lang="en-US" dirty="0"/>
          </a:p>
        </p:txBody>
      </p:sp>
    </p:spTree>
    <p:extLst>
      <p:ext uri="{BB962C8B-B14F-4D97-AF65-F5344CB8AC3E}">
        <p14:creationId xmlns:p14="http://schemas.microsoft.com/office/powerpoint/2010/main" val="3314308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2" y="334963"/>
            <a:ext cx="18176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dirty="0" smtClean="0"/>
              <a:t>July 2012</a:t>
            </a:r>
            <a:endParaRPr lang="en-US" dirty="0"/>
          </a:p>
        </p:txBody>
      </p:sp>
      <p:sp>
        <p:nvSpPr>
          <p:cNvPr id="1029" name="Rectangle 5"/>
          <p:cNvSpPr>
            <a:spLocks noGrp="1" noChangeArrowheads="1"/>
          </p:cNvSpPr>
          <p:nvPr>
            <p:ph type="ftr" sz="quarter" idx="3"/>
          </p:nvPr>
        </p:nvSpPr>
        <p:spPr bwMode="auto">
          <a:xfrm>
            <a:off x="6758756" y="6475413"/>
            <a:ext cx="17851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smtClean="0"/>
            </a:lvl1pPr>
          </a:lstStyle>
          <a:p>
            <a:pPr>
              <a:defRPr/>
            </a:pPr>
            <a:r>
              <a:rPr lang="en-US" dirty="0" smtClean="0"/>
              <a:t>Timo Koskela, Renesas Mobile Corporation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5CF10EE3-E1EB-4A5E-ABF0-4528CF68232E}" type="slidenum">
              <a:rPr lang="en-US"/>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a:t>
            </a:r>
            <a:r>
              <a:rPr lang="en-US" sz="1800" b="1" kern="1200" dirty="0" smtClean="0">
                <a:solidFill>
                  <a:schemeClr val="tx1"/>
                </a:solidFill>
                <a:latin typeface="Times New Roman" pitchFamily="18" charset="0"/>
                <a:ea typeface="+mn-ea"/>
                <a:cs typeface="+mn-cs"/>
              </a:rPr>
              <a:t>11-12/0878r0</a:t>
            </a:r>
            <a:endParaRPr lang="en-US" sz="18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696913" y="332601"/>
            <a:ext cx="1528367" cy="276999"/>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smtClean="0"/>
              <a:t>July 2012</a:t>
            </a:r>
            <a:endParaRPr lang="en-US" sz="1800" dirty="0"/>
          </a:p>
        </p:txBody>
      </p:sp>
      <p:sp>
        <p:nvSpPr>
          <p:cNvPr id="2051" name="Footer Placeholder 4"/>
          <p:cNvSpPr>
            <a:spLocks noGrp="1"/>
          </p:cNvSpPr>
          <p:nvPr>
            <p:ph type="ftr" sz="quarter" idx="11"/>
          </p:nvPr>
        </p:nvSpPr>
        <p:spPr>
          <a:xfrm>
            <a:off x="5821000" y="6475413"/>
            <a:ext cx="2722925"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a:t>Timo Koskela, Renesas Mobile Corporation</a:t>
            </a:r>
          </a:p>
        </p:txBody>
      </p:sp>
      <p:sp>
        <p:nvSpPr>
          <p:cNvPr id="2052" name="Slide Number Placeholder 5"/>
          <p:cNvSpPr>
            <a:spLocks noGrp="1"/>
          </p:cNvSpPr>
          <p:nvPr>
            <p:ph type="sldNum" sz="quarter" idx="12"/>
          </p:nvPr>
        </p:nvSpPr>
        <p:spPr>
          <a:xfrm>
            <a:off x="4344988" y="6475413"/>
            <a:ext cx="530225" cy="182562"/>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a:t>Slide </a:t>
            </a:r>
            <a:fld id="{1F1CC709-979F-435B-9B54-3CBC01E22EE0}" type="slidenum">
              <a:rPr lang="en-US"/>
              <a:pPr/>
              <a:t>1</a:t>
            </a:fld>
            <a:endParaRPr lang="en-US" dirty="0"/>
          </a:p>
        </p:txBody>
      </p:sp>
      <p:sp>
        <p:nvSpPr>
          <p:cNvPr id="2053" name="Rectangle 2"/>
          <p:cNvSpPr>
            <a:spLocks noGrp="1" noChangeArrowheads="1"/>
          </p:cNvSpPr>
          <p:nvPr>
            <p:ph type="title"/>
          </p:nvPr>
        </p:nvSpPr>
        <p:spPr>
          <a:xfrm>
            <a:off x="685800" y="609600"/>
            <a:ext cx="7772400" cy="1066800"/>
          </a:xfrm>
          <a:noFill/>
        </p:spPr>
        <p:txBody>
          <a:bodyPr/>
          <a:lstStyle/>
          <a:p>
            <a:r>
              <a:rPr lang="en-US" dirty="0" smtClean="0"/>
              <a:t>On the Channel Switching in 802.11ah</a:t>
            </a:r>
          </a:p>
        </p:txBody>
      </p:sp>
      <p:sp>
        <p:nvSpPr>
          <p:cNvPr id="2054" name="Rectangle 6"/>
          <p:cNvSpPr>
            <a:spLocks noGrp="1" noChangeArrowheads="1"/>
          </p:cNvSpPr>
          <p:nvPr>
            <p:ph type="body" idx="1"/>
          </p:nvPr>
        </p:nvSpPr>
        <p:spPr>
          <a:xfrm>
            <a:off x="685800" y="1676400"/>
            <a:ext cx="7772400" cy="381000"/>
          </a:xfrm>
          <a:noFill/>
        </p:spPr>
        <p:txBody>
          <a:bodyPr/>
          <a:lstStyle/>
          <a:p>
            <a:pPr algn="ctr">
              <a:buFontTx/>
              <a:buNone/>
            </a:pPr>
            <a:r>
              <a:rPr lang="en-US" sz="2000" dirty="0" smtClean="0"/>
              <a:t>Date:</a:t>
            </a:r>
            <a:r>
              <a:rPr lang="en-US" sz="2000" b="0" dirty="0" smtClean="0"/>
              <a:t> </a:t>
            </a:r>
            <a:r>
              <a:rPr lang="en-US" sz="2000" b="0" dirty="0" smtClean="0"/>
              <a:t>2012-07-17</a:t>
            </a:r>
            <a:endParaRPr 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4185783517"/>
              </p:ext>
            </p:extLst>
          </p:nvPr>
        </p:nvGraphicFramePr>
        <p:xfrm>
          <a:off x="552450" y="2444750"/>
          <a:ext cx="7496175" cy="2233613"/>
        </p:xfrm>
        <a:graphic>
          <a:graphicData uri="http://schemas.openxmlformats.org/presentationml/2006/ole">
            <mc:AlternateContent xmlns:mc="http://schemas.openxmlformats.org/markup-compatibility/2006">
              <mc:Choice xmlns:v="urn:schemas-microsoft-com:vml" Requires="v">
                <p:oleObj spid="_x0000_s2243" name="Document" r:id="rId4" imgW="8524969" imgH="2534496" progId="Word.Document.8">
                  <p:embed/>
                </p:oleObj>
              </mc:Choice>
              <mc:Fallback>
                <p:oleObj name="Document" r:id="rId4" imgW="8524969" imgH="2534496" progId="Word.Document.8">
                  <p:embed/>
                  <p:pic>
                    <p:nvPicPr>
                      <p:cNvPr id="0" name="Picture 48"/>
                      <p:cNvPicPr>
                        <a:picLocks noChangeAspect="1" noChangeArrowheads="1"/>
                      </p:cNvPicPr>
                      <p:nvPr/>
                    </p:nvPicPr>
                    <p:blipFill>
                      <a:blip r:embed="rId5"/>
                      <a:srcRect/>
                      <a:stretch>
                        <a:fillRect/>
                      </a:stretch>
                    </p:blipFill>
                    <p:spPr bwMode="auto">
                      <a:xfrm>
                        <a:off x="552450" y="2444750"/>
                        <a:ext cx="7496175" cy="2233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support the AP’s advertisement of the new operating channel in the old channel after the channel switch (details TBD)</a:t>
            </a:r>
          </a:p>
          <a:p>
            <a:endParaRPr lang="en-US" dirty="0"/>
          </a:p>
          <a:p>
            <a:r>
              <a:rPr lang="en-US" dirty="0" smtClean="0"/>
              <a:t>Y:</a:t>
            </a:r>
          </a:p>
          <a:p>
            <a:r>
              <a:rPr lang="en-US" dirty="0" smtClean="0"/>
              <a:t>N:</a:t>
            </a:r>
          </a:p>
          <a:p>
            <a:r>
              <a:rPr lang="en-US" dirty="0" smtClean="0"/>
              <a:t>A:</a:t>
            </a:r>
          </a:p>
          <a:p>
            <a:endParaRPr lang="en-US" dirty="0"/>
          </a:p>
        </p:txBody>
      </p:sp>
      <p:sp>
        <p:nvSpPr>
          <p:cNvPr id="3" name="Title 2"/>
          <p:cNvSpPr>
            <a:spLocks noGrp="1"/>
          </p:cNvSpPr>
          <p:nvPr>
            <p:ph type="title"/>
          </p:nvPr>
        </p:nvSpPr>
        <p:spPr/>
        <p:txBody>
          <a:bodyPr/>
          <a:lstStyle/>
          <a:p>
            <a:r>
              <a:rPr lang="en-US" dirty="0" smtClean="0"/>
              <a:t>Straw Poll	 2</a:t>
            </a:r>
            <a:endParaRPr lang="en-US" dirty="0"/>
          </a:p>
        </p:txBody>
      </p:sp>
      <p:sp>
        <p:nvSpPr>
          <p:cNvPr id="4" name="Date Placeholder 3"/>
          <p:cNvSpPr>
            <a:spLocks noGrp="1"/>
          </p:cNvSpPr>
          <p:nvPr>
            <p:ph type="dt" sz="half" idx="10"/>
          </p:nvPr>
        </p:nvSpPr>
        <p:spPr/>
        <p:txBody>
          <a:bodyPr/>
          <a:lstStyle/>
          <a:p>
            <a:pPr>
              <a:defRPr/>
            </a:pPr>
            <a:r>
              <a:rPr lang="en-US" dirty="0" smtClean="0"/>
              <a:t>July 2012</a:t>
            </a:r>
            <a:endParaRPr lang="en-US" dirty="0"/>
          </a:p>
        </p:txBody>
      </p:sp>
      <p:sp>
        <p:nvSpPr>
          <p:cNvPr id="5" name="Footer Placeholder 4"/>
          <p:cNvSpPr>
            <a:spLocks noGrp="1"/>
          </p:cNvSpPr>
          <p:nvPr>
            <p:ph type="ftr" sz="quarter" idx="11"/>
          </p:nvPr>
        </p:nvSpPr>
        <p:spPr/>
        <p:txBody>
          <a:bodyPr/>
          <a:lstStyle/>
          <a:p>
            <a:pPr>
              <a:defRPr/>
            </a:pPr>
            <a:r>
              <a:rPr lang="en-US" dirty="0" smtClean="0"/>
              <a:t>Timo Koskela, Renesas Mobile Corporation</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5CF10EE3-E1EB-4A5E-ABF0-4528CF68232E}" type="slidenum">
              <a:rPr lang="en-US" smtClean="0"/>
              <a:pPr>
                <a:defRPr/>
              </a:pPr>
              <a:t>10</a:t>
            </a:fld>
            <a:endParaRPr lang="en-US" dirty="0"/>
          </a:p>
        </p:txBody>
      </p:sp>
    </p:spTree>
    <p:extLst>
      <p:ext uri="{BB962C8B-B14F-4D97-AF65-F5344CB8AC3E}">
        <p14:creationId xmlns:p14="http://schemas.microsoft.com/office/powerpoint/2010/main" val="1033084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2"/>
          <p:cNvSpPr>
            <a:spLocks noGrp="1" noChangeArrowheads="1"/>
          </p:cNvSpPr>
          <p:nvPr>
            <p:ph type="title"/>
          </p:nvPr>
        </p:nvSpPr>
        <p:spPr>
          <a:xfrm>
            <a:off x="685800" y="685800"/>
            <a:ext cx="7772400" cy="1066800"/>
          </a:xfrm>
          <a:noFill/>
        </p:spPr>
        <p:txBody>
          <a:bodyPr/>
          <a:lstStyle/>
          <a:p>
            <a:r>
              <a:rPr lang="en-US" dirty="0" smtClean="0"/>
              <a:t>Abstract</a:t>
            </a:r>
          </a:p>
        </p:txBody>
      </p:sp>
      <p:sp>
        <p:nvSpPr>
          <p:cNvPr id="4102" name="Rectangle 3"/>
          <p:cNvSpPr>
            <a:spLocks noGrp="1" noChangeArrowheads="1"/>
          </p:cNvSpPr>
          <p:nvPr>
            <p:ph idx="1"/>
          </p:nvPr>
        </p:nvSpPr>
        <p:spPr>
          <a:xfrm>
            <a:off x="685800" y="1676400"/>
            <a:ext cx="7772400" cy="4114800"/>
          </a:xfrm>
          <a:noFill/>
        </p:spPr>
        <p:txBody>
          <a:bodyPr/>
          <a:lstStyle/>
          <a:p>
            <a:endParaRPr lang="en-US" sz="2000" dirty="0" smtClean="0"/>
          </a:p>
          <a:p>
            <a:r>
              <a:rPr lang="en-US" sz="2000" dirty="0" smtClean="0"/>
              <a:t>This presentation discusses the channel switch in 802.11ah Sensor / Smart Meter use cases </a:t>
            </a:r>
          </a:p>
          <a:p>
            <a:endParaRPr lang="en-US" sz="2000" dirty="0"/>
          </a:p>
          <a:p>
            <a:endParaRPr lang="en-US" sz="2000" dirty="0" smtClean="0"/>
          </a:p>
          <a:p>
            <a:pPr>
              <a:buNone/>
            </a:pPr>
            <a:endParaRPr lang="en-US" dirty="0" smtClean="0"/>
          </a:p>
          <a:p>
            <a:pPr lvl="2">
              <a:buNone/>
            </a:pPr>
            <a:endParaRPr lang="en-US" sz="1600" b="1" dirty="0" smtClean="0"/>
          </a:p>
          <a:p>
            <a:pPr lvl="1">
              <a:buNone/>
            </a:pPr>
            <a:endParaRPr lang="en-US" sz="1600" dirty="0" smtClean="0"/>
          </a:p>
          <a:p>
            <a:pPr lvl="1" eaLnBrk="1" hangingPunct="1">
              <a:buNone/>
            </a:pPr>
            <a:endParaRPr lang="en-US" dirty="0" smtClean="0"/>
          </a:p>
        </p:txBody>
      </p:sp>
      <p:sp>
        <p:nvSpPr>
          <p:cNvPr id="4100" name="Slide Number Placeholder 5"/>
          <p:cNvSpPr>
            <a:spLocks noGrp="1"/>
          </p:cNvSpPr>
          <p:nvPr>
            <p:ph type="sldNum" sz="quarter" idx="12"/>
          </p:nvPr>
        </p:nvSpPr>
        <p:spPr>
          <a:xfrm>
            <a:off x="4344988" y="6475413"/>
            <a:ext cx="530225" cy="182562"/>
          </a:xfrm>
          <a:noFill/>
        </p:spPr>
        <p:txBody>
          <a:bodyPr/>
          <a:lstStyle/>
          <a:p>
            <a:r>
              <a:rPr lang="en-US" dirty="0" smtClean="0"/>
              <a:t>Slide </a:t>
            </a:r>
            <a:fld id="{35BE394B-D5B3-4651-955A-D4679DFCAB91}" type="slidenum">
              <a:rPr lang="en-US" smtClean="0"/>
              <a:pPr/>
              <a:t>2</a:t>
            </a:fld>
            <a:endParaRPr lang="en-US" dirty="0" smtClean="0"/>
          </a:p>
        </p:txBody>
      </p:sp>
      <p:sp>
        <p:nvSpPr>
          <p:cNvPr id="5" name="Footer Placeholder 4"/>
          <p:cNvSpPr>
            <a:spLocks noGrp="1"/>
          </p:cNvSpPr>
          <p:nvPr>
            <p:ph type="ftr" sz="quarter" idx="11"/>
          </p:nvPr>
        </p:nvSpPr>
        <p:spPr>
          <a:xfrm>
            <a:off x="5777719" y="6475413"/>
            <a:ext cx="2766206"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Timo Koskela, Renesas Mobile Corporation</a:t>
            </a:r>
            <a:endParaRPr lang="en-US" dirty="0"/>
          </a:p>
        </p:txBody>
      </p:sp>
      <p:sp>
        <p:nvSpPr>
          <p:cNvPr id="6" name="Date Placeholder 5"/>
          <p:cNvSpPr>
            <a:spLocks noGrp="1"/>
          </p:cNvSpPr>
          <p:nvPr>
            <p:ph type="dt" sz="half" idx="10"/>
          </p:nvPr>
        </p:nvSpPr>
        <p:spPr>
          <a:xfrm>
            <a:off x="696913" y="332601"/>
            <a:ext cx="1528367" cy="276999"/>
          </a:xfrm>
        </p:spPr>
        <p:txBody>
          <a:body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81200"/>
            <a:ext cx="7772400" cy="4114800"/>
          </a:xfrm>
        </p:spPr>
        <p:txBody>
          <a:bodyPr/>
          <a:lstStyle/>
          <a:p>
            <a:r>
              <a:rPr lang="en-US" dirty="0" smtClean="0"/>
              <a:t>Agreed channelization in the 11ah Specification Framework</a:t>
            </a:r>
          </a:p>
          <a:p>
            <a:r>
              <a:rPr lang="en-US" dirty="0" smtClean="0"/>
              <a:t>26 1MHz channels, 13 2MHz channels</a:t>
            </a:r>
          </a:p>
          <a:p>
            <a:pPr marL="0" indent="0">
              <a:buNone/>
            </a:pPr>
            <a:endParaRPr lang="en-US" dirty="0"/>
          </a:p>
        </p:txBody>
      </p:sp>
      <p:sp>
        <p:nvSpPr>
          <p:cNvPr id="3" name="Title 2"/>
          <p:cNvSpPr>
            <a:spLocks noGrp="1"/>
          </p:cNvSpPr>
          <p:nvPr>
            <p:ph type="title"/>
          </p:nvPr>
        </p:nvSpPr>
        <p:spPr/>
        <p:txBody>
          <a:bodyPr/>
          <a:lstStyle/>
          <a:p>
            <a:r>
              <a:rPr lang="en-US" dirty="0" smtClean="0"/>
              <a:t>Introduction</a:t>
            </a:r>
            <a:endParaRPr lang="en-US" dirty="0"/>
          </a:p>
        </p:txBody>
      </p:sp>
      <p:sp>
        <p:nvSpPr>
          <p:cNvPr id="4" name="Date Placeholder 3"/>
          <p:cNvSpPr>
            <a:spLocks noGrp="1"/>
          </p:cNvSpPr>
          <p:nvPr>
            <p:ph type="dt" sz="half" idx="10"/>
          </p:nvPr>
        </p:nvSpPr>
        <p:spPr/>
        <p:txBody>
          <a:bodyPr/>
          <a:lstStyle/>
          <a:p>
            <a:pPr>
              <a:defRPr/>
            </a:pPr>
            <a:r>
              <a:rPr lang="en-US" dirty="0" smtClean="0"/>
              <a:t>July 2012</a:t>
            </a:r>
            <a:endParaRPr lang="en-US" dirty="0"/>
          </a:p>
        </p:txBody>
      </p:sp>
      <p:sp>
        <p:nvSpPr>
          <p:cNvPr id="5" name="Footer Placeholder 4"/>
          <p:cNvSpPr>
            <a:spLocks noGrp="1"/>
          </p:cNvSpPr>
          <p:nvPr>
            <p:ph type="ftr" sz="quarter" idx="11"/>
          </p:nvPr>
        </p:nvSpPr>
        <p:spPr/>
        <p:txBody>
          <a:bodyPr/>
          <a:lstStyle/>
          <a:p>
            <a:pPr>
              <a:defRPr/>
            </a:pPr>
            <a:r>
              <a:rPr lang="en-US" dirty="0" smtClean="0"/>
              <a:t>Timo Koskela, Renesas Mobile Corporation</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5CF10EE3-E1EB-4A5E-ABF0-4528CF68232E}" type="slidenum">
              <a:rPr lang="en-US" smtClean="0"/>
              <a:pPr>
                <a:defRPr/>
              </a:pPr>
              <a:t>3</a:t>
            </a:fld>
            <a:endParaRPr lang="en-US" dirty="0"/>
          </a:p>
        </p:txBody>
      </p:sp>
      <p:pic>
        <p:nvPicPr>
          <p:cNvPr id="7" name="Picture 6"/>
          <p:cNvPicPr/>
          <p:nvPr/>
        </p:nvPicPr>
        <p:blipFill>
          <a:blip r:embed="rId2" cstate="print"/>
          <a:srcRect/>
          <a:stretch>
            <a:fillRect/>
          </a:stretch>
        </p:blipFill>
        <p:spPr bwMode="auto">
          <a:xfrm>
            <a:off x="1371600" y="3276600"/>
            <a:ext cx="6466324" cy="2792730"/>
          </a:xfrm>
          <a:prstGeom prst="rect">
            <a:avLst/>
          </a:prstGeom>
          <a:noFill/>
          <a:ln w="9525">
            <a:noFill/>
            <a:miter lim="800000"/>
            <a:headEnd/>
            <a:tailEnd/>
          </a:ln>
        </p:spPr>
      </p:pic>
    </p:spTree>
    <p:extLst>
      <p:ext uri="{BB962C8B-B14F-4D97-AF65-F5344CB8AC3E}">
        <p14:creationId xmlns:p14="http://schemas.microsoft.com/office/powerpoint/2010/main" val="26070993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1800" dirty="0" smtClean="0"/>
              <a:t>In </a:t>
            </a:r>
            <a:r>
              <a:rPr lang="en-US" sz="1800" dirty="0"/>
              <a:t>11ah the use cases with the most potential are the sensor and metering use cases, thus it can be assumed that </a:t>
            </a:r>
            <a:r>
              <a:rPr lang="en-US" sz="1800" dirty="0" smtClean="0"/>
              <a:t>significant number </a:t>
            </a:r>
            <a:r>
              <a:rPr lang="en-US" sz="1800" dirty="0" smtClean="0"/>
              <a:t>of </a:t>
            </a:r>
            <a:r>
              <a:rPr lang="en-US" sz="1800" dirty="0"/>
              <a:t>the deployment would be the 1 and 2 MHz BSSs</a:t>
            </a:r>
            <a:r>
              <a:rPr lang="en-US" sz="1800" dirty="0" smtClean="0"/>
              <a:t>.</a:t>
            </a:r>
          </a:p>
          <a:p>
            <a:endParaRPr lang="en-US" sz="1800" dirty="0" smtClean="0"/>
          </a:p>
          <a:p>
            <a:r>
              <a:rPr lang="en-US" sz="1800" dirty="0" smtClean="0"/>
              <a:t>The </a:t>
            </a:r>
            <a:r>
              <a:rPr lang="en-US" sz="1800" dirty="0"/>
              <a:t>energy conservative operation mode of the sensors and smart meters in order to have long replacement cycle requires them to sleep as much as possible and operate in an energy efficient manner in radio transmission and reception. </a:t>
            </a:r>
            <a:endParaRPr lang="en-US" sz="1800" dirty="0" smtClean="0"/>
          </a:p>
          <a:p>
            <a:endParaRPr lang="en-US" sz="1800" dirty="0" smtClean="0"/>
          </a:p>
          <a:p>
            <a:r>
              <a:rPr lang="en-US" sz="1800" dirty="0" smtClean="0"/>
              <a:t>Especially </a:t>
            </a:r>
            <a:r>
              <a:rPr lang="en-US" sz="1800" dirty="0"/>
              <a:t>in US there is </a:t>
            </a:r>
            <a:r>
              <a:rPr lang="en-US" sz="1800" dirty="0" smtClean="0"/>
              <a:t>high number channels available for 1 and 2MHz operation. Number is higher than availability of 20MHz channels at 5GHz.</a:t>
            </a:r>
          </a:p>
          <a:p>
            <a:endParaRPr lang="en-US" sz="1800" dirty="0" smtClean="0"/>
          </a:p>
          <a:p>
            <a:r>
              <a:rPr lang="en-US" sz="1800" dirty="0" smtClean="0"/>
              <a:t>For energy efficient communication, the link reliability is vital. Therefore AP should operate on channel that has lowest interference level. </a:t>
            </a:r>
            <a:endParaRPr lang="en-US" sz="1800" dirty="0"/>
          </a:p>
          <a:p>
            <a:endParaRPr lang="en-US" sz="1800" dirty="0"/>
          </a:p>
          <a:p>
            <a:endParaRPr lang="en-US" sz="1800" dirty="0"/>
          </a:p>
          <a:p>
            <a:endParaRPr lang="en-US" sz="1600" dirty="0"/>
          </a:p>
        </p:txBody>
      </p:sp>
      <p:sp>
        <p:nvSpPr>
          <p:cNvPr id="3" name="Title 2"/>
          <p:cNvSpPr>
            <a:spLocks noGrp="1"/>
          </p:cNvSpPr>
          <p:nvPr>
            <p:ph type="title"/>
          </p:nvPr>
        </p:nvSpPr>
        <p:spPr/>
        <p:txBody>
          <a:bodyPr/>
          <a:lstStyle/>
          <a:p>
            <a:r>
              <a:rPr lang="en-US" dirty="0" smtClean="0"/>
              <a:t>Channel Switch in 11ah</a:t>
            </a:r>
            <a:endParaRPr lang="en-US" dirty="0"/>
          </a:p>
        </p:txBody>
      </p:sp>
      <p:sp>
        <p:nvSpPr>
          <p:cNvPr id="4" name="Date Placeholder 3"/>
          <p:cNvSpPr>
            <a:spLocks noGrp="1"/>
          </p:cNvSpPr>
          <p:nvPr>
            <p:ph type="dt" sz="half" idx="10"/>
          </p:nvPr>
        </p:nvSpPr>
        <p:spPr/>
        <p:txBody>
          <a:bodyPr/>
          <a:lstStyle/>
          <a:p>
            <a:pPr>
              <a:defRPr/>
            </a:pPr>
            <a:r>
              <a:rPr lang="en-US" dirty="0" smtClean="0"/>
              <a:t>July 2012</a:t>
            </a:r>
            <a:endParaRPr lang="en-US" dirty="0"/>
          </a:p>
        </p:txBody>
      </p:sp>
      <p:sp>
        <p:nvSpPr>
          <p:cNvPr id="5" name="Footer Placeholder 4"/>
          <p:cNvSpPr>
            <a:spLocks noGrp="1"/>
          </p:cNvSpPr>
          <p:nvPr>
            <p:ph type="ftr" sz="quarter" idx="11"/>
          </p:nvPr>
        </p:nvSpPr>
        <p:spPr/>
        <p:txBody>
          <a:bodyPr/>
          <a:lstStyle/>
          <a:p>
            <a:pPr>
              <a:defRPr/>
            </a:pPr>
            <a:r>
              <a:rPr lang="en-US" dirty="0" smtClean="0"/>
              <a:t>Timo Koskela, Renesas Mobile Corporation</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5CF10EE3-E1EB-4A5E-ABF0-4528CF68232E}" type="slidenum">
              <a:rPr lang="en-US" smtClean="0"/>
              <a:pPr>
                <a:defRPr/>
              </a:pPr>
              <a:t>4</a:t>
            </a:fld>
            <a:endParaRPr lang="en-US" dirty="0"/>
          </a:p>
        </p:txBody>
      </p:sp>
    </p:spTree>
    <p:extLst>
      <p:ext uri="{BB962C8B-B14F-4D97-AF65-F5344CB8AC3E}">
        <p14:creationId xmlns:p14="http://schemas.microsoft.com/office/powerpoint/2010/main" val="3754601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STAs operating in 1 and 2 MHz channels will be most probably having extended sleeping periods and may not notice the channel switch </a:t>
            </a:r>
            <a:r>
              <a:rPr lang="en-US" dirty="0" smtClean="0"/>
              <a:t>announcement</a:t>
            </a:r>
          </a:p>
          <a:p>
            <a:pPr lvl="1"/>
            <a:r>
              <a:rPr lang="en-US" dirty="0" smtClean="0"/>
              <a:t>AP may transmit the channel switch announcement multiple times but cannot reach all the STAs</a:t>
            </a:r>
          </a:p>
          <a:p>
            <a:r>
              <a:rPr lang="en-US" dirty="0" smtClean="0"/>
              <a:t>AP may not stay in the channel for extended period once it has made a decision to switch the channel</a:t>
            </a:r>
            <a:endParaRPr lang="en-US" dirty="0"/>
          </a:p>
          <a:p>
            <a:r>
              <a:rPr lang="en-US" dirty="0" smtClean="0"/>
              <a:t>STAs waking up from long sleep notice that the BSS is not present in the channel anymore and initiate scanning procedure</a:t>
            </a:r>
          </a:p>
          <a:p>
            <a:pPr lvl="1"/>
            <a:r>
              <a:rPr lang="en-US" dirty="0" smtClean="0"/>
              <a:t>In a best case the channel is found in the first try</a:t>
            </a:r>
          </a:p>
          <a:p>
            <a:pPr lvl="1"/>
            <a:r>
              <a:rPr lang="en-US" dirty="0" smtClean="0"/>
              <a:t>Multiple scans may be required</a:t>
            </a:r>
            <a:endParaRPr lang="en-US" dirty="0"/>
          </a:p>
          <a:p>
            <a:endParaRPr lang="en-US" dirty="0"/>
          </a:p>
        </p:txBody>
      </p:sp>
      <p:sp>
        <p:nvSpPr>
          <p:cNvPr id="3" name="Title 2"/>
          <p:cNvSpPr>
            <a:spLocks noGrp="1"/>
          </p:cNvSpPr>
          <p:nvPr>
            <p:ph type="title"/>
          </p:nvPr>
        </p:nvSpPr>
        <p:spPr/>
        <p:txBody>
          <a:bodyPr/>
          <a:lstStyle/>
          <a:p>
            <a:r>
              <a:rPr lang="en-US" dirty="0"/>
              <a:t>Channel Switch in 11ah</a:t>
            </a:r>
          </a:p>
        </p:txBody>
      </p:sp>
      <p:sp>
        <p:nvSpPr>
          <p:cNvPr id="4" name="Date Placeholder 3"/>
          <p:cNvSpPr>
            <a:spLocks noGrp="1"/>
          </p:cNvSpPr>
          <p:nvPr>
            <p:ph type="dt" sz="half" idx="10"/>
          </p:nvPr>
        </p:nvSpPr>
        <p:spPr/>
        <p:txBody>
          <a:bodyPr/>
          <a:lstStyle/>
          <a:p>
            <a:pPr>
              <a:defRPr/>
            </a:pPr>
            <a:r>
              <a:rPr lang="en-US" dirty="0" smtClean="0"/>
              <a:t>July 2012</a:t>
            </a:r>
            <a:endParaRPr lang="en-US" dirty="0"/>
          </a:p>
        </p:txBody>
      </p:sp>
      <p:sp>
        <p:nvSpPr>
          <p:cNvPr id="5" name="Footer Placeholder 4"/>
          <p:cNvSpPr>
            <a:spLocks noGrp="1"/>
          </p:cNvSpPr>
          <p:nvPr>
            <p:ph type="ftr" sz="quarter" idx="11"/>
          </p:nvPr>
        </p:nvSpPr>
        <p:spPr/>
        <p:txBody>
          <a:bodyPr/>
          <a:lstStyle/>
          <a:p>
            <a:pPr>
              <a:defRPr/>
            </a:pPr>
            <a:r>
              <a:rPr lang="en-US" dirty="0" smtClean="0"/>
              <a:t>Timo Koskela, Renesas Mobile Corporation</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5CF10EE3-E1EB-4A5E-ABF0-4528CF68232E}" type="slidenum">
              <a:rPr lang="en-US" smtClean="0"/>
              <a:pPr>
                <a:defRPr/>
              </a:pPr>
              <a:t>5</a:t>
            </a:fld>
            <a:endParaRPr lang="en-US" dirty="0"/>
          </a:p>
        </p:txBody>
      </p:sp>
    </p:spTree>
    <p:extLst>
      <p:ext uri="{BB962C8B-B14F-4D97-AF65-F5344CB8AC3E}">
        <p14:creationId xmlns:p14="http://schemas.microsoft.com/office/powerpoint/2010/main" val="3251734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81200"/>
            <a:ext cx="7772400" cy="4267200"/>
          </a:xfrm>
        </p:spPr>
        <p:txBody>
          <a:bodyPr/>
          <a:lstStyle/>
          <a:p>
            <a:pPr lvl="0"/>
            <a:r>
              <a:rPr lang="en-US" dirty="0" smtClean="0"/>
              <a:t>AP could select </a:t>
            </a:r>
            <a:r>
              <a:rPr lang="en-US" dirty="0"/>
              <a:t>one or more reserve channels </a:t>
            </a:r>
            <a:endParaRPr lang="en-US" dirty="0" smtClean="0"/>
          </a:p>
          <a:p>
            <a:pPr lvl="1"/>
            <a:r>
              <a:rPr lang="en-US" dirty="0" smtClean="0"/>
              <a:t>AP will switch to the reserve channel(s) in case the current operating channel cannot support the required operation quality (e.g. due to interference)</a:t>
            </a:r>
          </a:p>
          <a:p>
            <a:pPr lvl="1"/>
            <a:r>
              <a:rPr lang="en-US" dirty="0" smtClean="0"/>
              <a:t>List could given to the STAs in association phase and/or updated in the system information (full beacon)</a:t>
            </a:r>
          </a:p>
          <a:p>
            <a:pPr lvl="2"/>
            <a:r>
              <a:rPr lang="en-US" dirty="0" smtClean="0"/>
              <a:t>Order of the channels would indicate the order in which AP uses reserve channels</a:t>
            </a:r>
          </a:p>
          <a:p>
            <a:pPr lvl="1"/>
            <a:r>
              <a:rPr lang="en-US" dirty="0" smtClean="0"/>
              <a:t>To reduce the amount of signaling the AP could group the channels and indicate a channel group </a:t>
            </a:r>
            <a:endParaRPr lang="en-US" dirty="0" smtClean="0"/>
          </a:p>
          <a:p>
            <a:pPr lvl="1"/>
            <a:r>
              <a:rPr lang="en-US" dirty="0" smtClean="0"/>
              <a:t>If </a:t>
            </a:r>
            <a:r>
              <a:rPr lang="en-US" dirty="0" smtClean="0"/>
              <a:t>the STAs cannot find the BSS in the channel they are operating on the reserve channels in the list are the first channels to be scanned </a:t>
            </a:r>
          </a:p>
          <a:p>
            <a:endParaRPr lang="en-US" dirty="0" smtClean="0"/>
          </a:p>
          <a:p>
            <a:endParaRPr lang="en-US" dirty="0"/>
          </a:p>
        </p:txBody>
      </p:sp>
      <p:sp>
        <p:nvSpPr>
          <p:cNvPr id="3" name="Title 2"/>
          <p:cNvSpPr>
            <a:spLocks noGrp="1"/>
          </p:cNvSpPr>
          <p:nvPr>
            <p:ph type="title"/>
          </p:nvPr>
        </p:nvSpPr>
        <p:spPr/>
        <p:txBody>
          <a:bodyPr/>
          <a:lstStyle/>
          <a:p>
            <a:r>
              <a:rPr lang="en-US" dirty="0"/>
              <a:t>11ah Channel </a:t>
            </a:r>
            <a:r>
              <a:rPr lang="en-US" dirty="0" smtClean="0"/>
              <a:t>Switch Announcement</a:t>
            </a:r>
            <a:endParaRPr lang="en-US" dirty="0"/>
          </a:p>
        </p:txBody>
      </p:sp>
      <p:sp>
        <p:nvSpPr>
          <p:cNvPr id="4" name="Date Placeholder 3"/>
          <p:cNvSpPr>
            <a:spLocks noGrp="1"/>
          </p:cNvSpPr>
          <p:nvPr>
            <p:ph type="dt" sz="half" idx="10"/>
          </p:nvPr>
        </p:nvSpPr>
        <p:spPr/>
        <p:txBody>
          <a:bodyPr/>
          <a:lstStyle/>
          <a:p>
            <a:pPr>
              <a:defRPr/>
            </a:pPr>
            <a:r>
              <a:rPr lang="en-US" dirty="0" smtClean="0"/>
              <a:t>July 2012</a:t>
            </a:r>
            <a:endParaRPr lang="en-US" dirty="0"/>
          </a:p>
        </p:txBody>
      </p:sp>
      <p:sp>
        <p:nvSpPr>
          <p:cNvPr id="5" name="Footer Placeholder 4"/>
          <p:cNvSpPr>
            <a:spLocks noGrp="1"/>
          </p:cNvSpPr>
          <p:nvPr>
            <p:ph type="ftr" sz="quarter" idx="11"/>
          </p:nvPr>
        </p:nvSpPr>
        <p:spPr/>
        <p:txBody>
          <a:bodyPr/>
          <a:lstStyle/>
          <a:p>
            <a:pPr>
              <a:defRPr/>
            </a:pPr>
            <a:r>
              <a:rPr lang="en-US" dirty="0" smtClean="0"/>
              <a:t>Timo Koskela, Renesas Mobile Corporation</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5CF10EE3-E1EB-4A5E-ABF0-4528CF68232E}" type="slidenum">
              <a:rPr lang="en-US" smtClean="0"/>
              <a:pPr>
                <a:defRPr/>
              </a:pPr>
              <a:t>6</a:t>
            </a:fld>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20952865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2000" dirty="0"/>
              <a:t>The channel switch announcement may not reach majority of the STAs</a:t>
            </a:r>
          </a:p>
          <a:p>
            <a:pPr lvl="0"/>
            <a:r>
              <a:rPr lang="en-US" sz="2000" dirty="0" smtClean="0"/>
              <a:t>Once the AP has tuned in to the new channel it could continue to (post)announce/advertise its new operating channel in the old channel</a:t>
            </a:r>
          </a:p>
          <a:p>
            <a:pPr lvl="0"/>
            <a:r>
              <a:rPr lang="en-US" sz="2000" dirty="0" smtClean="0"/>
              <a:t>AP may have some knowledge about the sleeping periods of STAs and could align the announcement with the awake periods</a:t>
            </a:r>
          </a:p>
          <a:p>
            <a:pPr lvl="0"/>
            <a:r>
              <a:rPr lang="en-US" sz="2000" dirty="0" smtClean="0"/>
              <a:t>Also, after the channel switch AP could beacon more densely for a specific time period</a:t>
            </a:r>
          </a:p>
          <a:p>
            <a:pPr lvl="1"/>
            <a:r>
              <a:rPr lang="en-US" sz="1800" dirty="0" smtClean="0"/>
              <a:t>This would potentially reduce the required channel scanning times for the sensors on each channel </a:t>
            </a:r>
          </a:p>
          <a:p>
            <a:pPr lvl="0"/>
            <a:endParaRPr lang="en-US" sz="2000" dirty="0"/>
          </a:p>
          <a:p>
            <a:endParaRPr lang="en-US" sz="2000" dirty="0"/>
          </a:p>
        </p:txBody>
      </p:sp>
      <p:sp>
        <p:nvSpPr>
          <p:cNvPr id="3" name="Title 2"/>
          <p:cNvSpPr>
            <a:spLocks noGrp="1"/>
          </p:cNvSpPr>
          <p:nvPr>
            <p:ph type="title"/>
          </p:nvPr>
        </p:nvSpPr>
        <p:spPr/>
        <p:txBody>
          <a:bodyPr/>
          <a:lstStyle/>
          <a:p>
            <a:r>
              <a:rPr lang="en-US" dirty="0"/>
              <a:t>11ah Channel Switch </a:t>
            </a:r>
            <a:r>
              <a:rPr lang="en-US" dirty="0" smtClean="0"/>
              <a:t>Announcement cont’d</a:t>
            </a:r>
            <a:endParaRPr lang="en-US" dirty="0"/>
          </a:p>
        </p:txBody>
      </p:sp>
      <p:sp>
        <p:nvSpPr>
          <p:cNvPr id="4" name="Date Placeholder 3"/>
          <p:cNvSpPr>
            <a:spLocks noGrp="1"/>
          </p:cNvSpPr>
          <p:nvPr>
            <p:ph type="dt" sz="half" idx="10"/>
          </p:nvPr>
        </p:nvSpPr>
        <p:spPr/>
        <p:txBody>
          <a:bodyPr/>
          <a:lstStyle/>
          <a:p>
            <a:pPr>
              <a:defRPr/>
            </a:pPr>
            <a:r>
              <a:rPr lang="en-US" dirty="0" smtClean="0"/>
              <a:t>July 2012</a:t>
            </a:r>
            <a:endParaRPr lang="en-US" dirty="0"/>
          </a:p>
        </p:txBody>
      </p:sp>
      <p:sp>
        <p:nvSpPr>
          <p:cNvPr id="5" name="Footer Placeholder 4"/>
          <p:cNvSpPr>
            <a:spLocks noGrp="1"/>
          </p:cNvSpPr>
          <p:nvPr>
            <p:ph type="ftr" sz="quarter" idx="11"/>
          </p:nvPr>
        </p:nvSpPr>
        <p:spPr/>
        <p:txBody>
          <a:bodyPr/>
          <a:lstStyle/>
          <a:p>
            <a:pPr>
              <a:defRPr/>
            </a:pPr>
            <a:r>
              <a:rPr lang="en-US" dirty="0" smtClean="0"/>
              <a:t>Timo Koskela, Renesas Mobile Corporation</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5CF10EE3-E1EB-4A5E-ABF0-4528CF68232E}" type="slidenum">
              <a:rPr lang="en-US" smtClean="0"/>
              <a:pPr>
                <a:defRPr/>
              </a:pPr>
              <a:t>7</a:t>
            </a:fld>
            <a:endParaRPr lang="en-US" dirty="0"/>
          </a:p>
        </p:txBody>
      </p:sp>
    </p:spTree>
    <p:extLst>
      <p:ext uri="{BB962C8B-B14F-4D97-AF65-F5344CB8AC3E}">
        <p14:creationId xmlns:p14="http://schemas.microsoft.com/office/powerpoint/2010/main" val="41219840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With high number of narrow channels there is a good possibility that an AP is able to have clean channel, however </a:t>
            </a:r>
          </a:p>
          <a:p>
            <a:pPr lvl="1"/>
            <a:r>
              <a:rPr lang="en-US" sz="1800" dirty="0" smtClean="0"/>
              <a:t>11ah is not the only system operating on the sub 1GHz band</a:t>
            </a:r>
          </a:p>
          <a:p>
            <a:pPr lvl="1"/>
            <a:r>
              <a:rPr lang="en-US" sz="1800" dirty="0" smtClean="0"/>
              <a:t>One wide channel BSS may block several narrow channels, the wide channel users may utilize the maximum TX power </a:t>
            </a:r>
            <a:r>
              <a:rPr lang="en-US" sz="1800" dirty="0" smtClean="0">
                <a:sym typeface="Wingdings" pitchFamily="2" charset="2"/>
              </a:rPr>
              <a:t> interference to low power sensors although the TX energy is spread wider (TX power imbalance)</a:t>
            </a:r>
          </a:p>
          <a:p>
            <a:r>
              <a:rPr lang="en-US" sz="2000" dirty="0" smtClean="0">
                <a:sym typeface="Wingdings" pitchFamily="2" charset="2"/>
              </a:rPr>
              <a:t>There should be a mechanism </a:t>
            </a:r>
            <a:r>
              <a:rPr lang="en-US" sz="2000" i="1" dirty="0" smtClean="0">
                <a:sym typeface="Wingdings" pitchFamily="2" charset="2"/>
              </a:rPr>
              <a:t>alleviate</a:t>
            </a:r>
            <a:r>
              <a:rPr lang="en-US" sz="2000" dirty="0" smtClean="0">
                <a:sym typeface="Wingdings" pitchFamily="2" charset="2"/>
              </a:rPr>
              <a:t> the problem of energy consuming channel scanning in 11ah sensor/smart meter use cases</a:t>
            </a:r>
          </a:p>
          <a:p>
            <a:pPr lvl="1"/>
            <a:r>
              <a:rPr lang="en-US" sz="1800" dirty="0" smtClean="0">
                <a:sym typeface="Wingdings" pitchFamily="2" charset="2"/>
              </a:rPr>
              <a:t>Problem is different from 11ai where the delay is the main concern</a:t>
            </a:r>
          </a:p>
          <a:p>
            <a:pPr lvl="1"/>
            <a:r>
              <a:rPr lang="en-US" sz="1800" dirty="0" smtClean="0">
                <a:sym typeface="Wingdings" pitchFamily="2" charset="2"/>
              </a:rPr>
              <a:t>11ah traffic models are delay tolerant but STAs operate on limited energy budget</a:t>
            </a:r>
          </a:p>
          <a:p>
            <a:r>
              <a:rPr lang="en-US" sz="2200" dirty="0" smtClean="0">
                <a:sym typeface="Wingdings" pitchFamily="2" charset="2"/>
              </a:rPr>
              <a:t>Some options were presented in this presentation for further discussion in the group</a:t>
            </a:r>
            <a:endParaRPr lang="en-US" sz="2200" dirty="0" smtClean="0"/>
          </a:p>
        </p:txBody>
      </p:sp>
      <p:sp>
        <p:nvSpPr>
          <p:cNvPr id="3" name="Title 2"/>
          <p:cNvSpPr>
            <a:spLocks noGrp="1"/>
          </p:cNvSpPr>
          <p:nvPr>
            <p:ph type="title"/>
          </p:nvPr>
        </p:nvSpPr>
        <p:spPr/>
        <p:txBody>
          <a:bodyPr/>
          <a:lstStyle/>
          <a:p>
            <a:r>
              <a:rPr lang="en-US" dirty="0" smtClean="0"/>
              <a:t>Conclusions</a:t>
            </a:r>
            <a:endParaRPr lang="en-US" dirty="0"/>
          </a:p>
        </p:txBody>
      </p:sp>
      <p:sp>
        <p:nvSpPr>
          <p:cNvPr id="4" name="Date Placeholder 3"/>
          <p:cNvSpPr>
            <a:spLocks noGrp="1"/>
          </p:cNvSpPr>
          <p:nvPr>
            <p:ph type="dt" sz="half" idx="10"/>
          </p:nvPr>
        </p:nvSpPr>
        <p:spPr/>
        <p:txBody>
          <a:bodyPr/>
          <a:lstStyle/>
          <a:p>
            <a:pPr>
              <a:defRPr/>
            </a:pPr>
            <a:r>
              <a:rPr lang="en-US" dirty="0" smtClean="0"/>
              <a:t>July 2012</a:t>
            </a:r>
            <a:endParaRPr lang="en-US" dirty="0"/>
          </a:p>
        </p:txBody>
      </p:sp>
      <p:sp>
        <p:nvSpPr>
          <p:cNvPr id="5" name="Footer Placeholder 4"/>
          <p:cNvSpPr>
            <a:spLocks noGrp="1"/>
          </p:cNvSpPr>
          <p:nvPr>
            <p:ph type="ftr" sz="quarter" idx="11"/>
          </p:nvPr>
        </p:nvSpPr>
        <p:spPr/>
        <p:txBody>
          <a:bodyPr/>
          <a:lstStyle/>
          <a:p>
            <a:pPr>
              <a:defRPr/>
            </a:pPr>
            <a:r>
              <a:rPr lang="en-US" dirty="0" smtClean="0"/>
              <a:t>Timo Koskela, Renesas Mobile Corporation</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5CF10EE3-E1EB-4A5E-ABF0-4528CF68232E}" type="slidenum">
              <a:rPr lang="en-US" smtClean="0"/>
              <a:pPr>
                <a:defRPr/>
              </a:pPr>
              <a:t>8</a:t>
            </a:fld>
            <a:endParaRPr lang="en-US" dirty="0"/>
          </a:p>
        </p:txBody>
      </p:sp>
    </p:spTree>
    <p:extLst>
      <p:ext uri="{BB962C8B-B14F-4D97-AF65-F5344CB8AC3E}">
        <p14:creationId xmlns:p14="http://schemas.microsoft.com/office/powerpoint/2010/main" val="36242812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support the concept of AP maintaining and indicating reserve channels to enhance connectivity and reduce the channel scanning time of the STAs </a:t>
            </a:r>
            <a:r>
              <a:rPr lang="en-US" dirty="0" smtClean="0"/>
              <a:t>due to channel </a:t>
            </a:r>
            <a:r>
              <a:rPr lang="en-US" dirty="0" smtClean="0"/>
              <a:t>switch (message formats/details TBD)</a:t>
            </a:r>
            <a:endParaRPr lang="en-US" dirty="0"/>
          </a:p>
          <a:p>
            <a:r>
              <a:rPr lang="en-US" dirty="0" smtClean="0"/>
              <a:t>Y:</a:t>
            </a:r>
          </a:p>
          <a:p>
            <a:r>
              <a:rPr lang="en-US" dirty="0" smtClean="0"/>
              <a:t>N:</a:t>
            </a:r>
          </a:p>
          <a:p>
            <a:r>
              <a:rPr lang="en-US" dirty="0" smtClean="0"/>
              <a:t>A:</a:t>
            </a:r>
            <a:endParaRPr lang="en-US" dirty="0"/>
          </a:p>
        </p:txBody>
      </p:sp>
      <p:sp>
        <p:nvSpPr>
          <p:cNvPr id="3" name="Title 2"/>
          <p:cNvSpPr>
            <a:spLocks noGrp="1"/>
          </p:cNvSpPr>
          <p:nvPr>
            <p:ph type="title"/>
          </p:nvPr>
        </p:nvSpPr>
        <p:spPr/>
        <p:txBody>
          <a:bodyPr/>
          <a:lstStyle/>
          <a:p>
            <a:r>
              <a:rPr lang="en-US" dirty="0" smtClean="0"/>
              <a:t>Straw Poll 1</a:t>
            </a:r>
            <a:endParaRPr lang="en-US" dirty="0"/>
          </a:p>
        </p:txBody>
      </p:sp>
      <p:sp>
        <p:nvSpPr>
          <p:cNvPr id="4" name="Date Placeholder 3"/>
          <p:cNvSpPr>
            <a:spLocks noGrp="1"/>
          </p:cNvSpPr>
          <p:nvPr>
            <p:ph type="dt" sz="half" idx="10"/>
          </p:nvPr>
        </p:nvSpPr>
        <p:spPr/>
        <p:txBody>
          <a:bodyPr/>
          <a:lstStyle/>
          <a:p>
            <a:pPr>
              <a:defRPr/>
            </a:pPr>
            <a:r>
              <a:rPr lang="en-US" dirty="0" smtClean="0"/>
              <a:t>July 2012</a:t>
            </a:r>
            <a:endParaRPr lang="en-US" dirty="0"/>
          </a:p>
        </p:txBody>
      </p:sp>
      <p:sp>
        <p:nvSpPr>
          <p:cNvPr id="5" name="Footer Placeholder 4"/>
          <p:cNvSpPr>
            <a:spLocks noGrp="1"/>
          </p:cNvSpPr>
          <p:nvPr>
            <p:ph type="ftr" sz="quarter" idx="11"/>
          </p:nvPr>
        </p:nvSpPr>
        <p:spPr/>
        <p:txBody>
          <a:bodyPr/>
          <a:lstStyle/>
          <a:p>
            <a:pPr>
              <a:defRPr/>
            </a:pPr>
            <a:r>
              <a:rPr lang="en-US" dirty="0" smtClean="0"/>
              <a:t>Timo Koskela, Renesas Mobile Corporation</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5CF10EE3-E1EB-4A5E-ABF0-4528CF68232E}" type="slidenum">
              <a:rPr lang="en-US" smtClean="0"/>
              <a:pPr>
                <a:defRPr/>
              </a:pPr>
              <a:t>9</a:t>
            </a:fld>
            <a:endParaRPr lang="en-US" dirty="0"/>
          </a:p>
        </p:txBody>
      </p:sp>
    </p:spTree>
    <p:extLst>
      <p:ext uri="{BB962C8B-B14F-4D97-AF65-F5344CB8AC3E}">
        <p14:creationId xmlns:p14="http://schemas.microsoft.com/office/powerpoint/2010/main" val="1390063235"/>
      </p:ext>
    </p:extLst>
  </p:cSld>
  <p:clrMapOvr>
    <a:masterClrMapping/>
  </p:clrMapOvr>
  <p:timing>
    <p:tnLst>
      <p:par>
        <p:cTn id="1" dur="indefinite" restart="never" nodeType="tmRoot"/>
      </p:par>
    </p:tnLst>
  </p:timing>
</p:sld>
</file>

<file path=ppt/theme/theme1.xml><?xml version="1.0" encoding="utf-8"?>
<a:theme xmlns:a="http://schemas.openxmlformats.org/drawingml/2006/main" name="place presentation subject title text her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place presentation subject title text here]</Template>
  <TotalTime>0</TotalTime>
  <Words>789</Words>
  <Application>Microsoft Office PowerPoint</Application>
  <PresentationFormat>On-screen Show (4:3)</PresentationFormat>
  <Paragraphs>94</Paragraphs>
  <Slides>10</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place presentation subject title text here]</vt:lpstr>
      <vt:lpstr>Document</vt:lpstr>
      <vt:lpstr>On the Channel Switching in 802.11ah</vt:lpstr>
      <vt:lpstr>Abstract</vt:lpstr>
      <vt:lpstr>Introduction</vt:lpstr>
      <vt:lpstr>Channel Switch in 11ah</vt:lpstr>
      <vt:lpstr>Channel Switch in 11ah</vt:lpstr>
      <vt:lpstr>11ah Channel Switch Announcement</vt:lpstr>
      <vt:lpstr>11ah Channel Switch Announcement cont’d</vt:lpstr>
      <vt:lpstr>Conclusions</vt:lpstr>
      <vt:lpstr>Straw Poll 1</vt:lpstr>
      <vt:lpstr>Straw Poll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2011-11-05T12:47:06Z</dcterms:created>
  <dcterms:modified xsi:type="dcterms:W3CDTF">2012-07-17T20:41:16Z</dcterms:modified>
</cp:coreProperties>
</file>