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63" r:id="rId5"/>
    <p:sldId id="267" r:id="rId6"/>
    <p:sldId id="266" r:id="rId7"/>
    <p:sldId id="268" r:id="rId8"/>
    <p:sldId id="265" r:id="rId9"/>
    <p:sldId id="269" r:id="rId10"/>
    <p:sldId id="270" r:id="rId11"/>
    <p:sldId id="276" r:id="rId12"/>
    <p:sldId id="277" r:id="rId13"/>
    <p:sldId id="264" r:id="rId14"/>
    <p:sldId id="275" r:id="rId15"/>
    <p:sldId id="271" r:id="rId16"/>
    <p:sldId id="272" r:id="rId17"/>
    <p:sldId id="273" r:id="rId18"/>
    <p:sldId id="274" r:id="rId19"/>
    <p:sldId id="278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/c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Co., et.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0872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60393"/>
            <a:ext cx="304164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430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sz="2800" dirty="0"/>
              <a:t>Time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Freq. Measurement Mechanism &amp; Procedure  </a:t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216322"/>
              </p:ext>
            </p:extLst>
          </p:nvPr>
        </p:nvGraphicFramePr>
        <p:xfrm>
          <a:off x="539750" y="2420888"/>
          <a:ext cx="8136706" cy="421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5" imgW="9208027" imgH="4360732" progId="Word.Document.8">
                  <p:embed/>
                </p:oleObj>
              </mc:Choice>
              <mc:Fallback>
                <p:oleObj name="Document" r:id="rId5" imgW="9208027" imgH="436073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420888"/>
                        <a:ext cx="8136706" cy="4211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Effective combination with existing PS scheme 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846640" cy="475252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AP TSF accuracy advertise can help with TFM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P  (11-12/130r0)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TSF as a base,  DTIM, TBTT in BSS ( AP, STA), MBSS and TDLS.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Existing PS scheme;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PS-Mode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(U-APSD)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S-APSD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(U-PSMP)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S-PSMP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SM-PS static/Dynamic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WNM-Sleep mode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(TDLS Peer u-APSD)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TDLS Peer PMS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TXOP PS-mode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FMS / TIM Broadcast / TFS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94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</a:t>
            </a:r>
            <a:r>
              <a:rPr kumimoji="1" lang="en-US" altLang="ja-JP" sz="3600" b="1" kern="0" dirty="0" smtClean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poll (1)</a:t>
            </a:r>
            <a:endParaRPr kumimoji="1" lang="en-US" altLang="ja-JP" sz="3600" b="1" kern="0" dirty="0">
              <a:solidFill>
                <a:schemeClr val="tx1"/>
              </a:solidFill>
              <a:latin typeface="+mn-lt"/>
              <a:ea typeface="ＭＳ Ｐゴシック" pitchFamily="50" charset="-128"/>
              <a:cs typeface="ＭＳ Ｐゴシック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support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…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sz="2400" b="1" dirty="0">
                <a:solidFill>
                  <a:schemeClr val="tx1"/>
                </a:solidFill>
              </a:rPr>
              <a:t>    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to include “Time &amp; freq. measurement procedure” in Slide 9 as an enhanced PS feature into specification framework document?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No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Abstain 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26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</a:t>
            </a:r>
            <a:r>
              <a:rPr kumimoji="1" lang="en-US" altLang="ja-JP" sz="3600" b="1" kern="0" dirty="0" smtClean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poll (2)</a:t>
            </a:r>
            <a:endParaRPr kumimoji="1" lang="en-US" altLang="ja-JP" sz="3600" b="1" kern="0" dirty="0">
              <a:solidFill>
                <a:schemeClr val="tx1"/>
              </a:solidFill>
              <a:latin typeface="+mn-lt"/>
              <a:ea typeface="ＭＳ Ｐゴシック" pitchFamily="50" charset="-128"/>
              <a:cs typeface="ＭＳ Ｐゴシック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support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…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sz="2400" b="1" dirty="0">
                <a:solidFill>
                  <a:schemeClr val="tx1"/>
                </a:solidFill>
              </a:rPr>
              <a:t>    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to include “Hardware time stamp function of </a:t>
            </a:r>
            <a:r>
              <a:rPr kumimoji="1" lang="en-US" altLang="ja-JP" sz="2400" b="1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 and </a:t>
            </a:r>
            <a:r>
              <a:rPr kumimoji="1" lang="en-US" altLang="ja-JP" sz="2400" b="1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 for existing IEEE802.11-2012 time measurement mechanism” into specification framework document?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No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966185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11-12/130r0 “</a:t>
            </a:r>
            <a:r>
              <a:rPr lang="en-US" altLang="ko-KR" dirty="0" smtClean="0">
                <a:ea typeface="굴림" charset="-127"/>
              </a:rPr>
              <a:t>Beacon </a:t>
            </a:r>
            <a:r>
              <a:rPr lang="en-US" altLang="ko-KR" dirty="0">
                <a:ea typeface="굴림" charset="-127"/>
              </a:rPr>
              <a:t>Reception of Long </a:t>
            </a:r>
            <a:r>
              <a:rPr lang="en-US" altLang="ko-KR" dirty="0" smtClean="0">
                <a:ea typeface="굴림" charset="-127"/>
              </a:rPr>
              <a:t>Sleeper” </a:t>
            </a:r>
            <a:endParaRPr lang="en-US" dirty="0"/>
          </a:p>
          <a:p>
            <a:r>
              <a:rPr lang="en-US" dirty="0" smtClean="0"/>
              <a:t>[2] IEEE802.11-2012 </a:t>
            </a:r>
          </a:p>
          <a:p>
            <a:r>
              <a:rPr lang="en-US" dirty="0" smtClean="0"/>
              <a:t>[3] IEEE1588/PTP </a:t>
            </a:r>
          </a:p>
          <a:p>
            <a:r>
              <a:rPr lang="en-US" dirty="0" smtClean="0"/>
              <a:t>[4] </a:t>
            </a:r>
            <a:r>
              <a:rPr lang="en-US" dirty="0"/>
              <a:t>11-11/0905r5” </a:t>
            </a:r>
            <a:r>
              <a:rPr lang="en-US" dirty="0" err="1"/>
              <a:t>TGah</a:t>
            </a:r>
            <a:r>
              <a:rPr lang="en-US" dirty="0"/>
              <a:t> Functional Requirements and Evaluation Methodology Rev. </a:t>
            </a:r>
            <a:r>
              <a:rPr lang="en-US" dirty="0" smtClean="0"/>
              <a:t>5”</a:t>
            </a:r>
          </a:p>
          <a:p>
            <a:r>
              <a:rPr lang="en-US" dirty="0" smtClean="0"/>
              <a:t>[5] PAR and 5C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0892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Examples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Electric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098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136303" y="1772816"/>
                <a:ext cx="4491358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i="1" dirty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kumimoji="1" lang="en-US" altLang="ja-JP" sz="1600">
                        <a:solidFill>
                          <a:schemeClr val="tx1"/>
                        </a:solidFill>
                        <a:latin typeface="Cambria Math"/>
                      </a:rPr>
                      <m:t>=10000000</m:t>
                    </m:r>
                  </m:oMath>
                </a14:m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3" y="1772816"/>
                <a:ext cx="4491358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357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1235627477−1234578901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10000000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blipFill rotWithShape="1">
                <a:blip r:embed="rId4"/>
                <a:stretch>
                  <a:fillRect l="-155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</a:t>
            </a:r>
            <a:r>
              <a:rPr kumimoji="1" lang="en-US" altLang="ja-JP" sz="1600" dirty="0">
                <a:solidFill>
                  <a:schemeClr val="tx1"/>
                </a:solidFill>
              </a:rPr>
              <a:t>1234578901-1234567890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)-(1234667890-1234678901)]/2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=[(1235627477-1235616466)-(1235716466-1235727477)]/2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45964" y="1628800"/>
            <a:ext cx="1996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No frequency error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/>
              <p:cNvSpPr txBox="1"/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= 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7" name="テキスト ボックス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blipFill rotWithShape="1">
                <a:blip r:embed="rId5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691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136303" y="1772816"/>
                <a:ext cx="456355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m:rPr>
                        <m:nor/>
                      </m:rPr>
                      <a:rPr kumimoji="1" lang="en-US" altLang="ja-JP" sz="2000" dirty="0">
                        <a:solidFill>
                          <a:schemeClr val="tx1"/>
                        </a:solidFill>
                      </a:rPr>
                      <m:t>=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  <m:r>
                      <m:rPr>
                        <m:nor/>
                      </m:rPr>
                      <a:rPr kumimoji="1" lang="en-US" altLang="ja-JP" sz="20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kumimoji="1" lang="en-US" altLang="ja-JP" sz="2000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            </m:t>
                      </m:r>
                      <m:r>
                        <a:rPr kumimoji="1" lang="en-US" altLang="ja-JP" sz="1600">
                          <a:solidFill>
                            <a:schemeClr val="tx1"/>
                          </a:solidFill>
                          <a:latin typeface="Cambria Math"/>
                        </a:rPr>
                        <m:t>=10000000</m:t>
                      </m:r>
                    </m:oMath>
                  </m:oMathPara>
                </a14:m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3" y="1772816"/>
                <a:ext cx="456355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335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= f</a:t>
                </a:r>
                <a:r>
                  <a:rPr kumimoji="1" lang="en-US" altLang="ja-JP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1235627477−1234578901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10000000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55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=[(1235627478-1235616466)-(1235716468-1235727478)]/2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71424" y="1628800"/>
            <a:ext cx="2417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No frequency error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31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∗(1048584)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1235627482−1234578902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10000038.15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41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1.000003815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             =10000000</m:t>
                      </m:r>
                    </m:oMath>
                  </m:oMathPara>
                </a14:m>
                <a:endParaRPr kumimoji="1" lang="en-US" altLang="ja-JP" sz="16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432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=[(1235627482-1235616466)-(1235716468-1235727482)]/2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11016+11014)/2=11015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65269" y="1628800"/>
            <a:ext cx="2429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frequency offset ≈ 4ppm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380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4)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∗(1048588)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1235627482−1234578902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10000076.29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41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1.000003815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∗(1048580)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              =100000</m:t>
                    </m:r>
                  </m:oMath>
                </a14:m>
                <a:r>
                  <a:rPr kumimoji="1" lang="en-US" altLang="ja-JP" sz="1600" b="0" dirty="0" smtClean="0">
                    <a:solidFill>
                      <a:schemeClr val="tx1"/>
                    </a:solidFill>
                  </a:rPr>
                  <a:t>38.15</a:t>
                </a: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432" b="-9701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=[(1235627482-1235616466)-(1235716468-1235727482)]/2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11016+11014)/2=11015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6341" y="1628800"/>
            <a:ext cx="2567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1,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frequency offset ≈ 4ppm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9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0892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End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Electric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89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7920880" cy="4536504"/>
          </a:xfrm>
          <a:ln/>
        </p:spPr>
        <p:txBody>
          <a:bodyPr/>
          <a:lstStyle/>
          <a:p>
            <a:pPr marL="0" indent="0"/>
            <a:r>
              <a:rPr lang="en-US" altLang="ja-JP" dirty="0" smtClean="0"/>
              <a:t>  Enhanced Power Saving (PS) mechanisms are supposed to be included, as per FRD. </a:t>
            </a:r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 smtClean="0"/>
              <a:t>  An accurate Time-Frequency</a:t>
            </a:r>
            <a:r>
              <a:rPr lang="ja-JP" altLang="en-US" dirty="0" smtClean="0"/>
              <a:t> </a:t>
            </a:r>
            <a:r>
              <a:rPr lang="en-US" altLang="ja-JP" dirty="0" smtClean="0"/>
              <a:t>Measurement Mechanism &amp; </a:t>
            </a:r>
            <a:r>
              <a:rPr lang="en-US" altLang="ja-JP" dirty="0"/>
              <a:t>Procedure (</a:t>
            </a:r>
            <a:r>
              <a:rPr lang="en-US" altLang="ja-JP" dirty="0" smtClean="0"/>
              <a:t>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P) for improving the effectiveness </a:t>
            </a:r>
            <a:r>
              <a:rPr lang="en-US" altLang="ja-JP" dirty="0"/>
              <a:t>of </a:t>
            </a:r>
            <a:r>
              <a:rPr lang="en-US" altLang="ja-JP" dirty="0" smtClean="0"/>
              <a:t>existing PS features is proposed. </a:t>
            </a:r>
          </a:p>
          <a:p>
            <a:pPr marL="0" indent="0"/>
            <a:r>
              <a:rPr lang="en-US" altLang="ja-JP" dirty="0"/>
              <a:t> </a:t>
            </a:r>
            <a:r>
              <a:rPr lang="en-US" altLang="ja-JP" dirty="0" smtClean="0"/>
              <a:t>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 can be especially useful in case of, </a:t>
            </a:r>
          </a:p>
          <a:p>
            <a:pPr marL="457200" indent="-457200">
              <a:buAutoNum type="arabicParenBoth"/>
            </a:pPr>
            <a:r>
              <a:rPr lang="en-US" altLang="ja-JP" dirty="0" smtClean="0"/>
              <a:t>lower traffic, however with numerous sensors or meters requiring battery conservation. </a:t>
            </a:r>
            <a:r>
              <a:rPr lang="en-US" altLang="ja-JP" dirty="0"/>
              <a:t>(use case </a:t>
            </a:r>
            <a:r>
              <a:rPr lang="en-US" altLang="ja-JP" dirty="0" smtClean="0"/>
              <a:t>1a/c/d) </a:t>
            </a:r>
          </a:p>
          <a:p>
            <a:pPr marL="457200" indent="-457200">
              <a:buAutoNum type="arabicParenBoth"/>
            </a:pPr>
            <a:r>
              <a:rPr kumimoji="1" lang="en-US" altLang="ja-JP" dirty="0" smtClean="0"/>
              <a:t>short vital signal of healthcare/elderly-tracking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(use case 1e/f)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Principle of PS feature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Synchronize peer nodes to TSF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Schedule or Trigger for STA wake-up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Doze as long as possible for peer nodes to queue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Awake as short as possible to communicate quickly 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Accuracy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/>
                      </a:rPr>
                      <m:t>△</m:t>
                    </m:r>
                  </m:oMath>
                </a14:m>
                <a:r>
                  <a:rPr lang="en-GB" dirty="0" smtClean="0"/>
                  <a:t> of TSF sync does set the duty ratio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GB" dirty="0" smtClean="0"/>
                  <a:t>, </a:t>
                </a:r>
              </a:p>
              <a:p>
                <a:pPr marL="0" indent="0"/>
                <a:r>
                  <a:rPr lang="en-GB" dirty="0" smtClean="0"/>
                  <a:t>       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𝐷</m:t>
                    </m:r>
                    <m:r>
                      <a:rPr lang="en-GB" i="1" dirty="0" smtClean="0">
                        <a:latin typeface="Cambria Math"/>
                      </a:rPr>
                      <m:t> ≈   </m:t>
                    </m:r>
                    <m:f>
                      <m:fPr>
                        <m:ctrlPr>
                          <a:rPr lang="en-GB" altLang="ja-JP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ja-JP" i="1" dirty="0">
                            <a:latin typeface="Cambria Math"/>
                          </a:rPr>
                          <m:t>𝑇</m:t>
                        </m:r>
                        <m:r>
                          <a:rPr lang="en-GB" altLang="ja-JP" i="1" baseline="-25000" dirty="0" err="1">
                            <a:latin typeface="Cambria Math"/>
                          </a:rPr>
                          <m:t>𝐴𝑤𝑎𝑘𝑒</m:t>
                        </m:r>
                        <m:r>
                          <a:rPr lang="en-US" altLang="ja-JP" b="1" i="1" baseline="-25000" dirty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b="1" i="1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altLang="ja-JP" i="1" dirty="0" err="1">
                            <a:latin typeface="Cambria Math"/>
                          </a:rPr>
                          <m:t>𝑇</m:t>
                        </m:r>
                        <m:r>
                          <a:rPr lang="en-GB" altLang="ja-JP" i="1" baseline="-25000" dirty="0" err="1">
                            <a:latin typeface="Cambria Math"/>
                          </a:rPr>
                          <m:t>𝐷𝑜𝑧𝑒</m:t>
                        </m:r>
                        <m:r>
                          <a:rPr lang="en-GB" altLang="ja-JP" i="1" dirty="0">
                            <a:latin typeface="Cambria Math"/>
                          </a:rPr>
                          <m:t> </m:t>
                        </m:r>
                        <m:r>
                          <a:rPr lang="en-US" altLang="ja-JP" b="1" i="1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altLang="ja-JP" b="1" i="1" dirty="0" smtClean="0">
                        <a:latin typeface="Cambria Math"/>
                      </a:rPr>
                      <m:t> + △</m:t>
                    </m:r>
                  </m:oMath>
                </a14:m>
                <a:r>
                  <a:rPr lang="ja-JP" altLang="en-US" dirty="0" smtClean="0"/>
                  <a:t>　</a:t>
                </a:r>
                <a:r>
                  <a:rPr lang="en-US" altLang="ja-JP" dirty="0" smtClean="0"/>
                  <a:t>; for small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 smtClean="0"/>
                  <a:t> </a:t>
                </a:r>
                <a:endParaRPr lang="en-US" altLang="ja-JP" dirty="0"/>
              </a:p>
              <a:p>
                <a:pPr marL="0" indent="0"/>
                <a:r>
                  <a:rPr lang="en-US" altLang="ja-JP" dirty="0" smtClean="0"/>
                  <a:t>    c.f.  Peer to peer clock frequency accuracy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=40ppm,  </a:t>
                </a:r>
              </a:p>
              <a:p>
                <a:pPr marL="0" indent="0"/>
                <a:r>
                  <a:rPr lang="en-US" altLang="ja-JP" dirty="0">
                    <a:latin typeface="Cambria Math"/>
                    <a:ea typeface="Cambria Math"/>
                  </a:rPr>
                  <a:t>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             (1)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 smtClean="0">
                    <a:latin typeface="Cambria Math"/>
                    <a:ea typeface="Cambria Math"/>
                  </a:rPr>
                  <a:t>= (36ms / 15min) + 40  = 40 + 40 ppm </a:t>
                </a:r>
              </a:p>
              <a:p>
                <a:pPr marL="0" indent="0"/>
                <a:r>
                  <a:rPr lang="en-US" altLang="ja-JP" dirty="0">
                    <a:latin typeface="Cambria Math"/>
                    <a:ea typeface="Cambria Math"/>
                  </a:rPr>
                  <a:t>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             (2)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dirty="0" smtClean="0">
                    <a:latin typeface="Cambria Math"/>
                    <a:ea typeface="Cambria Math"/>
                  </a:rPr>
                  <a:t> = (360us / hour) + 40 = 0.1 + 40 ppm  </a:t>
                </a:r>
              </a:p>
              <a:p>
                <a:pPr marL="0" indent="0"/>
                <a:r>
                  <a:rPr lang="en-US" altLang="ja-JP" dirty="0" smtClean="0">
                    <a:latin typeface="Cambria Math"/>
                    <a:ea typeface="Cambria Math"/>
                  </a:rPr>
                  <a:t>                            or  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sz="2000" dirty="0" smtClean="0">
                    <a:latin typeface="Cambria Math"/>
                    <a:ea typeface="Cambria Math"/>
                  </a:rPr>
                  <a:t> = (3.6ms / 10 hour) +40</a:t>
                </a:r>
                <a:r>
                  <a:rPr lang="en-US" altLang="ja-JP" sz="2000" dirty="0"/>
                  <a:t> </a:t>
                </a:r>
                <a:r>
                  <a:rPr lang="en-US" altLang="ja-JP" sz="2000" dirty="0" smtClean="0"/>
                  <a:t>= 0.1 +40 ppm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blipFill rotWithShape="1">
                <a:blip r:embed="rId3"/>
                <a:stretch>
                  <a:fillRect l="-1098" t="-1075" b="-4167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Potential of PS improvement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0040" y="1988840"/>
                <a:ext cx="7772400" cy="4208463"/>
              </a:xfrm>
              <a:ln/>
            </p:spPr>
            <p:txBody>
              <a:bodyPr/>
              <a:lstStyle/>
              <a:p>
                <a:r>
                  <a:rPr lang="en-US" dirty="0" smtClean="0"/>
                  <a:t>Wake-up Scheduling;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/>
                <a:endParaRPr lang="en-US" altLang="ja-JP" dirty="0" smtClean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altLang="ja-JP" dirty="0" smtClean="0">
                    <a:latin typeface="Cambria Math"/>
                    <a:ea typeface="Cambria Math"/>
                  </a:rPr>
                  <a:t>(1) △</a:t>
                </a:r>
                <a:r>
                  <a:rPr lang="en-US" altLang="ja-JP" dirty="0">
                    <a:latin typeface="Cambria Math"/>
                    <a:ea typeface="Cambria Math"/>
                  </a:rPr>
                  <a:t>=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40ppm,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80ppm, means PS loss of half. </a:t>
                </a:r>
              </a:p>
              <a:p>
                <a:pPr marL="0" indent="0"/>
                <a:endParaRPr lang="en-US" dirty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dirty="0" smtClean="0">
                    <a:latin typeface="Cambria Math"/>
                    <a:ea typeface="Cambria Math"/>
                  </a:rPr>
                  <a:t>(2) </a:t>
                </a:r>
                <a:r>
                  <a:rPr lang="en-US" altLang="ja-JP" dirty="0">
                    <a:latin typeface="Cambria Math"/>
                    <a:ea typeface="Cambria Math"/>
                  </a:rPr>
                  <a:t>△=40ppm,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40.1ppm, means PS loss of  ten times. </a:t>
                </a:r>
                <a:endParaRPr lang="en-US" altLang="ja-JP" dirty="0">
                  <a:latin typeface="Cambria Math"/>
                  <a:ea typeface="Cambria Math"/>
                </a:endParaRP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0040" y="1988840"/>
                <a:ext cx="7772400" cy="4208463"/>
              </a:xfrm>
              <a:blipFill rotWithShape="1">
                <a:blip r:embed="rId3"/>
                <a:stretch>
                  <a:fillRect l="-1255" t="-1158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95736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588224" y="3612504"/>
            <a:ext cx="792088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8" y="3846530"/>
            <a:ext cx="4396680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876256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867872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874422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58822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380312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562531" y="3522494"/>
            <a:ext cx="81778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475948" y="3284984"/>
            <a:ext cx="203773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for accuracy tolerance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9512" y="2780928"/>
            <a:ext cx="1671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Sender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18723" y="3522494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239416" y="3954542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08304" y="3954542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79912" y="3861048"/>
            <a:ext cx="1853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doze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Wake-up accurately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576" y="1988840"/>
                <a:ext cx="7772400" cy="4208463"/>
              </a:xfrm>
              <a:ln/>
            </p:spPr>
            <p:txBody>
              <a:bodyPr/>
              <a:lstStyle/>
              <a:p>
                <a:r>
                  <a:rPr lang="en-US" dirty="0" smtClean="0"/>
                  <a:t>Wake-up Scheduling;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0" indent="0"/>
                <a:r>
                  <a:rPr lang="en-US" altLang="ja-JP" dirty="0" smtClean="0">
                    <a:latin typeface="Cambria Math"/>
                    <a:ea typeface="Cambria Math"/>
                  </a:rPr>
                  <a:t>(1) △</a:t>
                </a:r>
                <a:r>
                  <a:rPr lang="en-US" altLang="ja-JP" baseline="-25000" dirty="0" smtClean="0">
                    <a:latin typeface="Cambria Math"/>
                    <a:ea typeface="Cambria Math"/>
                  </a:rPr>
                  <a:t>compensated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=4ppm,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44ppm ;  ~doubly improved</a:t>
                </a:r>
              </a:p>
              <a:p>
                <a:pPr marL="0" indent="0"/>
                <a:endParaRPr lang="en-US" dirty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dirty="0" smtClean="0">
                    <a:latin typeface="Cambria Math"/>
                    <a:ea typeface="Cambria Math"/>
                  </a:rPr>
                  <a:t>(2)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△</a:t>
                </a:r>
                <a:r>
                  <a:rPr lang="en-US" altLang="ja-JP" baseline="-25000" dirty="0" smtClean="0">
                    <a:latin typeface="Cambria Math"/>
                    <a:ea typeface="Cambria Math"/>
                  </a:rPr>
                  <a:t>compensated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=4ppm, 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  <m:r>
                      <a:rPr lang="en-GB" altLang="ja-JP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dirty="0">
                    <a:latin typeface="Cambria Math"/>
                    <a:ea typeface="Cambria Math"/>
                  </a:rPr>
                  <a:t>= </a:t>
                </a:r>
                <a:r>
                  <a:rPr lang="en-US" altLang="ja-JP" dirty="0" smtClean="0">
                    <a:latin typeface="Cambria Math"/>
                    <a:ea typeface="Cambria Math"/>
                  </a:rPr>
                  <a:t>4.1ppm ; ~ten-times improved  </a:t>
                </a:r>
                <a:endParaRPr lang="en-US" altLang="ja-JP" dirty="0">
                  <a:latin typeface="Cambria Math"/>
                  <a:ea typeface="Cambria Math"/>
                </a:endParaRP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576" y="1988840"/>
                <a:ext cx="7772400" cy="4208463"/>
              </a:xfrm>
              <a:blipFill rotWithShape="1">
                <a:blip r:embed="rId3"/>
                <a:stretch>
                  <a:fillRect l="-1176" t="-1158" r="-2039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95736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876256" y="3612504"/>
            <a:ext cx="216024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8" y="3846530"/>
            <a:ext cx="4676328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876256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867872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874422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6867872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08808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876256" y="3522494"/>
            <a:ext cx="220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167946" y="3284984"/>
            <a:ext cx="37273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Less 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by timer frequency accuracy compensation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239416" y="3954542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20272" y="3954542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79912" y="3861048"/>
            <a:ext cx="1853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doze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2"/>
          <p:cNvSpPr txBox="1"/>
          <p:nvPr/>
        </p:nvSpPr>
        <p:spPr>
          <a:xfrm>
            <a:off x="179512" y="2780928"/>
            <a:ext cx="1671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Sender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40" name="テキスト ボックス 33"/>
          <p:cNvSpPr txBox="1"/>
          <p:nvPr/>
        </p:nvSpPr>
        <p:spPr>
          <a:xfrm>
            <a:off x="318723" y="3522494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2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Time Measurement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Timing Measurement Procedure; </a:t>
            </a:r>
            <a:r>
              <a:rPr lang="en-US" sz="1800" dirty="0" smtClean="0"/>
              <a:t>10.23.5 (IEEE802.11-2012)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39349"/>
            <a:ext cx="5544616" cy="411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77272"/>
            <a:ext cx="3456384" cy="20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340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Time Measurement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Timing Measurement Procedure; </a:t>
            </a:r>
            <a:r>
              <a:rPr lang="en-US" sz="1800" dirty="0" smtClean="0"/>
              <a:t>10.23.5 (IEEE802.11-2012)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Need </a:t>
            </a:r>
            <a:r>
              <a:rPr lang="en-US" dirty="0" err="1" smtClean="0"/>
              <a:t>std’ed</a:t>
            </a:r>
            <a:r>
              <a:rPr lang="en-US" dirty="0" smtClean="0"/>
              <a:t> mechanism of 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time stamp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Proposed Measurement Point for both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Either end of STF or start of LTF :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LTF</a:t>
            </a:r>
            <a:endParaRPr lang="en-US" baseline="-250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Proposed </a:t>
            </a:r>
            <a:r>
              <a:rPr lang="en-US" dirty="0" err="1" smtClean="0"/>
              <a:t>ToA</a:t>
            </a:r>
            <a:r>
              <a:rPr lang="en-US" dirty="0" smtClean="0"/>
              <a:t> validation by Sig with no CRC error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Every detection of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LTF</a:t>
            </a:r>
            <a:r>
              <a:rPr lang="en-US" baseline="-25000" dirty="0" smtClean="0"/>
              <a:t> </a:t>
            </a:r>
            <a:r>
              <a:rPr lang="en-US" dirty="0"/>
              <a:t> </a:t>
            </a:r>
            <a:r>
              <a:rPr lang="en-US" dirty="0" smtClean="0"/>
              <a:t>is stored (over written) if CRC passed.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By </a:t>
            </a:r>
            <a:r>
              <a:rPr lang="en-US" altLang="ja-JP" dirty="0"/>
              <a:t>TFM</a:t>
            </a:r>
            <a:r>
              <a:rPr lang="en-US" altLang="ja-JP" baseline="30000" dirty="0"/>
              <a:t>2</a:t>
            </a:r>
            <a:r>
              <a:rPr lang="en-US" altLang="ja-JP" dirty="0"/>
              <a:t> </a:t>
            </a:r>
            <a:r>
              <a:rPr lang="en-US" altLang="ja-JP" dirty="0" smtClean="0"/>
              <a:t>Procedure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stamp of frame destined to the node itself only be used.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689" y="3121804"/>
            <a:ext cx="4824535" cy="523220"/>
          </a:xfrm>
          <a:prstGeom prst="rect">
            <a:avLst/>
          </a:prstGeom>
          <a:noFill/>
          <a:ln w="317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accent6">
                    <a:lumMod val="50000"/>
                  </a:schemeClr>
                </a:solidFill>
              </a:rPr>
              <a:t>Hardware assist does help ! 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8722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  Two time measurements apart each other as specified are used to calculate each time offsets. </a:t>
            </a:r>
          </a:p>
          <a:p>
            <a:pPr marL="0" indent="0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2743200" lvl="6" indent="0"/>
            <a:endParaRPr lang="en-US" altLang="ja-JP" dirty="0"/>
          </a:p>
          <a:p>
            <a:pPr marL="2743200" lvl="6" indent="0"/>
            <a:r>
              <a:rPr lang="en-US" altLang="ja-JP" b="0" dirty="0" smtClean="0"/>
              <a:t>dot11MgmtOptionTimingMsmtActivated</a:t>
            </a:r>
            <a:r>
              <a:rPr lang="en-US" altLang="ja-JP" dirty="0" smtClean="0"/>
              <a:t> (existing)</a:t>
            </a:r>
            <a:endParaRPr lang="en-US" altLang="ja-JP" b="0" dirty="0" smtClean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999956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368108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775820" y="330647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75820" y="357301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76" y="515719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5576" y="539470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2020200" y="347574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2020200" y="364502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999956" y="39671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999956" y="41364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999956" y="533532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999956" y="550460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999956" y="57673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999956" y="59366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496644" y="517867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32004" y="539470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96644" y="568273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32004" y="58267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96644" y="33064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432004" y="35224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96644" y="38105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32004" y="40265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919564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2071964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991572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927948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2080348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999956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224092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376492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296100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232476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384876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304484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347864" y="33784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47864" y="355153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368108" y="51786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368108" y="539470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68108" y="3933056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t1and t4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368108" y="5682734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t5and t8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312324" y="3933056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326081" y="568273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91844" y="285293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769109" y="285293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50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  Two time offsets apart each other as specified are finally used to estimate frequency difference.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400" dirty="0" smtClean="0"/>
              <a:t>  </a:t>
            </a:r>
          </a:p>
          <a:p>
            <a:pPr lvl="6">
              <a:buFont typeface="Arial" pitchFamily="34" charset="0"/>
              <a:buChar char="•"/>
            </a:pPr>
            <a:r>
              <a:rPr lang="en-US" altLang="ja-JP" b="0" dirty="0" smtClean="0"/>
              <a:t>dot11MgmtOptionFrequencyMsmtActivated (New) </a:t>
            </a:r>
            <a:endParaRPr lang="en-US" dirty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2017070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385222" y="314096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792934" y="330647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2934" y="357301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72690" y="515719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72690" y="539470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2037314" y="347574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2037314" y="364502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2017070" y="39671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2017070" y="41364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2017070" y="533532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2017070" y="550460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2017070" y="576737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2017070" y="593664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513758" y="517867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49118" y="539470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13758" y="568273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49118" y="58267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3758" y="33064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449118" y="35224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13758" y="38105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49118" y="402655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936678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2089078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2008686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945062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2097462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2017070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241206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393606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313214" y="450912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249590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401990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321598" y="465313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364978" y="33784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64978" y="355153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385222" y="517867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385222" y="539470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457230" y="3933056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529238" y="568273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08958" y="285293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786223" y="285293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6572113" y="2968692"/>
                <a:ext cx="1407693" cy="140455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113" y="2968692"/>
                <a:ext cx="1407693" cy="1404552"/>
              </a:xfrm>
              <a:prstGeom prst="rect">
                <a:avLst/>
              </a:prstGeom>
              <a:blipFill rotWithShape="1">
                <a:blip r:embed="rId3"/>
                <a:stretch>
                  <a:fillRect l="-432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897390" y="4701431"/>
                <a:ext cx="3635050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b="0" i="1" baseline="-250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390" y="4701431"/>
                <a:ext cx="3635050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1550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98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5145</TotalTime>
  <Words>1760</Words>
  <Application>Microsoft Office PowerPoint</Application>
  <PresentationFormat>On-screen Show (4:3)</PresentationFormat>
  <Paragraphs>442</Paragraphs>
  <Slides>19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Document</vt:lpstr>
      <vt:lpstr>Time Freq. Measurement Mechanism &amp; Procedure   </vt:lpstr>
      <vt:lpstr>Abstract</vt:lpstr>
      <vt:lpstr>Principle of PS feature</vt:lpstr>
      <vt:lpstr>Potential of PS improvement by TFM2P</vt:lpstr>
      <vt:lpstr>Wake-up accurately by TFM2P</vt:lpstr>
      <vt:lpstr>Time Measurement (1)</vt:lpstr>
      <vt:lpstr>Time Measurement (2)</vt:lpstr>
      <vt:lpstr>Frequency Measurement (1)</vt:lpstr>
      <vt:lpstr>Frequency Measurement (2)</vt:lpstr>
      <vt:lpstr>Effective combination with existing PS scheme </vt:lpstr>
      <vt:lpstr>PowerPoint Presentation</vt:lpstr>
      <vt:lpstr>PowerPoint Presentation</vt:lpstr>
      <vt:lpstr>References</vt:lpstr>
      <vt:lpstr>Examples</vt:lpstr>
      <vt:lpstr>Frequency Measurement (example 1)</vt:lpstr>
      <vt:lpstr>Frequency Measurement (example 2)</vt:lpstr>
      <vt:lpstr>Frequency Measurement (example 3)</vt:lpstr>
      <vt:lpstr>Frequency Measurement (example 4)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SchubiquisT</cp:lastModifiedBy>
  <cp:revision>118</cp:revision>
  <cp:lastPrinted>1601-01-01T00:00:00Z</cp:lastPrinted>
  <dcterms:created xsi:type="dcterms:W3CDTF">2010-02-15T12:38:41Z</dcterms:created>
  <dcterms:modified xsi:type="dcterms:W3CDTF">2012-07-18T15:24:06Z</dcterms:modified>
</cp:coreProperties>
</file>