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2" r:id="rId4"/>
    <p:sldId id="263" r:id="rId5"/>
    <p:sldId id="267" r:id="rId6"/>
    <p:sldId id="266" r:id="rId7"/>
    <p:sldId id="268" r:id="rId8"/>
    <p:sldId id="265" r:id="rId9"/>
    <p:sldId id="269" r:id="rId10"/>
    <p:sldId id="270" r:id="rId11"/>
    <p:sldId id="276" r:id="rId12"/>
    <p:sldId id="277" r:id="rId13"/>
    <p:sldId id="264" r:id="rId14"/>
    <p:sldId id="275" r:id="rId15"/>
    <p:sldId id="271" r:id="rId16"/>
    <p:sldId id="272" r:id="rId17"/>
    <p:sldId id="273" r:id="rId18"/>
    <p:sldId id="274" r:id="rId19"/>
    <p:sldId id="278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85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4889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Shusaku Shimada Yokogawa Electric Co.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Shusaku Shimada Yokogawa Co., et.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802.11-12/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0872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560393"/>
            <a:ext cx="3041644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14305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1" lang="en-US" altLang="ja-JP" sz="2800" dirty="0"/>
              <a:t>Time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Freq. Measurement Mechanism &amp; Procedure  </a:t>
            </a:r>
            <a:br>
              <a:rPr kumimoji="1" lang="en-US" altLang="ja-JP" sz="2800" dirty="0"/>
            </a:b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2012-07-16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3612703"/>
              </p:ext>
            </p:extLst>
          </p:nvPr>
        </p:nvGraphicFramePr>
        <p:xfrm>
          <a:off x="509588" y="2278063"/>
          <a:ext cx="8154987" cy="359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Document" r:id="rId4" imgW="9122092" imgH="4024876" progId="Word.Document.8">
                  <p:embed/>
                </p:oleObj>
              </mc:Choice>
              <mc:Fallback>
                <p:oleObj name="Document" r:id="rId4" imgW="9122092" imgH="402487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78063"/>
                        <a:ext cx="8154987" cy="35988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4213"/>
            <a:ext cx="8496944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Effective combination with existing </a:t>
            </a:r>
            <a:r>
              <a:rPr lang="en-US" sz="2800" dirty="0" smtClean="0"/>
              <a:t>PS scheme </a:t>
            </a: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846640" cy="4752528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AP TSF accuracy advertise can help with TFM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P  (11-12/130r0)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TSF as a base,  DTIM, </a:t>
            </a:r>
            <a:r>
              <a:rPr lang="en-US" sz="2000" dirty="0" smtClean="0"/>
              <a:t>TBTT </a:t>
            </a:r>
            <a:r>
              <a:rPr lang="en-US" sz="2000" dirty="0" smtClean="0"/>
              <a:t>in BSS ( AP</a:t>
            </a:r>
            <a:r>
              <a:rPr lang="en-US" sz="2000" dirty="0" smtClean="0"/>
              <a:t>, </a:t>
            </a:r>
            <a:r>
              <a:rPr lang="en-US" sz="2000" dirty="0" smtClean="0"/>
              <a:t>STA), MBSS and TDLS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Existing </a:t>
            </a:r>
            <a:r>
              <a:rPr lang="en-US" sz="2000" dirty="0" smtClean="0"/>
              <a:t>PS scheme;</a:t>
            </a:r>
            <a:endParaRPr lang="en-US" sz="2000" dirty="0" smtClean="0"/>
          </a:p>
          <a:p>
            <a:pPr lvl="4">
              <a:buFont typeface="Arial" pitchFamily="34" charset="0"/>
              <a:buChar char="•"/>
            </a:pPr>
            <a:r>
              <a:rPr lang="en-US" sz="1800" dirty="0" smtClean="0"/>
              <a:t>PS-Mode </a:t>
            </a:r>
            <a:endParaRPr lang="en-US" sz="1800" dirty="0" smtClean="0"/>
          </a:p>
          <a:p>
            <a:pPr lvl="4">
              <a:buFont typeface="Arial" pitchFamily="34" charset="0"/>
              <a:buChar char="•"/>
            </a:pPr>
            <a:r>
              <a:rPr lang="en-US" sz="1800" dirty="0" smtClean="0"/>
              <a:t>(U-APSD) </a:t>
            </a:r>
            <a:endParaRPr lang="en-US" sz="1800" dirty="0" smtClean="0"/>
          </a:p>
          <a:p>
            <a:pPr lvl="4">
              <a:buFont typeface="Arial" pitchFamily="34" charset="0"/>
              <a:buChar char="•"/>
            </a:pPr>
            <a:r>
              <a:rPr lang="en-US" sz="1800" dirty="0" smtClean="0"/>
              <a:t>S-APSD </a:t>
            </a:r>
            <a:endParaRPr lang="en-US" sz="1800" dirty="0" smtClean="0"/>
          </a:p>
          <a:p>
            <a:pPr lvl="4">
              <a:buFont typeface="Arial" pitchFamily="34" charset="0"/>
              <a:buChar char="•"/>
            </a:pPr>
            <a:r>
              <a:rPr lang="en-US" sz="1800" dirty="0" smtClean="0"/>
              <a:t>(U-PSMP) </a:t>
            </a:r>
            <a:endParaRPr lang="en-US" sz="1800" dirty="0" smtClean="0"/>
          </a:p>
          <a:p>
            <a:pPr lvl="4">
              <a:buFont typeface="Arial" pitchFamily="34" charset="0"/>
              <a:buChar char="•"/>
            </a:pPr>
            <a:r>
              <a:rPr lang="en-US" sz="1800" dirty="0" smtClean="0"/>
              <a:t>S-PSMP </a:t>
            </a:r>
            <a:endParaRPr lang="en-US" sz="1800" dirty="0" smtClean="0"/>
          </a:p>
          <a:p>
            <a:pPr lvl="4">
              <a:buFont typeface="Arial" pitchFamily="34" charset="0"/>
              <a:buChar char="•"/>
            </a:pPr>
            <a:r>
              <a:rPr lang="en-US" sz="1800" dirty="0" smtClean="0"/>
              <a:t>SM-PS static/Dynamic </a:t>
            </a:r>
          </a:p>
          <a:p>
            <a:pPr lvl="4">
              <a:buFont typeface="Arial" pitchFamily="34" charset="0"/>
              <a:buChar char="•"/>
            </a:pPr>
            <a:r>
              <a:rPr lang="en-US" sz="1800" dirty="0" smtClean="0"/>
              <a:t>WNM-Sleep </a:t>
            </a:r>
            <a:r>
              <a:rPr lang="en-US" sz="1800" dirty="0" smtClean="0"/>
              <a:t>mode </a:t>
            </a:r>
            <a:endParaRPr lang="en-US" sz="1800" dirty="0" smtClean="0"/>
          </a:p>
          <a:p>
            <a:pPr lvl="4">
              <a:buFont typeface="Arial" pitchFamily="34" charset="0"/>
              <a:buChar char="•"/>
            </a:pPr>
            <a:r>
              <a:rPr lang="en-US" sz="1800" dirty="0" smtClean="0"/>
              <a:t>(TDLS </a:t>
            </a:r>
            <a:r>
              <a:rPr lang="en-US" sz="1800" dirty="0" smtClean="0"/>
              <a:t>Peer </a:t>
            </a:r>
            <a:r>
              <a:rPr lang="en-US" sz="1800" dirty="0" smtClean="0"/>
              <a:t>u-APSD) </a:t>
            </a:r>
            <a:endParaRPr lang="en-US" sz="1800" dirty="0" smtClean="0"/>
          </a:p>
          <a:p>
            <a:pPr lvl="4">
              <a:buFont typeface="Arial" pitchFamily="34" charset="0"/>
              <a:buChar char="•"/>
            </a:pPr>
            <a:r>
              <a:rPr lang="en-US" sz="1800" dirty="0" smtClean="0"/>
              <a:t>TDLS Peer </a:t>
            </a:r>
            <a:r>
              <a:rPr lang="en-US" sz="1800" dirty="0" smtClean="0"/>
              <a:t>PMS </a:t>
            </a:r>
            <a:endParaRPr lang="en-US" sz="1800" dirty="0" smtClean="0"/>
          </a:p>
          <a:p>
            <a:pPr lvl="4">
              <a:buFont typeface="Arial" pitchFamily="34" charset="0"/>
              <a:buChar char="•"/>
            </a:pPr>
            <a:r>
              <a:rPr lang="en-US" sz="1800" dirty="0" smtClean="0"/>
              <a:t>TXOP PS-mode </a:t>
            </a:r>
          </a:p>
          <a:p>
            <a:pPr lvl="4">
              <a:buFont typeface="Arial" pitchFamily="34" charset="0"/>
              <a:buChar char="•"/>
            </a:pPr>
            <a:r>
              <a:rPr lang="en-US" sz="1800" dirty="0" smtClean="0"/>
              <a:t>FMS / TIM Broadcast / </a:t>
            </a:r>
            <a:r>
              <a:rPr lang="en-US" sz="1800" dirty="0" smtClean="0"/>
              <a:t>TFS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92294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620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0" latin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altLang="ja-JP" sz="3600" b="1" kern="0" dirty="0">
                <a:solidFill>
                  <a:schemeClr val="tx1"/>
                </a:solidFill>
                <a:latin typeface="+mn-lt"/>
                <a:ea typeface="ＭＳ Ｐゴシック" pitchFamily="50" charset="-128"/>
                <a:cs typeface="ＭＳ Ｐゴシック"/>
              </a:rPr>
              <a:t>Straw </a:t>
            </a:r>
            <a:r>
              <a:rPr kumimoji="1" lang="en-US" altLang="ja-JP" sz="3600" b="1" kern="0" dirty="0" smtClean="0">
                <a:solidFill>
                  <a:schemeClr val="tx1"/>
                </a:solidFill>
                <a:latin typeface="+mn-lt"/>
                <a:ea typeface="ＭＳ Ｐゴシック" pitchFamily="50" charset="-128"/>
                <a:cs typeface="ＭＳ Ｐゴシック"/>
              </a:rPr>
              <a:t>poll (1)</a:t>
            </a:r>
            <a:endParaRPr kumimoji="1" lang="en-US" altLang="ja-JP" sz="3600" b="1" kern="0" dirty="0">
              <a:solidFill>
                <a:schemeClr val="tx1"/>
              </a:solidFill>
              <a:latin typeface="+mn-lt"/>
              <a:ea typeface="ＭＳ Ｐゴシック" pitchFamily="50" charset="-128"/>
              <a:cs typeface="ＭＳ Ｐゴシック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85800" y="13716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just" latinLnBrk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ja-JP" sz="2400" b="1" dirty="0">
                <a:solidFill>
                  <a:schemeClr val="tx1"/>
                </a:solidFill>
              </a:rPr>
              <a:t>Do you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support 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… </a:t>
            </a: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r>
              <a:rPr kumimoji="1" lang="en-US" altLang="ja-JP" sz="2400" b="1" dirty="0">
                <a:solidFill>
                  <a:schemeClr val="tx1"/>
                </a:solidFill>
              </a:rPr>
              <a:t>    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to include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“Time &amp; freq. measurement procedure” in Slide 9 as an enhanced PS feature into specification framework document?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 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Yes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No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Abstain </a:t>
            </a:r>
            <a:endParaRPr kumimoji="1"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26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620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0" latin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altLang="ja-JP" sz="3600" b="1" kern="0" dirty="0">
                <a:solidFill>
                  <a:schemeClr val="tx1"/>
                </a:solidFill>
                <a:latin typeface="+mn-lt"/>
                <a:ea typeface="ＭＳ Ｐゴシック" pitchFamily="50" charset="-128"/>
                <a:cs typeface="ＭＳ Ｐゴシック"/>
              </a:rPr>
              <a:t>Straw </a:t>
            </a:r>
            <a:r>
              <a:rPr kumimoji="1" lang="en-US" altLang="ja-JP" sz="3600" b="1" kern="0" dirty="0" smtClean="0">
                <a:solidFill>
                  <a:schemeClr val="tx1"/>
                </a:solidFill>
                <a:latin typeface="+mn-lt"/>
                <a:ea typeface="ＭＳ Ｐゴシック" pitchFamily="50" charset="-128"/>
                <a:cs typeface="ＭＳ Ｐゴシック"/>
              </a:rPr>
              <a:t>poll (2)</a:t>
            </a:r>
            <a:endParaRPr kumimoji="1" lang="en-US" altLang="ja-JP" sz="3600" b="1" kern="0" dirty="0">
              <a:solidFill>
                <a:schemeClr val="tx1"/>
              </a:solidFill>
              <a:latin typeface="+mn-lt"/>
              <a:ea typeface="ＭＳ Ｐゴシック" pitchFamily="50" charset="-128"/>
              <a:cs typeface="ＭＳ Ｐゴシック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85800" y="13716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just" latinLnBrk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ja-JP" sz="2400" b="1" dirty="0">
                <a:solidFill>
                  <a:schemeClr val="tx1"/>
                </a:solidFill>
              </a:rPr>
              <a:t>Do you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support 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… </a:t>
            </a: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r>
              <a:rPr kumimoji="1" lang="en-US" altLang="ja-JP" sz="2400" b="1" dirty="0">
                <a:solidFill>
                  <a:schemeClr val="tx1"/>
                </a:solidFill>
              </a:rPr>
              <a:t>    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to include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“Hardware time stamp function of </a:t>
            </a:r>
            <a:r>
              <a:rPr kumimoji="1" lang="en-US" altLang="ja-JP" sz="2400" b="1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 and </a:t>
            </a:r>
            <a:r>
              <a:rPr kumimoji="1" lang="en-US" altLang="ja-JP" sz="2400" b="1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 for existing IEEE802.11-2012 time measurement mechanism” into specification framework document?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 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Yes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No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2966185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11-12/130r0 “</a:t>
            </a:r>
            <a:r>
              <a:rPr lang="en-US" altLang="ko-KR" dirty="0" smtClean="0">
                <a:ea typeface="굴림" charset="-127"/>
              </a:rPr>
              <a:t>Beacon </a:t>
            </a:r>
            <a:r>
              <a:rPr lang="en-US" altLang="ko-KR" dirty="0">
                <a:ea typeface="굴림" charset="-127"/>
              </a:rPr>
              <a:t>Reception of Long </a:t>
            </a:r>
            <a:r>
              <a:rPr lang="en-US" altLang="ko-KR" dirty="0" smtClean="0">
                <a:ea typeface="굴림" charset="-127"/>
              </a:rPr>
              <a:t>Sleeper” </a:t>
            </a:r>
            <a:endParaRPr lang="en-US" dirty="0"/>
          </a:p>
          <a:p>
            <a:r>
              <a:rPr lang="en-US" dirty="0" smtClean="0"/>
              <a:t>[2] IEEE802.11-2012 </a:t>
            </a:r>
          </a:p>
          <a:p>
            <a:r>
              <a:rPr lang="en-US" dirty="0" smtClean="0"/>
              <a:t>[3] IEEE1588/PTP </a:t>
            </a:r>
          </a:p>
          <a:p>
            <a:r>
              <a:rPr lang="en-US" dirty="0" smtClean="0"/>
              <a:t>[4] </a:t>
            </a:r>
            <a:r>
              <a:rPr lang="en-US" dirty="0"/>
              <a:t>11-11/0905r5” </a:t>
            </a:r>
            <a:r>
              <a:rPr lang="en-US" dirty="0" err="1"/>
              <a:t>TGah</a:t>
            </a:r>
            <a:r>
              <a:rPr lang="en-US" dirty="0"/>
              <a:t> Functional Requirements and Evaluation Methodology Rev. </a:t>
            </a:r>
            <a:r>
              <a:rPr lang="en-US" dirty="0" smtClean="0"/>
              <a:t>5”</a:t>
            </a:r>
          </a:p>
          <a:p>
            <a:r>
              <a:rPr lang="en-US" dirty="0" smtClean="0"/>
              <a:t>[5] PAR and 5C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08920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Examples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Shusaku Shimada Yokogawa Electric Co.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098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5824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(example 1)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3136303" y="1772816"/>
                <a:ext cx="4491358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20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10.000000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∗(1048576)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1235616466−1234567890</m:t>
                            </m:r>
                          </m:e>
                        </m:d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𝑢𝑆𝑒𝑐</m:t>
                        </m:r>
                      </m:den>
                    </m:f>
                  </m:oMath>
                </a14:m>
                <a:r>
                  <a:rPr kumimoji="1" lang="en-US" altLang="ja-JP" sz="2000" i="1" dirty="0">
                    <a:solidFill>
                      <a:schemeClr val="tx1"/>
                    </a:solidFill>
                    <a:latin typeface="Cambria Math"/>
                  </a:rPr>
                  <a:t> </a:t>
                </a: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kumimoji="1" lang="en-US" altLang="ja-JP" sz="1600">
                        <a:solidFill>
                          <a:schemeClr val="tx1"/>
                        </a:solidFill>
                        <a:latin typeface="Cambria Math"/>
                      </a:rPr>
                      <m:t>=10000000</m:t>
                    </m:r>
                  </m:oMath>
                </a14:m>
                <a:endParaRPr kumimoji="1" lang="en-US" altLang="ja-JP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303" y="1772816"/>
                <a:ext cx="4491358" cy="820802"/>
              </a:xfrm>
              <a:prstGeom prst="rect">
                <a:avLst/>
              </a:prstGeom>
              <a:blipFill rotWithShape="1">
                <a:blip r:embed="rId3"/>
                <a:stretch>
                  <a:fillRect l="-1357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3203848" y="5589240"/>
                <a:ext cx="4320480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>
                    <a:solidFill>
                      <a:schemeClr val="tx1"/>
                    </a:solidFill>
                  </a:rPr>
                  <a:t> 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10.000000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∗(1048576)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1235627477−1234578901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</a:t>
                </a: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                 = 10000000</a:t>
                </a:r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589240"/>
                <a:ext cx="4320480" cy="820802"/>
              </a:xfrm>
              <a:prstGeom prst="rect">
                <a:avLst/>
              </a:prstGeom>
              <a:blipFill rotWithShape="1">
                <a:blip r:embed="rId4"/>
                <a:stretch>
                  <a:fillRect l="-1554" b="-8889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/>
          <p:cNvSpPr txBox="1"/>
          <p:nvPr/>
        </p:nvSpPr>
        <p:spPr>
          <a:xfrm>
            <a:off x="3136304" y="2780928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</a:t>
            </a:r>
            <a:r>
              <a:rPr kumimoji="1" lang="en-US" altLang="ja-JP" sz="1600" dirty="0">
                <a:solidFill>
                  <a:schemeClr val="tx1"/>
                </a:solidFill>
              </a:rPr>
              <a:t>=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[(t2-t1)-(</a:t>
            </a:r>
            <a:r>
              <a:rPr kumimoji="1" lang="en-US" altLang="ja-JP" sz="1600" dirty="0">
                <a:solidFill>
                  <a:schemeClr val="tx1"/>
                </a:solidFill>
              </a:rPr>
              <a:t>t4-t3)]/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</a:t>
            </a:r>
            <a:r>
              <a:rPr kumimoji="1" lang="en-US" altLang="ja-JP" sz="1600" dirty="0">
                <a:solidFill>
                  <a:schemeClr val="tx1"/>
                </a:solidFill>
              </a:rPr>
              <a:t>1234578901-1234567890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)-(1234667890-1234678901)]/2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 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136304" y="3645024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</a:t>
            </a:r>
            <a:r>
              <a:rPr kumimoji="1" lang="en-US" altLang="ja-JP" sz="1600" dirty="0">
                <a:solidFill>
                  <a:schemeClr val="tx1"/>
                </a:solidFill>
              </a:rPr>
              <a:t>t6-t5)-(t8-t7)]/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=[(1235627477-1235616466)-(1235716466-1235727477)]/2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 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/>
          <p:cNvCxnSpPr/>
          <p:nvPr/>
        </p:nvCxnSpPr>
        <p:spPr bwMode="auto">
          <a:xfrm>
            <a:off x="789107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2157259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テキスト ボックス 77"/>
          <p:cNvSpPr txBox="1"/>
          <p:nvPr/>
        </p:nvSpPr>
        <p:spPr>
          <a:xfrm>
            <a:off x="493892" y="3204265"/>
            <a:ext cx="346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80831" y="3501008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 flipH="1">
            <a:off x="458267" y="5034662"/>
            <a:ext cx="454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95905" y="5373216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>
            <a:off x="819199" y="3416367"/>
            <a:ext cx="1376537" cy="84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 flipH="1">
            <a:off x="809351" y="3573016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直線矢印コネクタ 83"/>
          <p:cNvCxnSpPr/>
          <p:nvPr/>
        </p:nvCxnSpPr>
        <p:spPr bwMode="auto">
          <a:xfrm>
            <a:off x="789107" y="38951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 flipH="1">
            <a:off x="789107" y="40644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直線矢印コネクタ 85"/>
          <p:cNvCxnSpPr/>
          <p:nvPr/>
        </p:nvCxnSpPr>
        <p:spPr bwMode="auto">
          <a:xfrm>
            <a:off x="789107" y="5263316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H="1">
            <a:off x="789107" y="5432593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直線矢印コネクタ 87"/>
          <p:cNvCxnSpPr/>
          <p:nvPr/>
        </p:nvCxnSpPr>
        <p:spPr bwMode="auto">
          <a:xfrm>
            <a:off x="789107" y="56953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直線矢印コネクタ 88"/>
          <p:cNvCxnSpPr/>
          <p:nvPr/>
        </p:nvCxnSpPr>
        <p:spPr bwMode="auto">
          <a:xfrm flipH="1">
            <a:off x="789107" y="58646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1285795" y="510667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221155" y="532269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285795" y="561072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221155" y="57547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285795" y="3234462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221155" y="345048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285795" y="373851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221155" y="39545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8" name="直線コネクタ 97"/>
          <p:cNvCxnSpPr/>
          <p:nvPr/>
        </p:nvCxnSpPr>
        <p:spPr bwMode="auto">
          <a:xfrm flipV="1">
            <a:off x="7087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線コネクタ 98"/>
          <p:cNvCxnSpPr/>
          <p:nvPr/>
        </p:nvCxnSpPr>
        <p:spPr bwMode="auto">
          <a:xfrm flipV="1">
            <a:off x="8611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直線コネクタ 99"/>
          <p:cNvCxnSpPr/>
          <p:nvPr/>
        </p:nvCxnSpPr>
        <p:spPr bwMode="auto">
          <a:xfrm flipH="1" flipV="1">
            <a:off x="78072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線コネクタ 100"/>
          <p:cNvCxnSpPr/>
          <p:nvPr/>
        </p:nvCxnSpPr>
        <p:spPr bwMode="auto">
          <a:xfrm flipV="1">
            <a:off x="7170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線コネクタ 101"/>
          <p:cNvCxnSpPr/>
          <p:nvPr/>
        </p:nvCxnSpPr>
        <p:spPr bwMode="auto">
          <a:xfrm flipV="1">
            <a:off x="8694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直線コネクタ 102"/>
          <p:cNvCxnSpPr/>
          <p:nvPr/>
        </p:nvCxnSpPr>
        <p:spPr bwMode="auto">
          <a:xfrm flipH="1" flipV="1">
            <a:off x="78910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直線コネクタ 103"/>
          <p:cNvCxnSpPr/>
          <p:nvPr/>
        </p:nvCxnSpPr>
        <p:spPr bwMode="auto">
          <a:xfrm flipV="1">
            <a:off x="20132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直線コネクタ 104"/>
          <p:cNvCxnSpPr/>
          <p:nvPr/>
        </p:nvCxnSpPr>
        <p:spPr bwMode="auto">
          <a:xfrm flipV="1">
            <a:off x="21656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直線コネクタ 105"/>
          <p:cNvCxnSpPr/>
          <p:nvPr/>
        </p:nvCxnSpPr>
        <p:spPr bwMode="auto">
          <a:xfrm flipH="1" flipV="1">
            <a:off x="2085251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直線コネクタ 106"/>
          <p:cNvCxnSpPr/>
          <p:nvPr/>
        </p:nvCxnSpPr>
        <p:spPr bwMode="auto">
          <a:xfrm flipV="1">
            <a:off x="20216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線コネクタ 107"/>
          <p:cNvCxnSpPr/>
          <p:nvPr/>
        </p:nvCxnSpPr>
        <p:spPr bwMode="auto">
          <a:xfrm flipV="1">
            <a:off x="21740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直線コネクタ 108"/>
          <p:cNvCxnSpPr/>
          <p:nvPr/>
        </p:nvCxnSpPr>
        <p:spPr bwMode="auto">
          <a:xfrm flipH="1" flipV="1">
            <a:off x="2093635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テキスト ボックス 109"/>
          <p:cNvSpPr txBox="1"/>
          <p:nvPr/>
        </p:nvSpPr>
        <p:spPr>
          <a:xfrm>
            <a:off x="2137015" y="33064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2137015" y="3479522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157259" y="51066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157259" y="5322694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94425" y="2412177"/>
            <a:ext cx="909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Sending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558260" y="241217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Receiving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545964" y="1628800"/>
            <a:ext cx="19960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No frequency error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Propagation Delay=0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テキスト ボックス 116"/>
              <p:cNvSpPr txBox="1"/>
              <p:nvPr/>
            </p:nvSpPr>
            <p:spPr>
              <a:xfrm>
                <a:off x="3064296" y="4594605"/>
                <a:ext cx="4244008" cy="778611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i="1" baseline="-25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dirty="0">
                    <a:solidFill>
                      <a:schemeClr val="tx1"/>
                    </a:solidFill>
                  </a:rPr>
                  <a:t>= </a:t>
                </a:r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baseline="-25000" dirty="0" smtClean="0">
                    <a:solidFill>
                      <a:schemeClr val="tx1"/>
                    </a:solidFill>
                  </a:rPr>
                  <a:t>1</a:t>
                </a:r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7" name="テキスト ボックス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296" y="4594605"/>
                <a:ext cx="4244008" cy="778611"/>
              </a:xfrm>
              <a:prstGeom prst="rect">
                <a:avLst/>
              </a:prstGeom>
              <a:blipFill rotWithShape="1">
                <a:blip r:embed="rId5"/>
                <a:stretch>
                  <a:fillRect b="-2344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56915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5824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(example 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3136303" y="1772816"/>
                <a:ext cx="4563557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m:rPr>
                        <m:nor/>
                      </m:rPr>
                      <a:rPr kumimoji="1" lang="en-US" altLang="ja-JP" sz="2000" dirty="0">
                        <a:solidFill>
                          <a:schemeClr val="tx1"/>
                        </a:solidFill>
                      </a:rPr>
                      <m:t>= </m:t>
                    </m:r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10.000000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∗(1048576)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1235616466−1234567890</m:t>
                            </m:r>
                          </m:e>
                        </m:d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𝑢𝑆𝑒𝑐</m:t>
                        </m:r>
                      </m:den>
                    </m:f>
                    <m:r>
                      <m:rPr>
                        <m:nor/>
                      </m:rPr>
                      <a:rPr kumimoji="1" lang="en-US" altLang="ja-JP" sz="2000" i="1" dirty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kumimoji="1" lang="en-US" altLang="ja-JP" sz="2000" i="1" dirty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16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                        </m:t>
                      </m:r>
                      <m:r>
                        <a:rPr kumimoji="1" lang="en-US" altLang="ja-JP" sz="1600">
                          <a:solidFill>
                            <a:schemeClr val="tx1"/>
                          </a:solidFill>
                          <a:latin typeface="Cambria Math"/>
                        </a:rPr>
                        <m:t>=10000000</m:t>
                      </m:r>
                    </m:oMath>
                  </m:oMathPara>
                </a14:m>
                <a:endParaRPr kumimoji="1" lang="en-US" altLang="ja-JP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303" y="1772816"/>
                <a:ext cx="4563557" cy="820802"/>
              </a:xfrm>
              <a:prstGeom prst="rect">
                <a:avLst/>
              </a:prstGeom>
              <a:blipFill rotWithShape="1">
                <a:blip r:embed="rId3"/>
                <a:stretch>
                  <a:fillRect l="-1335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3064296" y="4594605"/>
                <a:ext cx="4244008" cy="778611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i="1" baseline="-25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dirty="0">
                    <a:solidFill>
                      <a:schemeClr val="tx1"/>
                    </a:solidFill>
                  </a:rPr>
                  <a:t>= f</a:t>
                </a:r>
                <a:r>
                  <a:rPr kumimoji="1" lang="en-US" altLang="ja-JP" baseline="-25000" dirty="0">
                    <a:solidFill>
                      <a:schemeClr val="tx1"/>
                    </a:solidFill>
                  </a:rPr>
                  <a:t>1</a:t>
                </a:r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296" y="4594605"/>
                <a:ext cx="4244008" cy="778611"/>
              </a:xfrm>
              <a:prstGeom prst="rect">
                <a:avLst/>
              </a:prstGeom>
              <a:blipFill rotWithShape="1">
                <a:blip r:embed="rId4"/>
                <a:stretch>
                  <a:fillRect b="-2344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3203848" y="5589240"/>
                <a:ext cx="4320480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>
                    <a:solidFill>
                      <a:schemeClr val="tx1"/>
                    </a:solidFill>
                  </a:rPr>
                  <a:t> 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10.000000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∗(1048576)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1235627477−1234578901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</a:t>
                </a: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                 = 10000000</a:t>
                </a:r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589240"/>
                <a:ext cx="4320480" cy="820802"/>
              </a:xfrm>
              <a:prstGeom prst="rect">
                <a:avLst/>
              </a:prstGeom>
              <a:blipFill rotWithShape="1">
                <a:blip r:embed="rId5"/>
                <a:stretch>
                  <a:fillRect l="-1554" b="-8889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/>
          <p:cNvSpPr txBox="1"/>
          <p:nvPr/>
        </p:nvSpPr>
        <p:spPr>
          <a:xfrm>
            <a:off x="3136304" y="2780928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</a:t>
            </a:r>
            <a:r>
              <a:rPr kumimoji="1" lang="en-US" altLang="ja-JP" sz="1600" dirty="0">
                <a:solidFill>
                  <a:schemeClr val="tx1"/>
                </a:solidFill>
              </a:rPr>
              <a:t>=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[(t2-t1)-(</a:t>
            </a:r>
            <a:r>
              <a:rPr kumimoji="1" lang="en-US" altLang="ja-JP" sz="1600" dirty="0">
                <a:solidFill>
                  <a:schemeClr val="tx1"/>
                </a:solidFill>
              </a:rPr>
              <a:t>t4-t3)]/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=[(1234578902-1234567890)-(1234667892-1234678902)]/2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 (11012+11010)/2=11011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136304" y="3645024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</a:t>
            </a:r>
            <a:r>
              <a:rPr kumimoji="1" lang="en-US" altLang="ja-JP" sz="1600" dirty="0">
                <a:solidFill>
                  <a:schemeClr val="tx1"/>
                </a:solidFill>
              </a:rPr>
              <a:t>t6-t5)-(t8-t7)]/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=[(1235627478-1235616466)-(1235716468-1235727478)]/2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</a:t>
            </a:r>
            <a:r>
              <a:rPr kumimoji="1" lang="en-US" altLang="ja-JP" sz="1600" dirty="0">
                <a:solidFill>
                  <a:schemeClr val="tx1"/>
                </a:solidFill>
              </a:rPr>
              <a:t>= (11012+11010)/2=11011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/>
          <p:cNvCxnSpPr/>
          <p:nvPr/>
        </p:nvCxnSpPr>
        <p:spPr bwMode="auto">
          <a:xfrm>
            <a:off x="789107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2157259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テキスト ボックス 77"/>
          <p:cNvSpPr txBox="1"/>
          <p:nvPr/>
        </p:nvSpPr>
        <p:spPr>
          <a:xfrm>
            <a:off x="493892" y="3204265"/>
            <a:ext cx="346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80831" y="3501008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 flipH="1">
            <a:off x="458267" y="5034662"/>
            <a:ext cx="454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95905" y="5373216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>
            <a:off x="819199" y="3416367"/>
            <a:ext cx="1376537" cy="84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 flipH="1">
            <a:off x="809351" y="3573016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直線矢印コネクタ 83"/>
          <p:cNvCxnSpPr/>
          <p:nvPr/>
        </p:nvCxnSpPr>
        <p:spPr bwMode="auto">
          <a:xfrm>
            <a:off x="789107" y="38951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 flipH="1">
            <a:off x="789107" y="40644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直線矢印コネクタ 85"/>
          <p:cNvCxnSpPr/>
          <p:nvPr/>
        </p:nvCxnSpPr>
        <p:spPr bwMode="auto">
          <a:xfrm>
            <a:off x="789107" y="5263316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H="1">
            <a:off x="789107" y="5432593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直線矢印コネクタ 87"/>
          <p:cNvCxnSpPr/>
          <p:nvPr/>
        </p:nvCxnSpPr>
        <p:spPr bwMode="auto">
          <a:xfrm>
            <a:off x="789107" y="56953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直線矢印コネクタ 88"/>
          <p:cNvCxnSpPr/>
          <p:nvPr/>
        </p:nvCxnSpPr>
        <p:spPr bwMode="auto">
          <a:xfrm flipH="1">
            <a:off x="789107" y="58646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1285795" y="510667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221155" y="532269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285795" y="561072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221155" y="57547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285795" y="3234462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221155" y="345048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285795" y="373851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221155" y="39545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8" name="直線コネクタ 97"/>
          <p:cNvCxnSpPr/>
          <p:nvPr/>
        </p:nvCxnSpPr>
        <p:spPr bwMode="auto">
          <a:xfrm flipV="1">
            <a:off x="7087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線コネクタ 98"/>
          <p:cNvCxnSpPr/>
          <p:nvPr/>
        </p:nvCxnSpPr>
        <p:spPr bwMode="auto">
          <a:xfrm flipV="1">
            <a:off x="8611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直線コネクタ 99"/>
          <p:cNvCxnSpPr/>
          <p:nvPr/>
        </p:nvCxnSpPr>
        <p:spPr bwMode="auto">
          <a:xfrm flipH="1" flipV="1">
            <a:off x="78072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線コネクタ 100"/>
          <p:cNvCxnSpPr/>
          <p:nvPr/>
        </p:nvCxnSpPr>
        <p:spPr bwMode="auto">
          <a:xfrm flipV="1">
            <a:off x="7170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線コネクタ 101"/>
          <p:cNvCxnSpPr/>
          <p:nvPr/>
        </p:nvCxnSpPr>
        <p:spPr bwMode="auto">
          <a:xfrm flipV="1">
            <a:off x="8694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直線コネクタ 102"/>
          <p:cNvCxnSpPr/>
          <p:nvPr/>
        </p:nvCxnSpPr>
        <p:spPr bwMode="auto">
          <a:xfrm flipH="1" flipV="1">
            <a:off x="78910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直線コネクタ 103"/>
          <p:cNvCxnSpPr/>
          <p:nvPr/>
        </p:nvCxnSpPr>
        <p:spPr bwMode="auto">
          <a:xfrm flipV="1">
            <a:off x="20132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直線コネクタ 104"/>
          <p:cNvCxnSpPr/>
          <p:nvPr/>
        </p:nvCxnSpPr>
        <p:spPr bwMode="auto">
          <a:xfrm flipV="1">
            <a:off x="21656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直線コネクタ 105"/>
          <p:cNvCxnSpPr/>
          <p:nvPr/>
        </p:nvCxnSpPr>
        <p:spPr bwMode="auto">
          <a:xfrm flipH="1" flipV="1">
            <a:off x="2085251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直線コネクタ 106"/>
          <p:cNvCxnSpPr/>
          <p:nvPr/>
        </p:nvCxnSpPr>
        <p:spPr bwMode="auto">
          <a:xfrm flipV="1">
            <a:off x="20216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線コネクタ 107"/>
          <p:cNvCxnSpPr/>
          <p:nvPr/>
        </p:nvCxnSpPr>
        <p:spPr bwMode="auto">
          <a:xfrm flipV="1">
            <a:off x="21740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直線コネクタ 108"/>
          <p:cNvCxnSpPr/>
          <p:nvPr/>
        </p:nvCxnSpPr>
        <p:spPr bwMode="auto">
          <a:xfrm flipH="1" flipV="1">
            <a:off x="2093635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テキスト ボックス 109"/>
          <p:cNvSpPr txBox="1"/>
          <p:nvPr/>
        </p:nvSpPr>
        <p:spPr>
          <a:xfrm>
            <a:off x="2137015" y="33064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2137015" y="3479522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157259" y="51066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157259" y="5322694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94425" y="2412177"/>
            <a:ext cx="909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Sending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558260" y="241217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Receiving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71424" y="1628800"/>
            <a:ext cx="24176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No frequency error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Propagation Delay=1uSec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7313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5824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(example 3)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3203848" y="5589240"/>
                <a:ext cx="4748067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10.000000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∗(1048584)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1235627482−1234578902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>
                    <a:solidFill>
                      <a:schemeClr val="tx1"/>
                    </a:solidFill>
                  </a:rPr>
                  <a:t>  </a:t>
                </a: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                 = 10000038.15</a:t>
                </a:r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589240"/>
                <a:ext cx="4748067" cy="820802"/>
              </a:xfrm>
              <a:prstGeom prst="rect">
                <a:avLst/>
              </a:prstGeom>
              <a:blipFill rotWithShape="1">
                <a:blip r:embed="rId3"/>
                <a:stretch>
                  <a:fillRect l="-1414" b="-8889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3136304" y="4594605"/>
                <a:ext cx="5180112" cy="778611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i="1" baseline="-25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1.000003815 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>
                    <a:solidFill>
                      <a:schemeClr val="tx1"/>
                    </a:solidFill>
                  </a:rPr>
                  <a:t>1</a:t>
                </a:r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304" y="4594605"/>
                <a:ext cx="5180112" cy="778611"/>
              </a:xfrm>
              <a:prstGeom prst="rect">
                <a:avLst/>
              </a:prstGeom>
              <a:blipFill rotWithShape="1">
                <a:blip r:embed="rId4"/>
                <a:stretch>
                  <a:fillRect b="-2344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3131840" y="1772816"/>
                <a:ext cx="4680519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20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10.000000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∗(1048576)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1235616466−1234567890</m:t>
                            </m:r>
                          </m:e>
                        </m:d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𝑢𝑆𝑒𝑐</m:t>
                        </m:r>
                      </m:den>
                    </m:f>
                  </m:oMath>
                </a14:m>
                <a:r>
                  <a:rPr kumimoji="1" lang="en-US" altLang="ja-JP" sz="2000" b="0" i="1" dirty="0" smtClean="0">
                    <a:solidFill>
                      <a:schemeClr val="tx1"/>
                    </a:solidFill>
                    <a:latin typeface="Cambria Math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16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                         =10000000</m:t>
                      </m:r>
                    </m:oMath>
                  </m:oMathPara>
                </a14:m>
                <a:endParaRPr kumimoji="1" lang="en-US" altLang="ja-JP" sz="1600" b="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772816"/>
                <a:ext cx="4680519" cy="820802"/>
              </a:xfrm>
              <a:prstGeom prst="rect">
                <a:avLst/>
              </a:prstGeom>
              <a:blipFill rotWithShape="1">
                <a:blip r:embed="rId5"/>
                <a:stretch>
                  <a:fillRect l="-1432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/>
          <p:cNvSpPr txBox="1"/>
          <p:nvPr/>
        </p:nvSpPr>
        <p:spPr>
          <a:xfrm>
            <a:off x="3136304" y="2780928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</a:t>
            </a:r>
            <a:r>
              <a:rPr kumimoji="1" lang="en-US" altLang="ja-JP" sz="1600" dirty="0">
                <a:solidFill>
                  <a:schemeClr val="tx1"/>
                </a:solidFill>
              </a:rPr>
              <a:t>=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[(t2-t1)-(</a:t>
            </a:r>
            <a:r>
              <a:rPr kumimoji="1" lang="en-US" altLang="ja-JP" sz="1600" dirty="0">
                <a:solidFill>
                  <a:schemeClr val="tx1"/>
                </a:solidFill>
              </a:rPr>
              <a:t>t4-t3)]/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=[(1234578902-1234567890)-(1234667892-1234678902)]/2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 (11012+11010)/2=11011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136304" y="3645024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</a:t>
            </a:r>
            <a:r>
              <a:rPr kumimoji="1" lang="en-US" altLang="ja-JP" sz="1600" dirty="0">
                <a:solidFill>
                  <a:schemeClr val="tx1"/>
                </a:solidFill>
              </a:rPr>
              <a:t>t6-t5)-(t8-t7)]/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=[(1235627482-1235616466)-(1235716468-1235727482)]/2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</a:t>
            </a:r>
            <a:r>
              <a:rPr kumimoji="1" lang="en-US" altLang="ja-JP" sz="1600" dirty="0">
                <a:solidFill>
                  <a:schemeClr val="tx1"/>
                </a:solidFill>
              </a:rPr>
              <a:t>= (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11016+11014)/2=11015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/>
          <p:cNvCxnSpPr/>
          <p:nvPr/>
        </p:nvCxnSpPr>
        <p:spPr bwMode="auto">
          <a:xfrm>
            <a:off x="789107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2157259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テキスト ボックス 77"/>
          <p:cNvSpPr txBox="1"/>
          <p:nvPr/>
        </p:nvSpPr>
        <p:spPr>
          <a:xfrm>
            <a:off x="493892" y="3204265"/>
            <a:ext cx="346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80831" y="3501008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 flipH="1">
            <a:off x="458267" y="5034662"/>
            <a:ext cx="454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95905" y="5373216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>
            <a:off x="819199" y="3416367"/>
            <a:ext cx="1376537" cy="84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 flipH="1">
            <a:off x="809351" y="3573016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直線矢印コネクタ 83"/>
          <p:cNvCxnSpPr/>
          <p:nvPr/>
        </p:nvCxnSpPr>
        <p:spPr bwMode="auto">
          <a:xfrm>
            <a:off x="789107" y="38951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 flipH="1">
            <a:off x="789107" y="40644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直線矢印コネクタ 85"/>
          <p:cNvCxnSpPr/>
          <p:nvPr/>
        </p:nvCxnSpPr>
        <p:spPr bwMode="auto">
          <a:xfrm>
            <a:off x="789107" y="5263316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H="1">
            <a:off x="789107" y="5432593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直線矢印コネクタ 87"/>
          <p:cNvCxnSpPr/>
          <p:nvPr/>
        </p:nvCxnSpPr>
        <p:spPr bwMode="auto">
          <a:xfrm>
            <a:off x="789107" y="56953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直線矢印コネクタ 88"/>
          <p:cNvCxnSpPr/>
          <p:nvPr/>
        </p:nvCxnSpPr>
        <p:spPr bwMode="auto">
          <a:xfrm flipH="1">
            <a:off x="789107" y="58646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1285795" y="510667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221155" y="532269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285795" y="561072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221155" y="57547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285795" y="3234462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221155" y="345048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285795" y="373851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221155" y="39545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8" name="直線コネクタ 97"/>
          <p:cNvCxnSpPr/>
          <p:nvPr/>
        </p:nvCxnSpPr>
        <p:spPr bwMode="auto">
          <a:xfrm flipV="1">
            <a:off x="7087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線コネクタ 98"/>
          <p:cNvCxnSpPr/>
          <p:nvPr/>
        </p:nvCxnSpPr>
        <p:spPr bwMode="auto">
          <a:xfrm flipV="1">
            <a:off x="8611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直線コネクタ 99"/>
          <p:cNvCxnSpPr/>
          <p:nvPr/>
        </p:nvCxnSpPr>
        <p:spPr bwMode="auto">
          <a:xfrm flipH="1" flipV="1">
            <a:off x="78072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線コネクタ 100"/>
          <p:cNvCxnSpPr/>
          <p:nvPr/>
        </p:nvCxnSpPr>
        <p:spPr bwMode="auto">
          <a:xfrm flipV="1">
            <a:off x="7170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線コネクタ 101"/>
          <p:cNvCxnSpPr/>
          <p:nvPr/>
        </p:nvCxnSpPr>
        <p:spPr bwMode="auto">
          <a:xfrm flipV="1">
            <a:off x="8694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直線コネクタ 102"/>
          <p:cNvCxnSpPr/>
          <p:nvPr/>
        </p:nvCxnSpPr>
        <p:spPr bwMode="auto">
          <a:xfrm flipH="1" flipV="1">
            <a:off x="78910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直線コネクタ 103"/>
          <p:cNvCxnSpPr/>
          <p:nvPr/>
        </p:nvCxnSpPr>
        <p:spPr bwMode="auto">
          <a:xfrm flipV="1">
            <a:off x="20132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直線コネクタ 104"/>
          <p:cNvCxnSpPr/>
          <p:nvPr/>
        </p:nvCxnSpPr>
        <p:spPr bwMode="auto">
          <a:xfrm flipV="1">
            <a:off x="21656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直線コネクタ 105"/>
          <p:cNvCxnSpPr/>
          <p:nvPr/>
        </p:nvCxnSpPr>
        <p:spPr bwMode="auto">
          <a:xfrm flipH="1" flipV="1">
            <a:off x="2085251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直線コネクタ 106"/>
          <p:cNvCxnSpPr/>
          <p:nvPr/>
        </p:nvCxnSpPr>
        <p:spPr bwMode="auto">
          <a:xfrm flipV="1">
            <a:off x="20216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線コネクタ 107"/>
          <p:cNvCxnSpPr/>
          <p:nvPr/>
        </p:nvCxnSpPr>
        <p:spPr bwMode="auto">
          <a:xfrm flipV="1">
            <a:off x="21740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直線コネクタ 108"/>
          <p:cNvCxnSpPr/>
          <p:nvPr/>
        </p:nvCxnSpPr>
        <p:spPr bwMode="auto">
          <a:xfrm flipH="1" flipV="1">
            <a:off x="2093635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テキスト ボックス 109"/>
          <p:cNvSpPr txBox="1"/>
          <p:nvPr/>
        </p:nvSpPr>
        <p:spPr>
          <a:xfrm>
            <a:off x="2137015" y="33064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2137015" y="3479522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157259" y="51066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157259" y="5322694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94425" y="2412177"/>
            <a:ext cx="909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Sending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558260" y="241217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Receiving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65269" y="1628800"/>
            <a:ext cx="24299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frequency offset ≈ 4ppm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Propagation Delay=1uSec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380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5824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(example 4)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3203848" y="5589240"/>
                <a:ext cx="4748067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10.000000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∗(1048588)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1235627482−1234578902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>
                    <a:solidFill>
                      <a:schemeClr val="tx1"/>
                    </a:solidFill>
                  </a:rPr>
                  <a:t>  </a:t>
                </a: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                 = 10000076.29</a:t>
                </a:r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589240"/>
                <a:ext cx="4748067" cy="820802"/>
              </a:xfrm>
              <a:prstGeom prst="rect">
                <a:avLst/>
              </a:prstGeom>
              <a:blipFill rotWithShape="1">
                <a:blip r:embed="rId3"/>
                <a:stretch>
                  <a:fillRect l="-1414" b="-8889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3136304" y="4594605"/>
                <a:ext cx="5180112" cy="778611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i="1" baseline="-25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1.000003815 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>
                    <a:solidFill>
                      <a:schemeClr val="tx1"/>
                    </a:solidFill>
                  </a:rPr>
                  <a:t>1</a:t>
                </a:r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304" y="4594605"/>
                <a:ext cx="5180112" cy="778611"/>
              </a:xfrm>
              <a:prstGeom prst="rect">
                <a:avLst/>
              </a:prstGeom>
              <a:blipFill rotWithShape="1">
                <a:blip r:embed="rId4"/>
                <a:stretch>
                  <a:fillRect b="-2344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3131840" y="1772816"/>
                <a:ext cx="4680519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20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10.000000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∗(1048580)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1235616466−1234567890</m:t>
                            </m:r>
                          </m:e>
                        </m:d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𝑢𝑆𝑒𝑐</m:t>
                        </m:r>
                      </m:den>
                    </m:f>
                  </m:oMath>
                </a14:m>
                <a:r>
                  <a:rPr kumimoji="1" lang="en-US" altLang="ja-JP" sz="2000" b="0" i="1" dirty="0" smtClean="0">
                    <a:solidFill>
                      <a:schemeClr val="tx1"/>
                    </a:solidFill>
                    <a:latin typeface="Cambria Math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kumimoji="1" lang="en-US" altLang="ja-JP" sz="1600" b="0" i="0" smtClean="0">
                        <a:solidFill>
                          <a:schemeClr val="tx1"/>
                        </a:solidFill>
                        <a:latin typeface="Cambria Math"/>
                      </a:rPr>
                      <m:t>                          =100000</m:t>
                    </m:r>
                  </m:oMath>
                </a14:m>
                <a:r>
                  <a:rPr kumimoji="1" lang="en-US" altLang="ja-JP" sz="1600" b="0" dirty="0" smtClean="0">
                    <a:solidFill>
                      <a:schemeClr val="tx1"/>
                    </a:solidFill>
                  </a:rPr>
                  <a:t>38.15</a:t>
                </a:r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772816"/>
                <a:ext cx="4680519" cy="820802"/>
              </a:xfrm>
              <a:prstGeom prst="rect">
                <a:avLst/>
              </a:prstGeom>
              <a:blipFill rotWithShape="1">
                <a:blip r:embed="rId5"/>
                <a:stretch>
                  <a:fillRect l="-1432" b="-9701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/>
          <p:cNvSpPr txBox="1"/>
          <p:nvPr/>
        </p:nvSpPr>
        <p:spPr>
          <a:xfrm>
            <a:off x="3136304" y="2780928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</a:t>
            </a:r>
            <a:r>
              <a:rPr kumimoji="1" lang="en-US" altLang="ja-JP" sz="1600" dirty="0">
                <a:solidFill>
                  <a:schemeClr val="tx1"/>
                </a:solidFill>
              </a:rPr>
              <a:t>=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[(t2-t1)-(</a:t>
            </a:r>
            <a:r>
              <a:rPr kumimoji="1" lang="en-US" altLang="ja-JP" sz="1600" dirty="0">
                <a:solidFill>
                  <a:schemeClr val="tx1"/>
                </a:solidFill>
              </a:rPr>
              <a:t>t4-t3)]/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=[(1234578902-1234567890)-(1234667892-1234678902)]/2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 (11012+11010)/2=11011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136304" y="3645024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</a:t>
            </a:r>
            <a:r>
              <a:rPr kumimoji="1" lang="en-US" altLang="ja-JP" sz="1600" dirty="0">
                <a:solidFill>
                  <a:schemeClr val="tx1"/>
                </a:solidFill>
              </a:rPr>
              <a:t>t6-t5)-(t8-t7)]/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=[(1235627482-1235616466)-(1235716468-1235727482)]/2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</a:t>
            </a:r>
            <a:r>
              <a:rPr kumimoji="1" lang="en-US" altLang="ja-JP" sz="1600" dirty="0">
                <a:solidFill>
                  <a:schemeClr val="tx1"/>
                </a:solidFill>
              </a:rPr>
              <a:t>= (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11016+11014)/2=11015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/>
          <p:cNvCxnSpPr/>
          <p:nvPr/>
        </p:nvCxnSpPr>
        <p:spPr bwMode="auto">
          <a:xfrm>
            <a:off x="789107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2157259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テキスト ボックス 77"/>
          <p:cNvSpPr txBox="1"/>
          <p:nvPr/>
        </p:nvSpPr>
        <p:spPr>
          <a:xfrm>
            <a:off x="493892" y="3204265"/>
            <a:ext cx="346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80831" y="3501008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 flipH="1">
            <a:off x="458267" y="5034662"/>
            <a:ext cx="454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95905" y="5373216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>
            <a:off x="819199" y="3416367"/>
            <a:ext cx="1376537" cy="84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 flipH="1">
            <a:off x="809351" y="3573016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直線矢印コネクタ 83"/>
          <p:cNvCxnSpPr/>
          <p:nvPr/>
        </p:nvCxnSpPr>
        <p:spPr bwMode="auto">
          <a:xfrm>
            <a:off x="789107" y="38951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 flipH="1">
            <a:off x="789107" y="40644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直線矢印コネクタ 85"/>
          <p:cNvCxnSpPr/>
          <p:nvPr/>
        </p:nvCxnSpPr>
        <p:spPr bwMode="auto">
          <a:xfrm>
            <a:off x="789107" y="5263316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H="1">
            <a:off x="789107" y="5432593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直線矢印コネクタ 87"/>
          <p:cNvCxnSpPr/>
          <p:nvPr/>
        </p:nvCxnSpPr>
        <p:spPr bwMode="auto">
          <a:xfrm>
            <a:off x="789107" y="56953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直線矢印コネクタ 88"/>
          <p:cNvCxnSpPr/>
          <p:nvPr/>
        </p:nvCxnSpPr>
        <p:spPr bwMode="auto">
          <a:xfrm flipH="1">
            <a:off x="789107" y="58646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1285795" y="510667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221155" y="532269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285795" y="561072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221155" y="57547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285795" y="3234462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221155" y="345048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285795" y="373851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221155" y="39545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8" name="直線コネクタ 97"/>
          <p:cNvCxnSpPr/>
          <p:nvPr/>
        </p:nvCxnSpPr>
        <p:spPr bwMode="auto">
          <a:xfrm flipV="1">
            <a:off x="7087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線コネクタ 98"/>
          <p:cNvCxnSpPr/>
          <p:nvPr/>
        </p:nvCxnSpPr>
        <p:spPr bwMode="auto">
          <a:xfrm flipV="1">
            <a:off x="8611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直線コネクタ 99"/>
          <p:cNvCxnSpPr/>
          <p:nvPr/>
        </p:nvCxnSpPr>
        <p:spPr bwMode="auto">
          <a:xfrm flipH="1" flipV="1">
            <a:off x="78072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線コネクタ 100"/>
          <p:cNvCxnSpPr/>
          <p:nvPr/>
        </p:nvCxnSpPr>
        <p:spPr bwMode="auto">
          <a:xfrm flipV="1">
            <a:off x="7170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線コネクタ 101"/>
          <p:cNvCxnSpPr/>
          <p:nvPr/>
        </p:nvCxnSpPr>
        <p:spPr bwMode="auto">
          <a:xfrm flipV="1">
            <a:off x="8694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直線コネクタ 102"/>
          <p:cNvCxnSpPr/>
          <p:nvPr/>
        </p:nvCxnSpPr>
        <p:spPr bwMode="auto">
          <a:xfrm flipH="1" flipV="1">
            <a:off x="78910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直線コネクタ 103"/>
          <p:cNvCxnSpPr/>
          <p:nvPr/>
        </p:nvCxnSpPr>
        <p:spPr bwMode="auto">
          <a:xfrm flipV="1">
            <a:off x="20132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直線コネクタ 104"/>
          <p:cNvCxnSpPr/>
          <p:nvPr/>
        </p:nvCxnSpPr>
        <p:spPr bwMode="auto">
          <a:xfrm flipV="1">
            <a:off x="21656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直線コネクタ 105"/>
          <p:cNvCxnSpPr/>
          <p:nvPr/>
        </p:nvCxnSpPr>
        <p:spPr bwMode="auto">
          <a:xfrm flipH="1" flipV="1">
            <a:off x="2085251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直線コネクタ 106"/>
          <p:cNvCxnSpPr/>
          <p:nvPr/>
        </p:nvCxnSpPr>
        <p:spPr bwMode="auto">
          <a:xfrm flipV="1">
            <a:off x="20216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線コネクタ 107"/>
          <p:cNvCxnSpPr/>
          <p:nvPr/>
        </p:nvCxnSpPr>
        <p:spPr bwMode="auto">
          <a:xfrm flipV="1">
            <a:off x="21740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直線コネクタ 108"/>
          <p:cNvCxnSpPr/>
          <p:nvPr/>
        </p:nvCxnSpPr>
        <p:spPr bwMode="auto">
          <a:xfrm flipH="1" flipV="1">
            <a:off x="2093635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テキスト ボックス 109"/>
          <p:cNvSpPr txBox="1"/>
          <p:nvPr/>
        </p:nvSpPr>
        <p:spPr>
          <a:xfrm>
            <a:off x="2137015" y="33064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2137015" y="3479522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157259" y="51066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157259" y="5322694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94425" y="2412177"/>
            <a:ext cx="909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Sending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558260" y="241217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Receiving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96341" y="1628800"/>
            <a:ext cx="2567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1,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frequency offset ≈ 4ppm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Propagation Delay=1uSec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297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08920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End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Shusaku Shimada Yokogawa Electric Co.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7896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993392"/>
            <a:ext cx="7776864" cy="4113213"/>
          </a:xfrm>
          <a:ln/>
        </p:spPr>
        <p:txBody>
          <a:bodyPr/>
          <a:lstStyle/>
          <a:p>
            <a:pPr marL="0" indent="0"/>
            <a:r>
              <a:rPr lang="en-US" altLang="ja-JP" dirty="0" smtClean="0"/>
              <a:t>  Enhanced Power Saving (PS) mechanisms are supposed to be included, as per FRD. </a:t>
            </a:r>
          </a:p>
          <a:p>
            <a:pPr marL="0" indent="0"/>
            <a:endParaRPr lang="en-US" altLang="ja-JP" dirty="0"/>
          </a:p>
          <a:p>
            <a:pPr marL="0" indent="0"/>
            <a:r>
              <a:rPr lang="en-US" altLang="ja-JP" dirty="0" smtClean="0"/>
              <a:t>  </a:t>
            </a:r>
            <a:r>
              <a:rPr lang="en-US" altLang="ja-JP" dirty="0" smtClean="0"/>
              <a:t>An accurate Time-Frequency</a:t>
            </a:r>
            <a:r>
              <a:rPr lang="ja-JP" altLang="en-US" dirty="0" smtClean="0"/>
              <a:t> </a:t>
            </a:r>
            <a:r>
              <a:rPr lang="en-US" altLang="ja-JP" dirty="0" smtClean="0"/>
              <a:t>Measurement Mechanism &amp; </a:t>
            </a:r>
            <a:r>
              <a:rPr lang="en-US" altLang="ja-JP" dirty="0"/>
              <a:t>Procedure (</a:t>
            </a:r>
            <a:r>
              <a:rPr lang="en-US" altLang="ja-JP" dirty="0" smtClean="0"/>
              <a:t>TFM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P) for improving the effectiveness </a:t>
            </a:r>
            <a:r>
              <a:rPr lang="en-US" altLang="ja-JP" dirty="0"/>
              <a:t>of </a:t>
            </a:r>
            <a:r>
              <a:rPr lang="en-US" altLang="ja-JP" dirty="0" smtClean="0"/>
              <a:t>existing PS </a:t>
            </a:r>
            <a:r>
              <a:rPr lang="en-US" altLang="ja-JP" dirty="0" smtClean="0"/>
              <a:t>features is proposed. </a:t>
            </a:r>
          </a:p>
          <a:p>
            <a:pPr marL="0" indent="0"/>
            <a:r>
              <a:rPr lang="en-US" altLang="ja-JP" dirty="0"/>
              <a:t> </a:t>
            </a:r>
            <a:r>
              <a:rPr lang="en-US" altLang="ja-JP" dirty="0" smtClean="0"/>
              <a:t> TFM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P can be especially useful in case of lower traffic but numerous sensors or meters (use case 1)  requiring battery conservation. 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Principle of PS feature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772816"/>
                <a:ext cx="7772400" cy="4536504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Synchronize peer nodes to TSF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Schedule or Trigger for STA wake-up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Doze as long as possible for peer nodes to queue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Awake as short as possible to communicate quickly 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Accuracy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/>
                      </a:rPr>
                      <m:t>△</m:t>
                    </m:r>
                  </m:oMath>
                </a14:m>
                <a:r>
                  <a:rPr lang="en-GB" dirty="0" smtClean="0"/>
                  <a:t> of TSF sync does set the duty ratio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</m:oMath>
                </a14:m>
                <a:r>
                  <a:rPr lang="en-GB" dirty="0" smtClean="0"/>
                  <a:t>, </a:t>
                </a:r>
              </a:p>
              <a:p>
                <a:pPr marL="0" indent="0"/>
                <a:r>
                  <a:rPr lang="en-GB" dirty="0" smtClean="0"/>
                  <a:t>        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/>
                      </a:rPr>
                      <m:t>𝐷</m:t>
                    </m:r>
                    <m:r>
                      <a:rPr lang="en-GB" i="1" dirty="0" smtClean="0">
                        <a:latin typeface="Cambria Math"/>
                      </a:rPr>
                      <m:t> ≈   </m:t>
                    </m:r>
                    <m:f>
                      <m:fPr>
                        <m:ctrlPr>
                          <a:rPr lang="en-GB" altLang="ja-JP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altLang="ja-JP" i="1" dirty="0">
                            <a:latin typeface="Cambria Math"/>
                          </a:rPr>
                          <m:t>𝑇</m:t>
                        </m:r>
                        <m:r>
                          <a:rPr lang="en-GB" altLang="ja-JP" i="1" baseline="-25000" dirty="0" err="1">
                            <a:latin typeface="Cambria Math"/>
                          </a:rPr>
                          <m:t>𝐴𝑤𝑎𝑘𝑒</m:t>
                        </m:r>
                        <m:r>
                          <a:rPr lang="en-US" altLang="ja-JP" b="1" i="1" baseline="-25000" dirty="0" smtClean="0">
                            <a:latin typeface="Cambria Math"/>
                          </a:rPr>
                          <m:t> </m:t>
                        </m:r>
                        <m:r>
                          <a:rPr lang="en-US" altLang="ja-JP" b="1" i="1" dirty="0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en-GB" altLang="ja-JP" i="1" dirty="0" err="1">
                            <a:latin typeface="Cambria Math"/>
                          </a:rPr>
                          <m:t>𝑇</m:t>
                        </m:r>
                        <m:r>
                          <a:rPr lang="en-GB" altLang="ja-JP" i="1" baseline="-25000" dirty="0" err="1">
                            <a:latin typeface="Cambria Math"/>
                          </a:rPr>
                          <m:t>𝐷𝑜𝑧𝑒</m:t>
                        </m:r>
                        <m:r>
                          <a:rPr lang="en-GB" altLang="ja-JP" i="1" dirty="0">
                            <a:latin typeface="Cambria Math"/>
                          </a:rPr>
                          <m:t> </m:t>
                        </m:r>
                        <m:r>
                          <a:rPr lang="en-US" altLang="ja-JP" b="1" i="1" dirty="0" smtClean="0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en-US" altLang="ja-JP" b="1" i="1" dirty="0" smtClean="0">
                        <a:latin typeface="Cambria Math"/>
                      </a:rPr>
                      <m:t> + △</m:t>
                    </m:r>
                  </m:oMath>
                </a14:m>
                <a:r>
                  <a:rPr lang="ja-JP" altLang="en-US" dirty="0" smtClean="0"/>
                  <a:t>　</a:t>
                </a:r>
                <a:r>
                  <a:rPr lang="en-US" altLang="ja-JP" dirty="0" smtClean="0"/>
                  <a:t>; for small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  <m:r>
                      <a:rPr lang="en-GB" altLang="ja-JP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dirty="0" smtClean="0"/>
                  <a:t> </a:t>
                </a:r>
                <a:endParaRPr lang="en-US" altLang="ja-JP" dirty="0"/>
              </a:p>
              <a:p>
                <a:pPr marL="0" indent="0"/>
                <a:r>
                  <a:rPr lang="en-US" altLang="ja-JP" dirty="0" smtClean="0"/>
                  <a:t>    c.f.  Peer to peer clock frequency accuracy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=40ppm,  </a:t>
                </a:r>
              </a:p>
              <a:p>
                <a:pPr marL="0" indent="0"/>
                <a:r>
                  <a:rPr lang="en-US" altLang="ja-JP" dirty="0">
                    <a:latin typeface="Cambria Math"/>
                    <a:ea typeface="Cambria Math"/>
                  </a:rPr>
                  <a:t>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             (1)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  <m:r>
                      <a:rPr lang="en-GB" altLang="ja-JP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dirty="0" smtClean="0">
                    <a:latin typeface="Cambria Math"/>
                    <a:ea typeface="Cambria Math"/>
                  </a:rPr>
                  <a:t>= (36ms / 15min) + 40  = 40 + 40 ppm </a:t>
                </a:r>
              </a:p>
              <a:p>
                <a:pPr marL="0" indent="0"/>
                <a:r>
                  <a:rPr lang="en-US" altLang="ja-JP" dirty="0">
                    <a:latin typeface="Cambria Math"/>
                    <a:ea typeface="Cambria Math"/>
                  </a:rPr>
                  <a:t>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             (2)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</m:oMath>
                </a14:m>
                <a:r>
                  <a:rPr lang="en-US" altLang="ja-JP" dirty="0" smtClean="0">
                    <a:latin typeface="Cambria Math"/>
                    <a:ea typeface="Cambria Math"/>
                  </a:rPr>
                  <a:t> = (360us / hour) + 40 = 0.1 + 40 ppm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 </a:t>
                </a:r>
              </a:p>
              <a:p>
                <a:pPr marL="0" indent="0"/>
                <a:r>
                  <a:rPr lang="en-US" altLang="ja-JP" dirty="0" smtClean="0">
                    <a:latin typeface="Cambria Math"/>
                    <a:ea typeface="Cambria Math"/>
                  </a:rPr>
                  <a:t>                            or  </a:t>
                </a:r>
                <a14:m>
                  <m:oMath xmlns:m="http://schemas.openxmlformats.org/officeDocument/2006/math">
                    <m:r>
                      <a:rPr lang="en-GB" altLang="ja-JP" sz="2000" i="1" dirty="0">
                        <a:latin typeface="Cambria Math"/>
                      </a:rPr>
                      <m:t>𝐷</m:t>
                    </m:r>
                  </m:oMath>
                </a14:m>
                <a:r>
                  <a:rPr lang="en-US" altLang="ja-JP" sz="2000" dirty="0" smtClean="0">
                    <a:latin typeface="Cambria Math"/>
                    <a:ea typeface="Cambria Math"/>
                  </a:rPr>
                  <a:t> = (3.6ms / 10 hour) +40</a:t>
                </a:r>
                <a:r>
                  <a:rPr lang="en-US" altLang="ja-JP" sz="2000" dirty="0"/>
                  <a:t> </a:t>
                </a:r>
                <a:r>
                  <a:rPr lang="en-US" altLang="ja-JP" sz="2000" dirty="0" smtClean="0"/>
                  <a:t>= 0.1 +40 ppm</a:t>
                </a:r>
                <a:endParaRPr lang="en-US" altLang="ja-JP" sz="2000" dirty="0" smtClean="0"/>
              </a:p>
            </p:txBody>
          </p:sp>
        </mc:Choice>
        <mc:Fallback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772816"/>
                <a:ext cx="7772400" cy="4536504"/>
              </a:xfrm>
              <a:blipFill rotWithShape="1">
                <a:blip r:embed="rId3"/>
                <a:stretch>
                  <a:fillRect l="-1098" t="-1075" b="-4167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Potential </a:t>
            </a:r>
            <a:r>
              <a:rPr lang="en-US" dirty="0" smtClean="0"/>
              <a:t>of PS improvement by </a:t>
            </a:r>
            <a:r>
              <a:rPr lang="en-US" dirty="0" smtClean="0"/>
              <a:t>TFM</a:t>
            </a:r>
            <a:r>
              <a:rPr lang="en-US" baseline="30000" dirty="0" smtClean="0"/>
              <a:t>2</a:t>
            </a:r>
            <a:r>
              <a:rPr lang="en-US" dirty="0" smtClean="0"/>
              <a:t>P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24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60040" y="1988840"/>
                <a:ext cx="7772400" cy="4208463"/>
              </a:xfrm>
              <a:ln/>
            </p:spPr>
            <p:txBody>
              <a:bodyPr/>
              <a:lstStyle/>
              <a:p>
                <a:r>
                  <a:rPr lang="en-US" dirty="0" smtClean="0"/>
                  <a:t>Wake-up Scheduling; 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/>
                <a:endParaRPr lang="en-US" altLang="ja-JP" dirty="0" smtClean="0">
                  <a:latin typeface="Cambria Math"/>
                  <a:ea typeface="Cambria Math"/>
                </a:endParaRPr>
              </a:p>
              <a:p>
                <a:pPr marL="0" indent="0"/>
                <a:r>
                  <a:rPr lang="en-US" altLang="ja-JP" dirty="0" smtClean="0">
                    <a:latin typeface="Cambria Math"/>
                    <a:ea typeface="Cambria Math"/>
                  </a:rPr>
                  <a:t>(1) △</a:t>
                </a:r>
                <a:r>
                  <a:rPr lang="en-US" altLang="ja-JP" dirty="0">
                    <a:latin typeface="Cambria Math"/>
                    <a:ea typeface="Cambria Math"/>
                  </a:rPr>
                  <a:t>=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40ppm, 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  <m:r>
                      <a:rPr lang="en-GB" altLang="ja-JP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dirty="0">
                    <a:latin typeface="Cambria Math"/>
                    <a:ea typeface="Cambria Math"/>
                  </a:rPr>
                  <a:t>=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80ppm,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means PS loss of half. </a:t>
                </a:r>
              </a:p>
              <a:p>
                <a:pPr marL="0" indent="0"/>
                <a:endParaRPr lang="en-US" dirty="0">
                  <a:latin typeface="Cambria Math"/>
                  <a:ea typeface="Cambria Math"/>
                </a:endParaRPr>
              </a:p>
              <a:p>
                <a:pPr marL="0" indent="0"/>
                <a:r>
                  <a:rPr lang="en-US" dirty="0" smtClean="0">
                    <a:latin typeface="Cambria Math"/>
                    <a:ea typeface="Cambria Math"/>
                  </a:rPr>
                  <a:t>(2) </a:t>
                </a:r>
                <a:r>
                  <a:rPr lang="en-US" altLang="ja-JP" dirty="0">
                    <a:latin typeface="Cambria Math"/>
                    <a:ea typeface="Cambria Math"/>
                  </a:rPr>
                  <a:t>△=40ppm, 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  <m:r>
                      <a:rPr lang="en-GB" altLang="ja-JP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dirty="0">
                    <a:latin typeface="Cambria Math"/>
                    <a:ea typeface="Cambria Math"/>
                  </a:rPr>
                  <a:t>=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40.1ppm,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means PS loss of  ten times. </a:t>
                </a:r>
                <a:endParaRPr lang="en-US" altLang="ja-JP" dirty="0">
                  <a:latin typeface="Cambria Math"/>
                  <a:ea typeface="Cambria Math"/>
                </a:endParaRPr>
              </a:p>
              <a:p>
                <a:pPr marL="0" indent="0"/>
                <a:endParaRPr lang="en-US" dirty="0"/>
              </a:p>
            </p:txBody>
          </p:sp>
        </mc:Choice>
        <mc:Fallback>
          <p:sp>
            <p:nvSpPr>
              <p:cNvPr id="1024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60040" y="1988840"/>
                <a:ext cx="7772400" cy="4208463"/>
              </a:xfrm>
              <a:blipFill rotWithShape="1">
                <a:blip r:embed="rId3"/>
                <a:stretch>
                  <a:fillRect l="-1255" t="-1158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矢印コネクタ 2"/>
          <p:cNvCxnSpPr/>
          <p:nvPr/>
        </p:nvCxnSpPr>
        <p:spPr bwMode="auto">
          <a:xfrm>
            <a:off x="1763688" y="323446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1763688" y="395454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正方形/長方形 6"/>
          <p:cNvSpPr/>
          <p:nvPr/>
        </p:nvSpPr>
        <p:spPr bwMode="auto">
          <a:xfrm>
            <a:off x="2051720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2051720" y="2802414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195736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>
            <a:off x="2051720" y="3450486"/>
            <a:ext cx="108012" cy="3240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正方形/長方形 17"/>
          <p:cNvSpPr/>
          <p:nvPr/>
        </p:nvSpPr>
        <p:spPr bwMode="auto">
          <a:xfrm>
            <a:off x="6588224" y="3612504"/>
            <a:ext cx="792088" cy="342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199928" y="3846530"/>
            <a:ext cx="4396680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876256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867872" y="2802414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60104" y="2874422"/>
            <a:ext cx="48077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6588224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7380312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6562531" y="3522494"/>
            <a:ext cx="81778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4475948" y="3284984"/>
            <a:ext cx="203773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800" b="1" u="sng" dirty="0" smtClean="0">
                <a:solidFill>
                  <a:schemeClr val="tx1"/>
                </a:solidFill>
              </a:rPr>
              <a:t>Wake-up margin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for accuracy tolerance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79512" y="2780928"/>
            <a:ext cx="16717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Sender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master) 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18723" y="3522494"/>
            <a:ext cx="14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Receiver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slave)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239416" y="3954542"/>
            <a:ext cx="708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awake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308304" y="3954542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716016" y="2607876"/>
            <a:ext cx="2183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779912" y="3861048"/>
            <a:ext cx="18533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doze duration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Wake-up accurately by TFM</a:t>
            </a:r>
            <a:r>
              <a:rPr lang="en-US" baseline="30000" dirty="0" smtClean="0"/>
              <a:t>2</a:t>
            </a:r>
            <a:r>
              <a:rPr lang="en-US" dirty="0" smtClean="0"/>
              <a:t>P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24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55576" y="1988840"/>
                <a:ext cx="7772400" cy="4208463"/>
              </a:xfrm>
              <a:ln/>
            </p:spPr>
            <p:txBody>
              <a:bodyPr/>
              <a:lstStyle/>
              <a:p>
                <a:r>
                  <a:rPr lang="en-US" dirty="0" smtClean="0"/>
                  <a:t>Wake-up Scheduling; 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pPr marL="0" indent="0"/>
                <a:r>
                  <a:rPr lang="en-US" altLang="ja-JP" dirty="0" smtClean="0">
                    <a:latin typeface="Cambria Math"/>
                    <a:ea typeface="Cambria Math"/>
                  </a:rPr>
                  <a:t>(1) △</a:t>
                </a:r>
                <a:r>
                  <a:rPr lang="en-US" altLang="ja-JP" baseline="-25000" dirty="0" smtClean="0">
                    <a:latin typeface="Cambria Math"/>
                    <a:ea typeface="Cambria Math"/>
                  </a:rPr>
                  <a:t>compensated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=4ppm, 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  <m:r>
                      <a:rPr lang="en-GB" altLang="ja-JP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dirty="0">
                    <a:latin typeface="Cambria Math"/>
                    <a:ea typeface="Cambria Math"/>
                  </a:rPr>
                  <a:t>=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44ppm ;  ~doubly improved</a:t>
                </a:r>
              </a:p>
              <a:p>
                <a:pPr marL="0" indent="0"/>
                <a:endParaRPr lang="en-US" dirty="0">
                  <a:latin typeface="Cambria Math"/>
                  <a:ea typeface="Cambria Math"/>
                </a:endParaRPr>
              </a:p>
              <a:p>
                <a:pPr marL="0" indent="0"/>
                <a:r>
                  <a:rPr lang="en-US" dirty="0" smtClean="0">
                    <a:latin typeface="Cambria Math"/>
                    <a:ea typeface="Cambria Math"/>
                  </a:rPr>
                  <a:t>(2)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△</a:t>
                </a:r>
                <a:r>
                  <a:rPr lang="en-US" altLang="ja-JP" baseline="-25000" dirty="0" smtClean="0">
                    <a:latin typeface="Cambria Math"/>
                    <a:ea typeface="Cambria Math"/>
                  </a:rPr>
                  <a:t>compensated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=4ppm, 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  <m:r>
                      <a:rPr lang="en-GB" altLang="ja-JP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dirty="0">
                    <a:latin typeface="Cambria Math"/>
                    <a:ea typeface="Cambria Math"/>
                  </a:rPr>
                  <a:t>=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4.1ppm ; ~ten-times improved  </a:t>
                </a:r>
                <a:endParaRPr lang="en-US" altLang="ja-JP" dirty="0">
                  <a:latin typeface="Cambria Math"/>
                  <a:ea typeface="Cambria Math"/>
                </a:endParaRPr>
              </a:p>
              <a:p>
                <a:pPr marL="0" indent="0"/>
                <a:endParaRPr lang="en-US" dirty="0"/>
              </a:p>
            </p:txBody>
          </p:sp>
        </mc:Choice>
        <mc:Fallback>
          <p:sp>
            <p:nvSpPr>
              <p:cNvPr id="1024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55576" y="1988840"/>
                <a:ext cx="7772400" cy="4208463"/>
              </a:xfrm>
              <a:blipFill rotWithShape="1">
                <a:blip r:embed="rId3"/>
                <a:stretch>
                  <a:fillRect l="-1176" t="-1158" r="-2039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矢印コネクタ 2"/>
          <p:cNvCxnSpPr/>
          <p:nvPr/>
        </p:nvCxnSpPr>
        <p:spPr bwMode="auto">
          <a:xfrm>
            <a:off x="1763688" y="323446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1763688" y="395454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正方形/長方形 6"/>
          <p:cNvSpPr/>
          <p:nvPr/>
        </p:nvSpPr>
        <p:spPr bwMode="auto">
          <a:xfrm>
            <a:off x="2051720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2051720" y="2802414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195736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>
            <a:off x="2051720" y="3450486"/>
            <a:ext cx="108012" cy="3240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正方形/長方形 17"/>
          <p:cNvSpPr/>
          <p:nvPr/>
        </p:nvSpPr>
        <p:spPr bwMode="auto">
          <a:xfrm>
            <a:off x="6876256" y="3612504"/>
            <a:ext cx="216024" cy="342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199928" y="3846530"/>
            <a:ext cx="4676328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876256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867872" y="2802414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60104" y="2874422"/>
            <a:ext cx="48077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4716016" y="2607876"/>
            <a:ext cx="2183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28" name="直線コネクタ 27"/>
          <p:cNvCxnSpPr/>
          <p:nvPr/>
        </p:nvCxnSpPr>
        <p:spPr bwMode="auto">
          <a:xfrm>
            <a:off x="6867872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7088088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6876256" y="3522494"/>
            <a:ext cx="2202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3167946" y="3284984"/>
            <a:ext cx="372730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800" b="1" u="sng" dirty="0" smtClean="0">
                <a:solidFill>
                  <a:schemeClr val="tx1"/>
                </a:solidFill>
              </a:rPr>
              <a:t>Less wake-up margin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by timer frequency accuracy compensation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239416" y="3954542"/>
            <a:ext cx="708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awake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020272" y="3954542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779912" y="3861048"/>
            <a:ext cx="18533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doze duration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2"/>
          <p:cNvSpPr txBox="1"/>
          <p:nvPr/>
        </p:nvSpPr>
        <p:spPr>
          <a:xfrm>
            <a:off x="179512" y="2780928"/>
            <a:ext cx="16717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Sender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master) </a:t>
            </a:r>
          </a:p>
        </p:txBody>
      </p:sp>
      <p:sp>
        <p:nvSpPr>
          <p:cNvPr id="40" name="テキスト ボックス 33"/>
          <p:cNvSpPr txBox="1"/>
          <p:nvPr/>
        </p:nvSpPr>
        <p:spPr>
          <a:xfrm>
            <a:off x="318723" y="3522494"/>
            <a:ext cx="14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Receiver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slave)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72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Time Measurement (1)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Timing Measurement Procedure; </a:t>
            </a:r>
            <a:r>
              <a:rPr lang="en-US" sz="1800" dirty="0" smtClean="0"/>
              <a:t>10.23.5 (IEEE802.11-2012)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339349"/>
            <a:ext cx="5544616" cy="411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877272"/>
            <a:ext cx="3456384" cy="202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340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Time Measurement (2)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Timing Measurement Procedure; </a:t>
            </a:r>
            <a:r>
              <a:rPr lang="en-US" sz="1800" dirty="0" smtClean="0"/>
              <a:t>10.23.5 (IEEE802.11-2012)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Need </a:t>
            </a:r>
            <a:r>
              <a:rPr lang="en-US" dirty="0" err="1" smtClean="0"/>
              <a:t>std’ed</a:t>
            </a:r>
            <a:r>
              <a:rPr lang="en-US" dirty="0" smtClean="0"/>
              <a:t> mechanism of  </a:t>
            </a:r>
            <a:r>
              <a:rPr lang="en-US" dirty="0" err="1" smtClean="0"/>
              <a:t>ToD</a:t>
            </a:r>
            <a:r>
              <a:rPr lang="en-US" dirty="0" smtClean="0"/>
              <a:t>/</a:t>
            </a:r>
            <a:r>
              <a:rPr lang="en-US" dirty="0" err="1" smtClean="0"/>
              <a:t>ToA</a:t>
            </a:r>
            <a:r>
              <a:rPr lang="en-US" dirty="0" smtClean="0"/>
              <a:t> time stamp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Proposed Measurement Point for both </a:t>
            </a:r>
            <a:r>
              <a:rPr lang="en-US" dirty="0" err="1" smtClean="0"/>
              <a:t>ToD</a:t>
            </a:r>
            <a:r>
              <a:rPr lang="en-US" dirty="0" smtClean="0"/>
              <a:t>/</a:t>
            </a:r>
            <a:r>
              <a:rPr lang="en-US" dirty="0" err="1" smtClean="0"/>
              <a:t>ToA</a:t>
            </a:r>
            <a:r>
              <a:rPr lang="en-US" dirty="0" smtClean="0"/>
              <a:t>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Either end of STF or start of LTF : 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LTF</a:t>
            </a:r>
            <a:endParaRPr lang="en-US" baseline="-2500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Proposed </a:t>
            </a:r>
            <a:r>
              <a:rPr lang="en-US" dirty="0" err="1" smtClean="0"/>
              <a:t>ToA</a:t>
            </a:r>
            <a:r>
              <a:rPr lang="en-US" dirty="0" smtClean="0"/>
              <a:t> validation by Sig with no CRC error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Every detection of 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LTF</a:t>
            </a:r>
            <a:r>
              <a:rPr lang="en-US" baseline="-25000" dirty="0" smtClean="0"/>
              <a:t> </a:t>
            </a:r>
            <a:r>
              <a:rPr lang="en-US" dirty="0"/>
              <a:t> </a:t>
            </a:r>
            <a:r>
              <a:rPr lang="en-US" dirty="0" smtClean="0"/>
              <a:t>is stored (over written) if CRC passed.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By </a:t>
            </a:r>
            <a:r>
              <a:rPr lang="en-US" altLang="ja-JP" dirty="0"/>
              <a:t>TFM</a:t>
            </a:r>
            <a:r>
              <a:rPr lang="en-US" altLang="ja-JP" baseline="30000" dirty="0"/>
              <a:t>2</a:t>
            </a:r>
            <a:r>
              <a:rPr lang="en-US" altLang="ja-JP" dirty="0"/>
              <a:t> </a:t>
            </a:r>
            <a:r>
              <a:rPr lang="en-US" altLang="ja-JP" dirty="0" smtClean="0"/>
              <a:t>Procedure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ToA</a:t>
            </a:r>
            <a:r>
              <a:rPr lang="en-US" dirty="0" smtClean="0"/>
              <a:t> stamp of frame destined to the node itself only be used.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63689" y="3121804"/>
            <a:ext cx="4824535" cy="523220"/>
          </a:xfrm>
          <a:prstGeom prst="rect">
            <a:avLst/>
          </a:prstGeom>
          <a:noFill/>
          <a:ln w="317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 smtClean="0">
                <a:solidFill>
                  <a:schemeClr val="accent6">
                    <a:lumMod val="50000"/>
                  </a:schemeClr>
                </a:solidFill>
              </a:rPr>
              <a:t>Hardware assist does help ! 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8722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(1)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dirty="0" smtClean="0"/>
              <a:t>  Two time measurements apart each other as specified are used to calculate each time offsets. </a:t>
            </a:r>
          </a:p>
          <a:p>
            <a:pPr marL="0" indent="0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2743200" lvl="6" indent="0"/>
            <a:endParaRPr lang="en-US" altLang="ja-JP" dirty="0"/>
          </a:p>
          <a:p>
            <a:pPr marL="2743200" lvl="6" indent="0"/>
            <a:r>
              <a:rPr lang="en-US" altLang="ja-JP" b="0" dirty="0" smtClean="0"/>
              <a:t>dot11MgmtOptionTimingMsmtActivated</a:t>
            </a:r>
            <a:r>
              <a:rPr lang="en-US" altLang="ja-JP" dirty="0" smtClean="0"/>
              <a:t> (existing)</a:t>
            </a:r>
            <a:endParaRPr lang="en-US" altLang="ja-JP" b="0" dirty="0" smtClean="0"/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1999956" y="314096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3368108" y="314096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775820" y="330647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75820" y="3573016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5576" y="515719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55576" y="5394702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>
            <a:stCxn id="22" idx="3"/>
          </p:cNvCxnSpPr>
          <p:nvPr/>
        </p:nvCxnSpPr>
        <p:spPr bwMode="auto">
          <a:xfrm>
            <a:off x="2020200" y="3475747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H="1">
            <a:off x="2020200" y="3645024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1999956" y="396717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直線矢印コネクタ 32"/>
          <p:cNvCxnSpPr/>
          <p:nvPr/>
        </p:nvCxnSpPr>
        <p:spPr bwMode="auto">
          <a:xfrm flipH="1">
            <a:off x="1999956" y="413644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1999956" y="533532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 flipH="1">
            <a:off x="1999956" y="550460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1999956" y="576737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直線矢印コネクタ 36"/>
          <p:cNvCxnSpPr/>
          <p:nvPr/>
        </p:nvCxnSpPr>
        <p:spPr bwMode="auto">
          <a:xfrm flipH="1">
            <a:off x="1999956" y="593664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496644" y="517867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432004" y="539470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496644" y="5682734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432004" y="582675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496644" y="330647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432004" y="352249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496644" y="381052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432004" y="402655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 flipV="1">
            <a:off x="1919564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 flipV="1">
            <a:off x="2071964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 flipH="1" flipV="1">
            <a:off x="1991572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flipV="1">
            <a:off x="1927948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flipV="1">
            <a:off x="2080348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 flipV="1">
            <a:off x="1999956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V="1">
            <a:off x="3224092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flipV="1">
            <a:off x="3376492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H="1" flipV="1">
            <a:off x="3296100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flipV="1">
            <a:off x="3232476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 flipV="1">
            <a:off x="3384876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/>
          <p:nvPr/>
        </p:nvCxnSpPr>
        <p:spPr bwMode="auto">
          <a:xfrm flipH="1" flipV="1">
            <a:off x="3304484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3347864" y="337847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347864" y="355153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368108" y="517867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368108" y="539470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368108" y="3933056"/>
            <a:ext cx="1834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t1and t4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368108" y="5682734"/>
            <a:ext cx="17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t5and t8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312324" y="3933056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offset1=[(t2-t1)-(t4-t3)]/2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326081" y="5682734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offset2=[(t6-t5)-(t8-t7)]/2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991844" y="2852936"/>
            <a:ext cx="158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Sending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769109" y="2852936"/>
            <a:ext cx="1800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Receiving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350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(2)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dirty="0" smtClean="0"/>
              <a:t>  Two time offsets apart each other as specified are finally used to estimate frequency difference.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400" dirty="0" smtClean="0"/>
              <a:t>  </a:t>
            </a:r>
          </a:p>
          <a:p>
            <a:pPr lvl="6">
              <a:buFont typeface="Arial" pitchFamily="34" charset="0"/>
              <a:buChar char="•"/>
            </a:pPr>
            <a:r>
              <a:rPr lang="en-US" altLang="ja-JP" b="0" dirty="0" smtClean="0"/>
              <a:t>dot11MgmtOptionFrequencyMsmtActivated (New) </a:t>
            </a:r>
            <a:endParaRPr lang="en-US" dirty="0"/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2017070" y="314096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3385222" y="314096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792934" y="330647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92934" y="3573016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72690" y="515719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72690" y="5394702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>
            <a:stCxn id="22" idx="3"/>
          </p:cNvCxnSpPr>
          <p:nvPr/>
        </p:nvCxnSpPr>
        <p:spPr bwMode="auto">
          <a:xfrm>
            <a:off x="2037314" y="3475747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H="1">
            <a:off x="2037314" y="3645024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2017070" y="396717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直線矢印コネクタ 32"/>
          <p:cNvCxnSpPr/>
          <p:nvPr/>
        </p:nvCxnSpPr>
        <p:spPr bwMode="auto">
          <a:xfrm flipH="1">
            <a:off x="2017070" y="413644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2017070" y="533532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 flipH="1">
            <a:off x="2017070" y="550460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2017070" y="576737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直線矢印コネクタ 36"/>
          <p:cNvCxnSpPr/>
          <p:nvPr/>
        </p:nvCxnSpPr>
        <p:spPr bwMode="auto">
          <a:xfrm flipH="1">
            <a:off x="2017070" y="593664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513758" y="517867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449118" y="539470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513758" y="5682734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449118" y="582675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513758" y="330647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449118" y="352249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513758" y="381052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449118" y="402655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 flipV="1">
            <a:off x="1936678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 flipV="1">
            <a:off x="2089078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 flipH="1" flipV="1">
            <a:off x="2008686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flipV="1">
            <a:off x="1945062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flipV="1">
            <a:off x="2097462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 flipV="1">
            <a:off x="2017070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V="1">
            <a:off x="3241206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flipV="1">
            <a:off x="3393606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H="1" flipV="1">
            <a:off x="3313214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flipV="1">
            <a:off x="3249590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 flipV="1">
            <a:off x="3401990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/>
          <p:nvPr/>
        </p:nvCxnSpPr>
        <p:spPr bwMode="auto">
          <a:xfrm flipH="1" flipV="1">
            <a:off x="3321598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3364978" y="337847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364978" y="355153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385222" y="517867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385222" y="539470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457230" y="3933056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offset1=[(t2-t1)-(t4-t3)]/2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529238" y="5682734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offset2=[(t6-t5)-(t8-t7)]/2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008958" y="2852936"/>
            <a:ext cx="158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Sending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786223" y="2852936"/>
            <a:ext cx="1800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Receiving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6572113" y="2968692"/>
                <a:ext cx="1407693" cy="140455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endParaRPr kumimoji="1" lang="en-US" altLang="ja-JP" sz="2000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</a:t>
                </a:r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113" y="2968692"/>
                <a:ext cx="1407693" cy="1404552"/>
              </a:xfrm>
              <a:prstGeom prst="rect">
                <a:avLst/>
              </a:prstGeom>
              <a:blipFill rotWithShape="1">
                <a:blip r:embed="rId3"/>
                <a:stretch>
                  <a:fillRect l="-4329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4897390" y="4701431"/>
                <a:ext cx="3635050" cy="778611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b="0" i="1" baseline="-2500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7390" y="4701431"/>
                <a:ext cx="3635050" cy="778611"/>
              </a:xfrm>
              <a:prstGeom prst="rect">
                <a:avLst/>
              </a:prstGeom>
              <a:blipFill rotWithShape="1">
                <a:blip r:embed="rId4"/>
                <a:stretch>
                  <a:fillRect b="-1550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1983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2838</TotalTime>
  <Words>1750</Words>
  <Application>Microsoft Office PowerPoint</Application>
  <PresentationFormat>On-screen Show (4:3)</PresentationFormat>
  <Paragraphs>439</Paragraphs>
  <Slides>19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Microsoft Word 97 - 2003 Document</vt:lpstr>
      <vt:lpstr>Time Freq. Measurement Mechanism &amp; Procedure   </vt:lpstr>
      <vt:lpstr>Abstract</vt:lpstr>
      <vt:lpstr>Principle of PS feature</vt:lpstr>
      <vt:lpstr>Potential of PS improvement by TFM2P</vt:lpstr>
      <vt:lpstr>Wake-up accurately by TFM2P</vt:lpstr>
      <vt:lpstr>Time Measurement (1)</vt:lpstr>
      <vt:lpstr>Time Measurement (2)</vt:lpstr>
      <vt:lpstr>Frequency Measurement (1)</vt:lpstr>
      <vt:lpstr>Frequency Measurement (2)</vt:lpstr>
      <vt:lpstr>Effective combination with existing PS scheme </vt:lpstr>
      <vt:lpstr>PowerPoint Presentation</vt:lpstr>
      <vt:lpstr>PowerPoint Presentation</vt:lpstr>
      <vt:lpstr>References</vt:lpstr>
      <vt:lpstr>Examples</vt:lpstr>
      <vt:lpstr>Frequency Measurement (example 1)</vt:lpstr>
      <vt:lpstr>Frequency Measurement (example 2)</vt:lpstr>
      <vt:lpstr>Frequency Measurement (example 3)</vt:lpstr>
      <vt:lpstr>Frequency Measurement (example 4)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SchubiquisT</cp:lastModifiedBy>
  <cp:revision>108</cp:revision>
  <cp:lastPrinted>1601-01-01T00:00:00Z</cp:lastPrinted>
  <dcterms:created xsi:type="dcterms:W3CDTF">2010-02-15T12:38:41Z</dcterms:created>
  <dcterms:modified xsi:type="dcterms:W3CDTF">2012-07-16T21:09:55Z</dcterms:modified>
</cp:coreProperties>
</file>