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76" r:id="rId2"/>
    <p:sldId id="448" r:id="rId3"/>
    <p:sldId id="516" r:id="rId4"/>
    <p:sldId id="462" r:id="rId5"/>
    <p:sldId id="513" r:id="rId6"/>
    <p:sldId id="519" r:id="rId7"/>
    <p:sldId id="518" r:id="rId8"/>
  </p:sldIdLst>
  <p:sldSz cx="9144000" cy="6858000" type="screen4x3"/>
  <p:notesSz cx="6797675" cy="987425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A70164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A70164"/>
    <a:srgbClr val="FF00FF"/>
    <a:srgbClr val="FFCCCC"/>
    <a:srgbClr val="FF0000"/>
    <a:srgbClr val="4D4D4D"/>
    <a:srgbClr val="00FF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3892" autoAdjust="0"/>
  </p:normalViewPr>
  <p:slideViewPr>
    <p:cSldViewPr>
      <p:cViewPr varScale="1">
        <p:scale>
          <a:sx n="70" d="100"/>
          <a:sy n="70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1308" y="1650"/>
      </p:cViewPr>
      <p:guideLst>
        <p:guide orient="horz" pos="310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1125" y="20320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038" y="203200"/>
            <a:ext cx="91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1838" y="95567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2125" y="9556750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6625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F730B56B-80D5-475E-B7FD-4EFBCF3441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79450" y="411163"/>
            <a:ext cx="543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833" tIns="45917" rIns="91833" bIns="45917" anchor="ctr"/>
          <a:lstStyle/>
          <a:p>
            <a:endParaRPr lang="ja-JP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450" y="9556750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6625" eaLnBrk="0" latinLnBrk="0" hangingPunct="0"/>
            <a:r>
              <a:rPr lang="en-US" altLang="ja-JP" sz="120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79450" y="9545638"/>
            <a:ext cx="558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833" tIns="45917" rIns="91833" bIns="45917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4069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400" y="11747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46125"/>
            <a:ext cx="4919663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89475"/>
            <a:ext cx="498792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5" tIns="46236" rIns="94065" bIns="462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3363" y="9559925"/>
            <a:ext cx="2114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6625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5pPr>
          </a:lstStyle>
          <a:p>
            <a:pPr lvl="4"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9750" y="9559925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A87E12D5-28C5-436A-8C46-F8ABEC9EE8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09613" y="9559925"/>
            <a:ext cx="719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latinLnBrk="0" hangingPunct="0"/>
            <a:r>
              <a:rPr lang="en-US" altLang="ja-JP" sz="120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9613" y="9558338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833" tIns="45917" rIns="91833" bIns="45917" anchor="ctr"/>
          <a:lstStyle/>
          <a:p>
            <a:endParaRPr lang="ja-JP" alt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35000" y="315913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833" tIns="45917" rIns="91833" bIns="45917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85196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1pPr>
    <a:lvl2pPr marL="1143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2pPr>
    <a:lvl3pPr marL="2286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3pPr>
    <a:lvl4pPr marL="3429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4pPr>
    <a:lvl5pPr marL="4572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36625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36625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36625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36625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36625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endParaRPr lang="en-US" altLang="ja-JP" sz="1400" smtClean="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137DD4F-0D6B-4C21-92F3-CAC4C34D5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86C5CB0-4902-40EB-A124-47AB0CA4F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560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4CD07E7-15BA-4596-8F7C-05DF88EE558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70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C2CFEF-F793-4B4A-9BAC-31F3E0D537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69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89C5C03-722E-47DA-991D-7D95E78288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576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956120" y="331014"/>
            <a:ext cx="3616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 defTabSz="933450"/>
            <a:r>
              <a:rPr lang="en-US" altLang="ko-KR" sz="1800" b="1" dirty="0">
                <a:solidFill>
                  <a:schemeClr val="tx1"/>
                </a:solidFill>
                <a:latin typeface="Arial" charset="0"/>
              </a:rPr>
              <a:t>doc.: IEEE </a:t>
            </a:r>
            <a:r>
              <a:rPr lang="en-US" altLang="ja-JP" sz="1800" b="1" dirty="0" smtClean="0">
                <a:solidFill>
                  <a:schemeClr val="tx1"/>
                </a:solidFill>
                <a:latin typeface="Arial" charset="0"/>
              </a:rPr>
              <a:t>802.11-12/0871r1</a:t>
            </a:r>
            <a:endParaRPr lang="ja-JP" alt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346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latinLnBrk="0" hangingPunct="0"/>
            <a:r>
              <a:rPr lang="en-US" altLang="ja-JP" sz="1200">
                <a:solidFill>
                  <a:schemeClr val="tx1"/>
                </a:solidFill>
              </a:rPr>
              <a:t>         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CD07E7-15BA-4596-8F7C-05DF88EE55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85800" y="3206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r>
              <a:rPr lang="en-US" altLang="ja-JP" sz="1800" b="1" dirty="0" smtClean="0">
                <a:solidFill>
                  <a:schemeClr val="tx1"/>
                </a:solidFill>
              </a:rPr>
              <a:t>July</a:t>
            </a:r>
            <a:r>
              <a:rPr lang="en-GB" altLang="ko-KR" sz="1800" b="1" dirty="0" smtClean="0">
                <a:solidFill>
                  <a:schemeClr val="tx1"/>
                </a:solidFill>
              </a:rPr>
              <a:t> </a:t>
            </a:r>
            <a:r>
              <a:rPr lang="en-GB" altLang="ko-KR" sz="1800" b="1" dirty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5867400" y="6521450"/>
            <a:ext cx="266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algn="r"/>
            <a:r>
              <a:rPr lang="en-US" altLang="ja-JP" sz="1200" dirty="0" smtClean="0">
                <a:solidFill>
                  <a:schemeClr val="tx1"/>
                </a:solidFill>
              </a:rPr>
              <a:t>Shusaku Shimada</a:t>
            </a:r>
            <a:r>
              <a:rPr lang="en-US" altLang="ja-JP" sz="1200" dirty="0">
                <a:solidFill>
                  <a:schemeClr val="tx1"/>
                </a:solidFill>
              </a:rPr>
              <a:t>,</a:t>
            </a:r>
            <a:r>
              <a:rPr lang="en-GB" altLang="ko-KR" sz="1200" dirty="0"/>
              <a:t> </a:t>
            </a:r>
            <a:r>
              <a:rPr lang="en-GB" altLang="ja-JP" sz="1200" dirty="0">
                <a:solidFill>
                  <a:schemeClr val="tx1"/>
                </a:solidFill>
              </a:rPr>
              <a:t>Yokogawa </a:t>
            </a:r>
            <a:r>
              <a:rPr lang="en-GB" altLang="ja-JP" sz="1200" dirty="0" smtClean="0">
                <a:solidFill>
                  <a:schemeClr val="tx1"/>
                </a:solidFill>
              </a:rPr>
              <a:t>Corp., et al</a:t>
            </a:r>
            <a:endParaRPr lang="en-GB" altLang="ko-KR" sz="1200" dirty="0">
              <a:solidFill>
                <a:schemeClr val="tx1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685800" y="6523038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latinLnBrk="0" hangingPunct="0"/>
            <a:r>
              <a:rPr lang="en-US" altLang="ko-KR" sz="1200" dirty="0">
                <a:solidFill>
                  <a:schemeClr val="tx1"/>
                </a:solidFill>
                <a:ea typeface="Gulim" pitchFamily="34" charset="-127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5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ＭＳ Ｐゴシック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pPr eaLnBrk="1" hangingPunct="1"/>
            <a:r>
              <a:rPr lang="en-US" altLang="ja-JP" sz="2400" dirty="0" smtClean="0">
                <a:ea typeface="ＭＳ Ｐゴシック" charset="-128"/>
              </a:rPr>
              <a:t>Spectrum access and Tx control for regulatory conformance 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5E78FAB8-0C73-4893-8409-84E01E3502D2}" type="slidenum">
              <a:rPr lang="en-US" altLang="ja-JP" sz="1200" smtClean="0">
                <a:solidFill>
                  <a:schemeClr val="tx1"/>
                </a:solidFill>
              </a:rPr>
              <a:pPr/>
              <a:t>1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endParaRPr kumimoji="1" lang="en-US" altLang="ja-JP" sz="3200" b="1">
              <a:solidFill>
                <a:schemeClr val="tx2"/>
              </a:solidFill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kumimoji="1" lang="en-US" altLang="ja-JP" b="1" dirty="0">
                <a:solidFill>
                  <a:schemeClr val="tx1"/>
                </a:solidFill>
              </a:rPr>
              <a:t>Authors: 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685800" y="1676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b="1" dirty="0">
                <a:solidFill>
                  <a:schemeClr val="tx1"/>
                </a:solidFill>
              </a:rPr>
              <a:t>Date:</a:t>
            </a:r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Jul. </a:t>
            </a:r>
            <a:r>
              <a:rPr kumimoji="1" lang="en-US" altLang="ja-JP" dirty="0" smtClean="0">
                <a:solidFill>
                  <a:schemeClr val="tx1"/>
                </a:solidFill>
              </a:rPr>
              <a:t>17</a:t>
            </a:r>
            <a:r>
              <a:rPr kumimoji="1" lang="en-US" altLang="ko-KR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dirty="0">
                <a:solidFill>
                  <a:schemeClr val="tx1"/>
                </a:solidFill>
              </a:rPr>
              <a:t>20</a:t>
            </a:r>
            <a:r>
              <a:rPr kumimoji="1" lang="en-US" altLang="ko-KR" dirty="0">
                <a:solidFill>
                  <a:schemeClr val="tx1"/>
                </a:solidFill>
              </a:rPr>
              <a:t>12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215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588355"/>
              </p:ext>
            </p:extLst>
          </p:nvPr>
        </p:nvGraphicFramePr>
        <p:xfrm>
          <a:off x="609600" y="2438402"/>
          <a:ext cx="8077201" cy="3921732"/>
        </p:xfrm>
        <a:graphic>
          <a:graphicData uri="http://schemas.openxmlformats.org/drawingml/2006/table">
            <a:tbl>
              <a:tblPr/>
              <a:tblGrid>
                <a:gridCol w="1295400"/>
                <a:gridCol w="1219200"/>
                <a:gridCol w="2523942"/>
                <a:gridCol w="1286059"/>
                <a:gridCol w="1752600"/>
              </a:tblGrid>
              <a:tr h="229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Name</a:t>
                      </a:r>
                      <a:endParaRPr kumimoji="0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Company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Address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Phone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email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Shusaku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Shimada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Yokogawa  Co.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2-9-32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Nakacho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Musashino-shi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, Tokyo 180-8750 ,Japan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+81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42 252 5558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shusaku@ieee.org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Stefan Aust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NEC Communication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Systems, Ltd.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dirty="0" smtClean="0">
                          <a:effectLst/>
                          <a:latin typeface="+mn-lt"/>
                          <a:ea typeface="ＭＳ 明朝"/>
                        </a:rPr>
                        <a:t>1753 </a:t>
                      </a:r>
                      <a:r>
                        <a:rPr lang="en-US" altLang="ja-JP" sz="1000" dirty="0" err="1" smtClean="0">
                          <a:effectLst/>
                          <a:latin typeface="+mn-lt"/>
                          <a:ea typeface="ＭＳ 明朝"/>
                        </a:rPr>
                        <a:t>Shimonumabe</a:t>
                      </a:r>
                      <a:r>
                        <a:rPr lang="en-US" altLang="ja-JP" sz="1000" dirty="0" smtClean="0">
                          <a:effectLst/>
                          <a:latin typeface="+mn-lt"/>
                          <a:ea typeface="ＭＳ 明朝"/>
                        </a:rPr>
                        <a:t>, Nakahara-</a:t>
                      </a:r>
                      <a:r>
                        <a:rPr lang="en-US" altLang="ja-JP" sz="1000" dirty="0" err="1" smtClean="0">
                          <a:effectLst/>
                          <a:latin typeface="+mn-lt"/>
                          <a:ea typeface="ＭＳ 明朝"/>
                        </a:rPr>
                        <a:t>ku</a:t>
                      </a:r>
                      <a:r>
                        <a:rPr lang="en-US" altLang="ja-JP" sz="1000" dirty="0" smtClean="0">
                          <a:effectLst/>
                          <a:latin typeface="+mn-lt"/>
                          <a:ea typeface="ＭＳ 明朝"/>
                        </a:rPr>
                        <a:t>, Kawasaki, Kanagawa 211-8666, Japan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+81 44 435 1177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aust.st@ncos.nec.co.jp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Mitsuru Iwaoka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Yokogawa Electric Co.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2-9-32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Nakacho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Musashino-shi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, Tokyo 180-8750 Japan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+81 42 252 5558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Mitsuru.Iwaoka@jp.yokogawa.com</a:t>
                      </a:r>
                      <a:endParaRPr kumimoji="0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dirty="0" smtClean="0"/>
                        <a:t>Yusuke </a:t>
                      </a:r>
                      <a:r>
                        <a:rPr lang="en-US" altLang="ja-JP" sz="1200" dirty="0" err="1" smtClean="0"/>
                        <a:t>Asai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dirty="0" smtClean="0"/>
                        <a:t>NTT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921A, 1-1, Hikarinooka, Yokosuka, Kanagawa 2390847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dirty="0" smtClean="0"/>
                        <a:t>+81 46 859 3494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asai.yusuke@lab.ntt.co.jp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err="1" smtClean="0"/>
                        <a:t>Huai-Rong</a:t>
                      </a:r>
                      <a:r>
                        <a:rPr lang="en-US" altLang="ja-JP" sz="1200" dirty="0" smtClean="0"/>
                        <a:t> Shao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/>
                        <a:t>Samsung Electronics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/>
                        <a:t>3000 Orchard Parkway, San Jose, CA 95134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+1 </a:t>
                      </a:r>
                      <a:r>
                        <a:rPr lang="en-US" altLang="ja-JP" sz="1200" dirty="0" smtClean="0"/>
                        <a:t>408 544 2754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hr.shao@samsung.com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/>
                        <a:t>Zander Lei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/>
                        <a:t>Institute for </a:t>
                      </a:r>
                      <a:r>
                        <a:rPr lang="en-US" altLang="ja-JP" sz="1200" dirty="0" err="1" smtClean="0"/>
                        <a:t>Infocomm</a:t>
                      </a:r>
                      <a:r>
                        <a:rPr lang="en-US" altLang="ja-JP" sz="1200" dirty="0" smtClean="0"/>
                        <a:t> Research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/>
                        <a:t>1 </a:t>
                      </a:r>
                      <a:r>
                        <a:rPr lang="en-US" altLang="ja-JP" sz="1200" dirty="0" err="1" smtClean="0"/>
                        <a:t>Fusionopolis</a:t>
                      </a:r>
                      <a:r>
                        <a:rPr lang="en-US" altLang="ja-JP" sz="1200" dirty="0" smtClean="0"/>
                        <a:t> Way,#21-01 </a:t>
                      </a:r>
                      <a:r>
                        <a:rPr lang="en-US" altLang="ja-JP" sz="1200" dirty="0" err="1" smtClean="0"/>
                        <a:t>Connexis</a:t>
                      </a:r>
                      <a:r>
                        <a:rPr lang="en-US" altLang="ja-JP" sz="1200" dirty="0" smtClean="0"/>
                        <a:t> Singapore 138632 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/>
                        <a:t>+65 6408 2436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leizd@I2R.A-STAR.EDU.SG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81C33BF3-CD38-49CB-93FF-20B3E4C49BED}" type="slidenum">
              <a:rPr lang="en-US" altLang="ja-JP" sz="1200" smtClean="0">
                <a:solidFill>
                  <a:schemeClr val="tx1"/>
                </a:solidFill>
              </a:rPr>
              <a:pPr/>
              <a:t>2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3075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Background</a:t>
            </a:r>
            <a:endParaRPr lang="en-US" altLang="ko-KR" dirty="0" smtClean="0">
              <a:ea typeface="ＭＳ Ｐゴシック" charset="-128"/>
            </a:endParaRPr>
          </a:p>
        </p:txBody>
      </p:sp>
      <p:sp>
        <p:nvSpPr>
          <p:cNvPr id="3076" name="내용 개체 틀 6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algn="just"/>
            <a:r>
              <a:rPr lang="en-US" altLang="ja-JP" dirty="0" smtClean="0">
                <a:ea typeface="ＭＳ Ｐゴシック" charset="-128"/>
              </a:rPr>
              <a:t>  Each regional regulatory body typically implements similar and normative requirements in term of sub-1GHz band, including listening duration </a:t>
            </a:r>
            <a:r>
              <a:rPr lang="en-US" altLang="ja-JP" dirty="0">
                <a:ea typeface="ＭＳ Ｐゴシック" charset="-128"/>
              </a:rPr>
              <a:t>and detection threshold </a:t>
            </a:r>
            <a:r>
              <a:rPr lang="en-US" altLang="ja-JP" dirty="0" smtClean="0">
                <a:ea typeface="ＭＳ Ｐゴシック" charset="-128"/>
              </a:rPr>
              <a:t>level of LBT (</a:t>
            </a:r>
            <a:r>
              <a:rPr lang="en-US" altLang="ja-JP" dirty="0">
                <a:ea typeface="ＭＳ Ｐゴシック" charset="-128"/>
              </a:rPr>
              <a:t>listen before talk</a:t>
            </a:r>
            <a:r>
              <a:rPr lang="en-US" altLang="ja-JP" dirty="0" smtClean="0">
                <a:ea typeface="ＭＳ Ｐゴシック" charset="-128"/>
              </a:rPr>
              <a:t>) function, </a:t>
            </a:r>
            <a:r>
              <a:rPr lang="en-US" altLang="ja-JP" dirty="0">
                <a:ea typeface="ＭＳ Ｐゴシック" charset="-128"/>
              </a:rPr>
              <a:t>Tx </a:t>
            </a:r>
            <a:r>
              <a:rPr lang="en-US" altLang="ja-JP" dirty="0" smtClean="0">
                <a:ea typeface="ＭＳ Ｐゴシック" charset="-128"/>
              </a:rPr>
              <a:t>control functions such as duty cycling, maximum Tx (on) time and Tx idle (off) period (gap).  </a:t>
            </a:r>
          </a:p>
          <a:p>
            <a:pPr algn="just"/>
            <a:endParaRPr lang="en-US" altLang="ja-JP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286" y="685800"/>
            <a:ext cx="8647114" cy="609600"/>
          </a:xfrm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A provision to add in Specification framework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 lvl="1" algn="just">
              <a:lnSpc>
                <a:spcPct val="90000"/>
              </a:lnSpc>
            </a:pPr>
            <a:endParaRPr lang="en-US" altLang="ja-JP" dirty="0" smtClean="0">
              <a:ea typeface="ＭＳ Ｐゴシック" charset="-128"/>
            </a:endParaRPr>
          </a:p>
          <a:p>
            <a:pPr lvl="1" algn="just">
              <a:lnSpc>
                <a:spcPct val="90000"/>
              </a:lnSpc>
            </a:pPr>
            <a:endParaRPr lang="en-US" altLang="ja-JP" dirty="0" smtClean="0">
              <a:ea typeface="ＭＳ Ｐゴシック" charset="-128"/>
            </a:endParaRPr>
          </a:p>
          <a:p>
            <a:pPr algn="just">
              <a:lnSpc>
                <a:spcPct val="90000"/>
              </a:lnSpc>
            </a:pPr>
            <a:r>
              <a:rPr lang="en-US" altLang="ja-JP" b="0" dirty="0" smtClean="0">
                <a:ea typeface="ＭＳ Ｐゴシック" charset="-128"/>
              </a:rPr>
              <a:t>PHY and MAC management entity of 11ah shall provide appropriate parameters (TBD) of PLME and MLME service </a:t>
            </a:r>
            <a:r>
              <a:rPr lang="en-US" altLang="ja-JP" b="0" dirty="0">
                <a:ea typeface="ＭＳ Ｐゴシック" charset="-128"/>
              </a:rPr>
              <a:t>primitives </a:t>
            </a:r>
            <a:r>
              <a:rPr lang="en-US" altLang="ja-JP" b="0" dirty="0" smtClean="0">
                <a:ea typeface="ＭＳ Ｐゴシック" charset="-128"/>
              </a:rPr>
              <a:t>to support Spectrum access and Tx Control functions in order to comply to each regulatory domain.  </a:t>
            </a:r>
          </a:p>
          <a:p>
            <a:pPr algn="just">
              <a:lnSpc>
                <a:spcPct val="90000"/>
              </a:lnSpc>
            </a:pPr>
            <a:endParaRPr lang="en-US" altLang="ja-JP" b="0" dirty="0">
              <a:ea typeface="ＭＳ Ｐゴシック" charset="-128"/>
            </a:endParaRPr>
          </a:p>
          <a:p>
            <a:pPr algn="just">
              <a:lnSpc>
                <a:spcPct val="90000"/>
              </a:lnSpc>
            </a:pPr>
            <a:r>
              <a:rPr lang="en-US" altLang="ja-JP" b="0" dirty="0" smtClean="0">
                <a:ea typeface="ＭＳ Ｐゴシック" charset="-128"/>
              </a:rPr>
              <a:t>These appropriate parameters to be added are TBD so far, but are supposed to be a part of “behavior limit set” entry in the Annex Table which correspond to new operating classes of 11ah.  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altLang="ja-JP" b="0" dirty="0" smtClean="0">
              <a:ea typeface="ＭＳ Ｐゴシック" charset="-128"/>
            </a:endParaRPr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latinLnBrk="0"/>
            <a:r>
              <a:rPr lang="en-US" altLang="ja-JP" sz="1200">
                <a:solidFill>
                  <a:schemeClr val="tx1"/>
                </a:solidFill>
              </a:rPr>
              <a:t>Slide </a:t>
            </a:r>
            <a:fld id="{F8A1E9A2-80BC-4B46-BD52-12E398EE0080}" type="slidenum">
              <a:rPr lang="en-US" altLang="ja-JP" sz="1200">
                <a:solidFill>
                  <a:schemeClr val="tx1"/>
                </a:solidFill>
              </a:rPr>
              <a:pPr algn="ctr" latinLnBrk="0"/>
              <a:t>3</a:t>
            </a:fld>
            <a:endParaRPr lang="en-US" altLang="ja-JP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810EB4E8-4CE7-4C87-80E3-81D545C14FA9}" type="slidenum">
              <a:rPr lang="en-US" altLang="ja-JP" sz="1200" smtClean="0">
                <a:solidFill>
                  <a:schemeClr val="tx1"/>
                </a:solidFill>
              </a:rPr>
              <a:pPr/>
              <a:t>4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charset="-128"/>
              </a:rPr>
              <a:t>An example (TBD)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371600"/>
            <a:ext cx="8153400" cy="5029200"/>
          </a:xfrm>
        </p:spPr>
        <p:txBody>
          <a:bodyPr lIns="91440" tIns="45720" rIns="91440" bIns="45720"/>
          <a:lstStyle/>
          <a:p>
            <a:r>
              <a:rPr lang="en-US" altLang="ja-JP" sz="1800" dirty="0">
                <a:highlight>
                  <a:srgbClr val="FFFF00"/>
                </a:highlight>
              </a:rPr>
              <a:t>The annex D and Annex E provide information and specifications for operation in many regulatory domains.</a:t>
            </a:r>
            <a:endParaRPr lang="en-US" altLang="ja-JP" sz="1800" dirty="0"/>
          </a:p>
          <a:p>
            <a:r>
              <a:rPr lang="en-US" altLang="ja-JP" sz="1800" dirty="0"/>
              <a:t>Annex D (normative</a:t>
            </a:r>
            <a:r>
              <a:rPr lang="en-US" altLang="ja-JP" sz="1800" dirty="0" smtClean="0"/>
              <a:t>)   </a:t>
            </a:r>
            <a:r>
              <a:rPr lang="en-US" altLang="ja-JP" sz="1400" dirty="0" smtClean="0"/>
              <a:t>Regulatory </a:t>
            </a:r>
            <a:r>
              <a:rPr lang="en-US" altLang="ja-JP" sz="1400" dirty="0"/>
              <a:t>references</a:t>
            </a:r>
          </a:p>
          <a:p>
            <a:pPr lvl="2"/>
            <a:r>
              <a:rPr lang="en-US" altLang="ja-JP" sz="1600" dirty="0"/>
              <a:t>D.1 External regulatory </a:t>
            </a:r>
            <a:r>
              <a:rPr lang="en-US" altLang="ja-JP" sz="1600" dirty="0" smtClean="0"/>
              <a:t>references</a:t>
            </a:r>
          </a:p>
          <a:p>
            <a:pPr lvl="2"/>
            <a:r>
              <a:rPr lang="en-US" altLang="ja-JP" sz="1600" dirty="0" smtClean="0"/>
              <a:t>D.2 Radio Performance Specifications</a:t>
            </a:r>
          </a:p>
          <a:p>
            <a:pPr lvl="3"/>
            <a:r>
              <a:rPr lang="en-US" altLang="ja-JP" dirty="0" smtClean="0"/>
              <a:t>D.2.6 </a:t>
            </a:r>
            <a:r>
              <a:rPr lang="en-US" altLang="ja-JP" dirty="0"/>
              <a:t>CCA-ED </a:t>
            </a:r>
            <a:r>
              <a:rPr lang="en-US" altLang="ja-JP" dirty="0" smtClean="0"/>
              <a:t>threshold of  11ah (TBD)</a:t>
            </a:r>
            <a:endParaRPr lang="en-US" altLang="ja-JP" dirty="0"/>
          </a:p>
          <a:p>
            <a:pPr lvl="4"/>
            <a:r>
              <a:rPr lang="en-US" altLang="ja-JP" sz="1400" b="0" dirty="0"/>
              <a:t>For OFDM PHY operation with CCA-ED, the thresholds shall be less than or equal to </a:t>
            </a:r>
            <a:r>
              <a:rPr lang="en-US" altLang="ja-JP" sz="1400" b="0" dirty="0" smtClean="0"/>
              <a:t>–82 </a:t>
            </a:r>
            <a:r>
              <a:rPr lang="en-US" altLang="ja-JP" sz="1400" b="0" dirty="0"/>
              <a:t>dBm for </a:t>
            </a:r>
            <a:r>
              <a:rPr lang="en-US" altLang="ja-JP" sz="1400" b="0" dirty="0" smtClean="0"/>
              <a:t>2 MHz channel </a:t>
            </a:r>
            <a:r>
              <a:rPr lang="en-US" altLang="ja-JP" sz="1400" b="0" dirty="0"/>
              <a:t>widths, </a:t>
            </a:r>
            <a:r>
              <a:rPr lang="en-US" altLang="ja-JP" sz="1400" b="0" dirty="0" smtClean="0"/>
              <a:t>–85 </a:t>
            </a:r>
            <a:r>
              <a:rPr lang="en-US" altLang="ja-JP" sz="1400" b="0" dirty="0"/>
              <a:t>dBm for </a:t>
            </a:r>
            <a:r>
              <a:rPr lang="en-US" altLang="ja-JP" sz="1400" b="0" dirty="0" smtClean="0"/>
              <a:t>1 </a:t>
            </a:r>
            <a:r>
              <a:rPr lang="en-US" altLang="ja-JP" sz="1400" b="0" dirty="0"/>
              <a:t>MHz channel </a:t>
            </a:r>
            <a:r>
              <a:rPr lang="en-US" altLang="ja-JP" sz="1400" b="0" dirty="0" smtClean="0"/>
              <a:t>widths.</a:t>
            </a:r>
          </a:p>
          <a:p>
            <a:r>
              <a:rPr lang="en-US" altLang="ja-JP" sz="1800" dirty="0" smtClean="0"/>
              <a:t>Annex </a:t>
            </a:r>
            <a:r>
              <a:rPr lang="en-US" altLang="ja-JP" sz="1800" dirty="0"/>
              <a:t>E (normative</a:t>
            </a:r>
            <a:r>
              <a:rPr lang="en-US" altLang="ja-JP" sz="1800" dirty="0" smtClean="0"/>
              <a:t>)  Country </a:t>
            </a:r>
            <a:r>
              <a:rPr lang="en-US" altLang="ja-JP" sz="1800" dirty="0"/>
              <a:t>elements and operating </a:t>
            </a:r>
            <a:r>
              <a:rPr lang="en-US" altLang="ja-JP" sz="1800" dirty="0" smtClean="0"/>
              <a:t>classes</a:t>
            </a:r>
            <a:endParaRPr lang="en-US" altLang="ja-JP" sz="1800" dirty="0"/>
          </a:p>
          <a:p>
            <a:pPr lvl="2"/>
            <a:r>
              <a:rPr lang="en-US" altLang="ja-JP" sz="1600" dirty="0" smtClean="0"/>
              <a:t>E.2 </a:t>
            </a:r>
            <a:r>
              <a:rPr lang="en-US" altLang="ja-JP" sz="1600" dirty="0"/>
              <a:t>Band-specific operating requirements</a:t>
            </a:r>
          </a:p>
          <a:p>
            <a:pPr lvl="3"/>
            <a:r>
              <a:rPr lang="en-US" altLang="ja-JP" dirty="0" smtClean="0"/>
              <a:t>E.2.3  915.9–928.1 </a:t>
            </a:r>
            <a:r>
              <a:rPr lang="en-US" altLang="ja-JP" dirty="0"/>
              <a:t>MHz in </a:t>
            </a:r>
            <a:r>
              <a:rPr lang="en-US" altLang="ja-JP" dirty="0" smtClean="0"/>
              <a:t>Japan</a:t>
            </a:r>
            <a:r>
              <a:rPr lang="ja-JP" altLang="en-US" dirty="0" smtClean="0"/>
              <a:t> </a:t>
            </a:r>
            <a:r>
              <a:rPr lang="en-US" altLang="ja-JP" dirty="0" smtClean="0"/>
              <a:t>(TBD)</a:t>
            </a:r>
            <a:endParaRPr lang="en-US" altLang="ja-JP" dirty="0"/>
          </a:p>
          <a:p>
            <a:pPr lvl="4"/>
            <a:r>
              <a:rPr lang="en-US" altLang="ja-JP" b="0" dirty="0" smtClean="0"/>
              <a:t>STAs </a:t>
            </a:r>
            <a:r>
              <a:rPr lang="en-US" altLang="ja-JP" b="0" dirty="0"/>
              <a:t>shall use the following:</a:t>
            </a:r>
          </a:p>
          <a:p>
            <a:pPr lvl="5"/>
            <a:r>
              <a:rPr lang="en-US" altLang="ja-JP" sz="1400" b="0" dirty="0" smtClean="0"/>
              <a:t>CCA-ED (D2.6 (CCA-ED threshold) is overridden by TBD value for LBT) </a:t>
            </a:r>
          </a:p>
          <a:p>
            <a:pPr lvl="6"/>
            <a:r>
              <a:rPr lang="en-US" altLang="ja-JP" sz="1400" dirty="0"/>
              <a:t>For OFDM PHY operation in this specific band, the CCA-ED thresholds shall be less than or equal to -80dBm for 1 MHz channel widths</a:t>
            </a:r>
            <a:r>
              <a:rPr lang="en-US" altLang="ja-JP" sz="1400" dirty="0" smtClean="0"/>
              <a:t>.</a:t>
            </a:r>
            <a:endParaRPr lang="en-US" altLang="ja-JP" sz="1400" b="0" dirty="0" smtClean="0"/>
          </a:p>
          <a:p>
            <a:pPr lvl="5"/>
            <a:r>
              <a:rPr lang="en-US" altLang="ja-JP" sz="1400" b="0" dirty="0" smtClean="0"/>
              <a:t>LDC up to 10% or 360s/1 hour  </a:t>
            </a:r>
          </a:p>
          <a:p>
            <a:pPr lvl="5"/>
            <a:r>
              <a:rPr lang="en-US" altLang="ja-JP" sz="1400" b="0" dirty="0" smtClean="0"/>
              <a:t>Tx on/off time control  is as 400ms max On time /2ms min OFF time</a:t>
            </a:r>
            <a:endParaRPr lang="it-IT" altLang="ja-JP" sz="1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CE653C1B-A488-413C-A44D-A36058E365E9}" type="slidenum">
              <a:rPr lang="en-US" altLang="ja-JP" sz="1200" smtClean="0">
                <a:solidFill>
                  <a:schemeClr val="tx1"/>
                </a:solidFill>
              </a:rPr>
              <a:pPr/>
              <a:t>5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poll</a:t>
            </a: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sz="2400" b="1" dirty="0">
                <a:solidFill>
                  <a:schemeClr val="tx1"/>
                </a:solidFill>
              </a:rPr>
              <a:t>Do you agree …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kumimoji="1" lang="en-US" altLang="ja-JP" sz="2400" b="1" dirty="0">
                <a:solidFill>
                  <a:schemeClr val="tx1"/>
                </a:solidFill>
              </a:rPr>
              <a:t>    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to include the proposed text on slide 3 into the specification framework document in order to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comply </a:t>
            </a:r>
            <a:r>
              <a:rPr lang="en-US" altLang="ja-JP" sz="2400" b="1" dirty="0">
                <a:solidFill>
                  <a:schemeClr val="tx1"/>
                </a:solidFill>
              </a:rPr>
              <a:t>to each regulatory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domain?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b="1" dirty="0" smtClean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No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</a:rPr>
              <a:t>Slide </a:t>
            </a:r>
            <a:fld id="{810EB4E8-4CE7-4C87-80E3-81D545C14FA9}" type="slidenum">
              <a:rPr lang="en-US" altLang="ja-JP" sz="1200" smtClean="0">
                <a:solidFill>
                  <a:schemeClr val="tx1"/>
                </a:solidFill>
              </a:rPr>
              <a:pPr/>
              <a:t>6</a:t>
            </a:fld>
            <a:endParaRPr lang="en-US" altLang="ja-JP" sz="1200" smtClean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charset="-128"/>
              </a:rPr>
              <a:t>References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524000"/>
            <a:ext cx="8001000" cy="4572000"/>
          </a:xfrm>
        </p:spPr>
        <p:txBody>
          <a:bodyPr lIns="91440" tIns="45720" rIns="91440" bIns="45720"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[1]	Europe: ETSI EN 300 220-1 V2.3,  2009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[2]	Japan: Doc.: 11-12/0534r0, “Summary of latest Japanese 920MHz rules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>
                <a:ea typeface="ＭＳ Ｐゴシック" charset="-128"/>
              </a:rPr>
              <a:t> </a:t>
            </a:r>
            <a:r>
              <a:rPr lang="en-US" altLang="ja-JP" sz="1800" dirty="0" smtClean="0">
                <a:ea typeface="ＭＳ Ｐゴシック" charset="-128"/>
              </a:rPr>
              <a:t>     and conditions” 2012-05-15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ja-JP" sz="1800" b="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[3]	Korea: Doc.: 11-11/685r0, 11-11/1422r0, “S1G </a:t>
            </a:r>
            <a:r>
              <a:rPr lang="en-US" altLang="ja-JP" sz="1800" dirty="0">
                <a:ea typeface="ＭＳ Ｐゴシック" charset="-128"/>
              </a:rPr>
              <a:t>Spectrum </a:t>
            </a:r>
            <a:r>
              <a:rPr lang="en-US" altLang="ja-JP" sz="1800" dirty="0" smtClean="0">
                <a:ea typeface="ＭＳ Ｐゴシック" charset="-128"/>
              </a:rPr>
              <a:t>Regulations </a:t>
            </a:r>
            <a:r>
              <a:rPr lang="en-US" altLang="ja-JP" sz="1800" dirty="0">
                <a:ea typeface="ＭＳ Ｐゴシック" charset="-128"/>
              </a:rPr>
              <a:t>Outside the US”</a:t>
            </a: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[4]	Singapore : Doc.: 11-12/111r1, “</a:t>
            </a:r>
            <a:r>
              <a:rPr lang="en-US" altLang="ja-JP" sz="1800" dirty="0"/>
              <a:t>Singapore Sub 1GHz Frequency Bands and Channelization for IEEE </a:t>
            </a:r>
            <a:r>
              <a:rPr lang="en-US" altLang="ja-JP" sz="1800" dirty="0" smtClean="0"/>
              <a:t>802.11ah”</a:t>
            </a: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</a:pPr>
            <a:endParaRPr lang="en-US" altLang="ja-JP" sz="1800" dirty="0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[5]	New Zealand and Australia : TBD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ja-JP" sz="28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9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4267200" y="3136900"/>
            <a:ext cx="100488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>
              <a:lnSpc>
                <a:spcPct val="90000"/>
              </a:lnSpc>
              <a:spcBef>
                <a:spcPct val="20000"/>
              </a:spcBef>
            </a:pPr>
            <a:r>
              <a:rPr kumimoji="1" lang="en-US" altLang="ja-JP" sz="3600" b="1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12291" name="Slide Number Placeholder 3"/>
          <p:cNvSpPr txBox="1">
            <a:spLocks noGrp="1"/>
          </p:cNvSpPr>
          <p:nvPr/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latinLnBrk="0"/>
            <a:r>
              <a:rPr lang="en-US" altLang="ja-JP" sz="1200">
                <a:solidFill>
                  <a:schemeClr val="tx1"/>
                </a:solidFill>
              </a:rPr>
              <a:t>Slide </a:t>
            </a:r>
            <a:fld id="{E3C0446B-AF83-434A-ABC8-2AAFF758E3D1}" type="slidenum">
              <a:rPr lang="en-US" altLang="ja-JP" sz="1200">
                <a:solidFill>
                  <a:schemeClr val="tx1"/>
                </a:solidFill>
              </a:rPr>
              <a:pPr algn="ctr" latinLnBrk="0"/>
              <a:t>7</a:t>
            </a:fld>
            <a:endParaRPr lang="en-US" altLang="ja-JP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38183</TotalTime>
  <Words>505</Words>
  <Application>Microsoft Office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Spectrum access and Tx control for regulatory conformance </vt:lpstr>
      <vt:lpstr>Background</vt:lpstr>
      <vt:lpstr>A provision to add in Specification framework </vt:lpstr>
      <vt:lpstr>An example (TBD)</vt:lpstr>
      <vt:lpstr>PowerPoint Presentation</vt:lpstr>
      <vt:lpstr>References</vt:lpstr>
      <vt:lpstr>PowerPoint Presentation</vt:lpstr>
    </vt:vector>
  </TitlesOfParts>
  <Company>Yokogawa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</dc:title>
  <dc:creator>Shusaku Shimada</dc:creator>
  <cp:lastModifiedBy>SchubiquisT</cp:lastModifiedBy>
  <cp:revision>1067</cp:revision>
  <cp:lastPrinted>1998-02-10T13:28:06Z</cp:lastPrinted>
  <dcterms:created xsi:type="dcterms:W3CDTF">2007-11-09T04:49:36Z</dcterms:created>
  <dcterms:modified xsi:type="dcterms:W3CDTF">2012-07-17T14:55:23Z</dcterms:modified>
</cp:coreProperties>
</file>