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doc" ContentType="application/msword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69" r:id="rId2"/>
    <p:sldId id="300" r:id="rId3"/>
    <p:sldId id="301" r:id="rId4"/>
    <p:sldId id="270" r:id="rId5"/>
    <p:sldId id="302" r:id="rId6"/>
    <p:sldId id="303" r:id="rId7"/>
    <p:sldId id="304" r:id="rId8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087" autoAdjust="0"/>
    <p:restoredTop sz="94671" autoAdjust="0"/>
  </p:normalViewPr>
  <p:slideViewPr>
    <p:cSldViewPr>
      <p:cViewPr>
        <p:scale>
          <a:sx n="100" d="100"/>
          <a:sy n="100" d="100"/>
        </p:scale>
        <p:origin x="-146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5" d="100"/>
          <a:sy n="55" d="100"/>
        </p:scale>
        <p:origin x="-2892" y="-90"/>
      </p:cViewPr>
      <p:guideLst>
        <p:guide orient="horz" pos="2923"/>
        <p:guide pos="218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doc.: IEEE 802.11-10/0xxxr0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 smtClean="0"/>
              <a:t>David Halasz, OakTree Wireless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57331469-CC73-4F6F-814E-517B0B11AA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0964951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doc.: IEEE 802.11-10/0xxxr0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 smtClean="0"/>
              <a:t>David Halasz, OakTree Wireless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7797EB75-BD9E-45DB-A35F-6C321BEA61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58455348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802.11-10/0xxxr0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Month Year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David Halasz, OakTree Wireless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EAA737DE-91F0-4B7D-8A18-ED5F5E01B10B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245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45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Sameer Vermani, Qualcomm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A27BAEC-4E92-428C-ACCA-21570D1D19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Sameer Vermani, Qualcomm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0B8A76E-7BA7-4C9B-837C-355FCD7B16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Sameer Vermani, Qualcomm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AA5FCF3-553F-4D02-B98B-995DD4F30E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327351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Sameer Vermani, Qualcomm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F280238-5E03-4A90-BACD-D800220B26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Sameer Vermani, Qualcomm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757BC58-BACD-405D-B618-E32E80D6B6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Sameer Vermani, Qualcomm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438A36A-A85A-4993-AA9A-DAE717E40F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Sameer Vermani, Qualcomm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6762A5E-7C72-410F-BAC3-6E6D273799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Sameer Vermani, Qualcomm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818DF38-7C2F-431A-BC51-6973307295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Sameer Vermani, Qualcomm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5721EC0-9E3F-4D94-B125-3AEE1BE749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Sameer Vermani, Qualcomm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0909BE1-62D5-4B97-94AD-A28DFF66D9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Sameer Vermani, Qualcomm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D5D6F34-4A63-4A43-9856-E699E8924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597879" y="6475413"/>
            <a:ext cx="194604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 smtClean="0"/>
              <a:t>Sameer Vermani, Qualcomm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FCE21BC-3A2D-4A13-9E57-C304A74846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802.11-12/0851r3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51" r:id="rId1"/>
    <p:sldLayoutId id="2147484052" r:id="rId2"/>
    <p:sldLayoutId id="2147484053" r:id="rId3"/>
    <p:sldLayoutId id="2147484054" r:id="rId4"/>
    <p:sldLayoutId id="2147484055" r:id="rId5"/>
    <p:sldLayoutId id="2147484056" r:id="rId6"/>
    <p:sldLayoutId id="2147484057" r:id="rId7"/>
    <p:sldLayoutId id="2147484058" r:id="rId8"/>
    <p:sldLayoutId id="2147484059" r:id="rId9"/>
    <p:sldLayoutId id="2147484060" r:id="rId10"/>
    <p:sldLayoutId id="2147484061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Document1.doc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2.doc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3.doc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July 2012</a:t>
            </a:r>
            <a:endParaRPr lang="en-US" dirty="0" smtClean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Sameer Vermani, Qualcomm</a:t>
            </a:r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0AAC8984-FAF7-4BDC-8A43-79AF6F406068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38200"/>
            <a:ext cx="7772400" cy="762000"/>
          </a:xfrm>
          <a:noFill/>
        </p:spPr>
        <p:txBody>
          <a:bodyPr/>
          <a:lstStyle/>
          <a:p>
            <a:pPr eaLnBrk="1" hangingPunct="1"/>
            <a:r>
              <a:rPr lang="en-US" sz="2800" dirty="0" smtClean="0"/>
              <a:t>Tail Bits in 1MHz SIG Field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772400" cy="381000"/>
          </a:xfrm>
          <a:noFill/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sz="1800" dirty="0" smtClean="0"/>
              <a:t>Date</a:t>
            </a:r>
            <a:r>
              <a:rPr lang="en-US" sz="1800" smtClean="0"/>
              <a:t>:</a:t>
            </a:r>
            <a:r>
              <a:rPr lang="en-US" sz="1800" b="0" smtClean="0"/>
              <a:t> 2012-07-16</a:t>
            </a:r>
            <a:endParaRPr lang="en-US" sz="1800" b="0" dirty="0" smtClean="0"/>
          </a:p>
        </p:txBody>
      </p:sp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533400" y="19812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032509713"/>
              </p:ext>
            </p:extLst>
          </p:nvPr>
        </p:nvGraphicFramePr>
        <p:xfrm>
          <a:off x="1066800" y="2514600"/>
          <a:ext cx="7096125" cy="4038600"/>
        </p:xfrm>
        <a:graphic>
          <a:graphicData uri="http://schemas.openxmlformats.org/presentationml/2006/ole">
            <p:oleObj spid="_x0000_s1194" name="Document" r:id="rId4" imgW="9096480" imgH="5180200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Sameer Vermani, Qualcomm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858931155"/>
              </p:ext>
            </p:extLst>
          </p:nvPr>
        </p:nvGraphicFramePr>
        <p:xfrm>
          <a:off x="1000125" y="1143000"/>
          <a:ext cx="7048500" cy="5000625"/>
        </p:xfrm>
        <a:graphic>
          <a:graphicData uri="http://schemas.openxmlformats.org/presentationml/2006/ole">
            <p:oleObj spid="_x0000_s5129" name="Document" r:id="rId3" imgW="9267603" imgH="6574911" progId="Word.Document.8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1227221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Sameer Vermani, Qualcomm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968375" y="1371600"/>
          <a:ext cx="6615113" cy="4746625"/>
        </p:xfrm>
        <a:graphic>
          <a:graphicData uri="http://schemas.openxmlformats.org/presentationml/2006/ole">
            <p:oleObj spid="_x0000_s4105" name="Document" r:id="rId3" imgW="9362871" imgH="6574911" progId="Word.Document.8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4217009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6750" y="657225"/>
            <a:ext cx="7772400" cy="609600"/>
          </a:xfrm>
        </p:spPr>
        <p:txBody>
          <a:bodyPr/>
          <a:lstStyle/>
          <a:p>
            <a:r>
              <a:rPr lang="en-US" dirty="0" smtClean="0"/>
              <a:t>Proposal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19200"/>
            <a:ext cx="7772400" cy="5105400"/>
          </a:xfrm>
        </p:spPr>
        <p:txBody>
          <a:bodyPr/>
          <a:lstStyle/>
          <a:p>
            <a:r>
              <a:rPr lang="en-US" sz="1600" dirty="0" smtClean="0"/>
              <a:t>The current spec-frame work document has the following SIG field allocation with Tail bits left TBD as the group wanted to explore tail-biting</a:t>
            </a:r>
          </a:p>
          <a:p>
            <a:endParaRPr lang="en-US" sz="1600" dirty="0" smtClean="0"/>
          </a:p>
          <a:p>
            <a:endParaRPr lang="en-US" sz="1600" dirty="0" smtClean="0"/>
          </a:p>
          <a:p>
            <a:endParaRPr lang="en-US" sz="1600" dirty="0" smtClean="0"/>
          </a:p>
          <a:p>
            <a:endParaRPr lang="en-US" sz="1600" dirty="0" smtClean="0"/>
          </a:p>
          <a:p>
            <a:endParaRPr lang="en-US" sz="1600" dirty="0" smtClean="0"/>
          </a:p>
          <a:p>
            <a:endParaRPr lang="en-US" sz="1600" dirty="0" smtClean="0"/>
          </a:p>
          <a:p>
            <a:endParaRPr lang="en-US" sz="1600" dirty="0" smtClean="0"/>
          </a:p>
          <a:p>
            <a:endParaRPr lang="en-US" sz="1600" dirty="0" smtClean="0"/>
          </a:p>
          <a:p>
            <a:endParaRPr lang="en-US" sz="1600" dirty="0" smtClean="0"/>
          </a:p>
          <a:p>
            <a:endParaRPr lang="en-US" sz="1600" dirty="0" smtClean="0"/>
          </a:p>
          <a:p>
            <a:endParaRPr lang="en-US" sz="1600" dirty="0" smtClean="0"/>
          </a:p>
          <a:p>
            <a:endParaRPr lang="en-US" sz="1600" dirty="0" smtClean="0"/>
          </a:p>
          <a:p>
            <a:endParaRPr lang="en-US" sz="1600" dirty="0" smtClean="0"/>
          </a:p>
          <a:p>
            <a:r>
              <a:rPr lang="en-US" sz="1600" dirty="0" smtClean="0"/>
              <a:t>In this proposal we propose to use 6 tail bits in the 1MHz SIG just like the 2MHz SIG field</a:t>
            </a:r>
          </a:p>
          <a:p>
            <a:pPr lvl="1"/>
            <a:r>
              <a:rPr lang="en-US" sz="1200" dirty="0" smtClean="0"/>
              <a:t>Same as 11n and 11ac SIG fields</a:t>
            </a:r>
          </a:p>
          <a:p>
            <a:pPr lvl="1"/>
            <a:endParaRPr lang="en-US" sz="1200" dirty="0" smtClean="0"/>
          </a:p>
          <a:p>
            <a:endParaRPr lang="en-US" sz="1600" dirty="0" smtClean="0"/>
          </a:p>
          <a:p>
            <a:endParaRPr lang="en-US" sz="1600" dirty="0" smtClean="0"/>
          </a:p>
          <a:p>
            <a:endParaRPr lang="en-US" sz="1600" dirty="0" smtClean="0"/>
          </a:p>
          <a:p>
            <a:endParaRPr lang="en-US" sz="1600" dirty="0" smtClean="0"/>
          </a:p>
          <a:p>
            <a:endParaRPr lang="en-US" sz="1600" dirty="0" smtClean="0"/>
          </a:p>
          <a:p>
            <a:endParaRPr lang="en-US" sz="1600" dirty="0" smtClean="0"/>
          </a:p>
          <a:p>
            <a:endParaRPr lang="en-US" sz="1600" dirty="0" smtClean="0"/>
          </a:p>
          <a:p>
            <a:endParaRPr lang="en-US" sz="1600" dirty="0" smtClean="0"/>
          </a:p>
          <a:p>
            <a:endParaRPr lang="en-US" sz="1600" dirty="0" smtClean="0"/>
          </a:p>
          <a:p>
            <a:endParaRPr lang="en-US" sz="1600" dirty="0" smtClean="0"/>
          </a:p>
          <a:p>
            <a:endParaRPr lang="en-US" sz="1600" dirty="0" smtClean="0"/>
          </a:p>
          <a:p>
            <a:endParaRPr lang="en-US" sz="1600" dirty="0" smtClean="0"/>
          </a:p>
          <a:p>
            <a:endParaRPr lang="en-US" sz="1600" dirty="0" smtClean="0"/>
          </a:p>
          <a:p>
            <a:endParaRPr lang="en-US" sz="1600" dirty="0" smtClean="0"/>
          </a:p>
          <a:p>
            <a:endParaRPr lang="en-US" sz="1600" dirty="0" smtClean="0"/>
          </a:p>
          <a:p>
            <a:endParaRPr lang="en-US" sz="1600" dirty="0" smtClean="0"/>
          </a:p>
          <a:p>
            <a:endParaRPr lang="en-US" sz="1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Sameer Vermani, Qualcomm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graphicFrame>
        <p:nvGraphicFramePr>
          <p:cNvPr id="7" name="Content Placeholder 3"/>
          <p:cNvGraphicFramePr>
            <a:graphicFrameLocks/>
          </p:cNvGraphicFramePr>
          <p:nvPr/>
        </p:nvGraphicFramePr>
        <p:xfrm>
          <a:off x="762000" y="1781175"/>
          <a:ext cx="7619999" cy="3804450"/>
        </p:xfrm>
        <a:graphic>
          <a:graphicData uri="http://schemas.openxmlformats.org/drawingml/2006/table">
            <a:tbl>
              <a:tblPr/>
              <a:tblGrid>
                <a:gridCol w="1698023"/>
                <a:gridCol w="1129623"/>
                <a:gridCol w="4792353"/>
              </a:tblGrid>
              <a:tr h="23713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 smtClean="0">
                          <a:solidFill>
                            <a:srgbClr val="FFFFFF"/>
                          </a:solidFill>
                          <a:latin typeface="Times New Roman"/>
                          <a:ea typeface="Calibri"/>
                        </a:rPr>
                        <a:t>Field of SIG</a:t>
                      </a:r>
                      <a:endParaRPr lang="en-US" sz="900" dirty="0">
                        <a:latin typeface="Calibri"/>
                        <a:ea typeface="Calibri"/>
                      </a:endParaRPr>
                    </a:p>
                  </a:txBody>
                  <a:tcPr marL="80294" marR="80294" marT="40147" marB="40147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33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rgbClr val="FFFFFF"/>
                          </a:solidFill>
                          <a:latin typeface="Times New Roman"/>
                          <a:ea typeface="Calibri"/>
                        </a:rPr>
                        <a:t>Bits </a:t>
                      </a:r>
                      <a:endParaRPr lang="en-US" sz="900" dirty="0">
                        <a:latin typeface="Calibri"/>
                        <a:ea typeface="Calibri"/>
                      </a:endParaRPr>
                    </a:p>
                  </a:txBody>
                  <a:tcPr marL="80294" marR="80294" marT="40147" marB="40147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33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rgbClr val="FFFFFF"/>
                          </a:solidFill>
                          <a:latin typeface="Times New Roman"/>
                          <a:ea typeface="Calibri"/>
                        </a:rPr>
                        <a:t>Comments </a:t>
                      </a:r>
                      <a:endParaRPr lang="en-US" sz="900" dirty="0">
                        <a:latin typeface="Calibri"/>
                        <a:ea typeface="Calibri"/>
                      </a:endParaRPr>
                    </a:p>
                  </a:txBody>
                  <a:tcPr marL="80294" marR="80294" marT="40147" marB="40147">
                    <a:lnL>
                      <a:noFill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33CC"/>
                    </a:solidFill>
                  </a:tcPr>
                </a:tc>
              </a:tr>
              <a:tr h="258994">
                <a:tc>
                  <a:txBody>
                    <a:bodyPr/>
                    <a:lstStyle/>
                    <a:p>
                      <a:pPr marL="0" marR="0">
                        <a:lnSpc>
                          <a:spcPts val="153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+mn-cs"/>
                        </a:rPr>
                        <a:t>N</a:t>
                      </a:r>
                      <a:r>
                        <a:rPr lang="en-US" sz="1100" kern="1200" baseline="-25000" dirty="0" err="1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+mn-cs"/>
                        </a:rPr>
                        <a:t>sts</a:t>
                      </a:r>
                      <a:endParaRPr lang="en-US" sz="1100" kern="1200" baseline="-250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+mn-cs"/>
                      </a:endParaRPr>
                    </a:p>
                  </a:txBody>
                  <a:tcPr marL="80294" marR="80294" marT="40147" marB="40147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53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+mn-cs"/>
                        </a:rPr>
                        <a:t>2</a:t>
                      </a:r>
                      <a:endParaRPr lang="en-US" sz="1100" kern="12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+mn-cs"/>
                      </a:endParaRPr>
                    </a:p>
                  </a:txBody>
                  <a:tcPr marL="80294" marR="80294" marT="40147" marB="40147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53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+mn-cs"/>
                        </a:rPr>
                        <a:t>Number of space-time-streams</a:t>
                      </a:r>
                      <a:endParaRPr lang="en-US" sz="1100" kern="12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+mn-cs"/>
                      </a:endParaRPr>
                    </a:p>
                  </a:txBody>
                  <a:tcPr marL="80294" marR="80294" marT="40147" marB="40147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EC"/>
                    </a:solidFill>
                  </a:tcPr>
                </a:tc>
              </a:tr>
              <a:tr h="258994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ts val="153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+mn-cs"/>
                        </a:rPr>
                        <a:t>SGI</a:t>
                      </a:r>
                      <a:endParaRPr lang="en-US" sz="1100" kern="12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+mn-cs"/>
                      </a:endParaRPr>
                    </a:p>
                  </a:txBody>
                  <a:tcPr marL="80294" marR="80294" marT="40147" marB="40147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ts val="153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+mn-cs"/>
                        </a:rPr>
                        <a:t>1 </a:t>
                      </a:r>
                    </a:p>
                  </a:txBody>
                  <a:tcPr marL="80294" marR="80294" marT="40147" marB="40147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ts val="153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+mn-cs"/>
                        </a:rPr>
                        <a:t>Short Guard Interval</a:t>
                      </a:r>
                      <a:endParaRPr lang="en-US" sz="1100" kern="12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+mn-cs"/>
                      </a:endParaRPr>
                    </a:p>
                  </a:txBody>
                  <a:tcPr marL="80294" marR="80294" marT="40147" marB="40147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EC"/>
                    </a:solidFill>
                  </a:tcPr>
                </a:tc>
              </a:tr>
              <a:tr h="25899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+mn-cs"/>
                        </a:rPr>
                        <a:t>Coding </a:t>
                      </a:r>
                      <a:endParaRPr lang="en-US" sz="1100" kern="1200" dirty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+mn-cs"/>
                      </a:endParaRPr>
                    </a:p>
                  </a:txBody>
                  <a:tcPr marL="80294" marR="80294" marT="40147" marB="40147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+mn-cs"/>
                        </a:rPr>
                        <a:t>2</a:t>
                      </a:r>
                      <a:endParaRPr lang="en-US" sz="1100" kern="1200" dirty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+mn-cs"/>
                      </a:endParaRPr>
                    </a:p>
                  </a:txBody>
                  <a:tcPr marL="80294" marR="80294" marT="40147" marB="40147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+mn-cs"/>
                        </a:rPr>
                        <a:t>1</a:t>
                      </a:r>
                      <a:r>
                        <a:rPr lang="en-US" sz="1100" kern="1200" baseline="30000" dirty="0" smtClean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+mn-cs"/>
                        </a:rPr>
                        <a:t>st</a:t>
                      </a:r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+mn-cs"/>
                        </a:rPr>
                        <a:t> bit is coding</a:t>
                      </a:r>
                      <a:r>
                        <a:rPr lang="en-US" sz="11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+mn-cs"/>
                        </a:rPr>
                        <a:t> type (LDPC/BCC), 2</a:t>
                      </a:r>
                      <a:r>
                        <a:rPr lang="en-US" sz="1100" kern="1200" baseline="30000" dirty="0" smtClean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+mn-cs"/>
                        </a:rPr>
                        <a:t>nd</a:t>
                      </a:r>
                      <a:r>
                        <a:rPr lang="en-US" sz="11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+mn-cs"/>
                        </a:rPr>
                        <a:t> bit is for LDPC </a:t>
                      </a:r>
                      <a:r>
                        <a:rPr lang="en-US" sz="1100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+mn-cs"/>
                        </a:rPr>
                        <a:t>N</a:t>
                      </a:r>
                      <a:r>
                        <a:rPr lang="en-US" sz="1100" kern="1200" baseline="-25000" dirty="0" err="1" smtClean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+mn-cs"/>
                        </a:rPr>
                        <a:t>sym</a:t>
                      </a:r>
                      <a:r>
                        <a:rPr lang="en-US" sz="1100" kern="1200" baseline="-25000" dirty="0" smtClean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+mn-cs"/>
                        </a:rPr>
                        <a:t> </a:t>
                      </a:r>
                      <a:r>
                        <a:rPr lang="en-US" sz="11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+mn-cs"/>
                        </a:rPr>
                        <a:t>ambiguity </a:t>
                      </a:r>
                      <a:endParaRPr lang="en-US" sz="1100" kern="1200" dirty="0">
                        <a:solidFill>
                          <a:schemeClr val="tx1"/>
                        </a:solidFill>
                        <a:latin typeface="+mn-lt"/>
                        <a:ea typeface="Calibri"/>
                        <a:cs typeface="+mn-cs"/>
                      </a:endParaRPr>
                    </a:p>
                  </a:txBody>
                  <a:tcPr marL="80294" marR="80294" marT="40147" marB="40147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EC"/>
                    </a:solidFill>
                  </a:tcPr>
                </a:tc>
              </a:tr>
              <a:tr h="25899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+mn-cs"/>
                        </a:rPr>
                        <a:t>STBC</a:t>
                      </a:r>
                      <a:endParaRPr lang="en-US" sz="1100" kern="12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+mn-cs"/>
                      </a:endParaRPr>
                    </a:p>
                  </a:txBody>
                  <a:tcPr marL="80294" marR="80294" marT="40147" marB="40147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+mn-cs"/>
                        </a:rPr>
                        <a:t>1</a:t>
                      </a:r>
                      <a:endParaRPr lang="en-US" sz="1100" kern="12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+mn-cs"/>
                      </a:endParaRPr>
                    </a:p>
                  </a:txBody>
                  <a:tcPr marL="80294" marR="80294" marT="40147" marB="40147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+mn-cs"/>
                        </a:rPr>
                        <a:t>Same as in 11ac</a:t>
                      </a:r>
                      <a:endParaRPr lang="en-US" sz="1100" kern="12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+mn-cs"/>
                      </a:endParaRPr>
                    </a:p>
                  </a:txBody>
                  <a:tcPr marL="80294" marR="80294" marT="40147" marB="40147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EC"/>
                    </a:solidFill>
                  </a:tcPr>
                </a:tc>
              </a:tr>
              <a:tr h="397988">
                <a:tc>
                  <a:txBody>
                    <a:bodyPr/>
                    <a:lstStyle/>
                    <a:p>
                      <a:pPr marL="0" marR="0">
                        <a:lnSpc>
                          <a:spcPts val="153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MCS</a:t>
                      </a:r>
                      <a:endParaRPr lang="en-US" sz="900" dirty="0">
                        <a:latin typeface="Calibri"/>
                        <a:ea typeface="Calibri"/>
                      </a:endParaRPr>
                    </a:p>
                  </a:txBody>
                  <a:tcPr marL="80294" marR="80294" marT="40147" marB="40147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53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4 </a:t>
                      </a:r>
                      <a:endParaRPr lang="en-US" sz="900" dirty="0">
                        <a:latin typeface="Calibri"/>
                        <a:ea typeface="Calibri"/>
                      </a:endParaRPr>
                    </a:p>
                  </a:txBody>
                  <a:tcPr marL="80294" marR="80294" marT="40147" marB="40147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53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The MCS </a:t>
                      </a: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 for SU case</a:t>
                      </a:r>
                      <a:endParaRPr lang="en-US" sz="900" dirty="0">
                        <a:latin typeface="Calibri"/>
                        <a:ea typeface="Calibri"/>
                      </a:endParaRPr>
                    </a:p>
                  </a:txBody>
                  <a:tcPr marL="80294" marR="80294" marT="40147" marB="40147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EC"/>
                    </a:solidFill>
                  </a:tcPr>
                </a:tc>
              </a:tr>
              <a:tr h="397988">
                <a:tc>
                  <a:txBody>
                    <a:bodyPr/>
                    <a:lstStyle/>
                    <a:p>
                      <a:pPr marL="0" marR="0">
                        <a:lnSpc>
                          <a:spcPts val="153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+mn-cs"/>
                        </a:rPr>
                        <a:t>Aggregation</a:t>
                      </a:r>
                      <a:r>
                        <a:rPr lang="en-US" sz="1100" kern="1200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+mn-cs"/>
                        </a:rPr>
                        <a:t> bit</a:t>
                      </a:r>
                      <a:endParaRPr lang="en-US" sz="1100" kern="12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+mn-cs"/>
                      </a:endParaRPr>
                    </a:p>
                  </a:txBody>
                  <a:tcPr marL="80294" marR="80294" marT="40147" marB="40147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53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+mn-cs"/>
                        </a:rPr>
                        <a:t>1</a:t>
                      </a:r>
                      <a:endParaRPr lang="en-US" sz="1100" kern="12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+mn-cs"/>
                      </a:endParaRPr>
                    </a:p>
                  </a:txBody>
                  <a:tcPr marL="80294" marR="80294" marT="40147" marB="40147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+mn-cs"/>
                        </a:rPr>
                        <a:t>Signals</a:t>
                      </a:r>
                      <a:r>
                        <a:rPr lang="en-US" sz="1100" kern="1200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+mn-cs"/>
                        </a:rPr>
                        <a:t> use of AMPDU</a:t>
                      </a:r>
                      <a:endParaRPr lang="en-US" sz="1100" kern="12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+mn-cs"/>
                      </a:endParaRPr>
                    </a:p>
                  </a:txBody>
                  <a:tcPr marL="80294" marR="80294" marT="40147" marB="40147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EC"/>
                    </a:solidFill>
                  </a:tcPr>
                </a:tc>
              </a:tr>
              <a:tr h="397988">
                <a:tc>
                  <a:txBody>
                    <a:bodyPr/>
                    <a:lstStyle/>
                    <a:p>
                      <a:pPr marL="0" marR="0">
                        <a:lnSpc>
                          <a:spcPts val="153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+mn-cs"/>
                        </a:rPr>
                        <a:t>Length </a:t>
                      </a:r>
                      <a:endParaRPr lang="en-US" sz="1100" kern="12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+mn-cs"/>
                      </a:endParaRPr>
                    </a:p>
                  </a:txBody>
                  <a:tcPr marL="80294" marR="80294" marT="40147" marB="40147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53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+mn-cs"/>
                        </a:rPr>
                        <a:t>9</a:t>
                      </a:r>
                      <a:endParaRPr lang="en-US" sz="1100" kern="12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+mn-cs"/>
                      </a:endParaRPr>
                    </a:p>
                  </a:txBody>
                  <a:tcPr marL="80294" marR="80294" marT="40147" marB="40147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+mn-cs"/>
                        </a:rPr>
                        <a:t>Length field (in symbols when</a:t>
                      </a:r>
                      <a:r>
                        <a:rPr lang="en-US" sz="1100" kern="1200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+mn-cs"/>
                        </a:rPr>
                        <a:t> aggregation is ON, is in bytes when aggregation is OFF, Mandate AMPDU for packet sizes &gt; 511 bytes</a:t>
                      </a:r>
                      <a:endParaRPr lang="en-US" sz="1100" kern="12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+mn-cs"/>
                      </a:endParaRPr>
                    </a:p>
                  </a:txBody>
                  <a:tcPr marL="80294" marR="80294" marT="40147" marB="40147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EC"/>
                    </a:solidFill>
                  </a:tcPr>
                </a:tc>
              </a:tr>
              <a:tr h="23713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+mn-cs"/>
                        </a:rPr>
                        <a:t>ACK Indication</a:t>
                      </a:r>
                      <a:endParaRPr lang="en-US" sz="1100" kern="12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+mn-cs"/>
                      </a:endParaRPr>
                    </a:p>
                  </a:txBody>
                  <a:tcPr marL="80294" marR="80294" marT="40147" marB="40147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+mn-cs"/>
                        </a:rPr>
                        <a:t>2</a:t>
                      </a:r>
                      <a:endParaRPr lang="en-US" sz="1100" kern="12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+mn-cs"/>
                      </a:endParaRPr>
                    </a:p>
                  </a:txBody>
                  <a:tcPr marL="80294" marR="80294" marT="40147" marB="40147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+mn-cs"/>
                        </a:rPr>
                        <a:t>00: </a:t>
                      </a:r>
                      <a:r>
                        <a:rPr lang="en-US" sz="1100" kern="1200" dirty="0" err="1" smtClean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+mn-cs"/>
                        </a:rPr>
                        <a:t>Ack</a:t>
                      </a: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+mn-cs"/>
                        </a:rPr>
                        <a:t>; 01: BA; 10: No </a:t>
                      </a:r>
                      <a:r>
                        <a:rPr lang="en-US" sz="1100" kern="1200" dirty="0" err="1" smtClean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+mn-cs"/>
                        </a:rPr>
                        <a:t>Ack</a:t>
                      </a: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+mn-cs"/>
                        </a:rPr>
                        <a:t>; 11: reserved</a:t>
                      </a:r>
                      <a:endParaRPr lang="en-US" sz="1100" kern="12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+mn-cs"/>
                      </a:endParaRPr>
                    </a:p>
                  </a:txBody>
                  <a:tcPr marL="80294" marR="80294" marT="40147" marB="40147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EC"/>
                    </a:solidFill>
                  </a:tcPr>
                </a:tc>
              </a:tr>
              <a:tr h="23713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+mn-cs"/>
                        </a:rPr>
                        <a:t>Reserved</a:t>
                      </a:r>
                      <a:r>
                        <a:rPr lang="en-US" sz="1100" kern="1200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+mn-cs"/>
                        </a:rPr>
                        <a:t> </a:t>
                      </a:r>
                      <a:endParaRPr lang="en-US" sz="1100" kern="12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+mn-cs"/>
                      </a:endParaRPr>
                    </a:p>
                  </a:txBody>
                  <a:tcPr marL="80294" marR="80294" marT="40147" marB="40147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+mn-cs"/>
                        </a:rPr>
                        <a:t>4</a:t>
                      </a:r>
                      <a:endParaRPr lang="en-US" sz="1100" kern="12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+mn-cs"/>
                      </a:endParaRPr>
                    </a:p>
                  </a:txBody>
                  <a:tcPr marL="80294" marR="80294" marT="40147" marB="40147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+mn-cs"/>
                        </a:rPr>
                        <a:t>Some possible uses are MAC bits  or any other new features etc. Details TBD</a:t>
                      </a:r>
                      <a:endParaRPr lang="en-US" sz="1100" kern="1200" dirty="0">
                        <a:solidFill>
                          <a:srgbClr val="000000"/>
                        </a:solidFill>
                        <a:latin typeface="+mn-lt"/>
                        <a:ea typeface="Calibri"/>
                        <a:cs typeface="+mn-cs"/>
                      </a:endParaRPr>
                    </a:p>
                  </a:txBody>
                  <a:tcPr marL="80294" marR="80294" marT="40147" marB="40147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EC"/>
                    </a:solidFill>
                  </a:tcPr>
                </a:tc>
              </a:tr>
              <a:tr h="23713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+mn-cs"/>
                        </a:rPr>
                        <a:t>CRC</a:t>
                      </a:r>
                      <a:endParaRPr lang="en-US" sz="1100" kern="12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+mn-cs"/>
                      </a:endParaRPr>
                    </a:p>
                  </a:txBody>
                  <a:tcPr marL="80294" marR="80294" marT="40147" marB="40147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+mn-cs"/>
                        </a:rPr>
                        <a:t>4</a:t>
                      </a:r>
                      <a:endParaRPr lang="en-US" sz="1100" kern="12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+mn-cs"/>
                      </a:endParaRPr>
                    </a:p>
                  </a:txBody>
                  <a:tcPr marL="80294" marR="80294" marT="40147" marB="40147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+mn-cs"/>
                        </a:rPr>
                        <a:t>4 bits of  CRC should be enough</a:t>
                      </a:r>
                    </a:p>
                  </a:txBody>
                  <a:tcPr marL="80294" marR="80294" marT="40147" marB="40147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EC"/>
                    </a:solidFill>
                  </a:tcPr>
                </a:tc>
              </a:tr>
              <a:tr h="258994">
                <a:tc>
                  <a:txBody>
                    <a:bodyPr/>
                    <a:lstStyle/>
                    <a:p>
                      <a:pPr marL="0" marR="0">
                        <a:lnSpc>
                          <a:spcPts val="153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rgbClr val="FF0000"/>
                          </a:solidFill>
                          <a:latin typeface="+mn-lt"/>
                          <a:ea typeface="Calibri"/>
                          <a:cs typeface="+mn-cs"/>
                        </a:rPr>
                        <a:t>Tail </a:t>
                      </a:r>
                    </a:p>
                  </a:txBody>
                  <a:tcPr marL="80294" marR="80294" marT="40147" marB="40147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53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rgbClr val="FF0000"/>
                          </a:solidFill>
                          <a:latin typeface="+mn-lt"/>
                          <a:ea typeface="Calibri"/>
                          <a:cs typeface="+mn-cs"/>
                        </a:rPr>
                        <a:t>6 </a:t>
                      </a:r>
                      <a:r>
                        <a:rPr lang="en-US" sz="1100" kern="1200" dirty="0" smtClean="0">
                          <a:solidFill>
                            <a:srgbClr val="FF0000"/>
                          </a:solidFill>
                          <a:latin typeface="+mn-lt"/>
                          <a:ea typeface="Calibri"/>
                          <a:cs typeface="+mn-cs"/>
                        </a:rPr>
                        <a:t>(TBD)</a:t>
                      </a:r>
                      <a:endParaRPr lang="en-US" sz="1100" kern="1200" dirty="0">
                        <a:solidFill>
                          <a:srgbClr val="FF0000"/>
                        </a:solidFill>
                        <a:latin typeface="+mn-lt"/>
                        <a:ea typeface="Calibri"/>
                        <a:cs typeface="+mn-cs"/>
                      </a:endParaRPr>
                    </a:p>
                  </a:txBody>
                  <a:tcPr marL="80294" marR="80294" marT="40147" marB="40147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 smtClean="0">
                          <a:solidFill>
                            <a:srgbClr val="FF0000"/>
                          </a:solidFill>
                          <a:latin typeface="+mn-lt"/>
                          <a:ea typeface="Calibri"/>
                          <a:cs typeface="+mn-cs"/>
                        </a:rPr>
                        <a:t>Tail-biting can be explored</a:t>
                      </a:r>
                      <a:endParaRPr lang="en-US" sz="1100" kern="1200" dirty="0">
                        <a:solidFill>
                          <a:srgbClr val="FF0000"/>
                        </a:solidFill>
                        <a:latin typeface="+mn-lt"/>
                        <a:ea typeface="Calibri"/>
                        <a:cs typeface="+mn-cs"/>
                      </a:endParaRPr>
                    </a:p>
                  </a:txBody>
                  <a:tcPr marL="80294" marR="80294" marT="40147" marB="40147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EC"/>
                    </a:solidFill>
                  </a:tcPr>
                </a:tc>
              </a:tr>
              <a:tr h="258994">
                <a:tc>
                  <a:txBody>
                    <a:bodyPr/>
                    <a:lstStyle/>
                    <a:p>
                      <a:pPr marL="0" marR="0">
                        <a:lnSpc>
                          <a:spcPts val="153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kern="12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+mn-cs"/>
                        </a:rPr>
                        <a:t>Total </a:t>
                      </a:r>
                    </a:p>
                  </a:txBody>
                  <a:tcPr marL="80294" marR="80294" marT="40147" marB="40147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53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kern="12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+mn-cs"/>
                        </a:rPr>
                        <a:t>36</a:t>
                      </a:r>
                      <a:endParaRPr lang="en-US" sz="1100" b="1" kern="12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+mn-cs"/>
                      </a:endParaRPr>
                    </a:p>
                  </a:txBody>
                  <a:tcPr marL="80294" marR="80294" marT="40147" marB="40147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100" kern="12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+mn-cs"/>
                      </a:endParaRPr>
                    </a:p>
                  </a:txBody>
                  <a:tcPr marL="80294" marR="80294" marT="40147" marB="40147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653203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Reason for having tail bits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Does not make sense to have tail-biting just for the purposes of 1MHz SIG</a:t>
            </a:r>
          </a:p>
          <a:p>
            <a:pPr lvl="1"/>
            <a:r>
              <a:rPr lang="en-US" dirty="0" smtClean="0"/>
              <a:t>2MHz data, SIG and 1MHz data do not have tail-biting</a:t>
            </a:r>
          </a:p>
          <a:p>
            <a:pPr lvl="1"/>
            <a:r>
              <a:rPr lang="en-US" dirty="0" smtClean="0"/>
              <a:t>The special processing does not seem worth it for just 1 symbol saving in the preamble</a:t>
            </a:r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Sameer Vermani, Qualcomm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Straw-poll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609600"/>
          </a:xfrm>
        </p:spPr>
        <p:txBody>
          <a:bodyPr/>
          <a:lstStyle/>
          <a:p>
            <a:r>
              <a:rPr lang="en-US" sz="1600" dirty="0" smtClean="0"/>
              <a:t>Do you agree to have 6 tail bits in the 1MHz SIG field and make the following change to the spec framework document (delete the strike-through text below)?</a:t>
            </a:r>
          </a:p>
          <a:p>
            <a:endParaRPr lang="en-US" sz="1600" dirty="0" smtClean="0"/>
          </a:p>
          <a:p>
            <a:pPr lvl="1"/>
            <a:endParaRPr lang="en-US" sz="1400" dirty="0" smtClean="0"/>
          </a:p>
          <a:p>
            <a:endParaRPr lang="en-US" sz="1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Sameer Vermani, Qualcomm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graphicFrame>
        <p:nvGraphicFramePr>
          <p:cNvPr id="7" name="Content Placeholder 3"/>
          <p:cNvGraphicFramePr>
            <a:graphicFrameLocks/>
          </p:cNvGraphicFramePr>
          <p:nvPr/>
        </p:nvGraphicFramePr>
        <p:xfrm>
          <a:off x="990600" y="2438400"/>
          <a:ext cx="7619999" cy="3804450"/>
        </p:xfrm>
        <a:graphic>
          <a:graphicData uri="http://schemas.openxmlformats.org/drawingml/2006/table">
            <a:tbl>
              <a:tblPr/>
              <a:tblGrid>
                <a:gridCol w="1698023"/>
                <a:gridCol w="1129623"/>
                <a:gridCol w="4792353"/>
              </a:tblGrid>
              <a:tr h="23713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 smtClean="0">
                          <a:solidFill>
                            <a:srgbClr val="FFFFFF"/>
                          </a:solidFill>
                          <a:latin typeface="Times New Roman"/>
                          <a:ea typeface="Calibri"/>
                        </a:rPr>
                        <a:t>Field of SIG</a:t>
                      </a:r>
                      <a:endParaRPr lang="en-US" sz="900" dirty="0">
                        <a:latin typeface="Calibri"/>
                        <a:ea typeface="Calibri"/>
                      </a:endParaRPr>
                    </a:p>
                  </a:txBody>
                  <a:tcPr marL="80294" marR="80294" marT="40147" marB="40147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33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rgbClr val="FFFFFF"/>
                          </a:solidFill>
                          <a:latin typeface="Times New Roman"/>
                          <a:ea typeface="Calibri"/>
                        </a:rPr>
                        <a:t>Bits </a:t>
                      </a:r>
                      <a:endParaRPr lang="en-US" sz="900" dirty="0">
                        <a:latin typeface="Calibri"/>
                        <a:ea typeface="Calibri"/>
                      </a:endParaRPr>
                    </a:p>
                  </a:txBody>
                  <a:tcPr marL="80294" marR="80294" marT="40147" marB="40147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33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rgbClr val="FFFFFF"/>
                          </a:solidFill>
                          <a:latin typeface="Times New Roman"/>
                          <a:ea typeface="Calibri"/>
                        </a:rPr>
                        <a:t>Comments </a:t>
                      </a:r>
                      <a:endParaRPr lang="en-US" sz="900" dirty="0">
                        <a:latin typeface="Calibri"/>
                        <a:ea typeface="Calibri"/>
                      </a:endParaRPr>
                    </a:p>
                  </a:txBody>
                  <a:tcPr marL="80294" marR="80294" marT="40147" marB="40147">
                    <a:lnL>
                      <a:noFill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33CC"/>
                    </a:solidFill>
                  </a:tcPr>
                </a:tc>
              </a:tr>
              <a:tr h="258994">
                <a:tc>
                  <a:txBody>
                    <a:bodyPr/>
                    <a:lstStyle/>
                    <a:p>
                      <a:pPr marL="0" marR="0">
                        <a:lnSpc>
                          <a:spcPts val="153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+mn-cs"/>
                        </a:rPr>
                        <a:t>N</a:t>
                      </a:r>
                      <a:r>
                        <a:rPr lang="en-US" sz="1100" kern="1200" baseline="-25000" dirty="0" err="1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+mn-cs"/>
                        </a:rPr>
                        <a:t>sts</a:t>
                      </a:r>
                      <a:endParaRPr lang="en-US" sz="1100" kern="1200" baseline="-250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+mn-cs"/>
                      </a:endParaRPr>
                    </a:p>
                  </a:txBody>
                  <a:tcPr marL="80294" marR="80294" marT="40147" marB="40147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53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+mn-cs"/>
                        </a:rPr>
                        <a:t>2</a:t>
                      </a:r>
                      <a:endParaRPr lang="en-US" sz="1100" kern="12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+mn-cs"/>
                      </a:endParaRPr>
                    </a:p>
                  </a:txBody>
                  <a:tcPr marL="80294" marR="80294" marT="40147" marB="40147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53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+mn-cs"/>
                        </a:rPr>
                        <a:t>Number of space-time-streams</a:t>
                      </a:r>
                      <a:endParaRPr lang="en-US" sz="1100" kern="12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+mn-cs"/>
                      </a:endParaRPr>
                    </a:p>
                  </a:txBody>
                  <a:tcPr marL="80294" marR="80294" marT="40147" marB="40147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EC"/>
                    </a:solidFill>
                  </a:tcPr>
                </a:tc>
              </a:tr>
              <a:tr h="258994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ts val="153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+mn-cs"/>
                        </a:rPr>
                        <a:t>SGI</a:t>
                      </a:r>
                      <a:endParaRPr lang="en-US" sz="1100" kern="12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+mn-cs"/>
                      </a:endParaRPr>
                    </a:p>
                  </a:txBody>
                  <a:tcPr marL="80294" marR="80294" marT="40147" marB="40147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ts val="153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+mn-cs"/>
                        </a:rPr>
                        <a:t>1 </a:t>
                      </a:r>
                    </a:p>
                  </a:txBody>
                  <a:tcPr marL="80294" marR="80294" marT="40147" marB="40147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ts val="153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+mn-cs"/>
                        </a:rPr>
                        <a:t>Short Guard Interval</a:t>
                      </a:r>
                      <a:endParaRPr lang="en-US" sz="1100" kern="12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+mn-cs"/>
                      </a:endParaRPr>
                    </a:p>
                  </a:txBody>
                  <a:tcPr marL="80294" marR="80294" marT="40147" marB="40147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EC"/>
                    </a:solidFill>
                  </a:tcPr>
                </a:tc>
              </a:tr>
              <a:tr h="25899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+mn-cs"/>
                        </a:rPr>
                        <a:t>Coding </a:t>
                      </a:r>
                      <a:endParaRPr lang="en-US" sz="1100" kern="1200" dirty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+mn-cs"/>
                      </a:endParaRPr>
                    </a:p>
                  </a:txBody>
                  <a:tcPr marL="80294" marR="80294" marT="40147" marB="40147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+mn-cs"/>
                        </a:rPr>
                        <a:t>2</a:t>
                      </a:r>
                      <a:endParaRPr lang="en-US" sz="1100" kern="1200" dirty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+mn-cs"/>
                      </a:endParaRPr>
                    </a:p>
                  </a:txBody>
                  <a:tcPr marL="80294" marR="80294" marT="40147" marB="40147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+mn-cs"/>
                        </a:rPr>
                        <a:t>1</a:t>
                      </a:r>
                      <a:r>
                        <a:rPr lang="en-US" sz="1100" kern="1200" baseline="30000" dirty="0" smtClean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+mn-cs"/>
                        </a:rPr>
                        <a:t>st</a:t>
                      </a:r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+mn-cs"/>
                        </a:rPr>
                        <a:t> bit is coding</a:t>
                      </a:r>
                      <a:r>
                        <a:rPr lang="en-US" sz="11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+mn-cs"/>
                        </a:rPr>
                        <a:t> type (LDPC/BCC), 2</a:t>
                      </a:r>
                      <a:r>
                        <a:rPr lang="en-US" sz="1100" kern="1200" baseline="30000" dirty="0" smtClean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+mn-cs"/>
                        </a:rPr>
                        <a:t>nd</a:t>
                      </a:r>
                      <a:r>
                        <a:rPr lang="en-US" sz="11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+mn-cs"/>
                        </a:rPr>
                        <a:t> bit is for LDPC </a:t>
                      </a:r>
                      <a:r>
                        <a:rPr lang="en-US" sz="1100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+mn-cs"/>
                        </a:rPr>
                        <a:t>N</a:t>
                      </a:r>
                      <a:r>
                        <a:rPr lang="en-US" sz="1100" kern="1200" baseline="-25000" dirty="0" err="1" smtClean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+mn-cs"/>
                        </a:rPr>
                        <a:t>sym</a:t>
                      </a:r>
                      <a:r>
                        <a:rPr lang="en-US" sz="1100" kern="1200" baseline="-25000" dirty="0" smtClean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+mn-cs"/>
                        </a:rPr>
                        <a:t> </a:t>
                      </a:r>
                      <a:r>
                        <a:rPr lang="en-US" sz="11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+mn-cs"/>
                        </a:rPr>
                        <a:t>ambiguity </a:t>
                      </a:r>
                      <a:endParaRPr lang="en-US" sz="1100" kern="1200" dirty="0">
                        <a:solidFill>
                          <a:schemeClr val="tx1"/>
                        </a:solidFill>
                        <a:latin typeface="+mn-lt"/>
                        <a:ea typeface="Calibri"/>
                        <a:cs typeface="+mn-cs"/>
                      </a:endParaRPr>
                    </a:p>
                  </a:txBody>
                  <a:tcPr marL="80294" marR="80294" marT="40147" marB="40147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EC"/>
                    </a:solidFill>
                  </a:tcPr>
                </a:tc>
              </a:tr>
              <a:tr h="25899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+mn-cs"/>
                        </a:rPr>
                        <a:t>STBC</a:t>
                      </a:r>
                      <a:endParaRPr lang="en-US" sz="1100" kern="12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+mn-cs"/>
                      </a:endParaRPr>
                    </a:p>
                  </a:txBody>
                  <a:tcPr marL="80294" marR="80294" marT="40147" marB="40147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+mn-cs"/>
                        </a:rPr>
                        <a:t>1</a:t>
                      </a:r>
                      <a:endParaRPr lang="en-US" sz="1100" kern="12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+mn-cs"/>
                      </a:endParaRPr>
                    </a:p>
                  </a:txBody>
                  <a:tcPr marL="80294" marR="80294" marT="40147" marB="40147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+mn-cs"/>
                        </a:rPr>
                        <a:t>Same as in 11ac</a:t>
                      </a:r>
                      <a:endParaRPr lang="en-US" sz="1100" kern="12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+mn-cs"/>
                      </a:endParaRPr>
                    </a:p>
                  </a:txBody>
                  <a:tcPr marL="80294" marR="80294" marT="40147" marB="40147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EC"/>
                    </a:solidFill>
                  </a:tcPr>
                </a:tc>
              </a:tr>
              <a:tr h="397988">
                <a:tc>
                  <a:txBody>
                    <a:bodyPr/>
                    <a:lstStyle/>
                    <a:p>
                      <a:pPr marL="0" marR="0">
                        <a:lnSpc>
                          <a:spcPts val="153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MCS</a:t>
                      </a:r>
                      <a:endParaRPr lang="en-US" sz="900" dirty="0">
                        <a:latin typeface="Calibri"/>
                        <a:ea typeface="Calibri"/>
                      </a:endParaRPr>
                    </a:p>
                  </a:txBody>
                  <a:tcPr marL="80294" marR="80294" marT="40147" marB="40147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53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4 </a:t>
                      </a:r>
                      <a:endParaRPr lang="en-US" sz="900" dirty="0">
                        <a:latin typeface="Calibri"/>
                        <a:ea typeface="Calibri"/>
                      </a:endParaRPr>
                    </a:p>
                  </a:txBody>
                  <a:tcPr marL="80294" marR="80294" marT="40147" marB="40147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53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The MCS </a:t>
                      </a: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 for SU case</a:t>
                      </a:r>
                      <a:endParaRPr lang="en-US" sz="900" dirty="0">
                        <a:latin typeface="Calibri"/>
                        <a:ea typeface="Calibri"/>
                      </a:endParaRPr>
                    </a:p>
                  </a:txBody>
                  <a:tcPr marL="80294" marR="80294" marT="40147" marB="40147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EC"/>
                    </a:solidFill>
                  </a:tcPr>
                </a:tc>
              </a:tr>
              <a:tr h="397988">
                <a:tc>
                  <a:txBody>
                    <a:bodyPr/>
                    <a:lstStyle/>
                    <a:p>
                      <a:pPr marL="0" marR="0">
                        <a:lnSpc>
                          <a:spcPts val="153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+mn-cs"/>
                        </a:rPr>
                        <a:t>Aggregation</a:t>
                      </a:r>
                      <a:r>
                        <a:rPr lang="en-US" sz="1100" kern="1200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+mn-cs"/>
                        </a:rPr>
                        <a:t> bit</a:t>
                      </a:r>
                      <a:endParaRPr lang="en-US" sz="1100" kern="12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+mn-cs"/>
                      </a:endParaRPr>
                    </a:p>
                  </a:txBody>
                  <a:tcPr marL="80294" marR="80294" marT="40147" marB="40147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53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+mn-cs"/>
                        </a:rPr>
                        <a:t>1</a:t>
                      </a:r>
                      <a:endParaRPr lang="en-US" sz="1100" kern="12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+mn-cs"/>
                      </a:endParaRPr>
                    </a:p>
                  </a:txBody>
                  <a:tcPr marL="80294" marR="80294" marT="40147" marB="40147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+mn-cs"/>
                        </a:rPr>
                        <a:t>Signals</a:t>
                      </a:r>
                      <a:r>
                        <a:rPr lang="en-US" sz="1100" kern="1200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+mn-cs"/>
                        </a:rPr>
                        <a:t> use of AMPDU</a:t>
                      </a:r>
                      <a:endParaRPr lang="en-US" sz="1100" kern="12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+mn-cs"/>
                      </a:endParaRPr>
                    </a:p>
                  </a:txBody>
                  <a:tcPr marL="80294" marR="80294" marT="40147" marB="40147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EC"/>
                    </a:solidFill>
                  </a:tcPr>
                </a:tc>
              </a:tr>
              <a:tr h="397988">
                <a:tc>
                  <a:txBody>
                    <a:bodyPr/>
                    <a:lstStyle/>
                    <a:p>
                      <a:pPr marL="0" marR="0">
                        <a:lnSpc>
                          <a:spcPts val="153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+mn-cs"/>
                        </a:rPr>
                        <a:t>Length </a:t>
                      </a:r>
                      <a:endParaRPr lang="en-US" sz="1100" kern="12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+mn-cs"/>
                      </a:endParaRPr>
                    </a:p>
                  </a:txBody>
                  <a:tcPr marL="80294" marR="80294" marT="40147" marB="40147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53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+mn-cs"/>
                        </a:rPr>
                        <a:t>9</a:t>
                      </a:r>
                      <a:endParaRPr lang="en-US" sz="1100" kern="12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+mn-cs"/>
                      </a:endParaRPr>
                    </a:p>
                  </a:txBody>
                  <a:tcPr marL="80294" marR="80294" marT="40147" marB="40147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+mn-cs"/>
                        </a:rPr>
                        <a:t>Length field (in symbols when</a:t>
                      </a:r>
                      <a:r>
                        <a:rPr lang="en-US" sz="1100" kern="1200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+mn-cs"/>
                        </a:rPr>
                        <a:t> aggregation is ON, is in bytes when aggregation is OFF, Mandate AMPDU for packet sizes &gt; 511 bytes</a:t>
                      </a:r>
                      <a:endParaRPr lang="en-US" sz="1100" kern="12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+mn-cs"/>
                      </a:endParaRPr>
                    </a:p>
                  </a:txBody>
                  <a:tcPr marL="80294" marR="80294" marT="40147" marB="40147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EC"/>
                    </a:solidFill>
                  </a:tcPr>
                </a:tc>
              </a:tr>
              <a:tr h="23713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+mn-cs"/>
                        </a:rPr>
                        <a:t>ACK Indication</a:t>
                      </a:r>
                      <a:endParaRPr lang="en-US" sz="1100" kern="12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+mn-cs"/>
                      </a:endParaRPr>
                    </a:p>
                  </a:txBody>
                  <a:tcPr marL="80294" marR="80294" marT="40147" marB="40147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+mn-cs"/>
                        </a:rPr>
                        <a:t>2</a:t>
                      </a:r>
                      <a:endParaRPr lang="en-US" sz="1100" kern="12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+mn-cs"/>
                      </a:endParaRPr>
                    </a:p>
                  </a:txBody>
                  <a:tcPr marL="80294" marR="80294" marT="40147" marB="40147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+mn-cs"/>
                        </a:rPr>
                        <a:t>00: </a:t>
                      </a:r>
                      <a:r>
                        <a:rPr lang="en-US" sz="1100" kern="1200" dirty="0" err="1" smtClean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+mn-cs"/>
                        </a:rPr>
                        <a:t>Ack</a:t>
                      </a: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+mn-cs"/>
                        </a:rPr>
                        <a:t>; 01: BA; 10: No </a:t>
                      </a:r>
                      <a:r>
                        <a:rPr lang="en-US" sz="1100" kern="1200" dirty="0" err="1" smtClean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+mn-cs"/>
                        </a:rPr>
                        <a:t>Ack</a:t>
                      </a: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+mn-cs"/>
                        </a:rPr>
                        <a:t>; 11: reserved</a:t>
                      </a:r>
                      <a:endParaRPr lang="en-US" sz="1100" kern="12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+mn-cs"/>
                      </a:endParaRPr>
                    </a:p>
                  </a:txBody>
                  <a:tcPr marL="80294" marR="80294" marT="40147" marB="40147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EC"/>
                    </a:solidFill>
                  </a:tcPr>
                </a:tc>
              </a:tr>
              <a:tr h="23713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+mn-cs"/>
                        </a:rPr>
                        <a:t>Reserved</a:t>
                      </a:r>
                      <a:r>
                        <a:rPr lang="en-US" sz="1100" kern="1200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+mn-cs"/>
                        </a:rPr>
                        <a:t> </a:t>
                      </a:r>
                      <a:endParaRPr lang="en-US" sz="1100" kern="12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+mn-cs"/>
                      </a:endParaRPr>
                    </a:p>
                  </a:txBody>
                  <a:tcPr marL="80294" marR="80294" marT="40147" marB="40147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+mn-cs"/>
                        </a:rPr>
                        <a:t>4</a:t>
                      </a:r>
                      <a:endParaRPr lang="en-US" sz="1100" kern="12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+mn-cs"/>
                      </a:endParaRPr>
                    </a:p>
                  </a:txBody>
                  <a:tcPr marL="80294" marR="80294" marT="40147" marB="40147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+mn-cs"/>
                        </a:rPr>
                        <a:t>Some possible uses are MAC bits  or any other new features etc. Details TBD</a:t>
                      </a:r>
                      <a:endParaRPr lang="en-US" sz="1100" kern="1200" dirty="0">
                        <a:solidFill>
                          <a:srgbClr val="000000"/>
                        </a:solidFill>
                        <a:latin typeface="+mn-lt"/>
                        <a:ea typeface="Calibri"/>
                        <a:cs typeface="+mn-cs"/>
                      </a:endParaRPr>
                    </a:p>
                  </a:txBody>
                  <a:tcPr marL="80294" marR="80294" marT="40147" marB="40147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EC"/>
                    </a:solidFill>
                  </a:tcPr>
                </a:tc>
              </a:tr>
              <a:tr h="23713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+mn-cs"/>
                        </a:rPr>
                        <a:t>CRC</a:t>
                      </a:r>
                      <a:endParaRPr lang="en-US" sz="1100" kern="12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+mn-cs"/>
                      </a:endParaRPr>
                    </a:p>
                  </a:txBody>
                  <a:tcPr marL="80294" marR="80294" marT="40147" marB="40147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+mn-cs"/>
                        </a:rPr>
                        <a:t>4</a:t>
                      </a:r>
                      <a:endParaRPr lang="en-US" sz="1100" kern="12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+mn-cs"/>
                      </a:endParaRPr>
                    </a:p>
                  </a:txBody>
                  <a:tcPr marL="80294" marR="80294" marT="40147" marB="40147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+mn-cs"/>
                        </a:rPr>
                        <a:t>4 bits of  CRC should be enough</a:t>
                      </a:r>
                    </a:p>
                  </a:txBody>
                  <a:tcPr marL="80294" marR="80294" marT="40147" marB="40147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EC"/>
                    </a:solidFill>
                  </a:tcPr>
                </a:tc>
              </a:tr>
              <a:tr h="258994">
                <a:tc>
                  <a:txBody>
                    <a:bodyPr/>
                    <a:lstStyle/>
                    <a:p>
                      <a:pPr marL="0" marR="0">
                        <a:lnSpc>
                          <a:spcPts val="153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rgbClr val="FF0000"/>
                          </a:solidFill>
                          <a:latin typeface="+mn-lt"/>
                          <a:ea typeface="Calibri"/>
                          <a:cs typeface="+mn-cs"/>
                        </a:rPr>
                        <a:t>Tail </a:t>
                      </a:r>
                    </a:p>
                  </a:txBody>
                  <a:tcPr marL="80294" marR="80294" marT="40147" marB="40147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53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rgbClr val="FF0000"/>
                          </a:solidFill>
                          <a:latin typeface="+mn-lt"/>
                          <a:ea typeface="Calibri"/>
                          <a:cs typeface="+mn-cs"/>
                        </a:rPr>
                        <a:t>6 </a:t>
                      </a:r>
                      <a:r>
                        <a:rPr lang="en-US" sz="1100" strike="sngStrike" kern="1200" dirty="0" smtClean="0">
                          <a:solidFill>
                            <a:srgbClr val="FF0000"/>
                          </a:solidFill>
                          <a:latin typeface="+mn-lt"/>
                          <a:ea typeface="Calibri"/>
                          <a:cs typeface="+mn-cs"/>
                        </a:rPr>
                        <a:t>(TBD)</a:t>
                      </a:r>
                      <a:endParaRPr lang="en-US" sz="1100" strike="sngStrike" kern="1200" dirty="0">
                        <a:solidFill>
                          <a:srgbClr val="FF0000"/>
                        </a:solidFill>
                        <a:latin typeface="+mn-lt"/>
                        <a:ea typeface="Calibri"/>
                        <a:cs typeface="+mn-cs"/>
                      </a:endParaRPr>
                    </a:p>
                  </a:txBody>
                  <a:tcPr marL="80294" marR="80294" marT="40147" marB="40147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strike="sngStrike" kern="1200" dirty="0" smtClean="0">
                          <a:solidFill>
                            <a:srgbClr val="FF0000"/>
                          </a:solidFill>
                          <a:latin typeface="+mn-lt"/>
                          <a:ea typeface="Calibri"/>
                          <a:cs typeface="+mn-cs"/>
                        </a:rPr>
                        <a:t>Tail-biting can be explored</a:t>
                      </a:r>
                      <a:endParaRPr lang="en-US" sz="1100" strike="sngStrike" kern="1200" dirty="0">
                        <a:solidFill>
                          <a:srgbClr val="FF0000"/>
                        </a:solidFill>
                        <a:latin typeface="+mn-lt"/>
                        <a:ea typeface="Calibri"/>
                        <a:cs typeface="+mn-cs"/>
                      </a:endParaRPr>
                    </a:p>
                  </a:txBody>
                  <a:tcPr marL="80294" marR="80294" marT="40147" marB="40147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EC"/>
                    </a:solidFill>
                  </a:tcPr>
                </a:tc>
              </a:tr>
              <a:tr h="258994">
                <a:tc>
                  <a:txBody>
                    <a:bodyPr/>
                    <a:lstStyle/>
                    <a:p>
                      <a:pPr marL="0" marR="0">
                        <a:lnSpc>
                          <a:spcPts val="153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kern="12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+mn-cs"/>
                        </a:rPr>
                        <a:t>Total </a:t>
                      </a:r>
                    </a:p>
                  </a:txBody>
                  <a:tcPr marL="80294" marR="80294" marT="40147" marB="40147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53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kern="12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+mn-cs"/>
                        </a:rPr>
                        <a:t>36</a:t>
                      </a:r>
                      <a:endParaRPr lang="en-US" sz="1100" b="1" kern="12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+mn-cs"/>
                      </a:endParaRPr>
                    </a:p>
                  </a:txBody>
                  <a:tcPr marL="80294" marR="80294" marT="40147" marB="40147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100" kern="12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+mn-cs"/>
                      </a:endParaRPr>
                    </a:p>
                  </a:txBody>
                  <a:tcPr marL="80294" marR="80294" marT="40147" marB="40147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609600"/>
          </a:xfrm>
        </p:spPr>
        <p:txBody>
          <a:bodyPr/>
          <a:lstStyle/>
          <a:p>
            <a:r>
              <a:rPr lang="en-US" sz="1600" dirty="0" smtClean="0"/>
              <a:t>Move to have 6 tail bits in the 1MHz SIG field and make the following change to the spec framework document (delete the strike-through text below)?</a:t>
            </a:r>
          </a:p>
          <a:p>
            <a:endParaRPr lang="en-US" sz="1600" dirty="0" smtClean="0"/>
          </a:p>
          <a:p>
            <a:pPr lvl="1"/>
            <a:endParaRPr lang="en-US" sz="1400" dirty="0" smtClean="0"/>
          </a:p>
          <a:p>
            <a:endParaRPr lang="en-US" sz="1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Sameer Vermani, Qualcomm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graphicFrame>
        <p:nvGraphicFramePr>
          <p:cNvPr id="7" name="Content Placeholder 3"/>
          <p:cNvGraphicFramePr>
            <a:graphicFrameLocks/>
          </p:cNvGraphicFramePr>
          <p:nvPr/>
        </p:nvGraphicFramePr>
        <p:xfrm>
          <a:off x="990600" y="2324100"/>
          <a:ext cx="7619999" cy="3804450"/>
        </p:xfrm>
        <a:graphic>
          <a:graphicData uri="http://schemas.openxmlformats.org/drawingml/2006/table">
            <a:tbl>
              <a:tblPr/>
              <a:tblGrid>
                <a:gridCol w="1698023"/>
                <a:gridCol w="1129623"/>
                <a:gridCol w="4792353"/>
              </a:tblGrid>
              <a:tr h="23713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 smtClean="0">
                          <a:solidFill>
                            <a:srgbClr val="FFFFFF"/>
                          </a:solidFill>
                          <a:latin typeface="Times New Roman"/>
                          <a:ea typeface="Calibri"/>
                        </a:rPr>
                        <a:t>Field of SIG</a:t>
                      </a:r>
                      <a:endParaRPr lang="en-US" sz="900" dirty="0">
                        <a:latin typeface="Calibri"/>
                        <a:ea typeface="Calibri"/>
                      </a:endParaRPr>
                    </a:p>
                  </a:txBody>
                  <a:tcPr marL="80294" marR="80294" marT="40147" marB="40147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33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rgbClr val="FFFFFF"/>
                          </a:solidFill>
                          <a:latin typeface="Times New Roman"/>
                          <a:ea typeface="Calibri"/>
                        </a:rPr>
                        <a:t>Bits </a:t>
                      </a:r>
                      <a:endParaRPr lang="en-US" sz="900" dirty="0">
                        <a:latin typeface="Calibri"/>
                        <a:ea typeface="Calibri"/>
                      </a:endParaRPr>
                    </a:p>
                  </a:txBody>
                  <a:tcPr marL="80294" marR="80294" marT="40147" marB="40147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33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rgbClr val="FFFFFF"/>
                          </a:solidFill>
                          <a:latin typeface="Times New Roman"/>
                          <a:ea typeface="Calibri"/>
                        </a:rPr>
                        <a:t>Comments </a:t>
                      </a:r>
                      <a:endParaRPr lang="en-US" sz="900" dirty="0">
                        <a:latin typeface="Calibri"/>
                        <a:ea typeface="Calibri"/>
                      </a:endParaRPr>
                    </a:p>
                  </a:txBody>
                  <a:tcPr marL="80294" marR="80294" marT="40147" marB="40147">
                    <a:lnL>
                      <a:noFill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33CC"/>
                    </a:solidFill>
                  </a:tcPr>
                </a:tc>
              </a:tr>
              <a:tr h="258994">
                <a:tc>
                  <a:txBody>
                    <a:bodyPr/>
                    <a:lstStyle/>
                    <a:p>
                      <a:pPr marL="0" marR="0">
                        <a:lnSpc>
                          <a:spcPts val="153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+mn-cs"/>
                        </a:rPr>
                        <a:t>N</a:t>
                      </a:r>
                      <a:r>
                        <a:rPr lang="en-US" sz="1100" kern="1200" baseline="-25000" dirty="0" err="1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+mn-cs"/>
                        </a:rPr>
                        <a:t>sts</a:t>
                      </a:r>
                      <a:endParaRPr lang="en-US" sz="1100" kern="1200" baseline="-250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+mn-cs"/>
                      </a:endParaRPr>
                    </a:p>
                  </a:txBody>
                  <a:tcPr marL="80294" marR="80294" marT="40147" marB="40147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53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+mn-cs"/>
                        </a:rPr>
                        <a:t>2</a:t>
                      </a:r>
                      <a:endParaRPr lang="en-US" sz="1100" kern="12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+mn-cs"/>
                      </a:endParaRPr>
                    </a:p>
                  </a:txBody>
                  <a:tcPr marL="80294" marR="80294" marT="40147" marB="40147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53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+mn-cs"/>
                        </a:rPr>
                        <a:t>Number of space-time-streams</a:t>
                      </a:r>
                      <a:endParaRPr lang="en-US" sz="1100" kern="12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+mn-cs"/>
                      </a:endParaRPr>
                    </a:p>
                  </a:txBody>
                  <a:tcPr marL="80294" marR="80294" marT="40147" marB="40147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EC"/>
                    </a:solidFill>
                  </a:tcPr>
                </a:tc>
              </a:tr>
              <a:tr h="258994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ts val="153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+mn-cs"/>
                        </a:rPr>
                        <a:t>SGI</a:t>
                      </a:r>
                      <a:endParaRPr lang="en-US" sz="1100" kern="12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+mn-cs"/>
                      </a:endParaRPr>
                    </a:p>
                  </a:txBody>
                  <a:tcPr marL="80294" marR="80294" marT="40147" marB="40147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ts val="153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+mn-cs"/>
                        </a:rPr>
                        <a:t>1 </a:t>
                      </a:r>
                    </a:p>
                  </a:txBody>
                  <a:tcPr marL="80294" marR="80294" marT="40147" marB="40147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ts val="153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+mn-cs"/>
                        </a:rPr>
                        <a:t>Short Guard Interval</a:t>
                      </a:r>
                      <a:endParaRPr lang="en-US" sz="1100" kern="12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+mn-cs"/>
                      </a:endParaRPr>
                    </a:p>
                  </a:txBody>
                  <a:tcPr marL="80294" marR="80294" marT="40147" marB="40147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EC"/>
                    </a:solidFill>
                  </a:tcPr>
                </a:tc>
              </a:tr>
              <a:tr h="25899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+mn-cs"/>
                        </a:rPr>
                        <a:t>Coding </a:t>
                      </a:r>
                      <a:endParaRPr lang="en-US" sz="1100" kern="1200" dirty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+mn-cs"/>
                      </a:endParaRPr>
                    </a:p>
                  </a:txBody>
                  <a:tcPr marL="80294" marR="80294" marT="40147" marB="40147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+mn-cs"/>
                        </a:rPr>
                        <a:t>2</a:t>
                      </a:r>
                      <a:endParaRPr lang="en-US" sz="1100" kern="1200" dirty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+mn-cs"/>
                      </a:endParaRPr>
                    </a:p>
                  </a:txBody>
                  <a:tcPr marL="80294" marR="80294" marT="40147" marB="40147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+mn-cs"/>
                        </a:rPr>
                        <a:t>1</a:t>
                      </a:r>
                      <a:r>
                        <a:rPr lang="en-US" sz="1100" kern="1200" baseline="30000" dirty="0" smtClean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+mn-cs"/>
                        </a:rPr>
                        <a:t>st</a:t>
                      </a:r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+mn-cs"/>
                        </a:rPr>
                        <a:t> bit is coding</a:t>
                      </a:r>
                      <a:r>
                        <a:rPr lang="en-US" sz="11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+mn-cs"/>
                        </a:rPr>
                        <a:t> type (LDPC/BCC), 2</a:t>
                      </a:r>
                      <a:r>
                        <a:rPr lang="en-US" sz="1100" kern="1200" baseline="30000" dirty="0" smtClean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+mn-cs"/>
                        </a:rPr>
                        <a:t>nd</a:t>
                      </a:r>
                      <a:r>
                        <a:rPr lang="en-US" sz="11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+mn-cs"/>
                        </a:rPr>
                        <a:t> bit is for LDPC </a:t>
                      </a:r>
                      <a:r>
                        <a:rPr lang="en-US" sz="1100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+mn-cs"/>
                        </a:rPr>
                        <a:t>N</a:t>
                      </a:r>
                      <a:r>
                        <a:rPr lang="en-US" sz="1100" kern="1200" baseline="-25000" dirty="0" err="1" smtClean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+mn-cs"/>
                        </a:rPr>
                        <a:t>sym</a:t>
                      </a:r>
                      <a:r>
                        <a:rPr lang="en-US" sz="1100" kern="1200" baseline="-25000" dirty="0" smtClean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+mn-cs"/>
                        </a:rPr>
                        <a:t> </a:t>
                      </a:r>
                      <a:r>
                        <a:rPr lang="en-US" sz="11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+mn-cs"/>
                        </a:rPr>
                        <a:t>ambiguity </a:t>
                      </a:r>
                      <a:endParaRPr lang="en-US" sz="1100" kern="1200" dirty="0">
                        <a:solidFill>
                          <a:schemeClr val="tx1"/>
                        </a:solidFill>
                        <a:latin typeface="+mn-lt"/>
                        <a:ea typeface="Calibri"/>
                        <a:cs typeface="+mn-cs"/>
                      </a:endParaRPr>
                    </a:p>
                  </a:txBody>
                  <a:tcPr marL="80294" marR="80294" marT="40147" marB="40147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EC"/>
                    </a:solidFill>
                  </a:tcPr>
                </a:tc>
              </a:tr>
              <a:tr h="25899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+mn-cs"/>
                        </a:rPr>
                        <a:t>STBC</a:t>
                      </a:r>
                      <a:endParaRPr lang="en-US" sz="1100" kern="12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+mn-cs"/>
                      </a:endParaRPr>
                    </a:p>
                  </a:txBody>
                  <a:tcPr marL="80294" marR="80294" marT="40147" marB="40147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+mn-cs"/>
                        </a:rPr>
                        <a:t>1</a:t>
                      </a:r>
                      <a:endParaRPr lang="en-US" sz="1100" kern="12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+mn-cs"/>
                      </a:endParaRPr>
                    </a:p>
                  </a:txBody>
                  <a:tcPr marL="80294" marR="80294" marT="40147" marB="40147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+mn-cs"/>
                        </a:rPr>
                        <a:t>Same as in 11ac</a:t>
                      </a:r>
                      <a:endParaRPr lang="en-US" sz="1100" kern="12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+mn-cs"/>
                      </a:endParaRPr>
                    </a:p>
                  </a:txBody>
                  <a:tcPr marL="80294" marR="80294" marT="40147" marB="40147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EC"/>
                    </a:solidFill>
                  </a:tcPr>
                </a:tc>
              </a:tr>
              <a:tr h="397988">
                <a:tc>
                  <a:txBody>
                    <a:bodyPr/>
                    <a:lstStyle/>
                    <a:p>
                      <a:pPr marL="0" marR="0">
                        <a:lnSpc>
                          <a:spcPts val="153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MCS</a:t>
                      </a:r>
                      <a:endParaRPr lang="en-US" sz="900" dirty="0">
                        <a:latin typeface="Calibri"/>
                        <a:ea typeface="Calibri"/>
                      </a:endParaRPr>
                    </a:p>
                  </a:txBody>
                  <a:tcPr marL="80294" marR="80294" marT="40147" marB="40147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53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4 </a:t>
                      </a:r>
                      <a:endParaRPr lang="en-US" sz="900" dirty="0">
                        <a:latin typeface="Calibri"/>
                        <a:ea typeface="Calibri"/>
                      </a:endParaRPr>
                    </a:p>
                  </a:txBody>
                  <a:tcPr marL="80294" marR="80294" marT="40147" marB="40147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53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The MCS </a:t>
                      </a: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 for SU case</a:t>
                      </a:r>
                      <a:endParaRPr lang="en-US" sz="900" dirty="0">
                        <a:latin typeface="Calibri"/>
                        <a:ea typeface="Calibri"/>
                      </a:endParaRPr>
                    </a:p>
                  </a:txBody>
                  <a:tcPr marL="80294" marR="80294" marT="40147" marB="40147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EC"/>
                    </a:solidFill>
                  </a:tcPr>
                </a:tc>
              </a:tr>
              <a:tr h="397988">
                <a:tc>
                  <a:txBody>
                    <a:bodyPr/>
                    <a:lstStyle/>
                    <a:p>
                      <a:pPr marL="0" marR="0">
                        <a:lnSpc>
                          <a:spcPts val="153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+mn-cs"/>
                        </a:rPr>
                        <a:t>Aggregation</a:t>
                      </a:r>
                      <a:r>
                        <a:rPr lang="en-US" sz="1100" kern="1200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+mn-cs"/>
                        </a:rPr>
                        <a:t> bit</a:t>
                      </a:r>
                      <a:endParaRPr lang="en-US" sz="1100" kern="12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+mn-cs"/>
                      </a:endParaRPr>
                    </a:p>
                  </a:txBody>
                  <a:tcPr marL="80294" marR="80294" marT="40147" marB="40147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53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+mn-cs"/>
                        </a:rPr>
                        <a:t>1</a:t>
                      </a:r>
                      <a:endParaRPr lang="en-US" sz="1100" kern="12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+mn-cs"/>
                      </a:endParaRPr>
                    </a:p>
                  </a:txBody>
                  <a:tcPr marL="80294" marR="80294" marT="40147" marB="40147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+mn-cs"/>
                        </a:rPr>
                        <a:t>Signals</a:t>
                      </a:r>
                      <a:r>
                        <a:rPr lang="en-US" sz="1100" kern="1200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+mn-cs"/>
                        </a:rPr>
                        <a:t> use of AMPDU</a:t>
                      </a:r>
                      <a:endParaRPr lang="en-US" sz="1100" kern="12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+mn-cs"/>
                      </a:endParaRPr>
                    </a:p>
                  </a:txBody>
                  <a:tcPr marL="80294" marR="80294" marT="40147" marB="40147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EC"/>
                    </a:solidFill>
                  </a:tcPr>
                </a:tc>
              </a:tr>
              <a:tr h="397988">
                <a:tc>
                  <a:txBody>
                    <a:bodyPr/>
                    <a:lstStyle/>
                    <a:p>
                      <a:pPr marL="0" marR="0">
                        <a:lnSpc>
                          <a:spcPts val="153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+mn-cs"/>
                        </a:rPr>
                        <a:t>Length </a:t>
                      </a:r>
                      <a:endParaRPr lang="en-US" sz="1100" kern="12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+mn-cs"/>
                      </a:endParaRPr>
                    </a:p>
                  </a:txBody>
                  <a:tcPr marL="80294" marR="80294" marT="40147" marB="40147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53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+mn-cs"/>
                        </a:rPr>
                        <a:t>9</a:t>
                      </a:r>
                      <a:endParaRPr lang="en-US" sz="1100" kern="12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+mn-cs"/>
                      </a:endParaRPr>
                    </a:p>
                  </a:txBody>
                  <a:tcPr marL="80294" marR="80294" marT="40147" marB="40147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+mn-cs"/>
                        </a:rPr>
                        <a:t>Length field (in symbols when</a:t>
                      </a:r>
                      <a:r>
                        <a:rPr lang="en-US" sz="1100" kern="1200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+mn-cs"/>
                        </a:rPr>
                        <a:t> aggregation is ON, is in bytes when aggregation is OFF, Mandate AMPDU for packet sizes &gt; 511 bytes</a:t>
                      </a:r>
                      <a:endParaRPr lang="en-US" sz="1100" kern="12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+mn-cs"/>
                      </a:endParaRPr>
                    </a:p>
                  </a:txBody>
                  <a:tcPr marL="80294" marR="80294" marT="40147" marB="40147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EC"/>
                    </a:solidFill>
                  </a:tcPr>
                </a:tc>
              </a:tr>
              <a:tr h="23713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+mn-cs"/>
                        </a:rPr>
                        <a:t>ACK Indication</a:t>
                      </a:r>
                      <a:endParaRPr lang="en-US" sz="1100" kern="12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+mn-cs"/>
                      </a:endParaRPr>
                    </a:p>
                  </a:txBody>
                  <a:tcPr marL="80294" marR="80294" marT="40147" marB="40147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+mn-cs"/>
                        </a:rPr>
                        <a:t>2</a:t>
                      </a:r>
                      <a:endParaRPr lang="en-US" sz="1100" kern="12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+mn-cs"/>
                      </a:endParaRPr>
                    </a:p>
                  </a:txBody>
                  <a:tcPr marL="80294" marR="80294" marT="40147" marB="40147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+mn-cs"/>
                        </a:rPr>
                        <a:t>00: </a:t>
                      </a:r>
                      <a:r>
                        <a:rPr lang="en-US" sz="1100" kern="1200" dirty="0" err="1" smtClean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+mn-cs"/>
                        </a:rPr>
                        <a:t>Ack</a:t>
                      </a: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+mn-cs"/>
                        </a:rPr>
                        <a:t>; 01: BA; 10: No </a:t>
                      </a:r>
                      <a:r>
                        <a:rPr lang="en-US" sz="1100" kern="1200" dirty="0" err="1" smtClean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+mn-cs"/>
                        </a:rPr>
                        <a:t>Ack</a:t>
                      </a: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+mn-cs"/>
                        </a:rPr>
                        <a:t>; 11: reserved</a:t>
                      </a:r>
                      <a:endParaRPr lang="en-US" sz="1100" kern="12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+mn-cs"/>
                      </a:endParaRPr>
                    </a:p>
                  </a:txBody>
                  <a:tcPr marL="80294" marR="80294" marT="40147" marB="40147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EC"/>
                    </a:solidFill>
                  </a:tcPr>
                </a:tc>
              </a:tr>
              <a:tr h="23713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+mn-cs"/>
                        </a:rPr>
                        <a:t>Reserved</a:t>
                      </a:r>
                      <a:r>
                        <a:rPr lang="en-US" sz="1100" kern="1200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+mn-cs"/>
                        </a:rPr>
                        <a:t> </a:t>
                      </a:r>
                      <a:endParaRPr lang="en-US" sz="1100" kern="12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+mn-cs"/>
                      </a:endParaRPr>
                    </a:p>
                  </a:txBody>
                  <a:tcPr marL="80294" marR="80294" marT="40147" marB="40147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+mn-cs"/>
                        </a:rPr>
                        <a:t>4</a:t>
                      </a:r>
                      <a:endParaRPr lang="en-US" sz="1100" kern="12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+mn-cs"/>
                      </a:endParaRPr>
                    </a:p>
                  </a:txBody>
                  <a:tcPr marL="80294" marR="80294" marT="40147" marB="40147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+mn-cs"/>
                        </a:rPr>
                        <a:t>Some possible uses are MAC bits  or any other new features etc. Details TBD</a:t>
                      </a:r>
                      <a:endParaRPr lang="en-US" sz="1100" kern="1200" dirty="0">
                        <a:solidFill>
                          <a:srgbClr val="000000"/>
                        </a:solidFill>
                        <a:latin typeface="+mn-lt"/>
                        <a:ea typeface="Calibri"/>
                        <a:cs typeface="+mn-cs"/>
                      </a:endParaRPr>
                    </a:p>
                  </a:txBody>
                  <a:tcPr marL="80294" marR="80294" marT="40147" marB="40147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EC"/>
                    </a:solidFill>
                  </a:tcPr>
                </a:tc>
              </a:tr>
              <a:tr h="23713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+mn-cs"/>
                        </a:rPr>
                        <a:t>CRC</a:t>
                      </a:r>
                      <a:endParaRPr lang="en-US" sz="1100" kern="12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+mn-cs"/>
                      </a:endParaRPr>
                    </a:p>
                  </a:txBody>
                  <a:tcPr marL="80294" marR="80294" marT="40147" marB="40147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+mn-cs"/>
                        </a:rPr>
                        <a:t>4</a:t>
                      </a:r>
                      <a:endParaRPr lang="en-US" sz="1100" kern="12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+mn-cs"/>
                      </a:endParaRPr>
                    </a:p>
                  </a:txBody>
                  <a:tcPr marL="80294" marR="80294" marT="40147" marB="40147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+mn-cs"/>
                        </a:rPr>
                        <a:t>4 bits of  CRC should be enough</a:t>
                      </a:r>
                    </a:p>
                  </a:txBody>
                  <a:tcPr marL="80294" marR="80294" marT="40147" marB="40147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EC"/>
                    </a:solidFill>
                  </a:tcPr>
                </a:tc>
              </a:tr>
              <a:tr h="258994">
                <a:tc>
                  <a:txBody>
                    <a:bodyPr/>
                    <a:lstStyle/>
                    <a:p>
                      <a:pPr marL="0" marR="0">
                        <a:lnSpc>
                          <a:spcPts val="153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rgbClr val="FF0000"/>
                          </a:solidFill>
                          <a:latin typeface="+mn-lt"/>
                          <a:ea typeface="Calibri"/>
                          <a:cs typeface="+mn-cs"/>
                        </a:rPr>
                        <a:t>Tail </a:t>
                      </a:r>
                    </a:p>
                  </a:txBody>
                  <a:tcPr marL="80294" marR="80294" marT="40147" marB="40147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53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rgbClr val="FF0000"/>
                          </a:solidFill>
                          <a:latin typeface="+mn-lt"/>
                          <a:ea typeface="Calibri"/>
                          <a:cs typeface="+mn-cs"/>
                        </a:rPr>
                        <a:t>6 </a:t>
                      </a:r>
                      <a:r>
                        <a:rPr lang="en-US" sz="1100" strike="sngStrike" kern="1200" dirty="0" smtClean="0">
                          <a:solidFill>
                            <a:srgbClr val="FF0000"/>
                          </a:solidFill>
                          <a:latin typeface="+mn-lt"/>
                          <a:ea typeface="Calibri"/>
                          <a:cs typeface="+mn-cs"/>
                        </a:rPr>
                        <a:t>(TBD)</a:t>
                      </a:r>
                      <a:endParaRPr lang="en-US" sz="1100" strike="sngStrike" kern="1200" dirty="0">
                        <a:solidFill>
                          <a:srgbClr val="FF0000"/>
                        </a:solidFill>
                        <a:latin typeface="+mn-lt"/>
                        <a:ea typeface="Calibri"/>
                        <a:cs typeface="+mn-cs"/>
                      </a:endParaRPr>
                    </a:p>
                  </a:txBody>
                  <a:tcPr marL="80294" marR="80294" marT="40147" marB="40147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strike="sngStrike" kern="1200" dirty="0" smtClean="0">
                          <a:solidFill>
                            <a:srgbClr val="FF0000"/>
                          </a:solidFill>
                          <a:latin typeface="+mn-lt"/>
                          <a:ea typeface="Calibri"/>
                          <a:cs typeface="+mn-cs"/>
                        </a:rPr>
                        <a:t>Tail-biting can be explored</a:t>
                      </a:r>
                      <a:endParaRPr lang="en-US" sz="1100" strike="sngStrike" kern="1200" dirty="0">
                        <a:solidFill>
                          <a:srgbClr val="FF0000"/>
                        </a:solidFill>
                        <a:latin typeface="+mn-lt"/>
                        <a:ea typeface="Calibri"/>
                        <a:cs typeface="+mn-cs"/>
                      </a:endParaRPr>
                    </a:p>
                  </a:txBody>
                  <a:tcPr marL="80294" marR="80294" marT="40147" marB="40147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EC"/>
                    </a:solidFill>
                  </a:tcPr>
                </a:tc>
              </a:tr>
              <a:tr h="258994">
                <a:tc>
                  <a:txBody>
                    <a:bodyPr/>
                    <a:lstStyle/>
                    <a:p>
                      <a:pPr marL="0" marR="0">
                        <a:lnSpc>
                          <a:spcPts val="153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kern="12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+mn-cs"/>
                        </a:rPr>
                        <a:t>Total </a:t>
                      </a:r>
                    </a:p>
                  </a:txBody>
                  <a:tcPr marL="80294" marR="80294" marT="40147" marB="40147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53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kern="12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+mn-cs"/>
                        </a:rPr>
                        <a:t>36</a:t>
                      </a:r>
                      <a:endParaRPr lang="en-US" sz="1100" b="1" kern="12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+mn-cs"/>
                      </a:endParaRPr>
                    </a:p>
                  </a:txBody>
                  <a:tcPr marL="80294" marR="80294" marT="40147" marB="40147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100" kern="12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+mn-cs"/>
                      </a:endParaRPr>
                    </a:p>
                  </a:txBody>
                  <a:tcPr marL="80294" marR="80294" marT="40147" marB="40147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PathProtect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802-11-PathProtection</Template>
  <TotalTime>4308</TotalTime>
  <Words>647</Words>
  <Application>Microsoft Office PowerPoint</Application>
  <PresentationFormat>On-screen Show (4:3)</PresentationFormat>
  <Paragraphs>185</Paragraphs>
  <Slides>7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9" baseType="lpstr">
      <vt:lpstr>802-11-PathProtection</vt:lpstr>
      <vt:lpstr>Document</vt:lpstr>
      <vt:lpstr>Tail Bits in 1MHz SIG Field</vt:lpstr>
      <vt:lpstr>Slide 2</vt:lpstr>
      <vt:lpstr>Slide 3</vt:lpstr>
      <vt:lpstr>Proposal</vt:lpstr>
      <vt:lpstr>Reason for having tail bits</vt:lpstr>
      <vt:lpstr>Straw-poll 1</vt:lpstr>
      <vt:lpstr>Motion 1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IEEE 802.11ah January 2012 Agenda</dc:title>
  <dc:creator>David Halasz</dc:creator>
  <cp:lastModifiedBy>Vermani, Sameer</cp:lastModifiedBy>
  <cp:revision>443</cp:revision>
  <cp:lastPrinted>1998-02-10T13:28:06Z</cp:lastPrinted>
  <dcterms:created xsi:type="dcterms:W3CDTF">2009-11-09T00:32:22Z</dcterms:created>
  <dcterms:modified xsi:type="dcterms:W3CDTF">2012-07-19T01:24:40Z</dcterms:modified>
</cp:coreProperties>
</file>