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3" r:id="rId4"/>
    <p:sldId id="305" r:id="rId5"/>
    <p:sldId id="304" r:id="rId6"/>
    <p:sldId id="270" r:id="rId7"/>
    <p:sldId id="292" r:id="rId8"/>
    <p:sldId id="306" r:id="rId9"/>
    <p:sldId id="307" r:id="rId10"/>
    <p:sldId id="308" r:id="rId11"/>
    <p:sldId id="309" r:id="rId12"/>
    <p:sldId id="266" r:id="rId13"/>
    <p:sldId id="278" r:id="rId14"/>
    <p:sldId id="267" r:id="rId15"/>
    <p:sldId id="271" r:id="rId16"/>
    <p:sldId id="299" r:id="rId17"/>
    <p:sldId id="290" r:id="rId18"/>
    <p:sldId id="263" r:id="rId19"/>
    <p:sldId id="291" r:id="rId20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76"/>
        <p:guide pos="221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689" cy="511205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987" y="1"/>
            <a:ext cx="3076689" cy="511205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B87CCAAF-252C-4847-8D16-EDD6B40E4912}" type="datetimeFigureOut">
              <a:rPr lang="en-US" smtClean="0"/>
              <a:pPr/>
              <a:t>7/13/2012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659"/>
            <a:ext cx="3076689" cy="511205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987" y="9721659"/>
            <a:ext cx="3076689" cy="511205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705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2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463" tIns="47732" rIns="95463" bIns="47732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4683" y="106794"/>
            <a:ext cx="654995" cy="232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54634" algn="l"/>
                <a:tab pos="1909267" algn="l"/>
                <a:tab pos="2863901" algn="l"/>
                <a:tab pos="3818534" algn="l"/>
                <a:tab pos="4773168" algn="l"/>
                <a:tab pos="5727802" algn="l"/>
                <a:tab pos="6682435" algn="l"/>
                <a:tab pos="7637069" algn="l"/>
                <a:tab pos="8591702" algn="l"/>
                <a:tab pos="9546336" algn="l"/>
                <a:tab pos="10500970" algn="l"/>
              </a:tabLst>
              <a:defRPr sz="15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623" y="106794"/>
            <a:ext cx="845155" cy="232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54634" algn="l"/>
                <a:tab pos="1909267" algn="l"/>
                <a:tab pos="2863901" algn="l"/>
                <a:tab pos="3818534" algn="l"/>
                <a:tab pos="4773168" algn="l"/>
                <a:tab pos="5727802" algn="l"/>
                <a:tab pos="6682435" algn="l"/>
                <a:tab pos="7637069" algn="l"/>
                <a:tab pos="8591702" algn="l"/>
                <a:tab pos="9546336" algn="l"/>
                <a:tab pos="10500970" algn="l"/>
              </a:tabLst>
              <a:defRPr sz="15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7463" cy="38227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5923" y="4861705"/>
            <a:ext cx="5205829" cy="460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718" tIns="48108" rIns="97718" bIns="4810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5380" y="9908983"/>
            <a:ext cx="944297" cy="199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77317" algn="l"/>
                <a:tab pos="1431950" algn="l"/>
                <a:tab pos="2386584" algn="l"/>
                <a:tab pos="3341218" algn="l"/>
                <a:tab pos="4295851" algn="l"/>
                <a:tab pos="5250485" algn="l"/>
                <a:tab pos="6205118" algn="l"/>
                <a:tab pos="7159752" algn="l"/>
                <a:tab pos="8114386" algn="l"/>
                <a:tab pos="9069019" algn="l"/>
                <a:tab pos="10023653" algn="l"/>
                <a:tab pos="10978286" algn="l"/>
              </a:tabLst>
              <a:defRPr sz="13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99355" y="9908983"/>
            <a:ext cx="523346" cy="40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54634" algn="l"/>
                <a:tab pos="1909267" algn="l"/>
                <a:tab pos="2863901" algn="l"/>
                <a:tab pos="3818534" algn="l"/>
                <a:tab pos="4773168" algn="l"/>
                <a:tab pos="5727802" algn="l"/>
                <a:tab pos="6682435" algn="l"/>
                <a:tab pos="7637069" algn="l"/>
                <a:tab pos="8591702" algn="l"/>
                <a:tab pos="9546336" algn="l"/>
                <a:tab pos="10500970" algn="l"/>
              </a:tabLst>
              <a:defRPr sz="13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512" y="9908983"/>
            <a:ext cx="777457" cy="200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54634" algn="l"/>
                <a:tab pos="1909267" algn="l"/>
                <a:tab pos="2863901" algn="l"/>
                <a:tab pos="3818534" algn="l"/>
                <a:tab pos="4773168" algn="l"/>
                <a:tab pos="5727802" algn="l"/>
                <a:tab pos="6682435" algn="l"/>
                <a:tab pos="7637069" algn="l"/>
                <a:tab pos="8591702" algn="l"/>
                <a:tab pos="9546336" algn="l"/>
                <a:tab pos="1050097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136" y="9907233"/>
            <a:ext cx="5617029" cy="17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5463" tIns="47732" rIns="95463" bIns="47732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122" y="327384"/>
            <a:ext cx="5773058" cy="17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5463" tIns="47732" rIns="95463" bIns="4773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5593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1593" y="773811"/>
            <a:ext cx="4736117" cy="382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463" tIns="47732" rIns="95463" bIns="47732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5924" y="4861705"/>
            <a:ext cx="5207453" cy="4709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81593" y="773811"/>
            <a:ext cx="4736117" cy="382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463" tIns="47732" rIns="95463" bIns="47732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5924" y="4861705"/>
            <a:ext cx="5207453" cy="4709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5924" y="4861705"/>
            <a:ext cx="5207453" cy="4709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July 2012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Shoichi Kitazawa, ATR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11-12/0844r0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4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Non-linear Multiuser </a:t>
            </a:r>
            <a:r>
              <a:rPr lang="en-GB" dirty="0"/>
              <a:t>MIMO for </a:t>
            </a:r>
            <a:r>
              <a:rPr lang="en-GB" dirty="0" smtClean="0"/>
              <a:t>next generation </a:t>
            </a:r>
            <a:r>
              <a:rPr lang="en-GB" dirty="0"/>
              <a:t>WLAN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2698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altLang="ja-JP" sz="2000" b="0" dirty="0" smtClean="0"/>
              <a:t>2012</a:t>
            </a:r>
            <a:r>
              <a:rPr lang="en-GB" sz="2000" b="0" dirty="0" smtClean="0"/>
              <a:t>-</a:t>
            </a:r>
            <a:r>
              <a:rPr lang="en-US" altLang="ja-JP" sz="2000" b="0" dirty="0" smtClean="0"/>
              <a:t>07</a:t>
            </a:r>
            <a:r>
              <a:rPr lang="en-GB" sz="2000" b="0" dirty="0" smtClean="0"/>
              <a:t>-</a:t>
            </a:r>
            <a:r>
              <a:rPr lang="en-US" altLang="ja-JP" sz="2000" b="0" dirty="0" smtClean="0"/>
              <a:t>13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06396"/>
              </p:ext>
            </p:extLst>
          </p:nvPr>
        </p:nvGraphicFramePr>
        <p:xfrm>
          <a:off x="533400" y="2857308"/>
          <a:ext cx="8161338" cy="30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Document" r:id="rId4" imgW="8416904" imgH="3106329" progId="Word.Document.8">
                  <p:embed/>
                </p:oleObj>
              </mc:Choice>
              <mc:Fallback>
                <p:oleObj name="Document" r:id="rId4" imgW="8416904" imgH="310632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57308"/>
                        <a:ext cx="8161338" cy="300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323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2663915"/>
            <a:ext cx="5368895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WINNER II A1 indoor office LOS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742908"/>
            <a:ext cx="864096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The spectrum efficiency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of VP </a:t>
            </a:r>
            <a:r>
              <a:rPr lang="en-US" altLang="ja-JP" sz="2000" dirty="0">
                <a:solidFill>
                  <a:schemeClr val="tx1"/>
                </a:solidFill>
              </a:rPr>
              <a:t>is double that of MMSE at </a:t>
            </a:r>
            <a:r>
              <a:rPr lang="en-US" altLang="ja-JP" sz="2000" dirty="0" smtClean="0">
                <a:solidFill>
                  <a:schemeClr val="tx1"/>
                </a:solidFill>
              </a:rPr>
              <a:t>around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24dB </a:t>
            </a:r>
            <a:r>
              <a:rPr lang="en-US" altLang="ja-JP" sz="2000" dirty="0" smtClean="0">
                <a:solidFill>
                  <a:schemeClr val="tx1"/>
                </a:solidFill>
              </a:rPr>
              <a:t>SNR and above.</a:t>
            </a:r>
          </a:p>
          <a:p>
            <a:pPr marL="542925" lvl="1" indent="-180975"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altLang="ja-JP" sz="1800" dirty="0" smtClean="0">
                <a:solidFill>
                  <a:schemeClr val="tx1"/>
                </a:solidFill>
              </a:rPr>
              <a:t> Spectrum efficiency </a:t>
            </a:r>
            <a:r>
              <a:rPr lang="en-US" altLang="ja-JP" sz="1800" dirty="0" smtClean="0">
                <a:solidFill>
                  <a:schemeClr val="tx1"/>
                </a:solidFill>
              </a:rPr>
              <a:t>of 16QAM is 12 b/s/Hz.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9805" y="435105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42030" y="512031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4540" y="527420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72200" y="576926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 flipV="1">
            <a:off x="5742130" y="2727793"/>
            <a:ext cx="0" cy="33492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スライド番号プレースホルダー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WINNER II B3 large indoor hall LOS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690" y="2663915"/>
            <a:ext cx="5559844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51520" y="1742908"/>
            <a:ext cx="864096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The spectrum efficiency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of VP </a:t>
            </a:r>
            <a:r>
              <a:rPr lang="en-US" altLang="ja-JP" sz="2000" dirty="0">
                <a:solidFill>
                  <a:schemeClr val="tx1"/>
                </a:solidFill>
              </a:rPr>
              <a:t>is double that of MMSE at </a:t>
            </a:r>
            <a:r>
              <a:rPr lang="en-US" altLang="ja-JP" sz="2000" dirty="0" smtClean="0">
                <a:solidFill>
                  <a:schemeClr val="tx1"/>
                </a:solidFill>
              </a:rPr>
              <a:t>around 21dB SNR and above.</a:t>
            </a:r>
          </a:p>
          <a:p>
            <a:pPr marL="542925" lvl="1" indent="-180975"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altLang="ja-JP" sz="1800" dirty="0" smtClean="0">
                <a:solidFill>
                  <a:schemeClr val="tx1"/>
                </a:solidFill>
              </a:rPr>
              <a:t> Spectrum efficiency </a:t>
            </a:r>
            <a:r>
              <a:rPr lang="en-US" altLang="ja-JP" sz="1800" dirty="0">
                <a:solidFill>
                  <a:schemeClr val="tx1"/>
                </a:solidFill>
              </a:rPr>
              <a:t>is </a:t>
            </a:r>
            <a:r>
              <a:rPr lang="en-US" altLang="ja-JP" sz="1800" dirty="0" smtClean="0">
                <a:solidFill>
                  <a:schemeClr val="tx1"/>
                </a:solidFill>
              </a:rPr>
              <a:t>12 </a:t>
            </a:r>
            <a:r>
              <a:rPr lang="ja-JP" altLang="en-US" sz="1800" dirty="0">
                <a:solidFill>
                  <a:schemeClr val="tx1"/>
                </a:solidFill>
              </a:rPr>
              <a:t>～ </a:t>
            </a:r>
            <a:r>
              <a:rPr lang="en-US" altLang="ja-JP" sz="1800" dirty="0" smtClean="0">
                <a:solidFill>
                  <a:schemeClr val="tx1"/>
                </a:solidFill>
              </a:rPr>
              <a:t>18 b/s/Hz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76845" y="405676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3127" y="434235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9965" y="465139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9503" y="510144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64QAM</a:t>
            </a:r>
            <a:endParaRPr kumimoji="1" lang="ja-JP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 flipV="1">
            <a:off x="5022050" y="2727793"/>
            <a:ext cx="0" cy="33492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Measurement setup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42384"/>
              </p:ext>
            </p:extLst>
          </p:nvPr>
        </p:nvGraphicFramePr>
        <p:xfrm>
          <a:off x="755576" y="2188010"/>
          <a:ext cx="763284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016224"/>
                <a:gridCol w="2376264"/>
                <a:gridCol w="216024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Parameter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BS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UE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613">
                <a:tc rowSpan="4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Baseband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de-DE" altLang="ja-JP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Precoding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de-DE" altLang="ja-JP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Linear:MMSE</a:t>
                      </a:r>
                    </a:p>
                    <a:p>
                      <a:pPr algn="l"/>
                      <a:r>
                        <a:rPr kumimoji="1" lang="de-DE" altLang="ja-JP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Nonlinear:Vector Perturbation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None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Multiplex mode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OFDM-SDM</a:t>
                      </a:r>
                    </a:p>
                    <a:p>
                      <a:pPr algn="ctr"/>
                      <a:r>
                        <a:rPr kumimoji="1" lang="de-D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(MU-MIMO)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OFDMA</a:t>
                      </a:r>
                    </a:p>
                    <a:p>
                      <a:pPr algn="ctr"/>
                      <a:r>
                        <a:rPr kumimoji="1" lang="de-D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(SIMO)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Modulation scheme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QPSK, 16QAM, 64QAM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Number of</a:t>
                      </a:r>
                      <a:r>
                        <a:rPr kumimoji="1" lang="en-US" altLang="ja-JP" sz="1400" baseline="0" dirty="0" smtClean="0"/>
                        <a:t> subcarriers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1200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RF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Frequency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3.36 GHz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3.26GHz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Bandwidth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</a:t>
                      </a:r>
                      <a:r>
                        <a:rPr kumimoji="1" lang="en-US" altLang="ja-JP" sz="1400" baseline="0" dirty="0" smtClean="0"/>
                        <a:t> MHz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20MHz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3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TX power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 W Max.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r>
                        <a:rPr kumimoji="1" lang="en-US" altLang="ja-JP" sz="1400" baseline="0" dirty="0" smtClean="0"/>
                        <a:t> W Max.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613">
                <a:tc rowSpan="4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Antenna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Type</a:t>
                      </a:r>
                      <a:endParaRPr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400" baseline="0" dirty="0" smtClean="0"/>
                        <a:t>Monopole antenna , 2.1dBi</a:t>
                      </a:r>
                      <a:endParaRPr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Number of elements</a:t>
                      </a:r>
                      <a:endParaRPr kumimoji="1" lang="ja-JP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6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Element spacing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 </a:t>
                      </a:r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l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0.5 </a:t>
                      </a:r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l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61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Height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3.0m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1.8m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51520" y="1742908"/>
            <a:ext cx="864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In order to </a:t>
            </a:r>
            <a:r>
              <a:rPr lang="en-US" altLang="ja-JP" sz="2000" dirty="0">
                <a:solidFill>
                  <a:schemeClr val="tx1"/>
                </a:solidFill>
              </a:rPr>
              <a:t>form </a:t>
            </a:r>
            <a:r>
              <a:rPr lang="en-US" altLang="ja-JP" sz="2000" dirty="0" smtClean="0">
                <a:solidFill>
                  <a:schemeClr val="tx1"/>
                </a:solidFill>
              </a:rPr>
              <a:t>a 4</a:t>
            </a:r>
            <a:r>
              <a:rPr lang="en-US" altLang="ja-JP" sz="2000" dirty="0" smtClean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a typeface="굴림" pitchFamily="50" charset="-127"/>
              </a:rPr>
              <a:t>× </a:t>
            </a:r>
            <a:r>
              <a:rPr lang="en-US" altLang="ja-JP" sz="2000" dirty="0">
                <a:solidFill>
                  <a:schemeClr val="tx1"/>
                </a:solidFill>
              </a:rPr>
              <a:t>4 </a:t>
            </a:r>
            <a:r>
              <a:rPr lang="en-US" altLang="ja-JP" sz="2000" dirty="0" smtClean="0">
                <a:solidFill>
                  <a:schemeClr val="tx1"/>
                </a:solidFill>
              </a:rPr>
              <a:t>MU-MIMO, 1 BS and 2 UE’s were used.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772816"/>
            <a:ext cx="4320000" cy="390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89645" y="5939240"/>
            <a:ext cx="468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This MCS based on LTE-Advanced </a:t>
            </a:r>
            <a:r>
              <a:rPr lang="en-US" altLang="ja-JP" sz="2000" dirty="0" smtClean="0">
                <a:solidFill>
                  <a:schemeClr val="tx1"/>
                </a:solidFill>
              </a:rPr>
              <a:t>system.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Measurement Equipment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/>
          <a:stretch/>
        </p:blipFill>
        <p:spPr>
          <a:xfrm>
            <a:off x="778997" y="2565304"/>
            <a:ext cx="2867097" cy="360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16" y="2552989"/>
            <a:ext cx="2700000" cy="3600000"/>
          </a:xfrm>
          <a:prstGeom prst="rect">
            <a:avLst/>
          </a:prstGeom>
        </p:spPr>
      </p:pic>
      <p:cxnSp>
        <p:nvCxnSpPr>
          <p:cNvPr id="13" name="直線矢印コネクタ 12"/>
          <p:cNvCxnSpPr>
            <a:stCxn id="17" idx="1"/>
          </p:cNvCxnSpPr>
          <p:nvPr/>
        </p:nvCxnSpPr>
        <p:spPr bwMode="auto">
          <a:xfrm flipH="1">
            <a:off x="2463964" y="5099737"/>
            <a:ext cx="1438622" cy="2160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矢印コネクタ 15"/>
          <p:cNvCxnSpPr>
            <a:stCxn id="17" idx="3"/>
          </p:cNvCxnSpPr>
          <p:nvPr/>
        </p:nvCxnSpPr>
        <p:spPr bwMode="auto">
          <a:xfrm>
            <a:off x="5241414" y="5099737"/>
            <a:ext cx="891882" cy="21464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3902586" y="486890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RF Unit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11574" y="3730368"/>
            <a:ext cx="1380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Baseband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Unit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>
            <a:stCxn id="18" idx="3"/>
          </p:cNvCxnSpPr>
          <p:nvPr/>
        </p:nvCxnSpPr>
        <p:spPr bwMode="auto">
          <a:xfrm flipV="1">
            <a:off x="5292080" y="3739447"/>
            <a:ext cx="934566" cy="40642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>
            <a:stCxn id="18" idx="1"/>
          </p:cNvCxnSpPr>
          <p:nvPr/>
        </p:nvCxnSpPr>
        <p:spPr bwMode="auto">
          <a:xfrm flipH="1" flipV="1">
            <a:off x="2866704" y="3974327"/>
            <a:ext cx="1044870" cy="1715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3993454" y="229142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Antenna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78866" y="609289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BS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65450" y="609289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UE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線矢印コネクタ 30"/>
          <p:cNvCxnSpPr>
            <a:stCxn id="27" idx="3"/>
          </p:cNvCxnSpPr>
          <p:nvPr/>
        </p:nvCxnSpPr>
        <p:spPr bwMode="auto">
          <a:xfrm>
            <a:off x="5220072" y="2522258"/>
            <a:ext cx="1294606" cy="34523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線矢印コネクタ 33"/>
          <p:cNvCxnSpPr>
            <a:stCxn id="27" idx="1"/>
          </p:cNvCxnSpPr>
          <p:nvPr/>
        </p:nvCxnSpPr>
        <p:spPr bwMode="auto">
          <a:xfrm flipH="1">
            <a:off x="3391818" y="2522258"/>
            <a:ext cx="601636" cy="2373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フッター プレースホルダー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5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Measurement Environment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4" y="3073981"/>
            <a:ext cx="2967890" cy="226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6701" r="30219" b="20582"/>
          <a:stretch/>
        </p:blipFill>
        <p:spPr bwMode="auto">
          <a:xfrm>
            <a:off x="6507215" y="1783039"/>
            <a:ext cx="2079124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7383681" y="2592621"/>
            <a:ext cx="219075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7520299" y="4235220"/>
            <a:ext cx="109538" cy="216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344729" y="4235220"/>
            <a:ext cx="109538" cy="216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7551386" y="4235220"/>
            <a:ext cx="646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551386" y="2592621"/>
            <a:ext cx="646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7760472" y="2592621"/>
            <a:ext cx="0" cy="164259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760472" y="3229254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18m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>
            <a:stCxn id="21" idx="1"/>
          </p:cNvCxnSpPr>
          <p:nvPr/>
        </p:nvCxnSpPr>
        <p:spPr>
          <a:xfrm flipH="1">
            <a:off x="1735836" y="2978830"/>
            <a:ext cx="1846374" cy="10542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582210" y="1898830"/>
            <a:ext cx="2204926" cy="21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矢印コネクタ 21"/>
          <p:cNvCxnSpPr>
            <a:stCxn id="21" idx="3"/>
          </p:cNvCxnSpPr>
          <p:nvPr/>
        </p:nvCxnSpPr>
        <p:spPr>
          <a:xfrm flipV="1">
            <a:off x="5787136" y="2663916"/>
            <a:ext cx="1758670" cy="3149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582210" y="4149079"/>
            <a:ext cx="2204926" cy="22543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3" idx="1"/>
          </p:cNvCxnSpPr>
          <p:nvPr/>
        </p:nvCxnSpPr>
        <p:spPr>
          <a:xfrm flipH="1" flipV="1">
            <a:off x="1916705" y="4914165"/>
            <a:ext cx="1665505" cy="3620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3" idx="3"/>
          </p:cNvCxnSpPr>
          <p:nvPr/>
        </p:nvCxnSpPr>
        <p:spPr>
          <a:xfrm flipV="1">
            <a:off x="5787136" y="4392260"/>
            <a:ext cx="1758664" cy="883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275054" y="2560070"/>
            <a:ext cx="0" cy="2826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6" y="4235220"/>
            <a:ext cx="1573966" cy="2052000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 bwMode="auto">
          <a:xfrm flipH="1">
            <a:off x="7275054" y="5387068"/>
            <a:ext cx="6967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flipH="1">
            <a:off x="7551387" y="5387068"/>
            <a:ext cx="79733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矢印コネクタ 33"/>
          <p:cNvCxnSpPr/>
          <p:nvPr/>
        </p:nvCxnSpPr>
        <p:spPr bwMode="auto">
          <a:xfrm flipH="1" flipV="1">
            <a:off x="7688054" y="4416619"/>
            <a:ext cx="438063" cy="502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 bwMode="auto">
          <a:xfrm flipH="1">
            <a:off x="7947840" y="4466901"/>
            <a:ext cx="154481" cy="3380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8102321" y="4235220"/>
            <a:ext cx="796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Large</a:t>
            </a:r>
          </a:p>
          <a:p>
            <a:r>
              <a:rPr kumimoji="1" lang="en-US" altLang="ja-JP" sz="1400" dirty="0" smtClean="0">
                <a:solidFill>
                  <a:schemeClr val="tx1"/>
                </a:solidFill>
              </a:rPr>
              <a:t>Window</a:t>
            </a:r>
            <a:endParaRPr kumimoji="1" lang="ja-JP" alt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 flipH="1">
            <a:off x="7074171" y="4007898"/>
            <a:ext cx="57606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テキスト ボックス 39"/>
          <p:cNvSpPr txBox="1"/>
          <p:nvPr/>
        </p:nvSpPr>
        <p:spPr>
          <a:xfrm>
            <a:off x="7002163" y="357137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7.2m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3192" y="5391322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2000" dirty="0" smtClean="0">
                <a:solidFill>
                  <a:schemeClr val="tx1"/>
                </a:solidFill>
              </a:rPr>
              <a:t>Ceiling Height:12m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53" y="1929051"/>
            <a:ext cx="1254413" cy="20880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980634" y="285992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3.0m</a:t>
            </a:r>
          </a:p>
        </p:txBody>
      </p:sp>
      <p:cxnSp>
        <p:nvCxnSpPr>
          <p:cNvPr id="37" name="直線矢印コネクタ 36"/>
          <p:cNvCxnSpPr/>
          <p:nvPr/>
        </p:nvCxnSpPr>
        <p:spPr bwMode="auto">
          <a:xfrm>
            <a:off x="4412276" y="2258870"/>
            <a:ext cx="0" cy="17126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3784241" y="509156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1.8m</a:t>
            </a: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4436985" y="4600883"/>
            <a:ext cx="0" cy="152841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フッター プレースホルダー 1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"/>
          <a:stretch/>
        </p:blipFill>
        <p:spPr bwMode="auto">
          <a:xfrm>
            <a:off x="4478120" y="3564015"/>
            <a:ext cx="4459365" cy="26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 bwMode="auto">
          <a:xfrm>
            <a:off x="71500" y="3573736"/>
            <a:ext cx="4500500" cy="260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Throughput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85800" y="1837184"/>
            <a:ext cx="7770813" cy="15918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Throughput performance of the</a:t>
            </a:r>
            <a:r>
              <a:rPr lang="ja-JP" altLang="en-US" dirty="0"/>
              <a:t> </a:t>
            </a:r>
            <a:r>
              <a:rPr lang="en-US" altLang="ja-JP" dirty="0" smtClean="0"/>
              <a:t>VP </a:t>
            </a:r>
            <a:r>
              <a:rPr kumimoji="1" lang="en-US" altLang="ja-JP" dirty="0" smtClean="0"/>
              <a:t>algorithm </a:t>
            </a:r>
            <a:r>
              <a:rPr lang="en-US" altLang="ja-JP" dirty="0"/>
              <a:t>is superior to that of </a:t>
            </a:r>
            <a:r>
              <a:rPr lang="en-US" altLang="ja-JP" dirty="0" smtClean="0"/>
              <a:t>the MMSE</a:t>
            </a:r>
            <a:r>
              <a:rPr lang="en-US" altLang="ja-JP" dirty="0"/>
              <a:t>. </a:t>
            </a: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20 to 30% higher </a:t>
            </a:r>
            <a:r>
              <a:rPr lang="en-US" altLang="ja-JP" dirty="0" smtClean="0"/>
              <a:t>throughput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 dirty="0"/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755576" y="3852767"/>
            <a:ext cx="1800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2627784" y="3852767"/>
            <a:ext cx="1800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1241629" y="34114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16QAM</a:t>
            </a:r>
            <a:endParaRPr kumimoji="1" lang="ja-JP" alt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50830" y="341013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64QAM</a:t>
            </a:r>
            <a:endParaRPr kumimoji="1" lang="ja-JP" altLang="en-US" sz="1800" dirty="0" smtClean="0">
              <a:solidFill>
                <a:srgbClr val="0000F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5063186" y="3852767"/>
            <a:ext cx="1800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>
            <a:off x="6989399" y="3852767"/>
            <a:ext cx="1800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5549239" y="34114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16QAM</a:t>
            </a:r>
            <a:endParaRPr kumimoji="1" lang="ja-JP" alt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12445" y="33839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64QAM</a:t>
            </a:r>
            <a:endParaRPr kumimoji="1" lang="ja-JP" alt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52501" y="6157900"/>
            <a:ext cx="299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UE distance = 1.0m, Pout=3dBm Max.</a:t>
            </a:r>
            <a:endParaRPr kumimoji="1" lang="ja-JP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3412" y="6157900"/>
            <a:ext cx="299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UE distance = 1.5m, Pout=3dBm Max.</a:t>
            </a:r>
            <a:endParaRPr kumimoji="1" lang="ja-JP" alt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2126711" y="4700856"/>
            <a:ext cx="210623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>
            <a:off x="3401870" y="4374105"/>
            <a:ext cx="83107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>
            <a:off x="3821782" y="4385821"/>
            <a:ext cx="0" cy="3150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3806915" y="4362302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30%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7736482" y="4357808"/>
            <a:ext cx="1008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8374061" y="4059070"/>
            <a:ext cx="360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>
            <a:off x="8487435" y="4058413"/>
            <a:ext cx="0" cy="3150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8488076" y="4060655"/>
            <a:ext cx="44940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20%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Block </a:t>
            </a:r>
            <a:r>
              <a:rPr kumimoji="1" lang="en-US" altLang="ja-JP" dirty="0" smtClean="0"/>
              <a:t>Error Rate </a:t>
            </a:r>
            <a:r>
              <a:rPr kumimoji="1" lang="en-US" altLang="ja-JP" dirty="0" smtClean="0"/>
              <a:t>(BLER)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064" y="6008652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MCS19: 64QAM, R=0.73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1741" y="6053226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MCS14: 16QAM, R=0.77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3" name="コンテンツ プレースホルダー 8"/>
          <p:cNvSpPr txBox="1">
            <a:spLocks/>
          </p:cNvSpPr>
          <p:nvPr/>
        </p:nvSpPr>
        <p:spPr>
          <a:xfrm>
            <a:off x="685800" y="1772816"/>
            <a:ext cx="7770813" cy="159181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At the higher MCS, BLER of non-linear MIMO is lower than linear MIMO.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6" y="2754313"/>
            <a:ext cx="327342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9" y="2832065"/>
            <a:ext cx="328612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フッター プレースホルダー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/>
              <a:t>Conclusions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43055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 future WLAN is needed to extend system capacity.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Proposed non-linear MU-MIMO is one of the key solutions.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Performances of the non-linear MU-MIMO in indoor LOS environments were better than linear MU-MIMO in our measurements.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587611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</a:rPr>
              <a:t>This work is supported by the Ministry of Internal Affairs and Communications under a grant entitled "Research and development on nonlinear multiuser MIMO technologies."</a:t>
            </a:r>
            <a:endParaRPr kumimoji="1" lang="ja-JP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defTabSz="873125">
              <a:buFont typeface="Arial" pitchFamily="34" charset="0"/>
              <a:buChar char="•"/>
            </a:pPr>
            <a:r>
              <a:rPr lang="en-US" altLang="ko-KR" dirty="0" smtClean="0">
                <a:ea typeface="굴림" pitchFamily="50" charset="-127"/>
              </a:rPr>
              <a:t>We will </a:t>
            </a:r>
            <a:r>
              <a:rPr lang="en-US" altLang="ko-KR" dirty="0">
                <a:ea typeface="굴림" pitchFamily="50" charset="-127"/>
              </a:rPr>
              <a:t>perform additional measurement </a:t>
            </a:r>
            <a:r>
              <a:rPr lang="en-US" altLang="ko-KR" dirty="0" smtClean="0">
                <a:ea typeface="굴림" pitchFamily="50" charset="-127"/>
              </a:rPr>
              <a:t>campaigns </a:t>
            </a:r>
            <a:r>
              <a:rPr lang="en-US" altLang="ko-KR" dirty="0">
                <a:ea typeface="굴림" pitchFamily="50" charset="-127"/>
              </a:rPr>
              <a:t>in several </a:t>
            </a:r>
            <a:r>
              <a:rPr lang="en-US" altLang="ko-KR" dirty="0" smtClean="0">
                <a:ea typeface="굴림" pitchFamily="50" charset="-127"/>
              </a:rPr>
              <a:t>environments and other MIMO configurations.</a:t>
            </a:r>
            <a:endParaRPr lang="en-US" altLang="ko-KR" dirty="0">
              <a:ea typeface="굴림" pitchFamily="50" charset="-127"/>
            </a:endParaRPr>
          </a:p>
          <a:p>
            <a:pPr marL="763588" lvl="1" indent="-363538" defTabSz="873125">
              <a:buFont typeface="Arial" pitchFamily="34" charset="0"/>
              <a:buChar char="•"/>
            </a:pPr>
            <a:r>
              <a:rPr lang="en-US" altLang="ko-KR" dirty="0" smtClean="0">
                <a:ea typeface="굴림" pitchFamily="50" charset="-127"/>
              </a:rPr>
              <a:t>Measurement in auditorium, corridor etc.</a:t>
            </a:r>
          </a:p>
          <a:p>
            <a:pPr marL="763588" lvl="1" indent="-363538" defTabSz="873125">
              <a:buFont typeface="Arial" pitchFamily="34" charset="0"/>
              <a:buChar char="•"/>
            </a:pPr>
            <a:r>
              <a:rPr lang="en-US" altLang="ko-KR" dirty="0" smtClean="0">
                <a:ea typeface="굴림" pitchFamily="50" charset="-127"/>
              </a:rPr>
              <a:t>8 </a:t>
            </a:r>
            <a:r>
              <a:rPr lang="en-US" altLang="ja-JP" dirty="0" smtClean="0">
                <a:ea typeface="굴림" pitchFamily="50" charset="-127"/>
              </a:rPr>
              <a:t>×</a:t>
            </a:r>
            <a:r>
              <a:rPr lang="ja-JP" altLang="en-US" dirty="0">
                <a:ea typeface="굴림" pitchFamily="50" charset="-127"/>
              </a:rPr>
              <a:t> </a:t>
            </a:r>
            <a:r>
              <a:rPr lang="en-US" altLang="ja-JP" dirty="0" smtClean="0">
                <a:ea typeface="굴림" pitchFamily="50" charset="-127"/>
              </a:rPr>
              <a:t>8 MIMO configuration.</a:t>
            </a:r>
            <a:endParaRPr lang="en-US" altLang="ko-KR" dirty="0" smtClean="0">
              <a:ea typeface="굴림" pitchFamily="50" charset="-127"/>
            </a:endParaRPr>
          </a:p>
          <a:p>
            <a:pPr marL="0" indent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8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53825"/>
            <a:ext cx="7772400" cy="4114800"/>
          </a:xfrm>
          <a:ln/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1" dirty="0" smtClean="0"/>
              <a:t>This contribution provides an overview of non-linear MU-MIMO, focusing on the 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correlated </a:t>
            </a:r>
            <a:r>
              <a:rPr lang="en-US" altLang="ja-JP" sz="2400" b="1" dirty="0">
                <a:solidFill>
                  <a:schemeClr val="tx1"/>
                </a:solidFill>
              </a:rPr>
              <a:t>LOS indoor MIMO channel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.</a:t>
            </a:r>
            <a:endParaRPr lang="en-GB" dirty="0" smtClean="0"/>
          </a:p>
          <a:p>
            <a:pPr marL="800100" lvl="1" indent="-342900"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Simulation of linear vs. non-linear MU-MIMO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Experimental results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Measurements were performed in an indoor LOS environment. Throughput performances of the non-linear MIMO system were superior to linear MIMO.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 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9943" y="1853824"/>
            <a:ext cx="8462528" cy="454550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2000" dirty="0"/>
              <a:t>WLAN data traffic has </a:t>
            </a:r>
            <a:r>
              <a:rPr lang="en-US" altLang="ja-JP" sz="2000" dirty="0" smtClean="0"/>
              <a:t>been growing quite rapidly</a:t>
            </a:r>
            <a:r>
              <a:rPr lang="en-US" altLang="ja-JP" sz="2000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1800" dirty="0" smtClean="0"/>
              <a:t>An increasing number of WLAN equipped devices.</a:t>
            </a:r>
            <a:endParaRPr lang="en-US" altLang="ja-JP" sz="1800" dirty="0"/>
          </a:p>
          <a:p>
            <a:pPr lvl="1">
              <a:buFont typeface="Arial" pitchFamily="34" charset="0"/>
              <a:buChar char="•"/>
            </a:pPr>
            <a:r>
              <a:rPr lang="en-US" altLang="ja-JP" sz="1800" dirty="0"/>
              <a:t>Large data file or high-definition video </a:t>
            </a:r>
            <a:r>
              <a:rPr lang="en-US" altLang="ja-JP" sz="1800" dirty="0" smtClean="0"/>
              <a:t>is </a:t>
            </a:r>
            <a:r>
              <a:rPr lang="en-US" altLang="ja-JP" sz="1800" dirty="0"/>
              <a:t>transmitted over </a:t>
            </a:r>
            <a:r>
              <a:rPr lang="en-US" altLang="ja-JP" sz="1800" dirty="0" smtClean="0"/>
              <a:t>WLAN.</a:t>
            </a:r>
            <a:endParaRPr lang="en-US" altLang="ja-JP" sz="1800" dirty="0"/>
          </a:p>
          <a:p>
            <a:pPr lvl="1">
              <a:buFont typeface="Arial" pitchFamily="34" charset="0"/>
              <a:buChar char="•"/>
            </a:pPr>
            <a:r>
              <a:rPr lang="en-US" altLang="ja-JP" sz="1800" dirty="0" smtClean="0"/>
              <a:t>WLAN is used for data </a:t>
            </a:r>
            <a:r>
              <a:rPr lang="en-US" altLang="ja-JP" sz="1800" dirty="0"/>
              <a:t>traffic offload </a:t>
            </a:r>
            <a:r>
              <a:rPr lang="en-US" altLang="ja-JP" sz="1800" dirty="0" smtClean="0"/>
              <a:t>from the cellular network.</a:t>
            </a:r>
          </a:p>
          <a:p>
            <a:pPr lvl="1">
              <a:buFont typeface="Arial" pitchFamily="34" charset="0"/>
              <a:buChar char="•"/>
            </a:pPr>
            <a:endParaRPr lang="en-US" altLang="ja-JP" sz="1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/>
              <a:t>Future </a:t>
            </a:r>
            <a:r>
              <a:rPr lang="en-US" altLang="ja-JP" sz="2000" dirty="0" smtClean="0"/>
              <a:t>WLAN/mobile </a:t>
            </a:r>
            <a:r>
              <a:rPr lang="en-US" altLang="ja-JP" sz="2000" dirty="0"/>
              <a:t>communication systems will need to provide </a:t>
            </a:r>
            <a:r>
              <a:rPr lang="en-US" altLang="ja-JP" sz="2000" dirty="0" smtClean="0"/>
              <a:t>robust </a:t>
            </a:r>
            <a:r>
              <a:rPr lang="en-US" altLang="ja-JP" sz="2000" dirty="0"/>
              <a:t>and high-capacity transmission to many users</a:t>
            </a:r>
            <a:r>
              <a:rPr lang="en-US" altLang="ja-JP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altLang="ja-JP" sz="1600" dirty="0"/>
          </a:p>
          <a:p>
            <a:pPr>
              <a:buClrTx/>
              <a:buFont typeface="Arial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Multiuser MIMO (MU-MIMO) is one of </a:t>
            </a:r>
            <a:r>
              <a:rPr lang="en-US" altLang="ja-JP" sz="2000" dirty="0" smtClean="0">
                <a:solidFill>
                  <a:schemeClr val="tx1"/>
                </a:solidFill>
              </a:rPr>
              <a:t>the key </a:t>
            </a:r>
            <a:r>
              <a:rPr lang="en-US" altLang="ja-JP" sz="2000" dirty="0">
                <a:solidFill>
                  <a:schemeClr val="tx1"/>
                </a:solidFill>
              </a:rPr>
              <a:t>technologies to improve both </a:t>
            </a:r>
            <a:r>
              <a:rPr lang="en-US" altLang="ja-JP" sz="2000" dirty="0" smtClean="0">
                <a:solidFill>
                  <a:schemeClr val="tx1"/>
                </a:solidFill>
              </a:rPr>
              <a:t>area </a:t>
            </a:r>
            <a:r>
              <a:rPr lang="en-US" altLang="ja-JP" sz="2000" dirty="0">
                <a:solidFill>
                  <a:schemeClr val="tx1"/>
                </a:solidFill>
              </a:rPr>
              <a:t>throughput and user throughput.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ja-JP" sz="1800" dirty="0"/>
              <a:t>TGac include DL MU-MIMO as an optional mode.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3GPP LTE and LTE-Advanced adopted </a:t>
            </a:r>
            <a:r>
              <a:rPr lang="en-US" altLang="ja-JP" sz="1800" dirty="0" smtClean="0">
                <a:solidFill>
                  <a:schemeClr val="tx1"/>
                </a:solidFill>
              </a:rPr>
              <a:t>MU-MIMO. 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右矢印 7"/>
          <p:cNvSpPr/>
          <p:nvPr/>
        </p:nvSpPr>
        <p:spPr bwMode="auto">
          <a:xfrm>
            <a:off x="6012160" y="5454225"/>
            <a:ext cx="360040" cy="31503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59858" y="542707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en-US" altLang="ja-JP" sz="1800" dirty="0" smtClean="0">
                <a:solidFill>
                  <a:schemeClr val="tx1"/>
                </a:solidFill>
              </a:rPr>
              <a:t>Based </a:t>
            </a:r>
            <a:r>
              <a:rPr lang="en-US" altLang="ja-JP" sz="1800" dirty="0">
                <a:solidFill>
                  <a:schemeClr val="tx1"/>
                </a:solidFill>
              </a:rPr>
              <a:t>on linear precoding</a:t>
            </a:r>
            <a:r>
              <a:rPr lang="en-US" altLang="ja-JP" sz="1800" dirty="0" smtClean="0">
                <a:solidFill>
                  <a:schemeClr val="tx1"/>
                </a:solidFill>
              </a:rPr>
              <a:t>.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図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2" y="3834288"/>
            <a:ext cx="3341407" cy="252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Usage Environment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529" y="1853825"/>
            <a:ext cx="8419844" cy="20292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Multiple users </a:t>
            </a:r>
            <a:r>
              <a:rPr lang="en-US" altLang="ja-JP" dirty="0" smtClean="0"/>
              <a:t>simultaneously use WLAN </a:t>
            </a:r>
            <a:r>
              <a:rPr kumimoji="1" lang="en-US" altLang="ja-JP" dirty="0" smtClean="0"/>
              <a:t>at conference room, lobby etc.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High capacity needed.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In an </a:t>
            </a:r>
            <a:r>
              <a:rPr lang="en-US" altLang="ja-JP" dirty="0">
                <a:solidFill>
                  <a:schemeClr val="tx1"/>
                </a:solidFill>
              </a:rPr>
              <a:t>indoor</a:t>
            </a:r>
            <a:r>
              <a:rPr lang="en-US" altLang="ja-JP" dirty="0" smtClean="0">
                <a:solidFill>
                  <a:schemeClr val="tx1"/>
                </a:solidFill>
              </a:rPr>
              <a:t> Correlated </a:t>
            </a:r>
            <a:r>
              <a:rPr lang="en-US" altLang="ja-JP" dirty="0">
                <a:solidFill>
                  <a:schemeClr val="tx1"/>
                </a:solidFill>
              </a:rPr>
              <a:t>LOS </a:t>
            </a:r>
            <a:r>
              <a:rPr lang="en-US" altLang="ja-JP" dirty="0" smtClean="0">
                <a:solidFill>
                  <a:schemeClr val="tx1"/>
                </a:solidFill>
              </a:rPr>
              <a:t>MIMO channel.</a:t>
            </a:r>
            <a:endParaRPr lang="ja-JP" alt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3" descr="C:\Users\kitazawa\AppData\Local\Microsoft\Windows\Temporary Internet Files\Low\Content.IE5\SLK4VWLM\MC90043163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077">
            <a:off x="7738186" y="5398555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リーフォーム 8"/>
          <p:cNvSpPr/>
          <p:nvPr/>
        </p:nvSpPr>
        <p:spPr>
          <a:xfrm rot="18125387">
            <a:off x="6660436" y="4708928"/>
            <a:ext cx="791948" cy="179744"/>
          </a:xfrm>
          <a:custGeom>
            <a:avLst/>
            <a:gdLst>
              <a:gd name="connsiteX0" fmla="*/ 0 w 738130"/>
              <a:gd name="connsiteY0" fmla="*/ 451692 h 496196"/>
              <a:gd name="connsiteX1" fmla="*/ 253388 w 738130"/>
              <a:gd name="connsiteY1" fmla="*/ 121185 h 496196"/>
              <a:gd name="connsiteX2" fmla="*/ 363557 w 738130"/>
              <a:gd name="connsiteY2" fmla="*/ 88135 h 496196"/>
              <a:gd name="connsiteX3" fmla="*/ 297456 w 738130"/>
              <a:gd name="connsiteY3" fmla="*/ 495759 h 496196"/>
              <a:gd name="connsiteX4" fmla="*/ 738130 w 738130"/>
              <a:gd name="connsiteY4" fmla="*/ 0 h 4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30" h="496196">
                <a:moveTo>
                  <a:pt x="0" y="451692"/>
                </a:moveTo>
                <a:cubicBezTo>
                  <a:pt x="96397" y="316735"/>
                  <a:pt x="192795" y="181778"/>
                  <a:pt x="253388" y="121185"/>
                </a:cubicBezTo>
                <a:cubicBezTo>
                  <a:pt x="313981" y="60592"/>
                  <a:pt x="356212" y="25706"/>
                  <a:pt x="363557" y="88135"/>
                </a:cubicBezTo>
                <a:cubicBezTo>
                  <a:pt x="370902" y="150564"/>
                  <a:pt x="235027" y="510448"/>
                  <a:pt x="297456" y="495759"/>
                </a:cubicBezTo>
                <a:cubicBezTo>
                  <a:pt x="359885" y="481070"/>
                  <a:pt x="549007" y="240535"/>
                  <a:pt x="738130" y="0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14646300">
            <a:off x="7557870" y="4333048"/>
            <a:ext cx="1065144" cy="359937"/>
          </a:xfrm>
          <a:custGeom>
            <a:avLst/>
            <a:gdLst>
              <a:gd name="connsiteX0" fmla="*/ 0 w 738130"/>
              <a:gd name="connsiteY0" fmla="*/ 451692 h 496196"/>
              <a:gd name="connsiteX1" fmla="*/ 253388 w 738130"/>
              <a:gd name="connsiteY1" fmla="*/ 121185 h 496196"/>
              <a:gd name="connsiteX2" fmla="*/ 363557 w 738130"/>
              <a:gd name="connsiteY2" fmla="*/ 88135 h 496196"/>
              <a:gd name="connsiteX3" fmla="*/ 297456 w 738130"/>
              <a:gd name="connsiteY3" fmla="*/ 495759 h 496196"/>
              <a:gd name="connsiteX4" fmla="*/ 738130 w 738130"/>
              <a:gd name="connsiteY4" fmla="*/ 0 h 4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30" h="496196">
                <a:moveTo>
                  <a:pt x="0" y="451692"/>
                </a:moveTo>
                <a:cubicBezTo>
                  <a:pt x="96397" y="316735"/>
                  <a:pt x="192795" y="181778"/>
                  <a:pt x="253388" y="121185"/>
                </a:cubicBezTo>
                <a:cubicBezTo>
                  <a:pt x="313981" y="60592"/>
                  <a:pt x="356212" y="25706"/>
                  <a:pt x="363557" y="88135"/>
                </a:cubicBezTo>
                <a:cubicBezTo>
                  <a:pt x="370902" y="150564"/>
                  <a:pt x="235027" y="510448"/>
                  <a:pt x="297456" y="495759"/>
                </a:cubicBezTo>
                <a:cubicBezTo>
                  <a:pt x="359885" y="481070"/>
                  <a:pt x="549007" y="240535"/>
                  <a:pt x="738130" y="0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flipV="1">
            <a:off x="6844662" y="3862825"/>
            <a:ext cx="720000" cy="396000"/>
            <a:chOff x="4837907" y="1651372"/>
            <a:chExt cx="814387" cy="50323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37907" y="1651372"/>
              <a:ext cx="814387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5422107" y="1654548"/>
              <a:ext cx="36512" cy="201613"/>
              <a:chOff x="5422107" y="1659310"/>
              <a:chExt cx="36512" cy="201613"/>
            </a:xfrm>
          </p:grpSpPr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5422107" y="1659310"/>
                <a:ext cx="36512" cy="201613"/>
              </a:xfrm>
              <a:custGeom>
                <a:avLst/>
                <a:gdLst>
                  <a:gd name="T0" fmla="*/ 0 w 92"/>
                  <a:gd name="T1" fmla="*/ 470 h 506"/>
                  <a:gd name="T2" fmla="*/ 17 w 92"/>
                  <a:gd name="T3" fmla="*/ 17 h 506"/>
                  <a:gd name="T4" fmla="*/ 24 w 92"/>
                  <a:gd name="T5" fmla="*/ 10 h 506"/>
                  <a:gd name="T6" fmla="*/ 33 w 92"/>
                  <a:gd name="T7" fmla="*/ 5 h 506"/>
                  <a:gd name="T8" fmla="*/ 44 w 92"/>
                  <a:gd name="T9" fmla="*/ 1 h 506"/>
                  <a:gd name="T10" fmla="*/ 54 w 92"/>
                  <a:gd name="T11" fmla="*/ 0 h 506"/>
                  <a:gd name="T12" fmla="*/ 65 w 92"/>
                  <a:gd name="T13" fmla="*/ 1 h 506"/>
                  <a:gd name="T14" fmla="*/ 76 w 92"/>
                  <a:gd name="T15" fmla="*/ 5 h 506"/>
                  <a:gd name="T16" fmla="*/ 85 w 92"/>
                  <a:gd name="T17" fmla="*/ 13 h 506"/>
                  <a:gd name="T18" fmla="*/ 92 w 92"/>
                  <a:gd name="T19" fmla="*/ 25 h 506"/>
                  <a:gd name="T20" fmla="*/ 92 w 92"/>
                  <a:gd name="T21" fmla="*/ 506 h 506"/>
                  <a:gd name="T22" fmla="*/ 0 w 92"/>
                  <a:gd name="T23" fmla="*/ 506 h 506"/>
                  <a:gd name="T24" fmla="*/ 0 w 92"/>
                  <a:gd name="T25" fmla="*/ 47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506">
                    <a:moveTo>
                      <a:pt x="0" y="470"/>
                    </a:moveTo>
                    <a:lnTo>
                      <a:pt x="17" y="17"/>
                    </a:lnTo>
                    <a:lnTo>
                      <a:pt x="24" y="10"/>
                    </a:lnTo>
                    <a:lnTo>
                      <a:pt x="33" y="5"/>
                    </a:lnTo>
                    <a:lnTo>
                      <a:pt x="44" y="1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6" y="5"/>
                    </a:lnTo>
                    <a:lnTo>
                      <a:pt x="85" y="13"/>
                    </a:lnTo>
                    <a:lnTo>
                      <a:pt x="92" y="25"/>
                    </a:lnTo>
                    <a:lnTo>
                      <a:pt x="92" y="506"/>
                    </a:lnTo>
                    <a:lnTo>
                      <a:pt x="0" y="506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5428457" y="1667247"/>
                <a:ext cx="23812" cy="193675"/>
              </a:xfrm>
              <a:custGeom>
                <a:avLst/>
                <a:gdLst>
                  <a:gd name="T0" fmla="*/ 0 w 59"/>
                  <a:gd name="T1" fmla="*/ 453 h 489"/>
                  <a:gd name="T2" fmla="*/ 16 w 59"/>
                  <a:gd name="T3" fmla="*/ 0 h 489"/>
                  <a:gd name="T4" fmla="*/ 34 w 59"/>
                  <a:gd name="T5" fmla="*/ 0 h 489"/>
                  <a:gd name="T6" fmla="*/ 59 w 59"/>
                  <a:gd name="T7" fmla="*/ 3 h 489"/>
                  <a:gd name="T8" fmla="*/ 50 w 59"/>
                  <a:gd name="T9" fmla="*/ 489 h 489"/>
                  <a:gd name="T10" fmla="*/ 0 w 59"/>
                  <a:gd name="T11" fmla="*/ 489 h 489"/>
                  <a:gd name="T12" fmla="*/ 0 w 59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489">
                    <a:moveTo>
                      <a:pt x="0" y="453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59" y="3"/>
                    </a:lnTo>
                    <a:lnTo>
                      <a:pt x="50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3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5436394" y="1667247"/>
                <a:ext cx="12700" cy="193675"/>
              </a:xfrm>
              <a:custGeom>
                <a:avLst/>
                <a:gdLst>
                  <a:gd name="T0" fmla="*/ 0 w 34"/>
                  <a:gd name="T1" fmla="*/ 453 h 489"/>
                  <a:gd name="T2" fmla="*/ 17 w 34"/>
                  <a:gd name="T3" fmla="*/ 25 h 489"/>
                  <a:gd name="T4" fmla="*/ 18 w 34"/>
                  <a:gd name="T5" fmla="*/ 0 h 489"/>
                  <a:gd name="T6" fmla="*/ 34 w 34"/>
                  <a:gd name="T7" fmla="*/ 19 h 489"/>
                  <a:gd name="T8" fmla="*/ 18 w 34"/>
                  <a:gd name="T9" fmla="*/ 489 h 489"/>
                  <a:gd name="T10" fmla="*/ 0 w 34"/>
                  <a:gd name="T11" fmla="*/ 489 h 489"/>
                  <a:gd name="T12" fmla="*/ 0 w 34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9">
                    <a:moveTo>
                      <a:pt x="0" y="453"/>
                    </a:moveTo>
                    <a:lnTo>
                      <a:pt x="17" y="25"/>
                    </a:lnTo>
                    <a:lnTo>
                      <a:pt x="18" y="0"/>
                    </a:lnTo>
                    <a:lnTo>
                      <a:pt x="34" y="19"/>
                    </a:lnTo>
                    <a:lnTo>
                      <a:pt x="18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60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5033169" y="1654548"/>
              <a:ext cx="36512" cy="201613"/>
              <a:chOff x="5033169" y="1656135"/>
              <a:chExt cx="36512" cy="201613"/>
            </a:xfrm>
          </p:grpSpPr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5033169" y="1656135"/>
                <a:ext cx="36512" cy="201613"/>
              </a:xfrm>
              <a:custGeom>
                <a:avLst/>
                <a:gdLst>
                  <a:gd name="T0" fmla="*/ 0 w 92"/>
                  <a:gd name="T1" fmla="*/ 470 h 506"/>
                  <a:gd name="T2" fmla="*/ 17 w 92"/>
                  <a:gd name="T3" fmla="*/ 18 h 506"/>
                  <a:gd name="T4" fmla="*/ 24 w 92"/>
                  <a:gd name="T5" fmla="*/ 11 h 506"/>
                  <a:gd name="T6" fmla="*/ 33 w 92"/>
                  <a:gd name="T7" fmla="*/ 5 h 506"/>
                  <a:gd name="T8" fmla="*/ 43 w 92"/>
                  <a:gd name="T9" fmla="*/ 1 h 506"/>
                  <a:gd name="T10" fmla="*/ 54 w 92"/>
                  <a:gd name="T11" fmla="*/ 0 h 506"/>
                  <a:gd name="T12" fmla="*/ 65 w 92"/>
                  <a:gd name="T13" fmla="*/ 1 h 506"/>
                  <a:gd name="T14" fmla="*/ 75 w 92"/>
                  <a:gd name="T15" fmla="*/ 5 h 506"/>
                  <a:gd name="T16" fmla="*/ 85 w 92"/>
                  <a:gd name="T17" fmla="*/ 14 h 506"/>
                  <a:gd name="T18" fmla="*/ 92 w 92"/>
                  <a:gd name="T19" fmla="*/ 26 h 506"/>
                  <a:gd name="T20" fmla="*/ 92 w 92"/>
                  <a:gd name="T21" fmla="*/ 506 h 506"/>
                  <a:gd name="T22" fmla="*/ 0 w 92"/>
                  <a:gd name="T23" fmla="*/ 506 h 506"/>
                  <a:gd name="T24" fmla="*/ 0 w 92"/>
                  <a:gd name="T25" fmla="*/ 47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506">
                    <a:moveTo>
                      <a:pt x="0" y="470"/>
                    </a:moveTo>
                    <a:lnTo>
                      <a:pt x="17" y="18"/>
                    </a:lnTo>
                    <a:lnTo>
                      <a:pt x="24" y="11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5" y="5"/>
                    </a:lnTo>
                    <a:lnTo>
                      <a:pt x="85" y="14"/>
                    </a:lnTo>
                    <a:lnTo>
                      <a:pt x="92" y="26"/>
                    </a:lnTo>
                    <a:lnTo>
                      <a:pt x="92" y="506"/>
                    </a:lnTo>
                    <a:lnTo>
                      <a:pt x="0" y="506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1"/>
              <p:cNvSpPr>
                <a:spLocks/>
              </p:cNvSpPr>
              <p:nvPr/>
            </p:nvSpPr>
            <p:spPr bwMode="auto">
              <a:xfrm>
                <a:off x="5039519" y="1662485"/>
                <a:ext cx="23812" cy="195263"/>
              </a:xfrm>
              <a:custGeom>
                <a:avLst/>
                <a:gdLst>
                  <a:gd name="T0" fmla="*/ 0 w 58"/>
                  <a:gd name="T1" fmla="*/ 452 h 488"/>
                  <a:gd name="T2" fmla="*/ 16 w 58"/>
                  <a:gd name="T3" fmla="*/ 0 h 488"/>
                  <a:gd name="T4" fmla="*/ 34 w 58"/>
                  <a:gd name="T5" fmla="*/ 0 h 488"/>
                  <a:gd name="T6" fmla="*/ 58 w 58"/>
                  <a:gd name="T7" fmla="*/ 3 h 488"/>
                  <a:gd name="T8" fmla="*/ 50 w 58"/>
                  <a:gd name="T9" fmla="*/ 488 h 488"/>
                  <a:gd name="T10" fmla="*/ 0 w 58"/>
                  <a:gd name="T11" fmla="*/ 488 h 488"/>
                  <a:gd name="T12" fmla="*/ 0 w 58"/>
                  <a:gd name="T13" fmla="*/ 452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88">
                    <a:moveTo>
                      <a:pt x="0" y="452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58" y="3"/>
                    </a:lnTo>
                    <a:lnTo>
                      <a:pt x="50" y="488"/>
                    </a:lnTo>
                    <a:lnTo>
                      <a:pt x="0" y="488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3D3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3"/>
              <p:cNvSpPr>
                <a:spLocks/>
              </p:cNvSpPr>
              <p:nvPr/>
            </p:nvSpPr>
            <p:spPr bwMode="auto">
              <a:xfrm>
                <a:off x="5045869" y="1662485"/>
                <a:ext cx="14287" cy="195263"/>
              </a:xfrm>
              <a:custGeom>
                <a:avLst/>
                <a:gdLst>
                  <a:gd name="T0" fmla="*/ 0 w 34"/>
                  <a:gd name="T1" fmla="*/ 452 h 488"/>
                  <a:gd name="T2" fmla="*/ 18 w 34"/>
                  <a:gd name="T3" fmla="*/ 25 h 488"/>
                  <a:gd name="T4" fmla="*/ 18 w 34"/>
                  <a:gd name="T5" fmla="*/ 0 h 488"/>
                  <a:gd name="T6" fmla="*/ 34 w 34"/>
                  <a:gd name="T7" fmla="*/ 18 h 488"/>
                  <a:gd name="T8" fmla="*/ 18 w 34"/>
                  <a:gd name="T9" fmla="*/ 488 h 488"/>
                  <a:gd name="T10" fmla="*/ 0 w 34"/>
                  <a:gd name="T11" fmla="*/ 488 h 488"/>
                  <a:gd name="T12" fmla="*/ 0 w 34"/>
                  <a:gd name="T13" fmla="*/ 452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8">
                    <a:moveTo>
                      <a:pt x="0" y="452"/>
                    </a:moveTo>
                    <a:lnTo>
                      <a:pt x="18" y="25"/>
                    </a:lnTo>
                    <a:lnTo>
                      <a:pt x="18" y="0"/>
                    </a:lnTo>
                    <a:lnTo>
                      <a:pt x="34" y="18"/>
                    </a:lnTo>
                    <a:lnTo>
                      <a:pt x="18" y="488"/>
                    </a:lnTo>
                    <a:lnTo>
                      <a:pt x="0" y="488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60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37907" y="1849810"/>
              <a:ext cx="782637" cy="304800"/>
            </a:xfrm>
            <a:custGeom>
              <a:avLst/>
              <a:gdLst>
                <a:gd name="T0" fmla="*/ 243 w 1972"/>
                <a:gd name="T1" fmla="*/ 91 h 769"/>
                <a:gd name="T2" fmla="*/ 256 w 1972"/>
                <a:gd name="T3" fmla="*/ 80 h 769"/>
                <a:gd name="T4" fmla="*/ 277 w 1972"/>
                <a:gd name="T5" fmla="*/ 70 h 769"/>
                <a:gd name="T6" fmla="*/ 304 w 1972"/>
                <a:gd name="T7" fmla="*/ 59 h 769"/>
                <a:gd name="T8" fmla="*/ 336 w 1972"/>
                <a:gd name="T9" fmla="*/ 50 h 769"/>
                <a:gd name="T10" fmla="*/ 374 w 1972"/>
                <a:gd name="T11" fmla="*/ 42 h 769"/>
                <a:gd name="T12" fmla="*/ 416 w 1972"/>
                <a:gd name="T13" fmla="*/ 35 h 769"/>
                <a:gd name="T14" fmla="*/ 463 w 1972"/>
                <a:gd name="T15" fmla="*/ 28 h 769"/>
                <a:gd name="T16" fmla="*/ 515 w 1972"/>
                <a:gd name="T17" fmla="*/ 21 h 769"/>
                <a:gd name="T18" fmla="*/ 569 w 1972"/>
                <a:gd name="T19" fmla="*/ 16 h 769"/>
                <a:gd name="T20" fmla="*/ 628 w 1972"/>
                <a:gd name="T21" fmla="*/ 12 h 769"/>
                <a:gd name="T22" fmla="*/ 689 w 1972"/>
                <a:gd name="T23" fmla="*/ 8 h 769"/>
                <a:gd name="T24" fmla="*/ 752 w 1972"/>
                <a:gd name="T25" fmla="*/ 5 h 769"/>
                <a:gd name="T26" fmla="*/ 816 w 1972"/>
                <a:gd name="T27" fmla="*/ 2 h 769"/>
                <a:gd name="T28" fmla="*/ 883 w 1972"/>
                <a:gd name="T29" fmla="*/ 1 h 769"/>
                <a:gd name="T30" fmla="*/ 950 w 1972"/>
                <a:gd name="T31" fmla="*/ 0 h 769"/>
                <a:gd name="T32" fmla="*/ 1018 w 1972"/>
                <a:gd name="T33" fmla="*/ 0 h 769"/>
                <a:gd name="T34" fmla="*/ 1086 w 1972"/>
                <a:gd name="T35" fmla="*/ 0 h 769"/>
                <a:gd name="T36" fmla="*/ 1153 w 1972"/>
                <a:gd name="T37" fmla="*/ 1 h 769"/>
                <a:gd name="T38" fmla="*/ 1220 w 1972"/>
                <a:gd name="T39" fmla="*/ 3 h 769"/>
                <a:gd name="T40" fmla="*/ 1285 w 1972"/>
                <a:gd name="T41" fmla="*/ 6 h 769"/>
                <a:gd name="T42" fmla="*/ 1349 w 1972"/>
                <a:gd name="T43" fmla="*/ 9 h 769"/>
                <a:gd name="T44" fmla="*/ 1410 w 1972"/>
                <a:gd name="T45" fmla="*/ 13 h 769"/>
                <a:gd name="T46" fmla="*/ 1468 w 1972"/>
                <a:gd name="T47" fmla="*/ 18 h 769"/>
                <a:gd name="T48" fmla="*/ 1523 w 1972"/>
                <a:gd name="T49" fmla="*/ 23 h 769"/>
                <a:gd name="T50" fmla="*/ 1575 w 1972"/>
                <a:gd name="T51" fmla="*/ 30 h 769"/>
                <a:gd name="T52" fmla="*/ 1623 w 1972"/>
                <a:gd name="T53" fmla="*/ 36 h 769"/>
                <a:gd name="T54" fmla="*/ 1666 w 1972"/>
                <a:gd name="T55" fmla="*/ 44 h 769"/>
                <a:gd name="T56" fmla="*/ 1704 w 1972"/>
                <a:gd name="T57" fmla="*/ 52 h 769"/>
                <a:gd name="T58" fmla="*/ 1737 w 1972"/>
                <a:gd name="T59" fmla="*/ 60 h 769"/>
                <a:gd name="T60" fmla="*/ 1765 w 1972"/>
                <a:gd name="T61" fmla="*/ 71 h 769"/>
                <a:gd name="T62" fmla="*/ 1785 w 1972"/>
                <a:gd name="T63" fmla="*/ 80 h 769"/>
                <a:gd name="T64" fmla="*/ 1800 w 1972"/>
                <a:gd name="T65" fmla="*/ 91 h 769"/>
                <a:gd name="T66" fmla="*/ 1972 w 1972"/>
                <a:gd name="T67" fmla="*/ 525 h 769"/>
                <a:gd name="T68" fmla="*/ 1972 w 1972"/>
                <a:gd name="T69" fmla="*/ 720 h 769"/>
                <a:gd name="T70" fmla="*/ 1938 w 1972"/>
                <a:gd name="T71" fmla="*/ 769 h 769"/>
                <a:gd name="T72" fmla="*/ 57 w 1972"/>
                <a:gd name="T73" fmla="*/ 765 h 769"/>
                <a:gd name="T74" fmla="*/ 0 w 1972"/>
                <a:gd name="T75" fmla="*/ 743 h 769"/>
                <a:gd name="T76" fmla="*/ 0 w 1972"/>
                <a:gd name="T77" fmla="*/ 582 h 769"/>
                <a:gd name="T78" fmla="*/ 243 w 1972"/>
                <a:gd name="T79" fmla="*/ 9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72" h="769">
                  <a:moveTo>
                    <a:pt x="243" y="91"/>
                  </a:moveTo>
                  <a:lnTo>
                    <a:pt x="256" y="80"/>
                  </a:lnTo>
                  <a:lnTo>
                    <a:pt x="277" y="70"/>
                  </a:lnTo>
                  <a:lnTo>
                    <a:pt x="304" y="59"/>
                  </a:lnTo>
                  <a:lnTo>
                    <a:pt x="336" y="50"/>
                  </a:lnTo>
                  <a:lnTo>
                    <a:pt x="374" y="42"/>
                  </a:lnTo>
                  <a:lnTo>
                    <a:pt x="416" y="35"/>
                  </a:lnTo>
                  <a:lnTo>
                    <a:pt x="463" y="28"/>
                  </a:lnTo>
                  <a:lnTo>
                    <a:pt x="515" y="21"/>
                  </a:lnTo>
                  <a:lnTo>
                    <a:pt x="569" y="16"/>
                  </a:lnTo>
                  <a:lnTo>
                    <a:pt x="628" y="12"/>
                  </a:lnTo>
                  <a:lnTo>
                    <a:pt x="689" y="8"/>
                  </a:lnTo>
                  <a:lnTo>
                    <a:pt x="752" y="5"/>
                  </a:lnTo>
                  <a:lnTo>
                    <a:pt x="816" y="2"/>
                  </a:lnTo>
                  <a:lnTo>
                    <a:pt x="883" y="1"/>
                  </a:lnTo>
                  <a:lnTo>
                    <a:pt x="950" y="0"/>
                  </a:lnTo>
                  <a:lnTo>
                    <a:pt x="1018" y="0"/>
                  </a:lnTo>
                  <a:lnTo>
                    <a:pt x="1086" y="0"/>
                  </a:lnTo>
                  <a:lnTo>
                    <a:pt x="1153" y="1"/>
                  </a:lnTo>
                  <a:lnTo>
                    <a:pt x="1220" y="3"/>
                  </a:lnTo>
                  <a:lnTo>
                    <a:pt x="1285" y="6"/>
                  </a:lnTo>
                  <a:lnTo>
                    <a:pt x="1349" y="9"/>
                  </a:lnTo>
                  <a:lnTo>
                    <a:pt x="1410" y="13"/>
                  </a:lnTo>
                  <a:lnTo>
                    <a:pt x="1468" y="18"/>
                  </a:lnTo>
                  <a:lnTo>
                    <a:pt x="1523" y="23"/>
                  </a:lnTo>
                  <a:lnTo>
                    <a:pt x="1575" y="30"/>
                  </a:lnTo>
                  <a:lnTo>
                    <a:pt x="1623" y="36"/>
                  </a:lnTo>
                  <a:lnTo>
                    <a:pt x="1666" y="44"/>
                  </a:lnTo>
                  <a:lnTo>
                    <a:pt x="1704" y="52"/>
                  </a:lnTo>
                  <a:lnTo>
                    <a:pt x="1737" y="60"/>
                  </a:lnTo>
                  <a:lnTo>
                    <a:pt x="1765" y="71"/>
                  </a:lnTo>
                  <a:lnTo>
                    <a:pt x="1785" y="80"/>
                  </a:lnTo>
                  <a:lnTo>
                    <a:pt x="1800" y="91"/>
                  </a:lnTo>
                  <a:lnTo>
                    <a:pt x="1972" y="525"/>
                  </a:lnTo>
                  <a:lnTo>
                    <a:pt x="1972" y="720"/>
                  </a:lnTo>
                  <a:lnTo>
                    <a:pt x="1938" y="769"/>
                  </a:lnTo>
                  <a:lnTo>
                    <a:pt x="57" y="765"/>
                  </a:lnTo>
                  <a:lnTo>
                    <a:pt x="0" y="743"/>
                  </a:lnTo>
                  <a:lnTo>
                    <a:pt x="0" y="582"/>
                  </a:lnTo>
                  <a:lnTo>
                    <a:pt x="243" y="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44257" y="1962522"/>
              <a:ext cx="774700" cy="104775"/>
            </a:xfrm>
            <a:custGeom>
              <a:avLst/>
              <a:gdLst>
                <a:gd name="T0" fmla="*/ 35 w 1956"/>
                <a:gd name="T1" fmla="*/ 210 h 264"/>
                <a:gd name="T2" fmla="*/ 50 w 1956"/>
                <a:gd name="T3" fmla="*/ 193 h 264"/>
                <a:gd name="T4" fmla="*/ 66 w 1956"/>
                <a:gd name="T5" fmla="*/ 175 h 264"/>
                <a:gd name="T6" fmla="*/ 87 w 1956"/>
                <a:gd name="T7" fmla="*/ 158 h 264"/>
                <a:gd name="T8" fmla="*/ 111 w 1956"/>
                <a:gd name="T9" fmla="*/ 139 h 264"/>
                <a:gd name="T10" fmla="*/ 140 w 1956"/>
                <a:gd name="T11" fmla="*/ 121 h 264"/>
                <a:gd name="T12" fmla="*/ 176 w 1956"/>
                <a:gd name="T13" fmla="*/ 101 h 264"/>
                <a:gd name="T14" fmla="*/ 219 w 1956"/>
                <a:gd name="T15" fmla="*/ 81 h 264"/>
                <a:gd name="T16" fmla="*/ 295 w 1956"/>
                <a:gd name="T17" fmla="*/ 61 h 264"/>
                <a:gd name="T18" fmla="*/ 395 w 1956"/>
                <a:gd name="T19" fmla="*/ 46 h 264"/>
                <a:gd name="T20" fmla="*/ 492 w 1956"/>
                <a:gd name="T21" fmla="*/ 33 h 264"/>
                <a:gd name="T22" fmla="*/ 587 w 1956"/>
                <a:gd name="T23" fmla="*/ 22 h 264"/>
                <a:gd name="T24" fmla="*/ 681 w 1956"/>
                <a:gd name="T25" fmla="*/ 13 h 264"/>
                <a:gd name="T26" fmla="*/ 773 w 1956"/>
                <a:gd name="T27" fmla="*/ 7 h 264"/>
                <a:gd name="T28" fmla="*/ 864 w 1956"/>
                <a:gd name="T29" fmla="*/ 3 h 264"/>
                <a:gd name="T30" fmla="*/ 955 w 1956"/>
                <a:gd name="T31" fmla="*/ 0 h 264"/>
                <a:gd name="T32" fmla="*/ 1045 w 1956"/>
                <a:gd name="T33" fmla="*/ 0 h 264"/>
                <a:gd name="T34" fmla="*/ 1136 w 1956"/>
                <a:gd name="T35" fmla="*/ 2 h 264"/>
                <a:gd name="T36" fmla="*/ 1228 w 1956"/>
                <a:gd name="T37" fmla="*/ 7 h 264"/>
                <a:gd name="T38" fmla="*/ 1320 w 1956"/>
                <a:gd name="T39" fmla="*/ 13 h 264"/>
                <a:gd name="T40" fmla="*/ 1414 w 1956"/>
                <a:gd name="T41" fmla="*/ 21 h 264"/>
                <a:gd name="T42" fmla="*/ 1509 w 1956"/>
                <a:gd name="T43" fmla="*/ 33 h 264"/>
                <a:gd name="T44" fmla="*/ 1607 w 1956"/>
                <a:gd name="T45" fmla="*/ 46 h 264"/>
                <a:gd name="T46" fmla="*/ 1706 w 1956"/>
                <a:gd name="T47" fmla="*/ 61 h 264"/>
                <a:gd name="T48" fmla="*/ 1783 w 1956"/>
                <a:gd name="T49" fmla="*/ 79 h 264"/>
                <a:gd name="T50" fmla="*/ 1825 w 1956"/>
                <a:gd name="T51" fmla="*/ 100 h 264"/>
                <a:gd name="T52" fmla="*/ 1859 w 1956"/>
                <a:gd name="T53" fmla="*/ 125 h 264"/>
                <a:gd name="T54" fmla="*/ 1886 w 1956"/>
                <a:gd name="T55" fmla="*/ 153 h 264"/>
                <a:gd name="T56" fmla="*/ 1906 w 1956"/>
                <a:gd name="T57" fmla="*/ 182 h 264"/>
                <a:gd name="T58" fmla="*/ 1923 w 1956"/>
                <a:gd name="T59" fmla="*/ 209 h 264"/>
                <a:gd name="T60" fmla="*/ 1936 w 1956"/>
                <a:gd name="T61" fmla="*/ 234 h 264"/>
                <a:gd name="T62" fmla="*/ 1949 w 1956"/>
                <a:gd name="T63" fmla="*/ 255 h 264"/>
                <a:gd name="T64" fmla="*/ 0 w 1956"/>
                <a:gd name="T6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6" h="264">
                  <a:moveTo>
                    <a:pt x="29" y="219"/>
                  </a:moveTo>
                  <a:lnTo>
                    <a:pt x="35" y="210"/>
                  </a:lnTo>
                  <a:lnTo>
                    <a:pt x="43" y="201"/>
                  </a:lnTo>
                  <a:lnTo>
                    <a:pt x="50" y="193"/>
                  </a:lnTo>
                  <a:lnTo>
                    <a:pt x="58" y="185"/>
                  </a:lnTo>
                  <a:lnTo>
                    <a:pt x="66" y="175"/>
                  </a:lnTo>
                  <a:lnTo>
                    <a:pt x="76" y="167"/>
                  </a:lnTo>
                  <a:lnTo>
                    <a:pt x="87" y="158"/>
                  </a:lnTo>
                  <a:lnTo>
                    <a:pt x="98" y="149"/>
                  </a:lnTo>
                  <a:lnTo>
                    <a:pt x="111" y="139"/>
                  </a:lnTo>
                  <a:lnTo>
                    <a:pt x="125" y="130"/>
                  </a:lnTo>
                  <a:lnTo>
                    <a:pt x="140" y="121"/>
                  </a:lnTo>
                  <a:lnTo>
                    <a:pt x="158" y="112"/>
                  </a:lnTo>
                  <a:lnTo>
                    <a:pt x="176" y="101"/>
                  </a:lnTo>
                  <a:lnTo>
                    <a:pt x="197" y="91"/>
                  </a:lnTo>
                  <a:lnTo>
                    <a:pt x="219" y="81"/>
                  </a:lnTo>
                  <a:lnTo>
                    <a:pt x="243" y="70"/>
                  </a:lnTo>
                  <a:lnTo>
                    <a:pt x="295" y="61"/>
                  </a:lnTo>
                  <a:lnTo>
                    <a:pt x="344" y="53"/>
                  </a:lnTo>
                  <a:lnTo>
                    <a:pt x="395" y="46"/>
                  </a:lnTo>
                  <a:lnTo>
                    <a:pt x="443" y="39"/>
                  </a:lnTo>
                  <a:lnTo>
                    <a:pt x="492" y="33"/>
                  </a:lnTo>
                  <a:lnTo>
                    <a:pt x="540" y="27"/>
                  </a:lnTo>
                  <a:lnTo>
                    <a:pt x="587" y="22"/>
                  </a:lnTo>
                  <a:lnTo>
                    <a:pt x="634" y="17"/>
                  </a:lnTo>
                  <a:lnTo>
                    <a:pt x="681" y="13"/>
                  </a:lnTo>
                  <a:lnTo>
                    <a:pt x="727" y="10"/>
                  </a:lnTo>
                  <a:lnTo>
                    <a:pt x="773" y="7"/>
                  </a:lnTo>
                  <a:lnTo>
                    <a:pt x="819" y="4"/>
                  </a:lnTo>
                  <a:lnTo>
                    <a:pt x="864" y="3"/>
                  </a:lnTo>
                  <a:lnTo>
                    <a:pt x="910" y="1"/>
                  </a:lnTo>
                  <a:lnTo>
                    <a:pt x="955" y="0"/>
                  </a:lnTo>
                  <a:lnTo>
                    <a:pt x="1000" y="0"/>
                  </a:lnTo>
                  <a:lnTo>
                    <a:pt x="1045" y="0"/>
                  </a:lnTo>
                  <a:lnTo>
                    <a:pt x="1091" y="1"/>
                  </a:lnTo>
                  <a:lnTo>
                    <a:pt x="1136" y="2"/>
                  </a:lnTo>
                  <a:lnTo>
                    <a:pt x="1182" y="4"/>
                  </a:lnTo>
                  <a:lnTo>
                    <a:pt x="1228" y="7"/>
                  </a:lnTo>
                  <a:lnTo>
                    <a:pt x="1274" y="10"/>
                  </a:lnTo>
                  <a:lnTo>
                    <a:pt x="1320" y="13"/>
                  </a:lnTo>
                  <a:lnTo>
                    <a:pt x="1367" y="17"/>
                  </a:lnTo>
                  <a:lnTo>
                    <a:pt x="1414" y="21"/>
                  </a:lnTo>
                  <a:lnTo>
                    <a:pt x="1461" y="26"/>
                  </a:lnTo>
                  <a:lnTo>
                    <a:pt x="1509" y="33"/>
                  </a:lnTo>
                  <a:lnTo>
                    <a:pt x="1558" y="39"/>
                  </a:lnTo>
                  <a:lnTo>
                    <a:pt x="1607" y="46"/>
                  </a:lnTo>
                  <a:lnTo>
                    <a:pt x="1656" y="53"/>
                  </a:lnTo>
                  <a:lnTo>
                    <a:pt x="1706" y="61"/>
                  </a:lnTo>
                  <a:lnTo>
                    <a:pt x="1758" y="70"/>
                  </a:lnTo>
                  <a:lnTo>
                    <a:pt x="1783" y="79"/>
                  </a:lnTo>
                  <a:lnTo>
                    <a:pt x="1805" y="89"/>
                  </a:lnTo>
                  <a:lnTo>
                    <a:pt x="1825" y="100"/>
                  </a:lnTo>
                  <a:lnTo>
                    <a:pt x="1843" y="113"/>
                  </a:lnTo>
                  <a:lnTo>
                    <a:pt x="1859" y="125"/>
                  </a:lnTo>
                  <a:lnTo>
                    <a:pt x="1873" y="139"/>
                  </a:lnTo>
                  <a:lnTo>
                    <a:pt x="1886" y="153"/>
                  </a:lnTo>
                  <a:lnTo>
                    <a:pt x="1896" y="167"/>
                  </a:lnTo>
                  <a:lnTo>
                    <a:pt x="1906" y="182"/>
                  </a:lnTo>
                  <a:lnTo>
                    <a:pt x="1914" y="195"/>
                  </a:lnTo>
                  <a:lnTo>
                    <a:pt x="1923" y="209"/>
                  </a:lnTo>
                  <a:lnTo>
                    <a:pt x="1930" y="222"/>
                  </a:lnTo>
                  <a:lnTo>
                    <a:pt x="1936" y="234"/>
                  </a:lnTo>
                  <a:lnTo>
                    <a:pt x="1943" y="244"/>
                  </a:lnTo>
                  <a:lnTo>
                    <a:pt x="1949" y="255"/>
                  </a:lnTo>
                  <a:lnTo>
                    <a:pt x="1956" y="263"/>
                  </a:lnTo>
                  <a:lnTo>
                    <a:pt x="0" y="264"/>
                  </a:lnTo>
                  <a:lnTo>
                    <a:pt x="29" y="219"/>
                  </a:lnTo>
                  <a:close/>
                </a:path>
              </a:pathLst>
            </a:custGeom>
            <a:solidFill>
              <a:srgbClr val="564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855369" y="1962522"/>
              <a:ext cx="760412" cy="100013"/>
            </a:xfrm>
            <a:custGeom>
              <a:avLst/>
              <a:gdLst>
                <a:gd name="T0" fmla="*/ 7 w 1917"/>
                <a:gd name="T1" fmla="*/ 207 h 251"/>
                <a:gd name="T2" fmla="*/ 23 w 1917"/>
                <a:gd name="T3" fmla="*/ 190 h 251"/>
                <a:gd name="T4" fmla="*/ 40 w 1917"/>
                <a:gd name="T5" fmla="*/ 172 h 251"/>
                <a:gd name="T6" fmla="*/ 61 w 1917"/>
                <a:gd name="T7" fmla="*/ 155 h 251"/>
                <a:gd name="T8" fmla="*/ 86 w 1917"/>
                <a:gd name="T9" fmla="*/ 137 h 251"/>
                <a:gd name="T10" fmla="*/ 116 w 1917"/>
                <a:gd name="T11" fmla="*/ 119 h 251"/>
                <a:gd name="T12" fmla="*/ 151 w 1917"/>
                <a:gd name="T13" fmla="*/ 99 h 251"/>
                <a:gd name="T14" fmla="*/ 192 w 1917"/>
                <a:gd name="T15" fmla="*/ 80 h 251"/>
                <a:gd name="T16" fmla="*/ 267 w 1917"/>
                <a:gd name="T17" fmla="*/ 61 h 251"/>
                <a:gd name="T18" fmla="*/ 367 w 1917"/>
                <a:gd name="T19" fmla="*/ 46 h 251"/>
                <a:gd name="T20" fmla="*/ 464 w 1917"/>
                <a:gd name="T21" fmla="*/ 33 h 251"/>
                <a:gd name="T22" fmla="*/ 559 w 1917"/>
                <a:gd name="T23" fmla="*/ 22 h 251"/>
                <a:gd name="T24" fmla="*/ 653 w 1917"/>
                <a:gd name="T25" fmla="*/ 13 h 251"/>
                <a:gd name="T26" fmla="*/ 746 w 1917"/>
                <a:gd name="T27" fmla="*/ 7 h 251"/>
                <a:gd name="T28" fmla="*/ 836 w 1917"/>
                <a:gd name="T29" fmla="*/ 2 h 251"/>
                <a:gd name="T30" fmla="*/ 928 w 1917"/>
                <a:gd name="T31" fmla="*/ 0 h 251"/>
                <a:gd name="T32" fmla="*/ 1019 w 1917"/>
                <a:gd name="T33" fmla="*/ 0 h 251"/>
                <a:gd name="T34" fmla="*/ 1109 w 1917"/>
                <a:gd name="T35" fmla="*/ 2 h 251"/>
                <a:gd name="T36" fmla="*/ 1201 w 1917"/>
                <a:gd name="T37" fmla="*/ 6 h 251"/>
                <a:gd name="T38" fmla="*/ 1293 w 1917"/>
                <a:gd name="T39" fmla="*/ 12 h 251"/>
                <a:gd name="T40" fmla="*/ 1387 w 1917"/>
                <a:gd name="T41" fmla="*/ 21 h 251"/>
                <a:gd name="T42" fmla="*/ 1482 w 1917"/>
                <a:gd name="T43" fmla="*/ 32 h 251"/>
                <a:gd name="T44" fmla="*/ 1580 w 1917"/>
                <a:gd name="T45" fmla="*/ 45 h 251"/>
                <a:gd name="T46" fmla="*/ 1680 w 1917"/>
                <a:gd name="T47" fmla="*/ 60 h 251"/>
                <a:gd name="T48" fmla="*/ 1754 w 1917"/>
                <a:gd name="T49" fmla="*/ 77 h 251"/>
                <a:gd name="T50" fmla="*/ 1793 w 1917"/>
                <a:gd name="T51" fmla="*/ 97 h 251"/>
                <a:gd name="T52" fmla="*/ 1825 w 1917"/>
                <a:gd name="T53" fmla="*/ 122 h 251"/>
                <a:gd name="T54" fmla="*/ 1849 w 1917"/>
                <a:gd name="T55" fmla="*/ 148 h 251"/>
                <a:gd name="T56" fmla="*/ 1869 w 1917"/>
                <a:gd name="T57" fmla="*/ 173 h 251"/>
                <a:gd name="T58" fmla="*/ 1885 w 1917"/>
                <a:gd name="T59" fmla="*/ 199 h 251"/>
                <a:gd name="T60" fmla="*/ 1899 w 1917"/>
                <a:gd name="T61" fmla="*/ 223 h 251"/>
                <a:gd name="T62" fmla="*/ 1911 w 1917"/>
                <a:gd name="T63" fmla="*/ 242 h 251"/>
                <a:gd name="T64" fmla="*/ 1860 w 1917"/>
                <a:gd name="T65" fmla="*/ 250 h 251"/>
                <a:gd name="T66" fmla="*/ 1743 w 1917"/>
                <a:gd name="T67" fmla="*/ 249 h 251"/>
                <a:gd name="T68" fmla="*/ 1627 w 1917"/>
                <a:gd name="T69" fmla="*/ 248 h 251"/>
                <a:gd name="T70" fmla="*/ 1511 w 1917"/>
                <a:gd name="T71" fmla="*/ 246 h 251"/>
                <a:gd name="T72" fmla="*/ 1393 w 1917"/>
                <a:gd name="T73" fmla="*/ 245 h 251"/>
                <a:gd name="T74" fmla="*/ 1277 w 1917"/>
                <a:gd name="T75" fmla="*/ 244 h 251"/>
                <a:gd name="T76" fmla="*/ 1160 w 1917"/>
                <a:gd name="T77" fmla="*/ 244 h 251"/>
                <a:gd name="T78" fmla="*/ 1043 w 1917"/>
                <a:gd name="T79" fmla="*/ 243 h 251"/>
                <a:gd name="T80" fmla="*/ 926 w 1917"/>
                <a:gd name="T81" fmla="*/ 242 h 251"/>
                <a:gd name="T82" fmla="*/ 810 w 1917"/>
                <a:gd name="T83" fmla="*/ 242 h 251"/>
                <a:gd name="T84" fmla="*/ 692 w 1917"/>
                <a:gd name="T85" fmla="*/ 242 h 251"/>
                <a:gd name="T86" fmla="*/ 576 w 1917"/>
                <a:gd name="T87" fmla="*/ 241 h 251"/>
                <a:gd name="T88" fmla="*/ 459 w 1917"/>
                <a:gd name="T89" fmla="*/ 241 h 251"/>
                <a:gd name="T90" fmla="*/ 343 w 1917"/>
                <a:gd name="T91" fmla="*/ 241 h 251"/>
                <a:gd name="T92" fmla="*/ 227 w 1917"/>
                <a:gd name="T93" fmla="*/ 242 h 251"/>
                <a:gd name="T94" fmla="*/ 111 w 1917"/>
                <a:gd name="T95" fmla="*/ 242 h 251"/>
                <a:gd name="T96" fmla="*/ 46 w 1917"/>
                <a:gd name="T97" fmla="*/ 238 h 251"/>
                <a:gd name="T98" fmla="*/ 30 w 1917"/>
                <a:gd name="T99" fmla="*/ 230 h 251"/>
                <a:gd name="T100" fmla="*/ 16 w 1917"/>
                <a:gd name="T101" fmla="*/ 223 h 251"/>
                <a:gd name="T102" fmla="*/ 4 w 1917"/>
                <a:gd name="T103" fmla="*/ 21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7" h="251">
                  <a:moveTo>
                    <a:pt x="0" y="216"/>
                  </a:moveTo>
                  <a:lnTo>
                    <a:pt x="7" y="207"/>
                  </a:lnTo>
                  <a:lnTo>
                    <a:pt x="15" y="198"/>
                  </a:lnTo>
                  <a:lnTo>
                    <a:pt x="23" y="190"/>
                  </a:lnTo>
                  <a:lnTo>
                    <a:pt x="31" y="182"/>
                  </a:lnTo>
                  <a:lnTo>
                    <a:pt x="40" y="172"/>
                  </a:lnTo>
                  <a:lnTo>
                    <a:pt x="51" y="164"/>
                  </a:lnTo>
                  <a:lnTo>
                    <a:pt x="61" y="155"/>
                  </a:lnTo>
                  <a:lnTo>
                    <a:pt x="73" y="147"/>
                  </a:lnTo>
                  <a:lnTo>
                    <a:pt x="86" y="137"/>
                  </a:lnTo>
                  <a:lnTo>
                    <a:pt x="100" y="128"/>
                  </a:lnTo>
                  <a:lnTo>
                    <a:pt x="116" y="119"/>
                  </a:lnTo>
                  <a:lnTo>
                    <a:pt x="132" y="110"/>
                  </a:lnTo>
                  <a:lnTo>
                    <a:pt x="151" y="99"/>
                  </a:lnTo>
                  <a:lnTo>
                    <a:pt x="170" y="90"/>
                  </a:lnTo>
                  <a:lnTo>
                    <a:pt x="192" y="80"/>
                  </a:lnTo>
                  <a:lnTo>
                    <a:pt x="215" y="70"/>
                  </a:lnTo>
                  <a:lnTo>
                    <a:pt x="267" y="61"/>
                  </a:lnTo>
                  <a:lnTo>
                    <a:pt x="316" y="53"/>
                  </a:lnTo>
                  <a:lnTo>
                    <a:pt x="367" y="46"/>
                  </a:lnTo>
                  <a:lnTo>
                    <a:pt x="415" y="39"/>
                  </a:lnTo>
                  <a:lnTo>
                    <a:pt x="464" y="33"/>
                  </a:lnTo>
                  <a:lnTo>
                    <a:pt x="512" y="27"/>
                  </a:lnTo>
                  <a:lnTo>
                    <a:pt x="559" y="22"/>
                  </a:lnTo>
                  <a:lnTo>
                    <a:pt x="606" y="17"/>
                  </a:lnTo>
                  <a:lnTo>
                    <a:pt x="653" y="13"/>
                  </a:lnTo>
                  <a:lnTo>
                    <a:pt x="699" y="10"/>
                  </a:lnTo>
                  <a:lnTo>
                    <a:pt x="746" y="7"/>
                  </a:lnTo>
                  <a:lnTo>
                    <a:pt x="791" y="4"/>
                  </a:lnTo>
                  <a:lnTo>
                    <a:pt x="836" y="2"/>
                  </a:lnTo>
                  <a:lnTo>
                    <a:pt x="882" y="1"/>
                  </a:lnTo>
                  <a:lnTo>
                    <a:pt x="928" y="0"/>
                  </a:lnTo>
                  <a:lnTo>
                    <a:pt x="973" y="0"/>
                  </a:lnTo>
                  <a:lnTo>
                    <a:pt x="1019" y="0"/>
                  </a:lnTo>
                  <a:lnTo>
                    <a:pt x="1064" y="1"/>
                  </a:lnTo>
                  <a:lnTo>
                    <a:pt x="1109" y="2"/>
                  </a:lnTo>
                  <a:lnTo>
                    <a:pt x="1154" y="4"/>
                  </a:lnTo>
                  <a:lnTo>
                    <a:pt x="1201" y="6"/>
                  </a:lnTo>
                  <a:lnTo>
                    <a:pt x="1247" y="9"/>
                  </a:lnTo>
                  <a:lnTo>
                    <a:pt x="1293" y="12"/>
                  </a:lnTo>
                  <a:lnTo>
                    <a:pt x="1340" y="16"/>
                  </a:lnTo>
                  <a:lnTo>
                    <a:pt x="1387" y="21"/>
                  </a:lnTo>
                  <a:lnTo>
                    <a:pt x="1434" y="26"/>
                  </a:lnTo>
                  <a:lnTo>
                    <a:pt x="1482" y="32"/>
                  </a:lnTo>
                  <a:lnTo>
                    <a:pt x="1531" y="38"/>
                  </a:lnTo>
                  <a:lnTo>
                    <a:pt x="1580" y="45"/>
                  </a:lnTo>
                  <a:lnTo>
                    <a:pt x="1629" y="52"/>
                  </a:lnTo>
                  <a:lnTo>
                    <a:pt x="1680" y="60"/>
                  </a:lnTo>
                  <a:lnTo>
                    <a:pt x="1731" y="69"/>
                  </a:lnTo>
                  <a:lnTo>
                    <a:pt x="1754" y="77"/>
                  </a:lnTo>
                  <a:lnTo>
                    <a:pt x="1774" y="87"/>
                  </a:lnTo>
                  <a:lnTo>
                    <a:pt x="1793" y="97"/>
                  </a:lnTo>
                  <a:lnTo>
                    <a:pt x="1809" y="110"/>
                  </a:lnTo>
                  <a:lnTo>
                    <a:pt x="1825" y="122"/>
                  </a:lnTo>
                  <a:lnTo>
                    <a:pt x="1838" y="134"/>
                  </a:lnTo>
                  <a:lnTo>
                    <a:pt x="1849" y="148"/>
                  </a:lnTo>
                  <a:lnTo>
                    <a:pt x="1860" y="161"/>
                  </a:lnTo>
                  <a:lnTo>
                    <a:pt x="1869" y="173"/>
                  </a:lnTo>
                  <a:lnTo>
                    <a:pt x="1877" y="187"/>
                  </a:lnTo>
                  <a:lnTo>
                    <a:pt x="1885" y="199"/>
                  </a:lnTo>
                  <a:lnTo>
                    <a:pt x="1892" y="212"/>
                  </a:lnTo>
                  <a:lnTo>
                    <a:pt x="1899" y="223"/>
                  </a:lnTo>
                  <a:lnTo>
                    <a:pt x="1905" y="233"/>
                  </a:lnTo>
                  <a:lnTo>
                    <a:pt x="1911" y="242"/>
                  </a:lnTo>
                  <a:lnTo>
                    <a:pt x="1917" y="251"/>
                  </a:lnTo>
                  <a:lnTo>
                    <a:pt x="1860" y="250"/>
                  </a:lnTo>
                  <a:lnTo>
                    <a:pt x="1801" y="250"/>
                  </a:lnTo>
                  <a:lnTo>
                    <a:pt x="1743" y="249"/>
                  </a:lnTo>
                  <a:lnTo>
                    <a:pt x="1685" y="249"/>
                  </a:lnTo>
                  <a:lnTo>
                    <a:pt x="1627" y="248"/>
                  </a:lnTo>
                  <a:lnTo>
                    <a:pt x="1568" y="246"/>
                  </a:lnTo>
                  <a:lnTo>
                    <a:pt x="1511" y="246"/>
                  </a:lnTo>
                  <a:lnTo>
                    <a:pt x="1452" y="246"/>
                  </a:lnTo>
                  <a:lnTo>
                    <a:pt x="1393" y="245"/>
                  </a:lnTo>
                  <a:lnTo>
                    <a:pt x="1336" y="245"/>
                  </a:lnTo>
                  <a:lnTo>
                    <a:pt x="1277" y="244"/>
                  </a:lnTo>
                  <a:lnTo>
                    <a:pt x="1218" y="244"/>
                  </a:lnTo>
                  <a:lnTo>
                    <a:pt x="1160" y="244"/>
                  </a:lnTo>
                  <a:lnTo>
                    <a:pt x="1101" y="243"/>
                  </a:lnTo>
                  <a:lnTo>
                    <a:pt x="1043" y="243"/>
                  </a:lnTo>
                  <a:lnTo>
                    <a:pt x="985" y="243"/>
                  </a:lnTo>
                  <a:lnTo>
                    <a:pt x="926" y="242"/>
                  </a:lnTo>
                  <a:lnTo>
                    <a:pt x="867" y="242"/>
                  </a:lnTo>
                  <a:lnTo>
                    <a:pt x="810" y="242"/>
                  </a:lnTo>
                  <a:lnTo>
                    <a:pt x="751" y="242"/>
                  </a:lnTo>
                  <a:lnTo>
                    <a:pt x="692" y="242"/>
                  </a:lnTo>
                  <a:lnTo>
                    <a:pt x="633" y="242"/>
                  </a:lnTo>
                  <a:lnTo>
                    <a:pt x="576" y="241"/>
                  </a:lnTo>
                  <a:lnTo>
                    <a:pt x="517" y="241"/>
                  </a:lnTo>
                  <a:lnTo>
                    <a:pt x="459" y="241"/>
                  </a:lnTo>
                  <a:lnTo>
                    <a:pt x="401" y="241"/>
                  </a:lnTo>
                  <a:lnTo>
                    <a:pt x="343" y="241"/>
                  </a:lnTo>
                  <a:lnTo>
                    <a:pt x="285" y="241"/>
                  </a:lnTo>
                  <a:lnTo>
                    <a:pt x="227" y="242"/>
                  </a:lnTo>
                  <a:lnTo>
                    <a:pt x="169" y="242"/>
                  </a:lnTo>
                  <a:lnTo>
                    <a:pt x="111" y="242"/>
                  </a:lnTo>
                  <a:lnTo>
                    <a:pt x="54" y="242"/>
                  </a:lnTo>
                  <a:lnTo>
                    <a:pt x="46" y="238"/>
                  </a:lnTo>
                  <a:lnTo>
                    <a:pt x="37" y="233"/>
                  </a:lnTo>
                  <a:lnTo>
                    <a:pt x="30" y="230"/>
                  </a:lnTo>
                  <a:lnTo>
                    <a:pt x="23" y="226"/>
                  </a:lnTo>
                  <a:lnTo>
                    <a:pt x="16" y="223"/>
                  </a:lnTo>
                  <a:lnTo>
                    <a:pt x="11" y="220"/>
                  </a:lnTo>
                  <a:lnTo>
                    <a:pt x="4" y="218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605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855369" y="1964110"/>
              <a:ext cx="757237" cy="95250"/>
            </a:xfrm>
            <a:custGeom>
              <a:avLst/>
              <a:gdLst>
                <a:gd name="T0" fmla="*/ 7 w 1908"/>
                <a:gd name="T1" fmla="*/ 205 h 240"/>
                <a:gd name="T2" fmla="*/ 24 w 1908"/>
                <a:gd name="T3" fmla="*/ 189 h 240"/>
                <a:gd name="T4" fmla="*/ 43 w 1908"/>
                <a:gd name="T5" fmla="*/ 173 h 240"/>
                <a:gd name="T6" fmla="*/ 64 w 1908"/>
                <a:gd name="T7" fmla="*/ 155 h 240"/>
                <a:gd name="T8" fmla="*/ 90 w 1908"/>
                <a:gd name="T9" fmla="*/ 138 h 240"/>
                <a:gd name="T10" fmla="*/ 119 w 1908"/>
                <a:gd name="T11" fmla="*/ 119 h 240"/>
                <a:gd name="T12" fmla="*/ 153 w 1908"/>
                <a:gd name="T13" fmla="*/ 101 h 240"/>
                <a:gd name="T14" fmla="*/ 193 w 1908"/>
                <a:gd name="T15" fmla="*/ 81 h 240"/>
                <a:gd name="T16" fmla="*/ 267 w 1908"/>
                <a:gd name="T17" fmla="*/ 62 h 240"/>
                <a:gd name="T18" fmla="*/ 367 w 1908"/>
                <a:gd name="T19" fmla="*/ 47 h 240"/>
                <a:gd name="T20" fmla="*/ 464 w 1908"/>
                <a:gd name="T21" fmla="*/ 34 h 240"/>
                <a:gd name="T22" fmla="*/ 559 w 1908"/>
                <a:gd name="T23" fmla="*/ 23 h 240"/>
                <a:gd name="T24" fmla="*/ 653 w 1908"/>
                <a:gd name="T25" fmla="*/ 14 h 240"/>
                <a:gd name="T26" fmla="*/ 746 w 1908"/>
                <a:gd name="T27" fmla="*/ 7 h 240"/>
                <a:gd name="T28" fmla="*/ 837 w 1908"/>
                <a:gd name="T29" fmla="*/ 3 h 240"/>
                <a:gd name="T30" fmla="*/ 929 w 1908"/>
                <a:gd name="T31" fmla="*/ 1 h 240"/>
                <a:gd name="T32" fmla="*/ 1020 w 1908"/>
                <a:gd name="T33" fmla="*/ 0 h 240"/>
                <a:gd name="T34" fmla="*/ 1110 w 1908"/>
                <a:gd name="T35" fmla="*/ 2 h 240"/>
                <a:gd name="T36" fmla="*/ 1203 w 1908"/>
                <a:gd name="T37" fmla="*/ 6 h 240"/>
                <a:gd name="T38" fmla="*/ 1295 w 1908"/>
                <a:gd name="T39" fmla="*/ 13 h 240"/>
                <a:gd name="T40" fmla="*/ 1389 w 1908"/>
                <a:gd name="T41" fmla="*/ 21 h 240"/>
                <a:gd name="T42" fmla="*/ 1485 w 1908"/>
                <a:gd name="T43" fmla="*/ 33 h 240"/>
                <a:gd name="T44" fmla="*/ 1583 w 1908"/>
                <a:gd name="T45" fmla="*/ 46 h 240"/>
                <a:gd name="T46" fmla="*/ 1683 w 1908"/>
                <a:gd name="T47" fmla="*/ 61 h 240"/>
                <a:gd name="T48" fmla="*/ 1755 w 1908"/>
                <a:gd name="T49" fmla="*/ 78 h 240"/>
                <a:gd name="T50" fmla="*/ 1791 w 1908"/>
                <a:gd name="T51" fmla="*/ 96 h 240"/>
                <a:gd name="T52" fmla="*/ 1820 w 1908"/>
                <a:gd name="T53" fmla="*/ 119 h 240"/>
                <a:gd name="T54" fmla="*/ 1843 w 1908"/>
                <a:gd name="T55" fmla="*/ 144 h 240"/>
                <a:gd name="T56" fmla="*/ 1862 w 1908"/>
                <a:gd name="T57" fmla="*/ 168 h 240"/>
                <a:gd name="T58" fmla="*/ 1877 w 1908"/>
                <a:gd name="T59" fmla="*/ 192 h 240"/>
                <a:gd name="T60" fmla="*/ 1890 w 1908"/>
                <a:gd name="T61" fmla="*/ 215 h 240"/>
                <a:gd name="T62" fmla="*/ 1902 w 1908"/>
                <a:gd name="T63" fmla="*/ 233 h 240"/>
                <a:gd name="T64" fmla="*/ 1854 w 1908"/>
                <a:gd name="T65" fmla="*/ 239 h 240"/>
                <a:gd name="T66" fmla="*/ 1743 w 1908"/>
                <a:gd name="T67" fmla="*/ 236 h 240"/>
                <a:gd name="T68" fmla="*/ 1633 w 1908"/>
                <a:gd name="T69" fmla="*/ 234 h 240"/>
                <a:gd name="T70" fmla="*/ 1522 w 1908"/>
                <a:gd name="T71" fmla="*/ 231 h 240"/>
                <a:gd name="T72" fmla="*/ 1411 w 1908"/>
                <a:gd name="T73" fmla="*/ 229 h 240"/>
                <a:gd name="T74" fmla="*/ 1300 w 1908"/>
                <a:gd name="T75" fmla="*/ 227 h 240"/>
                <a:gd name="T76" fmla="*/ 1187 w 1908"/>
                <a:gd name="T77" fmla="*/ 226 h 240"/>
                <a:gd name="T78" fmla="*/ 1076 w 1908"/>
                <a:gd name="T79" fmla="*/ 224 h 240"/>
                <a:gd name="T80" fmla="*/ 964 w 1908"/>
                <a:gd name="T81" fmla="*/ 223 h 240"/>
                <a:gd name="T82" fmla="*/ 853 w 1908"/>
                <a:gd name="T83" fmla="*/ 222 h 240"/>
                <a:gd name="T84" fmla="*/ 741 w 1908"/>
                <a:gd name="T85" fmla="*/ 222 h 240"/>
                <a:gd name="T86" fmla="*/ 629 w 1908"/>
                <a:gd name="T87" fmla="*/ 221 h 240"/>
                <a:gd name="T88" fmla="*/ 519 w 1908"/>
                <a:gd name="T89" fmla="*/ 221 h 240"/>
                <a:gd name="T90" fmla="*/ 409 w 1908"/>
                <a:gd name="T91" fmla="*/ 221 h 240"/>
                <a:gd name="T92" fmla="*/ 299 w 1908"/>
                <a:gd name="T93" fmla="*/ 221 h 240"/>
                <a:gd name="T94" fmla="*/ 191 w 1908"/>
                <a:gd name="T95" fmla="*/ 222 h 240"/>
                <a:gd name="T96" fmla="*/ 116 w 1908"/>
                <a:gd name="T97" fmla="*/ 219 h 240"/>
                <a:gd name="T98" fmla="*/ 77 w 1908"/>
                <a:gd name="T99" fmla="*/ 214 h 240"/>
                <a:gd name="T100" fmla="*/ 43 w 1908"/>
                <a:gd name="T101" fmla="*/ 212 h 240"/>
                <a:gd name="T102" fmla="*/ 14 w 1908"/>
                <a:gd name="T103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8" h="240">
                  <a:moveTo>
                    <a:pt x="0" y="214"/>
                  </a:moveTo>
                  <a:lnTo>
                    <a:pt x="7" y="205"/>
                  </a:lnTo>
                  <a:lnTo>
                    <a:pt x="16" y="197"/>
                  </a:lnTo>
                  <a:lnTo>
                    <a:pt x="24" y="189"/>
                  </a:lnTo>
                  <a:lnTo>
                    <a:pt x="33" y="181"/>
                  </a:lnTo>
                  <a:lnTo>
                    <a:pt x="43" y="173"/>
                  </a:lnTo>
                  <a:lnTo>
                    <a:pt x="54" y="164"/>
                  </a:lnTo>
                  <a:lnTo>
                    <a:pt x="64" y="155"/>
                  </a:lnTo>
                  <a:lnTo>
                    <a:pt x="76" y="147"/>
                  </a:lnTo>
                  <a:lnTo>
                    <a:pt x="90" y="138"/>
                  </a:lnTo>
                  <a:lnTo>
                    <a:pt x="103" y="128"/>
                  </a:lnTo>
                  <a:lnTo>
                    <a:pt x="119" y="119"/>
                  </a:lnTo>
                  <a:lnTo>
                    <a:pt x="135" y="110"/>
                  </a:lnTo>
                  <a:lnTo>
                    <a:pt x="153" y="101"/>
                  </a:lnTo>
                  <a:lnTo>
                    <a:pt x="172" y="90"/>
                  </a:lnTo>
                  <a:lnTo>
                    <a:pt x="193" y="81"/>
                  </a:lnTo>
                  <a:lnTo>
                    <a:pt x="215" y="71"/>
                  </a:lnTo>
                  <a:lnTo>
                    <a:pt x="267" y="62"/>
                  </a:lnTo>
                  <a:lnTo>
                    <a:pt x="316" y="54"/>
                  </a:lnTo>
                  <a:lnTo>
                    <a:pt x="367" y="47"/>
                  </a:lnTo>
                  <a:lnTo>
                    <a:pt x="415" y="40"/>
                  </a:lnTo>
                  <a:lnTo>
                    <a:pt x="464" y="34"/>
                  </a:lnTo>
                  <a:lnTo>
                    <a:pt x="512" y="29"/>
                  </a:lnTo>
                  <a:lnTo>
                    <a:pt x="559" y="23"/>
                  </a:lnTo>
                  <a:lnTo>
                    <a:pt x="607" y="18"/>
                  </a:lnTo>
                  <a:lnTo>
                    <a:pt x="653" y="14"/>
                  </a:lnTo>
                  <a:lnTo>
                    <a:pt x="699" y="10"/>
                  </a:lnTo>
                  <a:lnTo>
                    <a:pt x="746" y="7"/>
                  </a:lnTo>
                  <a:lnTo>
                    <a:pt x="792" y="5"/>
                  </a:lnTo>
                  <a:lnTo>
                    <a:pt x="837" y="3"/>
                  </a:lnTo>
                  <a:lnTo>
                    <a:pt x="883" y="2"/>
                  </a:lnTo>
                  <a:lnTo>
                    <a:pt x="929" y="1"/>
                  </a:lnTo>
                  <a:lnTo>
                    <a:pt x="974" y="0"/>
                  </a:lnTo>
                  <a:lnTo>
                    <a:pt x="1020" y="0"/>
                  </a:lnTo>
                  <a:lnTo>
                    <a:pt x="1065" y="1"/>
                  </a:lnTo>
                  <a:lnTo>
                    <a:pt x="1110" y="2"/>
                  </a:lnTo>
                  <a:lnTo>
                    <a:pt x="1156" y="4"/>
                  </a:lnTo>
                  <a:lnTo>
                    <a:pt x="1203" y="6"/>
                  </a:lnTo>
                  <a:lnTo>
                    <a:pt x="1248" y="9"/>
                  </a:lnTo>
                  <a:lnTo>
                    <a:pt x="1295" y="13"/>
                  </a:lnTo>
                  <a:lnTo>
                    <a:pt x="1342" y="17"/>
                  </a:lnTo>
                  <a:lnTo>
                    <a:pt x="1389" y="21"/>
                  </a:lnTo>
                  <a:lnTo>
                    <a:pt x="1437" y="26"/>
                  </a:lnTo>
                  <a:lnTo>
                    <a:pt x="1485" y="33"/>
                  </a:lnTo>
                  <a:lnTo>
                    <a:pt x="1533" y="39"/>
                  </a:lnTo>
                  <a:lnTo>
                    <a:pt x="1583" y="46"/>
                  </a:lnTo>
                  <a:lnTo>
                    <a:pt x="1632" y="53"/>
                  </a:lnTo>
                  <a:lnTo>
                    <a:pt x="1683" y="61"/>
                  </a:lnTo>
                  <a:lnTo>
                    <a:pt x="1734" y="70"/>
                  </a:lnTo>
                  <a:lnTo>
                    <a:pt x="1755" y="78"/>
                  </a:lnTo>
                  <a:lnTo>
                    <a:pt x="1774" y="87"/>
                  </a:lnTo>
                  <a:lnTo>
                    <a:pt x="1791" y="96"/>
                  </a:lnTo>
                  <a:lnTo>
                    <a:pt x="1806" y="108"/>
                  </a:lnTo>
                  <a:lnTo>
                    <a:pt x="1820" y="119"/>
                  </a:lnTo>
                  <a:lnTo>
                    <a:pt x="1832" y="131"/>
                  </a:lnTo>
                  <a:lnTo>
                    <a:pt x="1843" y="144"/>
                  </a:lnTo>
                  <a:lnTo>
                    <a:pt x="1853" y="156"/>
                  </a:lnTo>
                  <a:lnTo>
                    <a:pt x="1862" y="168"/>
                  </a:lnTo>
                  <a:lnTo>
                    <a:pt x="1870" y="181"/>
                  </a:lnTo>
                  <a:lnTo>
                    <a:pt x="1877" y="192"/>
                  </a:lnTo>
                  <a:lnTo>
                    <a:pt x="1883" y="203"/>
                  </a:lnTo>
                  <a:lnTo>
                    <a:pt x="1890" y="215"/>
                  </a:lnTo>
                  <a:lnTo>
                    <a:pt x="1896" y="224"/>
                  </a:lnTo>
                  <a:lnTo>
                    <a:pt x="1902" y="233"/>
                  </a:lnTo>
                  <a:lnTo>
                    <a:pt x="1908" y="240"/>
                  </a:lnTo>
                  <a:lnTo>
                    <a:pt x="1854" y="239"/>
                  </a:lnTo>
                  <a:lnTo>
                    <a:pt x="1799" y="237"/>
                  </a:lnTo>
                  <a:lnTo>
                    <a:pt x="1743" y="236"/>
                  </a:lnTo>
                  <a:lnTo>
                    <a:pt x="1689" y="235"/>
                  </a:lnTo>
                  <a:lnTo>
                    <a:pt x="1633" y="234"/>
                  </a:lnTo>
                  <a:lnTo>
                    <a:pt x="1578" y="232"/>
                  </a:lnTo>
                  <a:lnTo>
                    <a:pt x="1522" y="231"/>
                  </a:lnTo>
                  <a:lnTo>
                    <a:pt x="1466" y="230"/>
                  </a:lnTo>
                  <a:lnTo>
                    <a:pt x="1411" y="229"/>
                  </a:lnTo>
                  <a:lnTo>
                    <a:pt x="1355" y="228"/>
                  </a:lnTo>
                  <a:lnTo>
                    <a:pt x="1300" y="227"/>
                  </a:lnTo>
                  <a:lnTo>
                    <a:pt x="1243" y="227"/>
                  </a:lnTo>
                  <a:lnTo>
                    <a:pt x="1187" y="226"/>
                  </a:lnTo>
                  <a:lnTo>
                    <a:pt x="1132" y="225"/>
                  </a:lnTo>
                  <a:lnTo>
                    <a:pt x="1076" y="224"/>
                  </a:lnTo>
                  <a:lnTo>
                    <a:pt x="1020" y="224"/>
                  </a:lnTo>
                  <a:lnTo>
                    <a:pt x="964" y="223"/>
                  </a:lnTo>
                  <a:lnTo>
                    <a:pt x="908" y="223"/>
                  </a:lnTo>
                  <a:lnTo>
                    <a:pt x="853" y="222"/>
                  </a:lnTo>
                  <a:lnTo>
                    <a:pt x="796" y="222"/>
                  </a:lnTo>
                  <a:lnTo>
                    <a:pt x="741" y="222"/>
                  </a:lnTo>
                  <a:lnTo>
                    <a:pt x="685" y="221"/>
                  </a:lnTo>
                  <a:lnTo>
                    <a:pt x="629" y="221"/>
                  </a:lnTo>
                  <a:lnTo>
                    <a:pt x="575" y="221"/>
                  </a:lnTo>
                  <a:lnTo>
                    <a:pt x="519" y="221"/>
                  </a:lnTo>
                  <a:lnTo>
                    <a:pt x="464" y="221"/>
                  </a:lnTo>
                  <a:lnTo>
                    <a:pt x="409" y="221"/>
                  </a:lnTo>
                  <a:lnTo>
                    <a:pt x="354" y="221"/>
                  </a:lnTo>
                  <a:lnTo>
                    <a:pt x="299" y="221"/>
                  </a:lnTo>
                  <a:lnTo>
                    <a:pt x="244" y="221"/>
                  </a:lnTo>
                  <a:lnTo>
                    <a:pt x="191" y="222"/>
                  </a:lnTo>
                  <a:lnTo>
                    <a:pt x="136" y="222"/>
                  </a:lnTo>
                  <a:lnTo>
                    <a:pt x="116" y="219"/>
                  </a:lnTo>
                  <a:lnTo>
                    <a:pt x="97" y="216"/>
                  </a:lnTo>
                  <a:lnTo>
                    <a:pt x="77" y="214"/>
                  </a:lnTo>
                  <a:lnTo>
                    <a:pt x="60" y="212"/>
                  </a:lnTo>
                  <a:lnTo>
                    <a:pt x="43" y="212"/>
                  </a:lnTo>
                  <a:lnTo>
                    <a:pt x="28" y="212"/>
                  </a:lnTo>
                  <a:lnTo>
                    <a:pt x="14" y="21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6D6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55369" y="1965697"/>
              <a:ext cx="752475" cy="90488"/>
            </a:xfrm>
            <a:custGeom>
              <a:avLst/>
              <a:gdLst>
                <a:gd name="T0" fmla="*/ 8 w 1898"/>
                <a:gd name="T1" fmla="*/ 202 h 228"/>
                <a:gd name="T2" fmla="*/ 26 w 1898"/>
                <a:gd name="T3" fmla="*/ 186 h 228"/>
                <a:gd name="T4" fmla="*/ 47 w 1898"/>
                <a:gd name="T5" fmla="*/ 170 h 228"/>
                <a:gd name="T6" fmla="*/ 68 w 1898"/>
                <a:gd name="T7" fmla="*/ 153 h 228"/>
                <a:gd name="T8" fmla="*/ 94 w 1898"/>
                <a:gd name="T9" fmla="*/ 136 h 228"/>
                <a:gd name="T10" fmla="*/ 123 w 1898"/>
                <a:gd name="T11" fmla="*/ 118 h 228"/>
                <a:gd name="T12" fmla="*/ 157 w 1898"/>
                <a:gd name="T13" fmla="*/ 100 h 228"/>
                <a:gd name="T14" fmla="*/ 195 w 1898"/>
                <a:gd name="T15" fmla="*/ 81 h 228"/>
                <a:gd name="T16" fmla="*/ 268 w 1898"/>
                <a:gd name="T17" fmla="*/ 64 h 228"/>
                <a:gd name="T18" fmla="*/ 368 w 1898"/>
                <a:gd name="T19" fmla="*/ 48 h 228"/>
                <a:gd name="T20" fmla="*/ 465 w 1898"/>
                <a:gd name="T21" fmla="*/ 35 h 228"/>
                <a:gd name="T22" fmla="*/ 560 w 1898"/>
                <a:gd name="T23" fmla="*/ 23 h 228"/>
                <a:gd name="T24" fmla="*/ 655 w 1898"/>
                <a:gd name="T25" fmla="*/ 14 h 228"/>
                <a:gd name="T26" fmla="*/ 748 w 1898"/>
                <a:gd name="T27" fmla="*/ 7 h 228"/>
                <a:gd name="T28" fmla="*/ 839 w 1898"/>
                <a:gd name="T29" fmla="*/ 3 h 228"/>
                <a:gd name="T30" fmla="*/ 930 w 1898"/>
                <a:gd name="T31" fmla="*/ 0 h 228"/>
                <a:gd name="T32" fmla="*/ 1022 w 1898"/>
                <a:gd name="T33" fmla="*/ 0 h 228"/>
                <a:gd name="T34" fmla="*/ 1112 w 1898"/>
                <a:gd name="T35" fmla="*/ 2 h 228"/>
                <a:gd name="T36" fmla="*/ 1204 w 1898"/>
                <a:gd name="T37" fmla="*/ 6 h 228"/>
                <a:gd name="T38" fmla="*/ 1297 w 1898"/>
                <a:gd name="T39" fmla="*/ 12 h 228"/>
                <a:gd name="T40" fmla="*/ 1391 w 1898"/>
                <a:gd name="T41" fmla="*/ 20 h 228"/>
                <a:gd name="T42" fmla="*/ 1487 w 1898"/>
                <a:gd name="T43" fmla="*/ 32 h 228"/>
                <a:gd name="T44" fmla="*/ 1584 w 1898"/>
                <a:gd name="T45" fmla="*/ 45 h 228"/>
                <a:gd name="T46" fmla="*/ 1684 w 1898"/>
                <a:gd name="T47" fmla="*/ 61 h 228"/>
                <a:gd name="T48" fmla="*/ 1772 w 1898"/>
                <a:gd name="T49" fmla="*/ 85 h 228"/>
                <a:gd name="T50" fmla="*/ 1826 w 1898"/>
                <a:gd name="T51" fmla="*/ 126 h 228"/>
                <a:gd name="T52" fmla="*/ 1861 w 1898"/>
                <a:gd name="T53" fmla="*/ 173 h 228"/>
                <a:gd name="T54" fmla="*/ 1886 w 1898"/>
                <a:gd name="T55" fmla="*/ 213 h 228"/>
                <a:gd name="T56" fmla="*/ 1846 w 1898"/>
                <a:gd name="T57" fmla="*/ 226 h 228"/>
                <a:gd name="T58" fmla="*/ 1743 w 1898"/>
                <a:gd name="T59" fmla="*/ 222 h 228"/>
                <a:gd name="T60" fmla="*/ 1638 w 1898"/>
                <a:gd name="T61" fmla="*/ 219 h 228"/>
                <a:gd name="T62" fmla="*/ 1533 w 1898"/>
                <a:gd name="T63" fmla="*/ 215 h 228"/>
                <a:gd name="T64" fmla="*/ 1427 w 1898"/>
                <a:gd name="T65" fmla="*/ 212 h 228"/>
                <a:gd name="T66" fmla="*/ 1321 w 1898"/>
                <a:gd name="T67" fmla="*/ 210 h 228"/>
                <a:gd name="T68" fmla="*/ 1214 w 1898"/>
                <a:gd name="T69" fmla="*/ 207 h 228"/>
                <a:gd name="T70" fmla="*/ 1108 w 1898"/>
                <a:gd name="T71" fmla="*/ 204 h 228"/>
                <a:gd name="T72" fmla="*/ 1001 w 1898"/>
                <a:gd name="T73" fmla="*/ 203 h 228"/>
                <a:gd name="T74" fmla="*/ 895 w 1898"/>
                <a:gd name="T75" fmla="*/ 201 h 228"/>
                <a:gd name="T76" fmla="*/ 789 w 1898"/>
                <a:gd name="T77" fmla="*/ 200 h 228"/>
                <a:gd name="T78" fmla="*/ 683 w 1898"/>
                <a:gd name="T79" fmla="*/ 200 h 228"/>
                <a:gd name="T80" fmla="*/ 579 w 1898"/>
                <a:gd name="T81" fmla="*/ 199 h 228"/>
                <a:gd name="T82" fmla="*/ 474 w 1898"/>
                <a:gd name="T83" fmla="*/ 199 h 228"/>
                <a:gd name="T84" fmla="*/ 371 w 1898"/>
                <a:gd name="T85" fmla="*/ 200 h 228"/>
                <a:gd name="T86" fmla="*/ 269 w 1898"/>
                <a:gd name="T87" fmla="*/ 200 h 228"/>
                <a:gd name="T88" fmla="*/ 202 w 1898"/>
                <a:gd name="T89" fmla="*/ 200 h 228"/>
                <a:gd name="T90" fmla="*/ 170 w 1898"/>
                <a:gd name="T91" fmla="*/ 198 h 228"/>
                <a:gd name="T92" fmla="*/ 140 w 1898"/>
                <a:gd name="T93" fmla="*/ 197 h 228"/>
                <a:gd name="T94" fmla="*/ 111 w 1898"/>
                <a:gd name="T95" fmla="*/ 197 h 228"/>
                <a:gd name="T96" fmla="*/ 84 w 1898"/>
                <a:gd name="T97" fmla="*/ 198 h 228"/>
                <a:gd name="T98" fmla="*/ 58 w 1898"/>
                <a:gd name="T99" fmla="*/ 200 h 228"/>
                <a:gd name="T100" fmla="*/ 33 w 1898"/>
                <a:gd name="T101" fmla="*/ 203 h 228"/>
                <a:gd name="T102" fmla="*/ 11 w 1898"/>
                <a:gd name="T103" fmla="*/ 2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8" h="228">
                  <a:moveTo>
                    <a:pt x="0" y="211"/>
                  </a:moveTo>
                  <a:lnTo>
                    <a:pt x="8" y="202"/>
                  </a:lnTo>
                  <a:lnTo>
                    <a:pt x="18" y="194"/>
                  </a:lnTo>
                  <a:lnTo>
                    <a:pt x="26" y="186"/>
                  </a:lnTo>
                  <a:lnTo>
                    <a:pt x="36" y="178"/>
                  </a:lnTo>
                  <a:lnTo>
                    <a:pt x="47" y="170"/>
                  </a:lnTo>
                  <a:lnTo>
                    <a:pt x="57" y="161"/>
                  </a:lnTo>
                  <a:lnTo>
                    <a:pt x="68" y="153"/>
                  </a:lnTo>
                  <a:lnTo>
                    <a:pt x="81" y="144"/>
                  </a:lnTo>
                  <a:lnTo>
                    <a:pt x="94" y="136"/>
                  </a:lnTo>
                  <a:lnTo>
                    <a:pt x="107" y="127"/>
                  </a:lnTo>
                  <a:lnTo>
                    <a:pt x="123" y="118"/>
                  </a:lnTo>
                  <a:lnTo>
                    <a:pt x="139" y="109"/>
                  </a:lnTo>
                  <a:lnTo>
                    <a:pt x="157" y="100"/>
                  </a:lnTo>
                  <a:lnTo>
                    <a:pt x="175" y="90"/>
                  </a:lnTo>
                  <a:lnTo>
                    <a:pt x="195" y="81"/>
                  </a:lnTo>
                  <a:lnTo>
                    <a:pt x="216" y="72"/>
                  </a:lnTo>
                  <a:lnTo>
                    <a:pt x="268" y="64"/>
                  </a:lnTo>
                  <a:lnTo>
                    <a:pt x="317" y="55"/>
                  </a:lnTo>
                  <a:lnTo>
                    <a:pt x="368" y="48"/>
                  </a:lnTo>
                  <a:lnTo>
                    <a:pt x="416" y="41"/>
                  </a:lnTo>
                  <a:lnTo>
                    <a:pt x="465" y="35"/>
                  </a:lnTo>
                  <a:lnTo>
                    <a:pt x="513" y="29"/>
                  </a:lnTo>
                  <a:lnTo>
                    <a:pt x="560" y="23"/>
                  </a:lnTo>
                  <a:lnTo>
                    <a:pt x="608" y="18"/>
                  </a:lnTo>
                  <a:lnTo>
                    <a:pt x="655" y="14"/>
                  </a:lnTo>
                  <a:lnTo>
                    <a:pt x="701" y="10"/>
                  </a:lnTo>
                  <a:lnTo>
                    <a:pt x="748" y="7"/>
                  </a:lnTo>
                  <a:lnTo>
                    <a:pt x="793" y="5"/>
                  </a:lnTo>
                  <a:lnTo>
                    <a:pt x="839" y="3"/>
                  </a:lnTo>
                  <a:lnTo>
                    <a:pt x="885" y="1"/>
                  </a:lnTo>
                  <a:lnTo>
                    <a:pt x="930" y="0"/>
                  </a:lnTo>
                  <a:lnTo>
                    <a:pt x="976" y="0"/>
                  </a:lnTo>
                  <a:lnTo>
                    <a:pt x="1022" y="0"/>
                  </a:lnTo>
                  <a:lnTo>
                    <a:pt x="1067" y="1"/>
                  </a:lnTo>
                  <a:lnTo>
                    <a:pt x="1112" y="2"/>
                  </a:lnTo>
                  <a:lnTo>
                    <a:pt x="1159" y="4"/>
                  </a:lnTo>
                  <a:lnTo>
                    <a:pt x="1204" y="6"/>
                  </a:lnTo>
                  <a:lnTo>
                    <a:pt x="1250" y="9"/>
                  </a:lnTo>
                  <a:lnTo>
                    <a:pt x="1297" y="12"/>
                  </a:lnTo>
                  <a:lnTo>
                    <a:pt x="1344" y="16"/>
                  </a:lnTo>
                  <a:lnTo>
                    <a:pt x="1391" y="20"/>
                  </a:lnTo>
                  <a:lnTo>
                    <a:pt x="1439" y="26"/>
                  </a:lnTo>
                  <a:lnTo>
                    <a:pt x="1487" y="32"/>
                  </a:lnTo>
                  <a:lnTo>
                    <a:pt x="1535" y="38"/>
                  </a:lnTo>
                  <a:lnTo>
                    <a:pt x="1584" y="45"/>
                  </a:lnTo>
                  <a:lnTo>
                    <a:pt x="1634" y="52"/>
                  </a:lnTo>
                  <a:lnTo>
                    <a:pt x="1684" y="61"/>
                  </a:lnTo>
                  <a:lnTo>
                    <a:pt x="1735" y="69"/>
                  </a:lnTo>
                  <a:lnTo>
                    <a:pt x="1772" y="85"/>
                  </a:lnTo>
                  <a:lnTo>
                    <a:pt x="1802" y="105"/>
                  </a:lnTo>
                  <a:lnTo>
                    <a:pt x="1826" y="126"/>
                  </a:lnTo>
                  <a:lnTo>
                    <a:pt x="1845" y="150"/>
                  </a:lnTo>
                  <a:lnTo>
                    <a:pt x="1861" y="173"/>
                  </a:lnTo>
                  <a:lnTo>
                    <a:pt x="1874" y="194"/>
                  </a:lnTo>
                  <a:lnTo>
                    <a:pt x="1886" y="213"/>
                  </a:lnTo>
                  <a:lnTo>
                    <a:pt x="1898" y="228"/>
                  </a:lnTo>
                  <a:lnTo>
                    <a:pt x="1846" y="226"/>
                  </a:lnTo>
                  <a:lnTo>
                    <a:pt x="1795" y="224"/>
                  </a:lnTo>
                  <a:lnTo>
                    <a:pt x="1743" y="222"/>
                  </a:lnTo>
                  <a:lnTo>
                    <a:pt x="1691" y="220"/>
                  </a:lnTo>
                  <a:lnTo>
                    <a:pt x="1638" y="219"/>
                  </a:lnTo>
                  <a:lnTo>
                    <a:pt x="1586" y="217"/>
                  </a:lnTo>
                  <a:lnTo>
                    <a:pt x="1533" y="215"/>
                  </a:lnTo>
                  <a:lnTo>
                    <a:pt x="1481" y="214"/>
                  </a:lnTo>
                  <a:lnTo>
                    <a:pt x="1427" y="212"/>
                  </a:lnTo>
                  <a:lnTo>
                    <a:pt x="1375" y="211"/>
                  </a:lnTo>
                  <a:lnTo>
                    <a:pt x="1321" y="210"/>
                  </a:lnTo>
                  <a:lnTo>
                    <a:pt x="1268" y="209"/>
                  </a:lnTo>
                  <a:lnTo>
                    <a:pt x="1214" y="207"/>
                  </a:lnTo>
                  <a:lnTo>
                    <a:pt x="1162" y="206"/>
                  </a:lnTo>
                  <a:lnTo>
                    <a:pt x="1108" y="204"/>
                  </a:lnTo>
                  <a:lnTo>
                    <a:pt x="1055" y="203"/>
                  </a:lnTo>
                  <a:lnTo>
                    <a:pt x="1001" y="203"/>
                  </a:lnTo>
                  <a:lnTo>
                    <a:pt x="949" y="202"/>
                  </a:lnTo>
                  <a:lnTo>
                    <a:pt x="895" y="201"/>
                  </a:lnTo>
                  <a:lnTo>
                    <a:pt x="841" y="201"/>
                  </a:lnTo>
                  <a:lnTo>
                    <a:pt x="789" y="200"/>
                  </a:lnTo>
                  <a:lnTo>
                    <a:pt x="736" y="200"/>
                  </a:lnTo>
                  <a:lnTo>
                    <a:pt x="683" y="200"/>
                  </a:lnTo>
                  <a:lnTo>
                    <a:pt x="630" y="199"/>
                  </a:lnTo>
                  <a:lnTo>
                    <a:pt x="579" y="199"/>
                  </a:lnTo>
                  <a:lnTo>
                    <a:pt x="526" y="199"/>
                  </a:lnTo>
                  <a:lnTo>
                    <a:pt x="474" y="199"/>
                  </a:lnTo>
                  <a:lnTo>
                    <a:pt x="422" y="199"/>
                  </a:lnTo>
                  <a:lnTo>
                    <a:pt x="371" y="200"/>
                  </a:lnTo>
                  <a:lnTo>
                    <a:pt x="320" y="200"/>
                  </a:lnTo>
                  <a:lnTo>
                    <a:pt x="269" y="200"/>
                  </a:lnTo>
                  <a:lnTo>
                    <a:pt x="219" y="201"/>
                  </a:lnTo>
                  <a:lnTo>
                    <a:pt x="202" y="200"/>
                  </a:lnTo>
                  <a:lnTo>
                    <a:pt x="187" y="199"/>
                  </a:lnTo>
                  <a:lnTo>
                    <a:pt x="170" y="198"/>
                  </a:lnTo>
                  <a:lnTo>
                    <a:pt x="155" y="197"/>
                  </a:lnTo>
                  <a:lnTo>
                    <a:pt x="140" y="197"/>
                  </a:lnTo>
                  <a:lnTo>
                    <a:pt x="126" y="197"/>
                  </a:lnTo>
                  <a:lnTo>
                    <a:pt x="111" y="197"/>
                  </a:lnTo>
                  <a:lnTo>
                    <a:pt x="97" y="197"/>
                  </a:lnTo>
                  <a:lnTo>
                    <a:pt x="84" y="198"/>
                  </a:lnTo>
                  <a:lnTo>
                    <a:pt x="70" y="199"/>
                  </a:lnTo>
                  <a:lnTo>
                    <a:pt x="58" y="200"/>
                  </a:lnTo>
                  <a:lnTo>
                    <a:pt x="46" y="201"/>
                  </a:lnTo>
                  <a:lnTo>
                    <a:pt x="33" y="203"/>
                  </a:lnTo>
                  <a:lnTo>
                    <a:pt x="22" y="206"/>
                  </a:lnTo>
                  <a:lnTo>
                    <a:pt x="11" y="20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75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855369" y="1965697"/>
              <a:ext cx="749300" cy="87313"/>
            </a:xfrm>
            <a:custGeom>
              <a:avLst/>
              <a:gdLst>
                <a:gd name="T0" fmla="*/ 10 w 1889"/>
                <a:gd name="T1" fmla="*/ 199 h 217"/>
                <a:gd name="T2" fmla="*/ 28 w 1889"/>
                <a:gd name="T3" fmla="*/ 184 h 217"/>
                <a:gd name="T4" fmla="*/ 50 w 1889"/>
                <a:gd name="T5" fmla="*/ 168 h 217"/>
                <a:gd name="T6" fmla="*/ 72 w 1889"/>
                <a:gd name="T7" fmla="*/ 151 h 217"/>
                <a:gd name="T8" fmla="*/ 98 w 1889"/>
                <a:gd name="T9" fmla="*/ 134 h 217"/>
                <a:gd name="T10" fmla="*/ 126 w 1889"/>
                <a:gd name="T11" fmla="*/ 117 h 217"/>
                <a:gd name="T12" fmla="*/ 159 w 1889"/>
                <a:gd name="T13" fmla="*/ 99 h 217"/>
                <a:gd name="T14" fmla="*/ 196 w 1889"/>
                <a:gd name="T15" fmla="*/ 81 h 217"/>
                <a:gd name="T16" fmla="*/ 268 w 1889"/>
                <a:gd name="T17" fmla="*/ 64 h 217"/>
                <a:gd name="T18" fmla="*/ 368 w 1889"/>
                <a:gd name="T19" fmla="*/ 48 h 217"/>
                <a:gd name="T20" fmla="*/ 466 w 1889"/>
                <a:gd name="T21" fmla="*/ 35 h 217"/>
                <a:gd name="T22" fmla="*/ 561 w 1889"/>
                <a:gd name="T23" fmla="*/ 24 h 217"/>
                <a:gd name="T24" fmla="*/ 655 w 1889"/>
                <a:gd name="T25" fmla="*/ 14 h 217"/>
                <a:gd name="T26" fmla="*/ 748 w 1889"/>
                <a:gd name="T27" fmla="*/ 7 h 217"/>
                <a:gd name="T28" fmla="*/ 839 w 1889"/>
                <a:gd name="T29" fmla="*/ 3 h 217"/>
                <a:gd name="T30" fmla="*/ 931 w 1889"/>
                <a:gd name="T31" fmla="*/ 0 h 217"/>
                <a:gd name="T32" fmla="*/ 1023 w 1889"/>
                <a:gd name="T33" fmla="*/ 0 h 217"/>
                <a:gd name="T34" fmla="*/ 1114 w 1889"/>
                <a:gd name="T35" fmla="*/ 2 h 217"/>
                <a:gd name="T36" fmla="*/ 1206 w 1889"/>
                <a:gd name="T37" fmla="*/ 6 h 217"/>
                <a:gd name="T38" fmla="*/ 1299 w 1889"/>
                <a:gd name="T39" fmla="*/ 12 h 217"/>
                <a:gd name="T40" fmla="*/ 1392 w 1889"/>
                <a:gd name="T41" fmla="*/ 20 h 217"/>
                <a:gd name="T42" fmla="*/ 1488 w 1889"/>
                <a:gd name="T43" fmla="*/ 31 h 217"/>
                <a:gd name="T44" fmla="*/ 1586 w 1889"/>
                <a:gd name="T45" fmla="*/ 44 h 217"/>
                <a:gd name="T46" fmla="*/ 1686 w 1889"/>
                <a:gd name="T47" fmla="*/ 60 h 217"/>
                <a:gd name="T48" fmla="*/ 1770 w 1889"/>
                <a:gd name="T49" fmla="*/ 83 h 217"/>
                <a:gd name="T50" fmla="*/ 1820 w 1889"/>
                <a:gd name="T51" fmla="*/ 122 h 217"/>
                <a:gd name="T52" fmla="*/ 1853 w 1889"/>
                <a:gd name="T53" fmla="*/ 164 h 217"/>
                <a:gd name="T54" fmla="*/ 1877 w 1889"/>
                <a:gd name="T55" fmla="*/ 203 h 217"/>
                <a:gd name="T56" fmla="*/ 1840 w 1889"/>
                <a:gd name="T57" fmla="*/ 214 h 217"/>
                <a:gd name="T58" fmla="*/ 1743 w 1889"/>
                <a:gd name="T59" fmla="*/ 209 h 217"/>
                <a:gd name="T60" fmla="*/ 1645 w 1889"/>
                <a:gd name="T61" fmla="*/ 204 h 217"/>
                <a:gd name="T62" fmla="*/ 1545 w 1889"/>
                <a:gd name="T63" fmla="*/ 199 h 217"/>
                <a:gd name="T64" fmla="*/ 1445 w 1889"/>
                <a:gd name="T65" fmla="*/ 195 h 217"/>
                <a:gd name="T66" fmla="*/ 1344 w 1889"/>
                <a:gd name="T67" fmla="*/ 191 h 217"/>
                <a:gd name="T68" fmla="*/ 1242 w 1889"/>
                <a:gd name="T69" fmla="*/ 188 h 217"/>
                <a:gd name="T70" fmla="*/ 1141 w 1889"/>
                <a:gd name="T71" fmla="*/ 185 h 217"/>
                <a:gd name="T72" fmla="*/ 1039 w 1889"/>
                <a:gd name="T73" fmla="*/ 183 h 217"/>
                <a:gd name="T74" fmla="*/ 938 w 1889"/>
                <a:gd name="T75" fmla="*/ 181 h 217"/>
                <a:gd name="T76" fmla="*/ 837 w 1889"/>
                <a:gd name="T77" fmla="*/ 179 h 217"/>
                <a:gd name="T78" fmla="*/ 737 w 1889"/>
                <a:gd name="T79" fmla="*/ 178 h 217"/>
                <a:gd name="T80" fmla="*/ 638 w 1889"/>
                <a:gd name="T81" fmla="*/ 178 h 217"/>
                <a:gd name="T82" fmla="*/ 540 w 1889"/>
                <a:gd name="T83" fmla="*/ 178 h 217"/>
                <a:gd name="T84" fmla="*/ 443 w 1889"/>
                <a:gd name="T85" fmla="*/ 178 h 217"/>
                <a:gd name="T86" fmla="*/ 347 w 1889"/>
                <a:gd name="T87" fmla="*/ 179 h 217"/>
                <a:gd name="T88" fmla="*/ 278 w 1889"/>
                <a:gd name="T89" fmla="*/ 179 h 217"/>
                <a:gd name="T90" fmla="*/ 235 w 1889"/>
                <a:gd name="T91" fmla="*/ 179 h 217"/>
                <a:gd name="T92" fmla="*/ 193 w 1889"/>
                <a:gd name="T93" fmla="*/ 179 h 217"/>
                <a:gd name="T94" fmla="*/ 154 w 1889"/>
                <a:gd name="T95" fmla="*/ 181 h 217"/>
                <a:gd name="T96" fmla="*/ 116 w 1889"/>
                <a:gd name="T97" fmla="*/ 184 h 217"/>
                <a:gd name="T98" fmla="*/ 80 w 1889"/>
                <a:gd name="T99" fmla="*/ 189 h 217"/>
                <a:gd name="T100" fmla="*/ 46 w 1889"/>
                <a:gd name="T101" fmla="*/ 195 h 217"/>
                <a:gd name="T102" fmla="*/ 15 w 1889"/>
                <a:gd name="T103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9" h="217">
                  <a:moveTo>
                    <a:pt x="0" y="208"/>
                  </a:moveTo>
                  <a:lnTo>
                    <a:pt x="10" y="199"/>
                  </a:lnTo>
                  <a:lnTo>
                    <a:pt x="19" y="192"/>
                  </a:lnTo>
                  <a:lnTo>
                    <a:pt x="28" y="184"/>
                  </a:lnTo>
                  <a:lnTo>
                    <a:pt x="38" y="176"/>
                  </a:lnTo>
                  <a:lnTo>
                    <a:pt x="50" y="168"/>
                  </a:lnTo>
                  <a:lnTo>
                    <a:pt x="60" y="159"/>
                  </a:lnTo>
                  <a:lnTo>
                    <a:pt x="72" y="151"/>
                  </a:lnTo>
                  <a:lnTo>
                    <a:pt x="85" y="143"/>
                  </a:lnTo>
                  <a:lnTo>
                    <a:pt x="98" y="134"/>
                  </a:lnTo>
                  <a:lnTo>
                    <a:pt x="111" y="125"/>
                  </a:lnTo>
                  <a:lnTo>
                    <a:pt x="126" y="117"/>
                  </a:lnTo>
                  <a:lnTo>
                    <a:pt x="142" y="108"/>
                  </a:lnTo>
                  <a:lnTo>
                    <a:pt x="159" y="99"/>
                  </a:lnTo>
                  <a:lnTo>
                    <a:pt x="177" y="90"/>
                  </a:lnTo>
                  <a:lnTo>
                    <a:pt x="196" y="81"/>
                  </a:lnTo>
                  <a:lnTo>
                    <a:pt x="216" y="72"/>
                  </a:lnTo>
                  <a:lnTo>
                    <a:pt x="268" y="64"/>
                  </a:lnTo>
                  <a:lnTo>
                    <a:pt x="317" y="55"/>
                  </a:lnTo>
                  <a:lnTo>
                    <a:pt x="368" y="48"/>
                  </a:lnTo>
                  <a:lnTo>
                    <a:pt x="416" y="41"/>
                  </a:lnTo>
                  <a:lnTo>
                    <a:pt x="466" y="35"/>
                  </a:lnTo>
                  <a:lnTo>
                    <a:pt x="513" y="29"/>
                  </a:lnTo>
                  <a:lnTo>
                    <a:pt x="561" y="24"/>
                  </a:lnTo>
                  <a:lnTo>
                    <a:pt x="608" y="18"/>
                  </a:lnTo>
                  <a:lnTo>
                    <a:pt x="655" y="14"/>
                  </a:lnTo>
                  <a:lnTo>
                    <a:pt x="701" y="10"/>
                  </a:lnTo>
                  <a:lnTo>
                    <a:pt x="748" y="7"/>
                  </a:lnTo>
                  <a:lnTo>
                    <a:pt x="794" y="5"/>
                  </a:lnTo>
                  <a:lnTo>
                    <a:pt x="839" y="3"/>
                  </a:lnTo>
                  <a:lnTo>
                    <a:pt x="886" y="1"/>
                  </a:lnTo>
                  <a:lnTo>
                    <a:pt x="931" y="0"/>
                  </a:lnTo>
                  <a:lnTo>
                    <a:pt x="977" y="0"/>
                  </a:lnTo>
                  <a:lnTo>
                    <a:pt x="1023" y="0"/>
                  </a:lnTo>
                  <a:lnTo>
                    <a:pt x="1068" y="0"/>
                  </a:lnTo>
                  <a:lnTo>
                    <a:pt x="1114" y="2"/>
                  </a:lnTo>
                  <a:lnTo>
                    <a:pt x="1160" y="3"/>
                  </a:lnTo>
                  <a:lnTo>
                    <a:pt x="1206" y="6"/>
                  </a:lnTo>
                  <a:lnTo>
                    <a:pt x="1252" y="8"/>
                  </a:lnTo>
                  <a:lnTo>
                    <a:pt x="1299" y="12"/>
                  </a:lnTo>
                  <a:lnTo>
                    <a:pt x="1346" y="15"/>
                  </a:lnTo>
                  <a:lnTo>
                    <a:pt x="1392" y="20"/>
                  </a:lnTo>
                  <a:lnTo>
                    <a:pt x="1441" y="26"/>
                  </a:lnTo>
                  <a:lnTo>
                    <a:pt x="1488" y="31"/>
                  </a:lnTo>
                  <a:lnTo>
                    <a:pt x="1537" y="37"/>
                  </a:lnTo>
                  <a:lnTo>
                    <a:pt x="1586" y="44"/>
                  </a:lnTo>
                  <a:lnTo>
                    <a:pt x="1636" y="51"/>
                  </a:lnTo>
                  <a:lnTo>
                    <a:pt x="1686" y="60"/>
                  </a:lnTo>
                  <a:lnTo>
                    <a:pt x="1737" y="68"/>
                  </a:lnTo>
                  <a:lnTo>
                    <a:pt x="1770" y="83"/>
                  </a:lnTo>
                  <a:lnTo>
                    <a:pt x="1798" y="102"/>
                  </a:lnTo>
                  <a:lnTo>
                    <a:pt x="1820" y="122"/>
                  </a:lnTo>
                  <a:lnTo>
                    <a:pt x="1838" y="143"/>
                  </a:lnTo>
                  <a:lnTo>
                    <a:pt x="1853" y="164"/>
                  </a:lnTo>
                  <a:lnTo>
                    <a:pt x="1866" y="184"/>
                  </a:lnTo>
                  <a:lnTo>
                    <a:pt x="1877" y="203"/>
                  </a:lnTo>
                  <a:lnTo>
                    <a:pt x="1889" y="217"/>
                  </a:lnTo>
                  <a:lnTo>
                    <a:pt x="1840" y="214"/>
                  </a:lnTo>
                  <a:lnTo>
                    <a:pt x="1792" y="212"/>
                  </a:lnTo>
                  <a:lnTo>
                    <a:pt x="1743" y="209"/>
                  </a:lnTo>
                  <a:lnTo>
                    <a:pt x="1694" y="207"/>
                  </a:lnTo>
                  <a:lnTo>
                    <a:pt x="1645" y="204"/>
                  </a:lnTo>
                  <a:lnTo>
                    <a:pt x="1595" y="201"/>
                  </a:lnTo>
                  <a:lnTo>
                    <a:pt x="1545" y="199"/>
                  </a:lnTo>
                  <a:lnTo>
                    <a:pt x="1495" y="197"/>
                  </a:lnTo>
                  <a:lnTo>
                    <a:pt x="1445" y="195"/>
                  </a:lnTo>
                  <a:lnTo>
                    <a:pt x="1394" y="193"/>
                  </a:lnTo>
                  <a:lnTo>
                    <a:pt x="1344" y="191"/>
                  </a:lnTo>
                  <a:lnTo>
                    <a:pt x="1293" y="189"/>
                  </a:lnTo>
                  <a:lnTo>
                    <a:pt x="1242" y="188"/>
                  </a:lnTo>
                  <a:lnTo>
                    <a:pt x="1191" y="186"/>
                  </a:lnTo>
                  <a:lnTo>
                    <a:pt x="1141" y="185"/>
                  </a:lnTo>
                  <a:lnTo>
                    <a:pt x="1090" y="184"/>
                  </a:lnTo>
                  <a:lnTo>
                    <a:pt x="1039" y="183"/>
                  </a:lnTo>
                  <a:lnTo>
                    <a:pt x="989" y="182"/>
                  </a:lnTo>
                  <a:lnTo>
                    <a:pt x="938" y="181"/>
                  </a:lnTo>
                  <a:lnTo>
                    <a:pt x="888" y="180"/>
                  </a:lnTo>
                  <a:lnTo>
                    <a:pt x="837" y="179"/>
                  </a:lnTo>
                  <a:lnTo>
                    <a:pt x="787" y="179"/>
                  </a:lnTo>
                  <a:lnTo>
                    <a:pt x="737" y="178"/>
                  </a:lnTo>
                  <a:lnTo>
                    <a:pt x="687" y="178"/>
                  </a:lnTo>
                  <a:lnTo>
                    <a:pt x="638" y="178"/>
                  </a:lnTo>
                  <a:lnTo>
                    <a:pt x="588" y="178"/>
                  </a:lnTo>
                  <a:lnTo>
                    <a:pt x="540" y="178"/>
                  </a:lnTo>
                  <a:lnTo>
                    <a:pt x="490" y="178"/>
                  </a:lnTo>
                  <a:lnTo>
                    <a:pt x="443" y="178"/>
                  </a:lnTo>
                  <a:lnTo>
                    <a:pt x="395" y="179"/>
                  </a:lnTo>
                  <a:lnTo>
                    <a:pt x="347" y="179"/>
                  </a:lnTo>
                  <a:lnTo>
                    <a:pt x="300" y="180"/>
                  </a:lnTo>
                  <a:lnTo>
                    <a:pt x="278" y="179"/>
                  </a:lnTo>
                  <a:lnTo>
                    <a:pt x="257" y="179"/>
                  </a:lnTo>
                  <a:lnTo>
                    <a:pt x="235" y="179"/>
                  </a:lnTo>
                  <a:lnTo>
                    <a:pt x="213" y="179"/>
                  </a:lnTo>
                  <a:lnTo>
                    <a:pt x="193" y="179"/>
                  </a:lnTo>
                  <a:lnTo>
                    <a:pt x="173" y="180"/>
                  </a:lnTo>
                  <a:lnTo>
                    <a:pt x="154" y="181"/>
                  </a:lnTo>
                  <a:lnTo>
                    <a:pt x="134" y="183"/>
                  </a:lnTo>
                  <a:lnTo>
                    <a:pt x="116" y="184"/>
                  </a:lnTo>
                  <a:lnTo>
                    <a:pt x="97" y="186"/>
                  </a:lnTo>
                  <a:lnTo>
                    <a:pt x="80" y="189"/>
                  </a:lnTo>
                  <a:lnTo>
                    <a:pt x="63" y="192"/>
                  </a:lnTo>
                  <a:lnTo>
                    <a:pt x="46" y="195"/>
                  </a:lnTo>
                  <a:lnTo>
                    <a:pt x="30" y="198"/>
                  </a:lnTo>
                  <a:lnTo>
                    <a:pt x="15" y="20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7F7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55369" y="1967285"/>
              <a:ext cx="746125" cy="80963"/>
            </a:xfrm>
            <a:custGeom>
              <a:avLst/>
              <a:gdLst>
                <a:gd name="T0" fmla="*/ 10 w 1879"/>
                <a:gd name="T1" fmla="*/ 196 h 205"/>
                <a:gd name="T2" fmla="*/ 30 w 1879"/>
                <a:gd name="T3" fmla="*/ 181 h 205"/>
                <a:gd name="T4" fmla="*/ 52 w 1879"/>
                <a:gd name="T5" fmla="*/ 165 h 205"/>
                <a:gd name="T6" fmla="*/ 75 w 1879"/>
                <a:gd name="T7" fmla="*/ 149 h 205"/>
                <a:gd name="T8" fmla="*/ 101 w 1879"/>
                <a:gd name="T9" fmla="*/ 133 h 205"/>
                <a:gd name="T10" fmla="*/ 130 w 1879"/>
                <a:gd name="T11" fmla="*/ 115 h 205"/>
                <a:gd name="T12" fmla="*/ 162 w 1879"/>
                <a:gd name="T13" fmla="*/ 99 h 205"/>
                <a:gd name="T14" fmla="*/ 198 w 1879"/>
                <a:gd name="T15" fmla="*/ 81 h 205"/>
                <a:gd name="T16" fmla="*/ 269 w 1879"/>
                <a:gd name="T17" fmla="*/ 64 h 205"/>
                <a:gd name="T18" fmla="*/ 369 w 1879"/>
                <a:gd name="T19" fmla="*/ 48 h 205"/>
                <a:gd name="T20" fmla="*/ 467 w 1879"/>
                <a:gd name="T21" fmla="*/ 35 h 205"/>
                <a:gd name="T22" fmla="*/ 562 w 1879"/>
                <a:gd name="T23" fmla="*/ 24 h 205"/>
                <a:gd name="T24" fmla="*/ 656 w 1879"/>
                <a:gd name="T25" fmla="*/ 14 h 205"/>
                <a:gd name="T26" fmla="*/ 749 w 1879"/>
                <a:gd name="T27" fmla="*/ 7 h 205"/>
                <a:gd name="T28" fmla="*/ 841 w 1879"/>
                <a:gd name="T29" fmla="*/ 3 h 205"/>
                <a:gd name="T30" fmla="*/ 933 w 1879"/>
                <a:gd name="T31" fmla="*/ 0 h 205"/>
                <a:gd name="T32" fmla="*/ 1025 w 1879"/>
                <a:gd name="T33" fmla="*/ 0 h 205"/>
                <a:gd name="T34" fmla="*/ 1115 w 1879"/>
                <a:gd name="T35" fmla="*/ 1 h 205"/>
                <a:gd name="T36" fmla="*/ 1208 w 1879"/>
                <a:gd name="T37" fmla="*/ 5 h 205"/>
                <a:gd name="T38" fmla="*/ 1301 w 1879"/>
                <a:gd name="T39" fmla="*/ 11 h 205"/>
                <a:gd name="T40" fmla="*/ 1395 w 1879"/>
                <a:gd name="T41" fmla="*/ 20 h 205"/>
                <a:gd name="T42" fmla="*/ 1491 w 1879"/>
                <a:gd name="T43" fmla="*/ 30 h 205"/>
                <a:gd name="T44" fmla="*/ 1589 w 1879"/>
                <a:gd name="T45" fmla="*/ 43 h 205"/>
                <a:gd name="T46" fmla="*/ 1689 w 1879"/>
                <a:gd name="T47" fmla="*/ 59 h 205"/>
                <a:gd name="T48" fmla="*/ 1770 w 1879"/>
                <a:gd name="T49" fmla="*/ 81 h 205"/>
                <a:gd name="T50" fmla="*/ 1814 w 1879"/>
                <a:gd name="T51" fmla="*/ 117 h 205"/>
                <a:gd name="T52" fmla="*/ 1845 w 1879"/>
                <a:gd name="T53" fmla="*/ 156 h 205"/>
                <a:gd name="T54" fmla="*/ 1868 w 1879"/>
                <a:gd name="T55" fmla="*/ 191 h 205"/>
                <a:gd name="T56" fmla="*/ 1834 w 1879"/>
                <a:gd name="T57" fmla="*/ 202 h 205"/>
                <a:gd name="T58" fmla="*/ 1743 w 1879"/>
                <a:gd name="T59" fmla="*/ 194 h 205"/>
                <a:gd name="T60" fmla="*/ 1651 w 1879"/>
                <a:gd name="T61" fmla="*/ 188 h 205"/>
                <a:gd name="T62" fmla="*/ 1557 w 1879"/>
                <a:gd name="T63" fmla="*/ 183 h 205"/>
                <a:gd name="T64" fmla="*/ 1461 w 1879"/>
                <a:gd name="T65" fmla="*/ 178 h 205"/>
                <a:gd name="T66" fmla="*/ 1367 w 1879"/>
                <a:gd name="T67" fmla="*/ 173 h 205"/>
                <a:gd name="T68" fmla="*/ 1270 w 1879"/>
                <a:gd name="T69" fmla="*/ 169 h 205"/>
                <a:gd name="T70" fmla="*/ 1174 w 1879"/>
                <a:gd name="T71" fmla="*/ 166 h 205"/>
                <a:gd name="T72" fmla="*/ 1077 w 1879"/>
                <a:gd name="T73" fmla="*/ 162 h 205"/>
                <a:gd name="T74" fmla="*/ 981 w 1879"/>
                <a:gd name="T75" fmla="*/ 159 h 205"/>
                <a:gd name="T76" fmla="*/ 886 w 1879"/>
                <a:gd name="T77" fmla="*/ 157 h 205"/>
                <a:gd name="T78" fmla="*/ 791 w 1879"/>
                <a:gd name="T79" fmla="*/ 156 h 205"/>
                <a:gd name="T80" fmla="*/ 697 w 1879"/>
                <a:gd name="T81" fmla="*/ 155 h 205"/>
                <a:gd name="T82" fmla="*/ 606 w 1879"/>
                <a:gd name="T83" fmla="*/ 155 h 205"/>
                <a:gd name="T84" fmla="*/ 515 w 1879"/>
                <a:gd name="T85" fmla="*/ 155 h 205"/>
                <a:gd name="T86" fmla="*/ 425 w 1879"/>
                <a:gd name="T87" fmla="*/ 156 h 205"/>
                <a:gd name="T88" fmla="*/ 354 w 1879"/>
                <a:gd name="T89" fmla="*/ 157 h 205"/>
                <a:gd name="T90" fmla="*/ 300 w 1879"/>
                <a:gd name="T91" fmla="*/ 158 h 205"/>
                <a:gd name="T92" fmla="*/ 246 w 1879"/>
                <a:gd name="T93" fmla="*/ 161 h 205"/>
                <a:gd name="T94" fmla="*/ 196 w 1879"/>
                <a:gd name="T95" fmla="*/ 165 h 205"/>
                <a:gd name="T96" fmla="*/ 147 w 1879"/>
                <a:gd name="T97" fmla="*/ 171 h 205"/>
                <a:gd name="T98" fmla="*/ 101 w 1879"/>
                <a:gd name="T99" fmla="*/ 178 h 205"/>
                <a:gd name="T100" fmla="*/ 59 w 1879"/>
                <a:gd name="T101" fmla="*/ 187 h 205"/>
                <a:gd name="T102" fmla="*/ 19 w 1879"/>
                <a:gd name="T103" fmla="*/ 19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9" h="205">
                  <a:moveTo>
                    <a:pt x="0" y="205"/>
                  </a:moveTo>
                  <a:lnTo>
                    <a:pt x="10" y="196"/>
                  </a:lnTo>
                  <a:lnTo>
                    <a:pt x="20" y="189"/>
                  </a:lnTo>
                  <a:lnTo>
                    <a:pt x="30" y="181"/>
                  </a:lnTo>
                  <a:lnTo>
                    <a:pt x="40" y="173"/>
                  </a:lnTo>
                  <a:lnTo>
                    <a:pt x="52" y="165"/>
                  </a:lnTo>
                  <a:lnTo>
                    <a:pt x="63" y="157"/>
                  </a:lnTo>
                  <a:lnTo>
                    <a:pt x="75" y="149"/>
                  </a:lnTo>
                  <a:lnTo>
                    <a:pt x="88" y="141"/>
                  </a:lnTo>
                  <a:lnTo>
                    <a:pt x="101" y="133"/>
                  </a:lnTo>
                  <a:lnTo>
                    <a:pt x="116" y="124"/>
                  </a:lnTo>
                  <a:lnTo>
                    <a:pt x="130" y="115"/>
                  </a:lnTo>
                  <a:lnTo>
                    <a:pt x="145" y="107"/>
                  </a:lnTo>
                  <a:lnTo>
                    <a:pt x="162" y="99"/>
                  </a:lnTo>
                  <a:lnTo>
                    <a:pt x="179" y="89"/>
                  </a:lnTo>
                  <a:lnTo>
                    <a:pt x="198" y="81"/>
                  </a:lnTo>
                  <a:lnTo>
                    <a:pt x="217" y="72"/>
                  </a:lnTo>
                  <a:lnTo>
                    <a:pt x="269" y="64"/>
                  </a:lnTo>
                  <a:lnTo>
                    <a:pt x="318" y="56"/>
                  </a:lnTo>
                  <a:lnTo>
                    <a:pt x="369" y="48"/>
                  </a:lnTo>
                  <a:lnTo>
                    <a:pt x="417" y="41"/>
                  </a:lnTo>
                  <a:lnTo>
                    <a:pt x="467" y="35"/>
                  </a:lnTo>
                  <a:lnTo>
                    <a:pt x="514" y="29"/>
                  </a:lnTo>
                  <a:lnTo>
                    <a:pt x="562" y="24"/>
                  </a:lnTo>
                  <a:lnTo>
                    <a:pt x="610" y="19"/>
                  </a:lnTo>
                  <a:lnTo>
                    <a:pt x="656" y="14"/>
                  </a:lnTo>
                  <a:lnTo>
                    <a:pt x="702" y="11"/>
                  </a:lnTo>
                  <a:lnTo>
                    <a:pt x="749" y="7"/>
                  </a:lnTo>
                  <a:lnTo>
                    <a:pt x="795" y="5"/>
                  </a:lnTo>
                  <a:lnTo>
                    <a:pt x="841" y="3"/>
                  </a:lnTo>
                  <a:lnTo>
                    <a:pt x="887" y="1"/>
                  </a:lnTo>
                  <a:lnTo>
                    <a:pt x="933" y="0"/>
                  </a:lnTo>
                  <a:lnTo>
                    <a:pt x="978" y="0"/>
                  </a:lnTo>
                  <a:lnTo>
                    <a:pt x="1025" y="0"/>
                  </a:lnTo>
                  <a:lnTo>
                    <a:pt x="1070" y="0"/>
                  </a:lnTo>
                  <a:lnTo>
                    <a:pt x="1115" y="1"/>
                  </a:lnTo>
                  <a:lnTo>
                    <a:pt x="1162" y="3"/>
                  </a:lnTo>
                  <a:lnTo>
                    <a:pt x="1208" y="5"/>
                  </a:lnTo>
                  <a:lnTo>
                    <a:pt x="1254" y="8"/>
                  </a:lnTo>
                  <a:lnTo>
                    <a:pt x="1301" y="11"/>
                  </a:lnTo>
                  <a:lnTo>
                    <a:pt x="1348" y="15"/>
                  </a:lnTo>
                  <a:lnTo>
                    <a:pt x="1395" y="20"/>
                  </a:lnTo>
                  <a:lnTo>
                    <a:pt x="1443" y="25"/>
                  </a:lnTo>
                  <a:lnTo>
                    <a:pt x="1491" y="30"/>
                  </a:lnTo>
                  <a:lnTo>
                    <a:pt x="1540" y="36"/>
                  </a:lnTo>
                  <a:lnTo>
                    <a:pt x="1589" y="43"/>
                  </a:lnTo>
                  <a:lnTo>
                    <a:pt x="1638" y="50"/>
                  </a:lnTo>
                  <a:lnTo>
                    <a:pt x="1689" y="59"/>
                  </a:lnTo>
                  <a:lnTo>
                    <a:pt x="1740" y="67"/>
                  </a:lnTo>
                  <a:lnTo>
                    <a:pt x="1770" y="81"/>
                  </a:lnTo>
                  <a:lnTo>
                    <a:pt x="1794" y="99"/>
                  </a:lnTo>
                  <a:lnTo>
                    <a:pt x="1814" y="117"/>
                  </a:lnTo>
                  <a:lnTo>
                    <a:pt x="1831" y="137"/>
                  </a:lnTo>
                  <a:lnTo>
                    <a:pt x="1845" y="156"/>
                  </a:lnTo>
                  <a:lnTo>
                    <a:pt x="1857" y="175"/>
                  </a:lnTo>
                  <a:lnTo>
                    <a:pt x="1868" y="191"/>
                  </a:lnTo>
                  <a:lnTo>
                    <a:pt x="1879" y="205"/>
                  </a:lnTo>
                  <a:lnTo>
                    <a:pt x="1834" y="202"/>
                  </a:lnTo>
                  <a:lnTo>
                    <a:pt x="1789" y="197"/>
                  </a:lnTo>
                  <a:lnTo>
                    <a:pt x="1743" y="194"/>
                  </a:lnTo>
                  <a:lnTo>
                    <a:pt x="1697" y="191"/>
                  </a:lnTo>
                  <a:lnTo>
                    <a:pt x="1651" y="188"/>
                  </a:lnTo>
                  <a:lnTo>
                    <a:pt x="1603" y="185"/>
                  </a:lnTo>
                  <a:lnTo>
                    <a:pt x="1557" y="183"/>
                  </a:lnTo>
                  <a:lnTo>
                    <a:pt x="1510" y="180"/>
                  </a:lnTo>
                  <a:lnTo>
                    <a:pt x="1461" y="178"/>
                  </a:lnTo>
                  <a:lnTo>
                    <a:pt x="1414" y="175"/>
                  </a:lnTo>
                  <a:lnTo>
                    <a:pt x="1367" y="173"/>
                  </a:lnTo>
                  <a:lnTo>
                    <a:pt x="1318" y="171"/>
                  </a:lnTo>
                  <a:lnTo>
                    <a:pt x="1270" y="169"/>
                  </a:lnTo>
                  <a:lnTo>
                    <a:pt x="1221" y="167"/>
                  </a:lnTo>
                  <a:lnTo>
                    <a:pt x="1174" y="166"/>
                  </a:lnTo>
                  <a:lnTo>
                    <a:pt x="1126" y="164"/>
                  </a:lnTo>
                  <a:lnTo>
                    <a:pt x="1077" y="162"/>
                  </a:lnTo>
                  <a:lnTo>
                    <a:pt x="1029" y="160"/>
                  </a:lnTo>
                  <a:lnTo>
                    <a:pt x="981" y="159"/>
                  </a:lnTo>
                  <a:lnTo>
                    <a:pt x="933" y="158"/>
                  </a:lnTo>
                  <a:lnTo>
                    <a:pt x="886" y="157"/>
                  </a:lnTo>
                  <a:lnTo>
                    <a:pt x="838" y="157"/>
                  </a:lnTo>
                  <a:lnTo>
                    <a:pt x="791" y="156"/>
                  </a:lnTo>
                  <a:lnTo>
                    <a:pt x="745" y="156"/>
                  </a:lnTo>
                  <a:lnTo>
                    <a:pt x="697" y="155"/>
                  </a:lnTo>
                  <a:lnTo>
                    <a:pt x="651" y="155"/>
                  </a:lnTo>
                  <a:lnTo>
                    <a:pt x="606" y="155"/>
                  </a:lnTo>
                  <a:lnTo>
                    <a:pt x="559" y="155"/>
                  </a:lnTo>
                  <a:lnTo>
                    <a:pt x="515" y="155"/>
                  </a:lnTo>
                  <a:lnTo>
                    <a:pt x="470" y="156"/>
                  </a:lnTo>
                  <a:lnTo>
                    <a:pt x="425" y="156"/>
                  </a:lnTo>
                  <a:lnTo>
                    <a:pt x="382" y="157"/>
                  </a:lnTo>
                  <a:lnTo>
                    <a:pt x="354" y="157"/>
                  </a:lnTo>
                  <a:lnTo>
                    <a:pt x="327" y="158"/>
                  </a:lnTo>
                  <a:lnTo>
                    <a:pt x="300" y="158"/>
                  </a:lnTo>
                  <a:lnTo>
                    <a:pt x="273" y="159"/>
                  </a:lnTo>
                  <a:lnTo>
                    <a:pt x="246" y="161"/>
                  </a:lnTo>
                  <a:lnTo>
                    <a:pt x="221" y="162"/>
                  </a:lnTo>
                  <a:lnTo>
                    <a:pt x="196" y="165"/>
                  </a:lnTo>
                  <a:lnTo>
                    <a:pt x="171" y="168"/>
                  </a:lnTo>
                  <a:lnTo>
                    <a:pt x="147" y="171"/>
                  </a:lnTo>
                  <a:lnTo>
                    <a:pt x="124" y="174"/>
                  </a:lnTo>
                  <a:lnTo>
                    <a:pt x="101" y="178"/>
                  </a:lnTo>
                  <a:lnTo>
                    <a:pt x="80" y="182"/>
                  </a:lnTo>
                  <a:lnTo>
                    <a:pt x="59" y="187"/>
                  </a:lnTo>
                  <a:lnTo>
                    <a:pt x="38" y="192"/>
                  </a:lnTo>
                  <a:lnTo>
                    <a:pt x="19" y="198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89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855369" y="1968872"/>
              <a:ext cx="741362" cy="79375"/>
            </a:xfrm>
            <a:custGeom>
              <a:avLst/>
              <a:gdLst>
                <a:gd name="T0" fmla="*/ 11 w 1869"/>
                <a:gd name="T1" fmla="*/ 194 h 203"/>
                <a:gd name="T2" fmla="*/ 32 w 1869"/>
                <a:gd name="T3" fmla="*/ 179 h 203"/>
                <a:gd name="T4" fmla="*/ 55 w 1869"/>
                <a:gd name="T5" fmla="*/ 164 h 203"/>
                <a:gd name="T6" fmla="*/ 80 w 1869"/>
                <a:gd name="T7" fmla="*/ 148 h 203"/>
                <a:gd name="T8" fmla="*/ 105 w 1869"/>
                <a:gd name="T9" fmla="*/ 132 h 203"/>
                <a:gd name="T10" fmla="*/ 134 w 1869"/>
                <a:gd name="T11" fmla="*/ 115 h 203"/>
                <a:gd name="T12" fmla="*/ 165 w 1869"/>
                <a:gd name="T13" fmla="*/ 98 h 203"/>
                <a:gd name="T14" fmla="*/ 199 w 1869"/>
                <a:gd name="T15" fmla="*/ 81 h 203"/>
                <a:gd name="T16" fmla="*/ 269 w 1869"/>
                <a:gd name="T17" fmla="*/ 64 h 203"/>
                <a:gd name="T18" fmla="*/ 369 w 1869"/>
                <a:gd name="T19" fmla="*/ 48 h 203"/>
                <a:gd name="T20" fmla="*/ 467 w 1869"/>
                <a:gd name="T21" fmla="*/ 35 h 203"/>
                <a:gd name="T22" fmla="*/ 562 w 1869"/>
                <a:gd name="T23" fmla="*/ 25 h 203"/>
                <a:gd name="T24" fmla="*/ 657 w 1869"/>
                <a:gd name="T25" fmla="*/ 15 h 203"/>
                <a:gd name="T26" fmla="*/ 750 w 1869"/>
                <a:gd name="T27" fmla="*/ 8 h 203"/>
                <a:gd name="T28" fmla="*/ 842 w 1869"/>
                <a:gd name="T29" fmla="*/ 3 h 203"/>
                <a:gd name="T30" fmla="*/ 934 w 1869"/>
                <a:gd name="T31" fmla="*/ 1 h 203"/>
                <a:gd name="T32" fmla="*/ 1026 w 1869"/>
                <a:gd name="T33" fmla="*/ 0 h 203"/>
                <a:gd name="T34" fmla="*/ 1117 w 1869"/>
                <a:gd name="T35" fmla="*/ 2 h 203"/>
                <a:gd name="T36" fmla="*/ 1209 w 1869"/>
                <a:gd name="T37" fmla="*/ 6 h 203"/>
                <a:gd name="T38" fmla="*/ 1303 w 1869"/>
                <a:gd name="T39" fmla="*/ 11 h 203"/>
                <a:gd name="T40" fmla="*/ 1397 w 1869"/>
                <a:gd name="T41" fmla="*/ 21 h 203"/>
                <a:gd name="T42" fmla="*/ 1493 w 1869"/>
                <a:gd name="T43" fmla="*/ 31 h 203"/>
                <a:gd name="T44" fmla="*/ 1591 w 1869"/>
                <a:gd name="T45" fmla="*/ 44 h 203"/>
                <a:gd name="T46" fmla="*/ 1691 w 1869"/>
                <a:gd name="T47" fmla="*/ 60 h 203"/>
                <a:gd name="T48" fmla="*/ 1769 w 1869"/>
                <a:gd name="T49" fmla="*/ 81 h 203"/>
                <a:gd name="T50" fmla="*/ 1809 w 1869"/>
                <a:gd name="T51" fmla="*/ 114 h 203"/>
                <a:gd name="T52" fmla="*/ 1837 w 1869"/>
                <a:gd name="T53" fmla="*/ 149 h 203"/>
                <a:gd name="T54" fmla="*/ 1859 w 1869"/>
                <a:gd name="T55" fmla="*/ 181 h 203"/>
                <a:gd name="T56" fmla="*/ 1828 w 1869"/>
                <a:gd name="T57" fmla="*/ 190 h 203"/>
                <a:gd name="T58" fmla="*/ 1742 w 1869"/>
                <a:gd name="T59" fmla="*/ 182 h 203"/>
                <a:gd name="T60" fmla="*/ 1656 w 1869"/>
                <a:gd name="T61" fmla="*/ 175 h 203"/>
                <a:gd name="T62" fmla="*/ 1567 w 1869"/>
                <a:gd name="T63" fmla="*/ 168 h 203"/>
                <a:gd name="T64" fmla="*/ 1478 w 1869"/>
                <a:gd name="T65" fmla="*/ 162 h 203"/>
                <a:gd name="T66" fmla="*/ 1388 w 1869"/>
                <a:gd name="T67" fmla="*/ 155 h 203"/>
                <a:gd name="T68" fmla="*/ 1297 w 1869"/>
                <a:gd name="T69" fmla="*/ 151 h 203"/>
                <a:gd name="T70" fmla="*/ 1206 w 1869"/>
                <a:gd name="T71" fmla="*/ 146 h 203"/>
                <a:gd name="T72" fmla="*/ 1114 w 1869"/>
                <a:gd name="T73" fmla="*/ 143 h 203"/>
                <a:gd name="T74" fmla="*/ 1024 w 1869"/>
                <a:gd name="T75" fmla="*/ 140 h 203"/>
                <a:gd name="T76" fmla="*/ 934 w 1869"/>
                <a:gd name="T77" fmla="*/ 138 h 203"/>
                <a:gd name="T78" fmla="*/ 845 w 1869"/>
                <a:gd name="T79" fmla="*/ 136 h 203"/>
                <a:gd name="T80" fmla="*/ 757 w 1869"/>
                <a:gd name="T81" fmla="*/ 135 h 203"/>
                <a:gd name="T82" fmla="*/ 671 w 1869"/>
                <a:gd name="T83" fmla="*/ 135 h 203"/>
                <a:gd name="T84" fmla="*/ 587 w 1869"/>
                <a:gd name="T85" fmla="*/ 136 h 203"/>
                <a:gd name="T86" fmla="*/ 505 w 1869"/>
                <a:gd name="T87" fmla="*/ 137 h 203"/>
                <a:gd name="T88" fmla="*/ 431 w 1869"/>
                <a:gd name="T89" fmla="*/ 139 h 203"/>
                <a:gd name="T90" fmla="*/ 364 w 1869"/>
                <a:gd name="T91" fmla="*/ 141 h 203"/>
                <a:gd name="T92" fmla="*/ 300 w 1869"/>
                <a:gd name="T93" fmla="*/ 145 h 203"/>
                <a:gd name="T94" fmla="*/ 238 w 1869"/>
                <a:gd name="T95" fmla="*/ 150 h 203"/>
                <a:gd name="T96" fmla="*/ 179 w 1869"/>
                <a:gd name="T97" fmla="*/ 157 h 203"/>
                <a:gd name="T98" fmla="*/ 124 w 1869"/>
                <a:gd name="T99" fmla="*/ 168 h 203"/>
                <a:gd name="T100" fmla="*/ 71 w 1869"/>
                <a:gd name="T101" fmla="*/ 179 h 203"/>
                <a:gd name="T102" fmla="*/ 23 w 1869"/>
                <a:gd name="T103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9" h="203">
                  <a:moveTo>
                    <a:pt x="0" y="203"/>
                  </a:moveTo>
                  <a:lnTo>
                    <a:pt x="11" y="194"/>
                  </a:lnTo>
                  <a:lnTo>
                    <a:pt x="22" y="187"/>
                  </a:lnTo>
                  <a:lnTo>
                    <a:pt x="32" y="179"/>
                  </a:lnTo>
                  <a:lnTo>
                    <a:pt x="43" y="172"/>
                  </a:lnTo>
                  <a:lnTo>
                    <a:pt x="55" y="164"/>
                  </a:lnTo>
                  <a:lnTo>
                    <a:pt x="67" y="155"/>
                  </a:lnTo>
                  <a:lnTo>
                    <a:pt x="80" y="148"/>
                  </a:lnTo>
                  <a:lnTo>
                    <a:pt x="92" y="140"/>
                  </a:lnTo>
                  <a:lnTo>
                    <a:pt x="105" y="132"/>
                  </a:lnTo>
                  <a:lnTo>
                    <a:pt x="119" y="123"/>
                  </a:lnTo>
                  <a:lnTo>
                    <a:pt x="134" y="115"/>
                  </a:lnTo>
                  <a:lnTo>
                    <a:pt x="149" y="107"/>
                  </a:lnTo>
                  <a:lnTo>
                    <a:pt x="165" y="98"/>
                  </a:lnTo>
                  <a:lnTo>
                    <a:pt x="181" y="90"/>
                  </a:lnTo>
                  <a:lnTo>
                    <a:pt x="199" y="81"/>
                  </a:lnTo>
                  <a:lnTo>
                    <a:pt x="217" y="72"/>
                  </a:lnTo>
                  <a:lnTo>
                    <a:pt x="269" y="64"/>
                  </a:lnTo>
                  <a:lnTo>
                    <a:pt x="318" y="56"/>
                  </a:lnTo>
                  <a:lnTo>
                    <a:pt x="369" y="48"/>
                  </a:lnTo>
                  <a:lnTo>
                    <a:pt x="418" y="42"/>
                  </a:lnTo>
                  <a:lnTo>
                    <a:pt x="467" y="35"/>
                  </a:lnTo>
                  <a:lnTo>
                    <a:pt x="515" y="30"/>
                  </a:lnTo>
                  <a:lnTo>
                    <a:pt x="562" y="25"/>
                  </a:lnTo>
                  <a:lnTo>
                    <a:pt x="610" y="20"/>
                  </a:lnTo>
                  <a:lnTo>
                    <a:pt x="657" y="15"/>
                  </a:lnTo>
                  <a:lnTo>
                    <a:pt x="703" y="11"/>
                  </a:lnTo>
                  <a:lnTo>
                    <a:pt x="750" y="8"/>
                  </a:lnTo>
                  <a:lnTo>
                    <a:pt x="796" y="5"/>
                  </a:lnTo>
                  <a:lnTo>
                    <a:pt x="842" y="3"/>
                  </a:lnTo>
                  <a:lnTo>
                    <a:pt x="888" y="2"/>
                  </a:lnTo>
                  <a:lnTo>
                    <a:pt x="934" y="1"/>
                  </a:lnTo>
                  <a:lnTo>
                    <a:pt x="979" y="0"/>
                  </a:lnTo>
                  <a:lnTo>
                    <a:pt x="1026" y="0"/>
                  </a:lnTo>
                  <a:lnTo>
                    <a:pt x="1071" y="1"/>
                  </a:lnTo>
                  <a:lnTo>
                    <a:pt x="1117" y="2"/>
                  </a:lnTo>
                  <a:lnTo>
                    <a:pt x="1163" y="3"/>
                  </a:lnTo>
                  <a:lnTo>
                    <a:pt x="1209" y="6"/>
                  </a:lnTo>
                  <a:lnTo>
                    <a:pt x="1255" y="8"/>
                  </a:lnTo>
                  <a:lnTo>
                    <a:pt x="1303" y="11"/>
                  </a:lnTo>
                  <a:lnTo>
                    <a:pt x="1350" y="15"/>
                  </a:lnTo>
                  <a:lnTo>
                    <a:pt x="1397" y="21"/>
                  </a:lnTo>
                  <a:lnTo>
                    <a:pt x="1445" y="26"/>
                  </a:lnTo>
                  <a:lnTo>
                    <a:pt x="1493" y="31"/>
                  </a:lnTo>
                  <a:lnTo>
                    <a:pt x="1542" y="37"/>
                  </a:lnTo>
                  <a:lnTo>
                    <a:pt x="1591" y="44"/>
                  </a:lnTo>
                  <a:lnTo>
                    <a:pt x="1640" y="51"/>
                  </a:lnTo>
                  <a:lnTo>
                    <a:pt x="1691" y="60"/>
                  </a:lnTo>
                  <a:lnTo>
                    <a:pt x="1742" y="68"/>
                  </a:lnTo>
                  <a:lnTo>
                    <a:pt x="1769" y="81"/>
                  </a:lnTo>
                  <a:lnTo>
                    <a:pt x="1791" y="97"/>
                  </a:lnTo>
                  <a:lnTo>
                    <a:pt x="1809" y="114"/>
                  </a:lnTo>
                  <a:lnTo>
                    <a:pt x="1825" y="132"/>
                  </a:lnTo>
                  <a:lnTo>
                    <a:pt x="1837" y="149"/>
                  </a:lnTo>
                  <a:lnTo>
                    <a:pt x="1848" y="166"/>
                  </a:lnTo>
                  <a:lnTo>
                    <a:pt x="1859" y="181"/>
                  </a:lnTo>
                  <a:lnTo>
                    <a:pt x="1869" y="194"/>
                  </a:lnTo>
                  <a:lnTo>
                    <a:pt x="1828" y="190"/>
                  </a:lnTo>
                  <a:lnTo>
                    <a:pt x="1786" y="186"/>
                  </a:lnTo>
                  <a:lnTo>
                    <a:pt x="1742" y="182"/>
                  </a:lnTo>
                  <a:lnTo>
                    <a:pt x="1699" y="178"/>
                  </a:lnTo>
                  <a:lnTo>
                    <a:pt x="1656" y="175"/>
                  </a:lnTo>
                  <a:lnTo>
                    <a:pt x="1612" y="171"/>
                  </a:lnTo>
                  <a:lnTo>
                    <a:pt x="1567" y="168"/>
                  </a:lnTo>
                  <a:lnTo>
                    <a:pt x="1523" y="165"/>
                  </a:lnTo>
                  <a:lnTo>
                    <a:pt x="1478" y="162"/>
                  </a:lnTo>
                  <a:lnTo>
                    <a:pt x="1433" y="158"/>
                  </a:lnTo>
                  <a:lnTo>
                    <a:pt x="1388" y="155"/>
                  </a:lnTo>
                  <a:lnTo>
                    <a:pt x="1343" y="153"/>
                  </a:lnTo>
                  <a:lnTo>
                    <a:pt x="1297" y="151"/>
                  </a:lnTo>
                  <a:lnTo>
                    <a:pt x="1251" y="148"/>
                  </a:lnTo>
                  <a:lnTo>
                    <a:pt x="1206" y="146"/>
                  </a:lnTo>
                  <a:lnTo>
                    <a:pt x="1161" y="144"/>
                  </a:lnTo>
                  <a:lnTo>
                    <a:pt x="1114" y="143"/>
                  </a:lnTo>
                  <a:lnTo>
                    <a:pt x="1069" y="141"/>
                  </a:lnTo>
                  <a:lnTo>
                    <a:pt x="1024" y="140"/>
                  </a:lnTo>
                  <a:lnTo>
                    <a:pt x="979" y="139"/>
                  </a:lnTo>
                  <a:lnTo>
                    <a:pt x="934" y="138"/>
                  </a:lnTo>
                  <a:lnTo>
                    <a:pt x="890" y="137"/>
                  </a:lnTo>
                  <a:lnTo>
                    <a:pt x="845" y="136"/>
                  </a:lnTo>
                  <a:lnTo>
                    <a:pt x="801" y="136"/>
                  </a:lnTo>
                  <a:lnTo>
                    <a:pt x="757" y="135"/>
                  </a:lnTo>
                  <a:lnTo>
                    <a:pt x="714" y="135"/>
                  </a:lnTo>
                  <a:lnTo>
                    <a:pt x="671" y="135"/>
                  </a:lnTo>
                  <a:lnTo>
                    <a:pt x="628" y="135"/>
                  </a:lnTo>
                  <a:lnTo>
                    <a:pt x="587" y="136"/>
                  </a:lnTo>
                  <a:lnTo>
                    <a:pt x="546" y="136"/>
                  </a:lnTo>
                  <a:lnTo>
                    <a:pt x="505" y="137"/>
                  </a:lnTo>
                  <a:lnTo>
                    <a:pt x="465" y="138"/>
                  </a:lnTo>
                  <a:lnTo>
                    <a:pt x="431" y="139"/>
                  </a:lnTo>
                  <a:lnTo>
                    <a:pt x="397" y="140"/>
                  </a:lnTo>
                  <a:lnTo>
                    <a:pt x="364" y="141"/>
                  </a:lnTo>
                  <a:lnTo>
                    <a:pt x="332" y="143"/>
                  </a:lnTo>
                  <a:lnTo>
                    <a:pt x="300" y="145"/>
                  </a:lnTo>
                  <a:lnTo>
                    <a:pt x="268" y="147"/>
                  </a:lnTo>
                  <a:lnTo>
                    <a:pt x="238" y="150"/>
                  </a:lnTo>
                  <a:lnTo>
                    <a:pt x="208" y="153"/>
                  </a:lnTo>
                  <a:lnTo>
                    <a:pt x="179" y="157"/>
                  </a:lnTo>
                  <a:lnTo>
                    <a:pt x="151" y="163"/>
                  </a:lnTo>
                  <a:lnTo>
                    <a:pt x="124" y="168"/>
                  </a:lnTo>
                  <a:lnTo>
                    <a:pt x="97" y="173"/>
                  </a:lnTo>
                  <a:lnTo>
                    <a:pt x="71" y="179"/>
                  </a:lnTo>
                  <a:lnTo>
                    <a:pt x="47" y="186"/>
                  </a:lnTo>
                  <a:lnTo>
                    <a:pt x="23" y="19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968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55369" y="1970459"/>
              <a:ext cx="738188" cy="77788"/>
            </a:xfrm>
            <a:custGeom>
              <a:avLst/>
              <a:gdLst>
                <a:gd name="T0" fmla="*/ 12 w 1860"/>
                <a:gd name="T1" fmla="*/ 192 h 200"/>
                <a:gd name="T2" fmla="*/ 34 w 1860"/>
                <a:gd name="T3" fmla="*/ 177 h 200"/>
                <a:gd name="T4" fmla="*/ 58 w 1860"/>
                <a:gd name="T5" fmla="*/ 162 h 200"/>
                <a:gd name="T6" fmla="*/ 83 w 1860"/>
                <a:gd name="T7" fmla="*/ 146 h 200"/>
                <a:gd name="T8" fmla="*/ 109 w 1860"/>
                <a:gd name="T9" fmla="*/ 130 h 200"/>
                <a:gd name="T10" fmla="*/ 137 w 1860"/>
                <a:gd name="T11" fmla="*/ 114 h 200"/>
                <a:gd name="T12" fmla="*/ 168 w 1860"/>
                <a:gd name="T13" fmla="*/ 98 h 200"/>
                <a:gd name="T14" fmla="*/ 201 w 1860"/>
                <a:gd name="T15" fmla="*/ 81 h 200"/>
                <a:gd name="T16" fmla="*/ 270 w 1860"/>
                <a:gd name="T17" fmla="*/ 65 h 200"/>
                <a:gd name="T18" fmla="*/ 370 w 1860"/>
                <a:gd name="T19" fmla="*/ 50 h 200"/>
                <a:gd name="T20" fmla="*/ 468 w 1860"/>
                <a:gd name="T21" fmla="*/ 36 h 200"/>
                <a:gd name="T22" fmla="*/ 563 w 1860"/>
                <a:gd name="T23" fmla="*/ 25 h 200"/>
                <a:gd name="T24" fmla="*/ 658 w 1860"/>
                <a:gd name="T25" fmla="*/ 16 h 200"/>
                <a:gd name="T26" fmla="*/ 751 w 1860"/>
                <a:gd name="T27" fmla="*/ 8 h 200"/>
                <a:gd name="T28" fmla="*/ 843 w 1860"/>
                <a:gd name="T29" fmla="*/ 3 h 200"/>
                <a:gd name="T30" fmla="*/ 935 w 1860"/>
                <a:gd name="T31" fmla="*/ 0 h 200"/>
                <a:gd name="T32" fmla="*/ 1027 w 1860"/>
                <a:gd name="T33" fmla="*/ 0 h 200"/>
                <a:gd name="T34" fmla="*/ 1118 w 1860"/>
                <a:gd name="T35" fmla="*/ 1 h 200"/>
                <a:gd name="T36" fmla="*/ 1211 w 1860"/>
                <a:gd name="T37" fmla="*/ 5 h 200"/>
                <a:gd name="T38" fmla="*/ 1305 w 1860"/>
                <a:gd name="T39" fmla="*/ 11 h 200"/>
                <a:gd name="T40" fmla="*/ 1398 w 1860"/>
                <a:gd name="T41" fmla="*/ 20 h 200"/>
                <a:gd name="T42" fmla="*/ 1495 w 1860"/>
                <a:gd name="T43" fmla="*/ 30 h 200"/>
                <a:gd name="T44" fmla="*/ 1593 w 1860"/>
                <a:gd name="T45" fmla="*/ 43 h 200"/>
                <a:gd name="T46" fmla="*/ 1693 w 1860"/>
                <a:gd name="T47" fmla="*/ 59 h 200"/>
                <a:gd name="T48" fmla="*/ 1767 w 1860"/>
                <a:gd name="T49" fmla="*/ 79 h 200"/>
                <a:gd name="T50" fmla="*/ 1802 w 1860"/>
                <a:gd name="T51" fmla="*/ 109 h 200"/>
                <a:gd name="T52" fmla="*/ 1829 w 1860"/>
                <a:gd name="T53" fmla="*/ 141 h 200"/>
                <a:gd name="T54" fmla="*/ 1849 w 1860"/>
                <a:gd name="T55" fmla="*/ 170 h 200"/>
                <a:gd name="T56" fmla="*/ 1822 w 1860"/>
                <a:gd name="T57" fmla="*/ 177 h 200"/>
                <a:gd name="T58" fmla="*/ 1742 w 1860"/>
                <a:gd name="T59" fmla="*/ 168 h 200"/>
                <a:gd name="T60" fmla="*/ 1662 w 1860"/>
                <a:gd name="T61" fmla="*/ 160 h 200"/>
                <a:gd name="T62" fmla="*/ 1580 w 1860"/>
                <a:gd name="T63" fmla="*/ 151 h 200"/>
                <a:gd name="T64" fmla="*/ 1495 w 1860"/>
                <a:gd name="T65" fmla="*/ 144 h 200"/>
                <a:gd name="T66" fmla="*/ 1410 w 1860"/>
                <a:gd name="T67" fmla="*/ 138 h 200"/>
                <a:gd name="T68" fmla="*/ 1324 w 1860"/>
                <a:gd name="T69" fmla="*/ 132 h 200"/>
                <a:gd name="T70" fmla="*/ 1239 w 1860"/>
                <a:gd name="T71" fmla="*/ 127 h 200"/>
                <a:gd name="T72" fmla="*/ 1152 w 1860"/>
                <a:gd name="T73" fmla="*/ 123 h 200"/>
                <a:gd name="T74" fmla="*/ 1067 w 1860"/>
                <a:gd name="T75" fmla="*/ 119 h 200"/>
                <a:gd name="T76" fmla="*/ 982 w 1860"/>
                <a:gd name="T77" fmla="*/ 116 h 200"/>
                <a:gd name="T78" fmla="*/ 899 w 1860"/>
                <a:gd name="T79" fmla="*/ 115 h 200"/>
                <a:gd name="T80" fmla="*/ 817 w 1860"/>
                <a:gd name="T81" fmla="*/ 114 h 200"/>
                <a:gd name="T82" fmla="*/ 736 w 1860"/>
                <a:gd name="T83" fmla="*/ 114 h 200"/>
                <a:gd name="T84" fmla="*/ 659 w 1860"/>
                <a:gd name="T85" fmla="*/ 114 h 200"/>
                <a:gd name="T86" fmla="*/ 584 w 1860"/>
                <a:gd name="T87" fmla="*/ 116 h 200"/>
                <a:gd name="T88" fmla="*/ 507 w 1860"/>
                <a:gd name="T89" fmla="*/ 118 h 200"/>
                <a:gd name="T90" fmla="*/ 429 w 1860"/>
                <a:gd name="T91" fmla="*/ 123 h 200"/>
                <a:gd name="T92" fmla="*/ 353 w 1860"/>
                <a:gd name="T93" fmla="*/ 128 h 200"/>
                <a:gd name="T94" fmla="*/ 280 w 1860"/>
                <a:gd name="T95" fmla="*/ 135 h 200"/>
                <a:gd name="T96" fmla="*/ 211 w 1860"/>
                <a:gd name="T97" fmla="*/ 144 h 200"/>
                <a:gd name="T98" fmla="*/ 145 w 1860"/>
                <a:gd name="T99" fmla="*/ 156 h 200"/>
                <a:gd name="T100" fmla="*/ 85 w 1860"/>
                <a:gd name="T101" fmla="*/ 172 h 200"/>
                <a:gd name="T102" fmla="*/ 27 w 1860"/>
                <a:gd name="T103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0" h="200">
                  <a:moveTo>
                    <a:pt x="0" y="200"/>
                  </a:moveTo>
                  <a:lnTo>
                    <a:pt x="12" y="192"/>
                  </a:lnTo>
                  <a:lnTo>
                    <a:pt x="23" y="184"/>
                  </a:lnTo>
                  <a:lnTo>
                    <a:pt x="34" y="177"/>
                  </a:lnTo>
                  <a:lnTo>
                    <a:pt x="46" y="169"/>
                  </a:lnTo>
                  <a:lnTo>
                    <a:pt x="58" y="162"/>
                  </a:lnTo>
                  <a:lnTo>
                    <a:pt x="70" y="153"/>
                  </a:lnTo>
                  <a:lnTo>
                    <a:pt x="83" y="146"/>
                  </a:lnTo>
                  <a:lnTo>
                    <a:pt x="96" y="138"/>
                  </a:lnTo>
                  <a:lnTo>
                    <a:pt x="109" y="130"/>
                  </a:lnTo>
                  <a:lnTo>
                    <a:pt x="123" y="123"/>
                  </a:lnTo>
                  <a:lnTo>
                    <a:pt x="137" y="114"/>
                  </a:lnTo>
                  <a:lnTo>
                    <a:pt x="153" y="106"/>
                  </a:lnTo>
                  <a:lnTo>
                    <a:pt x="168" y="98"/>
                  </a:lnTo>
                  <a:lnTo>
                    <a:pt x="185" y="90"/>
                  </a:lnTo>
                  <a:lnTo>
                    <a:pt x="201" y="81"/>
                  </a:lnTo>
                  <a:lnTo>
                    <a:pt x="219" y="73"/>
                  </a:lnTo>
                  <a:lnTo>
                    <a:pt x="270" y="65"/>
                  </a:lnTo>
                  <a:lnTo>
                    <a:pt x="319" y="57"/>
                  </a:lnTo>
                  <a:lnTo>
                    <a:pt x="370" y="50"/>
                  </a:lnTo>
                  <a:lnTo>
                    <a:pt x="419" y="42"/>
                  </a:lnTo>
                  <a:lnTo>
                    <a:pt x="468" y="36"/>
                  </a:lnTo>
                  <a:lnTo>
                    <a:pt x="516" y="30"/>
                  </a:lnTo>
                  <a:lnTo>
                    <a:pt x="563" y="25"/>
                  </a:lnTo>
                  <a:lnTo>
                    <a:pt x="611" y="20"/>
                  </a:lnTo>
                  <a:lnTo>
                    <a:pt x="658" y="16"/>
                  </a:lnTo>
                  <a:lnTo>
                    <a:pt x="704" y="11"/>
                  </a:lnTo>
                  <a:lnTo>
                    <a:pt x="751" y="8"/>
                  </a:lnTo>
                  <a:lnTo>
                    <a:pt x="797" y="5"/>
                  </a:lnTo>
                  <a:lnTo>
                    <a:pt x="843" y="3"/>
                  </a:lnTo>
                  <a:lnTo>
                    <a:pt x="890" y="1"/>
                  </a:lnTo>
                  <a:lnTo>
                    <a:pt x="935" y="0"/>
                  </a:lnTo>
                  <a:lnTo>
                    <a:pt x="981" y="0"/>
                  </a:lnTo>
                  <a:lnTo>
                    <a:pt x="1027" y="0"/>
                  </a:lnTo>
                  <a:lnTo>
                    <a:pt x="1073" y="0"/>
                  </a:lnTo>
                  <a:lnTo>
                    <a:pt x="1118" y="1"/>
                  </a:lnTo>
                  <a:lnTo>
                    <a:pt x="1165" y="3"/>
                  </a:lnTo>
                  <a:lnTo>
                    <a:pt x="1211" y="5"/>
                  </a:lnTo>
                  <a:lnTo>
                    <a:pt x="1257" y="7"/>
                  </a:lnTo>
                  <a:lnTo>
                    <a:pt x="1305" y="11"/>
                  </a:lnTo>
                  <a:lnTo>
                    <a:pt x="1351" y="15"/>
                  </a:lnTo>
                  <a:lnTo>
                    <a:pt x="1398" y="20"/>
                  </a:lnTo>
                  <a:lnTo>
                    <a:pt x="1447" y="25"/>
                  </a:lnTo>
                  <a:lnTo>
                    <a:pt x="1495" y="30"/>
                  </a:lnTo>
                  <a:lnTo>
                    <a:pt x="1544" y="36"/>
                  </a:lnTo>
                  <a:lnTo>
                    <a:pt x="1593" y="43"/>
                  </a:lnTo>
                  <a:lnTo>
                    <a:pt x="1642" y="51"/>
                  </a:lnTo>
                  <a:lnTo>
                    <a:pt x="1693" y="59"/>
                  </a:lnTo>
                  <a:lnTo>
                    <a:pt x="1744" y="67"/>
                  </a:lnTo>
                  <a:lnTo>
                    <a:pt x="1767" y="79"/>
                  </a:lnTo>
                  <a:lnTo>
                    <a:pt x="1786" y="94"/>
                  </a:lnTo>
                  <a:lnTo>
                    <a:pt x="1802" y="109"/>
                  </a:lnTo>
                  <a:lnTo>
                    <a:pt x="1816" y="125"/>
                  </a:lnTo>
                  <a:lnTo>
                    <a:pt x="1829" y="141"/>
                  </a:lnTo>
                  <a:lnTo>
                    <a:pt x="1839" y="155"/>
                  </a:lnTo>
                  <a:lnTo>
                    <a:pt x="1849" y="170"/>
                  </a:lnTo>
                  <a:lnTo>
                    <a:pt x="1860" y="182"/>
                  </a:lnTo>
                  <a:lnTo>
                    <a:pt x="1822" y="177"/>
                  </a:lnTo>
                  <a:lnTo>
                    <a:pt x="1782" y="173"/>
                  </a:lnTo>
                  <a:lnTo>
                    <a:pt x="1742" y="168"/>
                  </a:lnTo>
                  <a:lnTo>
                    <a:pt x="1702" y="164"/>
                  </a:lnTo>
                  <a:lnTo>
                    <a:pt x="1662" y="160"/>
                  </a:lnTo>
                  <a:lnTo>
                    <a:pt x="1621" y="155"/>
                  </a:lnTo>
                  <a:lnTo>
                    <a:pt x="1580" y="151"/>
                  </a:lnTo>
                  <a:lnTo>
                    <a:pt x="1537" y="147"/>
                  </a:lnTo>
                  <a:lnTo>
                    <a:pt x="1495" y="144"/>
                  </a:lnTo>
                  <a:lnTo>
                    <a:pt x="1453" y="141"/>
                  </a:lnTo>
                  <a:lnTo>
                    <a:pt x="1410" y="138"/>
                  </a:lnTo>
                  <a:lnTo>
                    <a:pt x="1368" y="135"/>
                  </a:lnTo>
                  <a:lnTo>
                    <a:pt x="1324" y="132"/>
                  </a:lnTo>
                  <a:lnTo>
                    <a:pt x="1281" y="130"/>
                  </a:lnTo>
                  <a:lnTo>
                    <a:pt x="1239" y="127"/>
                  </a:lnTo>
                  <a:lnTo>
                    <a:pt x="1196" y="125"/>
                  </a:lnTo>
                  <a:lnTo>
                    <a:pt x="1152" y="123"/>
                  </a:lnTo>
                  <a:lnTo>
                    <a:pt x="1110" y="120"/>
                  </a:lnTo>
                  <a:lnTo>
                    <a:pt x="1067" y="119"/>
                  </a:lnTo>
                  <a:lnTo>
                    <a:pt x="1025" y="118"/>
                  </a:lnTo>
                  <a:lnTo>
                    <a:pt x="982" y="116"/>
                  </a:lnTo>
                  <a:lnTo>
                    <a:pt x="940" y="115"/>
                  </a:lnTo>
                  <a:lnTo>
                    <a:pt x="899" y="115"/>
                  </a:lnTo>
                  <a:lnTo>
                    <a:pt x="858" y="114"/>
                  </a:lnTo>
                  <a:lnTo>
                    <a:pt x="817" y="114"/>
                  </a:lnTo>
                  <a:lnTo>
                    <a:pt x="777" y="114"/>
                  </a:lnTo>
                  <a:lnTo>
                    <a:pt x="736" y="114"/>
                  </a:lnTo>
                  <a:lnTo>
                    <a:pt x="697" y="114"/>
                  </a:lnTo>
                  <a:lnTo>
                    <a:pt x="659" y="114"/>
                  </a:lnTo>
                  <a:lnTo>
                    <a:pt x="621" y="115"/>
                  </a:lnTo>
                  <a:lnTo>
                    <a:pt x="584" y="116"/>
                  </a:lnTo>
                  <a:lnTo>
                    <a:pt x="547" y="117"/>
                  </a:lnTo>
                  <a:lnTo>
                    <a:pt x="507" y="118"/>
                  </a:lnTo>
                  <a:lnTo>
                    <a:pt x="468" y="120"/>
                  </a:lnTo>
                  <a:lnTo>
                    <a:pt x="429" y="123"/>
                  </a:lnTo>
                  <a:lnTo>
                    <a:pt x="390" y="125"/>
                  </a:lnTo>
                  <a:lnTo>
                    <a:pt x="353" y="128"/>
                  </a:lnTo>
                  <a:lnTo>
                    <a:pt x="316" y="131"/>
                  </a:lnTo>
                  <a:lnTo>
                    <a:pt x="280" y="135"/>
                  </a:lnTo>
                  <a:lnTo>
                    <a:pt x="245" y="139"/>
                  </a:lnTo>
                  <a:lnTo>
                    <a:pt x="211" y="144"/>
                  </a:lnTo>
                  <a:lnTo>
                    <a:pt x="178" y="150"/>
                  </a:lnTo>
                  <a:lnTo>
                    <a:pt x="145" y="156"/>
                  </a:lnTo>
                  <a:lnTo>
                    <a:pt x="115" y="164"/>
                  </a:lnTo>
                  <a:lnTo>
                    <a:pt x="85" y="172"/>
                  </a:lnTo>
                  <a:lnTo>
                    <a:pt x="55" y="180"/>
                  </a:lnTo>
                  <a:lnTo>
                    <a:pt x="27" y="18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855369" y="1970460"/>
              <a:ext cx="733425" cy="77788"/>
            </a:xfrm>
            <a:custGeom>
              <a:avLst/>
              <a:gdLst>
                <a:gd name="T0" fmla="*/ 12 w 1849"/>
                <a:gd name="T1" fmla="*/ 190 h 198"/>
                <a:gd name="T2" fmla="*/ 36 w 1849"/>
                <a:gd name="T3" fmla="*/ 175 h 198"/>
                <a:gd name="T4" fmla="*/ 61 w 1849"/>
                <a:gd name="T5" fmla="*/ 160 h 198"/>
                <a:gd name="T6" fmla="*/ 87 w 1849"/>
                <a:gd name="T7" fmla="*/ 145 h 198"/>
                <a:gd name="T8" fmla="*/ 113 w 1849"/>
                <a:gd name="T9" fmla="*/ 130 h 198"/>
                <a:gd name="T10" fmla="*/ 141 w 1849"/>
                <a:gd name="T11" fmla="*/ 114 h 198"/>
                <a:gd name="T12" fmla="*/ 171 w 1849"/>
                <a:gd name="T13" fmla="*/ 98 h 198"/>
                <a:gd name="T14" fmla="*/ 203 w 1849"/>
                <a:gd name="T15" fmla="*/ 82 h 198"/>
                <a:gd name="T16" fmla="*/ 271 w 1849"/>
                <a:gd name="T17" fmla="*/ 66 h 198"/>
                <a:gd name="T18" fmla="*/ 371 w 1849"/>
                <a:gd name="T19" fmla="*/ 51 h 198"/>
                <a:gd name="T20" fmla="*/ 469 w 1849"/>
                <a:gd name="T21" fmla="*/ 37 h 198"/>
                <a:gd name="T22" fmla="*/ 564 w 1849"/>
                <a:gd name="T23" fmla="*/ 26 h 198"/>
                <a:gd name="T24" fmla="*/ 659 w 1849"/>
                <a:gd name="T25" fmla="*/ 17 h 198"/>
                <a:gd name="T26" fmla="*/ 753 w 1849"/>
                <a:gd name="T27" fmla="*/ 9 h 198"/>
                <a:gd name="T28" fmla="*/ 846 w 1849"/>
                <a:gd name="T29" fmla="*/ 4 h 198"/>
                <a:gd name="T30" fmla="*/ 937 w 1849"/>
                <a:gd name="T31" fmla="*/ 1 h 198"/>
                <a:gd name="T32" fmla="*/ 1029 w 1849"/>
                <a:gd name="T33" fmla="*/ 0 h 198"/>
                <a:gd name="T34" fmla="*/ 1121 w 1849"/>
                <a:gd name="T35" fmla="*/ 1 h 198"/>
                <a:gd name="T36" fmla="*/ 1214 w 1849"/>
                <a:gd name="T37" fmla="*/ 5 h 198"/>
                <a:gd name="T38" fmla="*/ 1307 w 1849"/>
                <a:gd name="T39" fmla="*/ 12 h 198"/>
                <a:gd name="T40" fmla="*/ 1402 w 1849"/>
                <a:gd name="T41" fmla="*/ 19 h 198"/>
                <a:gd name="T42" fmla="*/ 1497 w 1849"/>
                <a:gd name="T43" fmla="*/ 30 h 198"/>
                <a:gd name="T44" fmla="*/ 1595 w 1849"/>
                <a:gd name="T45" fmla="*/ 42 h 198"/>
                <a:gd name="T46" fmla="*/ 1696 w 1849"/>
                <a:gd name="T47" fmla="*/ 58 h 198"/>
                <a:gd name="T48" fmla="*/ 1765 w 1849"/>
                <a:gd name="T49" fmla="*/ 78 h 198"/>
                <a:gd name="T50" fmla="*/ 1796 w 1849"/>
                <a:gd name="T51" fmla="*/ 105 h 198"/>
                <a:gd name="T52" fmla="*/ 1820 w 1849"/>
                <a:gd name="T53" fmla="*/ 134 h 198"/>
                <a:gd name="T54" fmla="*/ 1840 w 1849"/>
                <a:gd name="T55" fmla="*/ 161 h 198"/>
                <a:gd name="T56" fmla="*/ 1814 w 1849"/>
                <a:gd name="T57" fmla="*/ 166 h 198"/>
                <a:gd name="T58" fmla="*/ 1742 w 1849"/>
                <a:gd name="T59" fmla="*/ 155 h 198"/>
                <a:gd name="T60" fmla="*/ 1667 w 1849"/>
                <a:gd name="T61" fmla="*/ 145 h 198"/>
                <a:gd name="T62" fmla="*/ 1590 w 1849"/>
                <a:gd name="T63" fmla="*/ 136 h 198"/>
                <a:gd name="T64" fmla="*/ 1512 w 1849"/>
                <a:gd name="T65" fmla="*/ 128 h 198"/>
                <a:gd name="T66" fmla="*/ 1432 w 1849"/>
                <a:gd name="T67" fmla="*/ 121 h 198"/>
                <a:gd name="T68" fmla="*/ 1352 w 1849"/>
                <a:gd name="T69" fmla="*/ 113 h 198"/>
                <a:gd name="T70" fmla="*/ 1271 w 1849"/>
                <a:gd name="T71" fmla="*/ 108 h 198"/>
                <a:gd name="T72" fmla="*/ 1190 w 1849"/>
                <a:gd name="T73" fmla="*/ 103 h 198"/>
                <a:gd name="T74" fmla="*/ 1110 w 1849"/>
                <a:gd name="T75" fmla="*/ 99 h 198"/>
                <a:gd name="T76" fmla="*/ 1031 w 1849"/>
                <a:gd name="T77" fmla="*/ 96 h 198"/>
                <a:gd name="T78" fmla="*/ 953 w 1849"/>
                <a:gd name="T79" fmla="*/ 94 h 198"/>
                <a:gd name="T80" fmla="*/ 876 w 1849"/>
                <a:gd name="T81" fmla="*/ 93 h 198"/>
                <a:gd name="T82" fmla="*/ 802 w 1849"/>
                <a:gd name="T83" fmla="*/ 93 h 198"/>
                <a:gd name="T84" fmla="*/ 731 w 1849"/>
                <a:gd name="T85" fmla="*/ 94 h 198"/>
                <a:gd name="T86" fmla="*/ 662 w 1849"/>
                <a:gd name="T87" fmla="*/ 96 h 198"/>
                <a:gd name="T88" fmla="*/ 583 w 1849"/>
                <a:gd name="T89" fmla="*/ 99 h 198"/>
                <a:gd name="T90" fmla="*/ 493 w 1849"/>
                <a:gd name="T91" fmla="*/ 103 h 198"/>
                <a:gd name="T92" fmla="*/ 407 w 1849"/>
                <a:gd name="T93" fmla="*/ 110 h 198"/>
                <a:gd name="T94" fmla="*/ 324 w 1849"/>
                <a:gd name="T95" fmla="*/ 119 h 198"/>
                <a:gd name="T96" fmla="*/ 243 w 1849"/>
                <a:gd name="T97" fmla="*/ 132 h 198"/>
                <a:gd name="T98" fmla="*/ 168 w 1849"/>
                <a:gd name="T99" fmla="*/ 146 h 198"/>
                <a:gd name="T100" fmla="*/ 97 w 1849"/>
                <a:gd name="T101" fmla="*/ 165 h 198"/>
                <a:gd name="T102" fmla="*/ 31 w 1849"/>
                <a:gd name="T103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49" h="198">
                  <a:moveTo>
                    <a:pt x="0" y="198"/>
                  </a:moveTo>
                  <a:lnTo>
                    <a:pt x="12" y="190"/>
                  </a:lnTo>
                  <a:lnTo>
                    <a:pt x="24" y="182"/>
                  </a:lnTo>
                  <a:lnTo>
                    <a:pt x="36" y="175"/>
                  </a:lnTo>
                  <a:lnTo>
                    <a:pt x="49" y="168"/>
                  </a:lnTo>
                  <a:lnTo>
                    <a:pt x="61" y="160"/>
                  </a:lnTo>
                  <a:lnTo>
                    <a:pt x="73" y="152"/>
                  </a:lnTo>
                  <a:lnTo>
                    <a:pt x="87" y="145"/>
                  </a:lnTo>
                  <a:lnTo>
                    <a:pt x="99" y="137"/>
                  </a:lnTo>
                  <a:lnTo>
                    <a:pt x="113" y="130"/>
                  </a:lnTo>
                  <a:lnTo>
                    <a:pt x="127" y="122"/>
                  </a:lnTo>
                  <a:lnTo>
                    <a:pt x="141" y="114"/>
                  </a:lnTo>
                  <a:lnTo>
                    <a:pt x="156" y="106"/>
                  </a:lnTo>
                  <a:lnTo>
                    <a:pt x="171" y="98"/>
                  </a:lnTo>
                  <a:lnTo>
                    <a:pt x="187" y="91"/>
                  </a:lnTo>
                  <a:lnTo>
                    <a:pt x="203" y="82"/>
                  </a:lnTo>
                  <a:lnTo>
                    <a:pt x="220" y="74"/>
                  </a:lnTo>
                  <a:lnTo>
                    <a:pt x="271" y="66"/>
                  </a:lnTo>
                  <a:lnTo>
                    <a:pt x="320" y="58"/>
                  </a:lnTo>
                  <a:lnTo>
                    <a:pt x="371" y="51"/>
                  </a:lnTo>
                  <a:lnTo>
                    <a:pt x="420" y="43"/>
                  </a:lnTo>
                  <a:lnTo>
                    <a:pt x="469" y="37"/>
                  </a:lnTo>
                  <a:lnTo>
                    <a:pt x="517" y="31"/>
                  </a:lnTo>
                  <a:lnTo>
                    <a:pt x="564" y="26"/>
                  </a:lnTo>
                  <a:lnTo>
                    <a:pt x="612" y="21"/>
                  </a:lnTo>
                  <a:lnTo>
                    <a:pt x="659" y="17"/>
                  </a:lnTo>
                  <a:lnTo>
                    <a:pt x="707" y="13"/>
                  </a:lnTo>
                  <a:lnTo>
                    <a:pt x="753" y="9"/>
                  </a:lnTo>
                  <a:lnTo>
                    <a:pt x="799" y="6"/>
                  </a:lnTo>
                  <a:lnTo>
                    <a:pt x="846" y="4"/>
                  </a:lnTo>
                  <a:lnTo>
                    <a:pt x="892" y="2"/>
                  </a:lnTo>
                  <a:lnTo>
                    <a:pt x="937" y="1"/>
                  </a:lnTo>
                  <a:lnTo>
                    <a:pt x="984" y="0"/>
                  </a:lnTo>
                  <a:lnTo>
                    <a:pt x="1029" y="0"/>
                  </a:lnTo>
                  <a:lnTo>
                    <a:pt x="1075" y="0"/>
                  </a:lnTo>
                  <a:lnTo>
                    <a:pt x="1121" y="1"/>
                  </a:lnTo>
                  <a:lnTo>
                    <a:pt x="1168" y="3"/>
                  </a:lnTo>
                  <a:lnTo>
                    <a:pt x="1214" y="5"/>
                  </a:lnTo>
                  <a:lnTo>
                    <a:pt x="1260" y="7"/>
                  </a:lnTo>
                  <a:lnTo>
                    <a:pt x="1307" y="12"/>
                  </a:lnTo>
                  <a:lnTo>
                    <a:pt x="1354" y="15"/>
                  </a:lnTo>
                  <a:lnTo>
                    <a:pt x="1402" y="19"/>
                  </a:lnTo>
                  <a:lnTo>
                    <a:pt x="1450" y="24"/>
                  </a:lnTo>
                  <a:lnTo>
                    <a:pt x="1497" y="30"/>
                  </a:lnTo>
                  <a:lnTo>
                    <a:pt x="1547" y="36"/>
                  </a:lnTo>
                  <a:lnTo>
                    <a:pt x="1595" y="42"/>
                  </a:lnTo>
                  <a:lnTo>
                    <a:pt x="1646" y="50"/>
                  </a:lnTo>
                  <a:lnTo>
                    <a:pt x="1696" y="58"/>
                  </a:lnTo>
                  <a:lnTo>
                    <a:pt x="1746" y="66"/>
                  </a:lnTo>
                  <a:lnTo>
                    <a:pt x="1765" y="78"/>
                  </a:lnTo>
                  <a:lnTo>
                    <a:pt x="1781" y="91"/>
                  </a:lnTo>
                  <a:lnTo>
                    <a:pt x="1796" y="105"/>
                  </a:lnTo>
                  <a:lnTo>
                    <a:pt x="1809" y="119"/>
                  </a:lnTo>
                  <a:lnTo>
                    <a:pt x="1820" y="134"/>
                  </a:lnTo>
                  <a:lnTo>
                    <a:pt x="1830" y="147"/>
                  </a:lnTo>
                  <a:lnTo>
                    <a:pt x="1840" y="161"/>
                  </a:lnTo>
                  <a:lnTo>
                    <a:pt x="1849" y="172"/>
                  </a:lnTo>
                  <a:lnTo>
                    <a:pt x="1814" y="166"/>
                  </a:lnTo>
                  <a:lnTo>
                    <a:pt x="1778" y="161"/>
                  </a:lnTo>
                  <a:lnTo>
                    <a:pt x="1742" y="155"/>
                  </a:lnTo>
                  <a:lnTo>
                    <a:pt x="1705" y="150"/>
                  </a:lnTo>
                  <a:lnTo>
                    <a:pt x="1667" y="145"/>
                  </a:lnTo>
                  <a:lnTo>
                    <a:pt x="1629" y="141"/>
                  </a:lnTo>
                  <a:lnTo>
                    <a:pt x="1590" y="136"/>
                  </a:lnTo>
                  <a:lnTo>
                    <a:pt x="1552" y="132"/>
                  </a:lnTo>
                  <a:lnTo>
                    <a:pt x="1512" y="128"/>
                  </a:lnTo>
                  <a:lnTo>
                    <a:pt x="1473" y="124"/>
                  </a:lnTo>
                  <a:lnTo>
                    <a:pt x="1432" y="121"/>
                  </a:lnTo>
                  <a:lnTo>
                    <a:pt x="1392" y="117"/>
                  </a:lnTo>
                  <a:lnTo>
                    <a:pt x="1352" y="113"/>
                  </a:lnTo>
                  <a:lnTo>
                    <a:pt x="1312" y="111"/>
                  </a:lnTo>
                  <a:lnTo>
                    <a:pt x="1271" y="108"/>
                  </a:lnTo>
                  <a:lnTo>
                    <a:pt x="1231" y="105"/>
                  </a:lnTo>
                  <a:lnTo>
                    <a:pt x="1190" y="103"/>
                  </a:lnTo>
                  <a:lnTo>
                    <a:pt x="1150" y="101"/>
                  </a:lnTo>
                  <a:lnTo>
                    <a:pt x="1110" y="99"/>
                  </a:lnTo>
                  <a:lnTo>
                    <a:pt x="1071" y="98"/>
                  </a:lnTo>
                  <a:lnTo>
                    <a:pt x="1031" y="96"/>
                  </a:lnTo>
                  <a:lnTo>
                    <a:pt x="992" y="95"/>
                  </a:lnTo>
                  <a:lnTo>
                    <a:pt x="953" y="94"/>
                  </a:lnTo>
                  <a:lnTo>
                    <a:pt x="915" y="94"/>
                  </a:lnTo>
                  <a:lnTo>
                    <a:pt x="876" y="93"/>
                  </a:lnTo>
                  <a:lnTo>
                    <a:pt x="839" y="93"/>
                  </a:lnTo>
                  <a:lnTo>
                    <a:pt x="802" y="93"/>
                  </a:lnTo>
                  <a:lnTo>
                    <a:pt x="766" y="93"/>
                  </a:lnTo>
                  <a:lnTo>
                    <a:pt x="731" y="94"/>
                  </a:lnTo>
                  <a:lnTo>
                    <a:pt x="696" y="95"/>
                  </a:lnTo>
                  <a:lnTo>
                    <a:pt x="662" y="96"/>
                  </a:lnTo>
                  <a:lnTo>
                    <a:pt x="629" y="97"/>
                  </a:lnTo>
                  <a:lnTo>
                    <a:pt x="583" y="99"/>
                  </a:lnTo>
                  <a:lnTo>
                    <a:pt x="538" y="101"/>
                  </a:lnTo>
                  <a:lnTo>
                    <a:pt x="493" y="103"/>
                  </a:lnTo>
                  <a:lnTo>
                    <a:pt x="449" y="107"/>
                  </a:lnTo>
                  <a:lnTo>
                    <a:pt x="407" y="110"/>
                  </a:lnTo>
                  <a:lnTo>
                    <a:pt x="365" y="114"/>
                  </a:lnTo>
                  <a:lnTo>
                    <a:pt x="324" y="119"/>
                  </a:lnTo>
                  <a:lnTo>
                    <a:pt x="282" y="126"/>
                  </a:lnTo>
                  <a:lnTo>
                    <a:pt x="243" y="132"/>
                  </a:lnTo>
                  <a:lnTo>
                    <a:pt x="205" y="139"/>
                  </a:lnTo>
                  <a:lnTo>
                    <a:pt x="168" y="146"/>
                  </a:lnTo>
                  <a:lnTo>
                    <a:pt x="132" y="154"/>
                  </a:lnTo>
                  <a:lnTo>
                    <a:pt x="97" y="165"/>
                  </a:lnTo>
                  <a:lnTo>
                    <a:pt x="63" y="174"/>
                  </a:lnTo>
                  <a:lnTo>
                    <a:pt x="31" y="18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A9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855369" y="1972047"/>
              <a:ext cx="730250" cy="76200"/>
            </a:xfrm>
            <a:custGeom>
              <a:avLst/>
              <a:gdLst>
                <a:gd name="T0" fmla="*/ 13 w 1840"/>
                <a:gd name="T1" fmla="*/ 187 h 195"/>
                <a:gd name="T2" fmla="*/ 37 w 1840"/>
                <a:gd name="T3" fmla="*/ 173 h 195"/>
                <a:gd name="T4" fmla="*/ 63 w 1840"/>
                <a:gd name="T5" fmla="*/ 158 h 195"/>
                <a:gd name="T6" fmla="*/ 90 w 1840"/>
                <a:gd name="T7" fmla="*/ 143 h 195"/>
                <a:gd name="T8" fmla="*/ 117 w 1840"/>
                <a:gd name="T9" fmla="*/ 128 h 195"/>
                <a:gd name="T10" fmla="*/ 144 w 1840"/>
                <a:gd name="T11" fmla="*/ 112 h 195"/>
                <a:gd name="T12" fmla="*/ 173 w 1840"/>
                <a:gd name="T13" fmla="*/ 97 h 195"/>
                <a:gd name="T14" fmla="*/ 204 w 1840"/>
                <a:gd name="T15" fmla="*/ 82 h 195"/>
                <a:gd name="T16" fmla="*/ 271 w 1840"/>
                <a:gd name="T17" fmla="*/ 66 h 195"/>
                <a:gd name="T18" fmla="*/ 371 w 1840"/>
                <a:gd name="T19" fmla="*/ 51 h 195"/>
                <a:gd name="T20" fmla="*/ 469 w 1840"/>
                <a:gd name="T21" fmla="*/ 37 h 195"/>
                <a:gd name="T22" fmla="*/ 565 w 1840"/>
                <a:gd name="T23" fmla="*/ 26 h 195"/>
                <a:gd name="T24" fmla="*/ 659 w 1840"/>
                <a:gd name="T25" fmla="*/ 17 h 195"/>
                <a:gd name="T26" fmla="*/ 753 w 1840"/>
                <a:gd name="T27" fmla="*/ 10 h 195"/>
                <a:gd name="T28" fmla="*/ 846 w 1840"/>
                <a:gd name="T29" fmla="*/ 4 h 195"/>
                <a:gd name="T30" fmla="*/ 938 w 1840"/>
                <a:gd name="T31" fmla="*/ 1 h 195"/>
                <a:gd name="T32" fmla="*/ 1030 w 1840"/>
                <a:gd name="T33" fmla="*/ 0 h 195"/>
                <a:gd name="T34" fmla="*/ 1123 w 1840"/>
                <a:gd name="T35" fmla="*/ 1 h 195"/>
                <a:gd name="T36" fmla="*/ 1215 w 1840"/>
                <a:gd name="T37" fmla="*/ 5 h 195"/>
                <a:gd name="T38" fmla="*/ 1309 w 1840"/>
                <a:gd name="T39" fmla="*/ 12 h 195"/>
                <a:gd name="T40" fmla="*/ 1404 w 1840"/>
                <a:gd name="T41" fmla="*/ 19 h 195"/>
                <a:gd name="T42" fmla="*/ 1500 w 1840"/>
                <a:gd name="T43" fmla="*/ 30 h 195"/>
                <a:gd name="T44" fmla="*/ 1598 w 1840"/>
                <a:gd name="T45" fmla="*/ 42 h 195"/>
                <a:gd name="T46" fmla="*/ 1698 w 1840"/>
                <a:gd name="T47" fmla="*/ 58 h 195"/>
                <a:gd name="T48" fmla="*/ 1765 w 1840"/>
                <a:gd name="T49" fmla="*/ 77 h 195"/>
                <a:gd name="T50" fmla="*/ 1791 w 1840"/>
                <a:gd name="T51" fmla="*/ 101 h 195"/>
                <a:gd name="T52" fmla="*/ 1812 w 1840"/>
                <a:gd name="T53" fmla="*/ 126 h 195"/>
                <a:gd name="T54" fmla="*/ 1831 w 1840"/>
                <a:gd name="T55" fmla="*/ 149 h 195"/>
                <a:gd name="T56" fmla="*/ 1808 w 1840"/>
                <a:gd name="T57" fmla="*/ 154 h 195"/>
                <a:gd name="T58" fmla="*/ 1742 w 1840"/>
                <a:gd name="T59" fmla="*/ 141 h 195"/>
                <a:gd name="T60" fmla="*/ 1673 w 1840"/>
                <a:gd name="T61" fmla="*/ 130 h 195"/>
                <a:gd name="T62" fmla="*/ 1602 w 1840"/>
                <a:gd name="T63" fmla="*/ 120 h 195"/>
                <a:gd name="T64" fmla="*/ 1529 w 1840"/>
                <a:gd name="T65" fmla="*/ 110 h 195"/>
                <a:gd name="T66" fmla="*/ 1455 w 1840"/>
                <a:gd name="T67" fmla="*/ 102 h 195"/>
                <a:gd name="T68" fmla="*/ 1380 w 1840"/>
                <a:gd name="T69" fmla="*/ 95 h 195"/>
                <a:gd name="T70" fmla="*/ 1304 w 1840"/>
                <a:gd name="T71" fmla="*/ 89 h 195"/>
                <a:gd name="T72" fmla="*/ 1229 w 1840"/>
                <a:gd name="T73" fmla="*/ 83 h 195"/>
                <a:gd name="T74" fmla="*/ 1153 w 1840"/>
                <a:gd name="T75" fmla="*/ 78 h 195"/>
                <a:gd name="T76" fmla="*/ 1079 w 1840"/>
                <a:gd name="T77" fmla="*/ 75 h 195"/>
                <a:gd name="T78" fmla="*/ 1007 w 1840"/>
                <a:gd name="T79" fmla="*/ 72 h 195"/>
                <a:gd name="T80" fmla="*/ 936 w 1840"/>
                <a:gd name="T81" fmla="*/ 71 h 195"/>
                <a:gd name="T82" fmla="*/ 868 w 1840"/>
                <a:gd name="T83" fmla="*/ 71 h 195"/>
                <a:gd name="T84" fmla="*/ 803 w 1840"/>
                <a:gd name="T85" fmla="*/ 72 h 195"/>
                <a:gd name="T86" fmla="*/ 742 w 1840"/>
                <a:gd name="T87" fmla="*/ 74 h 195"/>
                <a:gd name="T88" fmla="*/ 686 w 1840"/>
                <a:gd name="T89" fmla="*/ 76 h 195"/>
                <a:gd name="T90" fmla="*/ 634 w 1840"/>
                <a:gd name="T91" fmla="*/ 79 h 195"/>
                <a:gd name="T92" fmla="*/ 583 w 1840"/>
                <a:gd name="T93" fmla="*/ 83 h 195"/>
                <a:gd name="T94" fmla="*/ 534 w 1840"/>
                <a:gd name="T95" fmla="*/ 86 h 195"/>
                <a:gd name="T96" fmla="*/ 484 w 1840"/>
                <a:gd name="T97" fmla="*/ 90 h 195"/>
                <a:gd name="T98" fmla="*/ 436 w 1840"/>
                <a:gd name="T99" fmla="*/ 95 h 195"/>
                <a:gd name="T100" fmla="*/ 388 w 1840"/>
                <a:gd name="T101" fmla="*/ 101 h 195"/>
                <a:gd name="T102" fmla="*/ 343 w 1840"/>
                <a:gd name="T103" fmla="*/ 107 h 195"/>
                <a:gd name="T104" fmla="*/ 298 w 1840"/>
                <a:gd name="T105" fmla="*/ 114 h 195"/>
                <a:gd name="T106" fmla="*/ 254 w 1840"/>
                <a:gd name="T107" fmla="*/ 122 h 195"/>
                <a:gd name="T108" fmla="*/ 211 w 1840"/>
                <a:gd name="T109" fmla="*/ 131 h 195"/>
                <a:gd name="T110" fmla="*/ 170 w 1840"/>
                <a:gd name="T111" fmla="*/ 140 h 195"/>
                <a:gd name="T112" fmla="*/ 130 w 1840"/>
                <a:gd name="T113" fmla="*/ 150 h 195"/>
                <a:gd name="T114" fmla="*/ 91 w 1840"/>
                <a:gd name="T115" fmla="*/ 162 h 195"/>
                <a:gd name="T116" fmla="*/ 54 w 1840"/>
                <a:gd name="T117" fmla="*/ 174 h 195"/>
                <a:gd name="T118" fmla="*/ 18 w 1840"/>
                <a:gd name="T119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0" h="195">
                  <a:moveTo>
                    <a:pt x="0" y="195"/>
                  </a:moveTo>
                  <a:lnTo>
                    <a:pt x="13" y="187"/>
                  </a:lnTo>
                  <a:lnTo>
                    <a:pt x="25" y="180"/>
                  </a:lnTo>
                  <a:lnTo>
                    <a:pt x="37" y="173"/>
                  </a:lnTo>
                  <a:lnTo>
                    <a:pt x="51" y="165"/>
                  </a:lnTo>
                  <a:lnTo>
                    <a:pt x="63" y="158"/>
                  </a:lnTo>
                  <a:lnTo>
                    <a:pt x="76" y="150"/>
                  </a:lnTo>
                  <a:lnTo>
                    <a:pt x="90" y="143"/>
                  </a:lnTo>
                  <a:lnTo>
                    <a:pt x="103" y="135"/>
                  </a:lnTo>
                  <a:lnTo>
                    <a:pt x="117" y="128"/>
                  </a:lnTo>
                  <a:lnTo>
                    <a:pt x="130" y="121"/>
                  </a:lnTo>
                  <a:lnTo>
                    <a:pt x="144" y="112"/>
                  </a:lnTo>
                  <a:lnTo>
                    <a:pt x="159" y="105"/>
                  </a:lnTo>
                  <a:lnTo>
                    <a:pt x="173" y="97"/>
                  </a:lnTo>
                  <a:lnTo>
                    <a:pt x="189" y="90"/>
                  </a:lnTo>
                  <a:lnTo>
                    <a:pt x="204" y="82"/>
                  </a:lnTo>
                  <a:lnTo>
                    <a:pt x="220" y="74"/>
                  </a:lnTo>
                  <a:lnTo>
                    <a:pt x="271" y="66"/>
                  </a:lnTo>
                  <a:lnTo>
                    <a:pt x="321" y="58"/>
                  </a:lnTo>
                  <a:lnTo>
                    <a:pt x="371" y="51"/>
                  </a:lnTo>
                  <a:lnTo>
                    <a:pt x="420" y="43"/>
                  </a:lnTo>
                  <a:lnTo>
                    <a:pt x="469" y="37"/>
                  </a:lnTo>
                  <a:lnTo>
                    <a:pt x="517" y="31"/>
                  </a:lnTo>
                  <a:lnTo>
                    <a:pt x="565" y="26"/>
                  </a:lnTo>
                  <a:lnTo>
                    <a:pt x="613" y="21"/>
                  </a:lnTo>
                  <a:lnTo>
                    <a:pt x="659" y="17"/>
                  </a:lnTo>
                  <a:lnTo>
                    <a:pt x="707" y="13"/>
                  </a:lnTo>
                  <a:lnTo>
                    <a:pt x="753" y="10"/>
                  </a:lnTo>
                  <a:lnTo>
                    <a:pt x="799" y="6"/>
                  </a:lnTo>
                  <a:lnTo>
                    <a:pt x="846" y="4"/>
                  </a:lnTo>
                  <a:lnTo>
                    <a:pt x="892" y="2"/>
                  </a:lnTo>
                  <a:lnTo>
                    <a:pt x="938" y="1"/>
                  </a:lnTo>
                  <a:lnTo>
                    <a:pt x="985" y="0"/>
                  </a:lnTo>
                  <a:lnTo>
                    <a:pt x="1030" y="0"/>
                  </a:lnTo>
                  <a:lnTo>
                    <a:pt x="1076" y="0"/>
                  </a:lnTo>
                  <a:lnTo>
                    <a:pt x="1123" y="1"/>
                  </a:lnTo>
                  <a:lnTo>
                    <a:pt x="1169" y="3"/>
                  </a:lnTo>
                  <a:lnTo>
                    <a:pt x="1215" y="5"/>
                  </a:lnTo>
                  <a:lnTo>
                    <a:pt x="1262" y="7"/>
                  </a:lnTo>
                  <a:lnTo>
                    <a:pt x="1309" y="12"/>
                  </a:lnTo>
                  <a:lnTo>
                    <a:pt x="1356" y="15"/>
                  </a:lnTo>
                  <a:lnTo>
                    <a:pt x="1404" y="19"/>
                  </a:lnTo>
                  <a:lnTo>
                    <a:pt x="1452" y="24"/>
                  </a:lnTo>
                  <a:lnTo>
                    <a:pt x="1500" y="30"/>
                  </a:lnTo>
                  <a:lnTo>
                    <a:pt x="1549" y="36"/>
                  </a:lnTo>
                  <a:lnTo>
                    <a:pt x="1598" y="42"/>
                  </a:lnTo>
                  <a:lnTo>
                    <a:pt x="1648" y="50"/>
                  </a:lnTo>
                  <a:lnTo>
                    <a:pt x="1698" y="58"/>
                  </a:lnTo>
                  <a:lnTo>
                    <a:pt x="1750" y="66"/>
                  </a:lnTo>
                  <a:lnTo>
                    <a:pt x="1765" y="77"/>
                  </a:lnTo>
                  <a:lnTo>
                    <a:pt x="1778" y="89"/>
                  </a:lnTo>
                  <a:lnTo>
                    <a:pt x="1791" y="101"/>
                  </a:lnTo>
                  <a:lnTo>
                    <a:pt x="1802" y="113"/>
                  </a:lnTo>
                  <a:lnTo>
                    <a:pt x="1812" y="126"/>
                  </a:lnTo>
                  <a:lnTo>
                    <a:pt x="1822" y="138"/>
                  </a:lnTo>
                  <a:lnTo>
                    <a:pt x="1831" y="149"/>
                  </a:lnTo>
                  <a:lnTo>
                    <a:pt x="1840" y="160"/>
                  </a:lnTo>
                  <a:lnTo>
                    <a:pt x="1808" y="154"/>
                  </a:lnTo>
                  <a:lnTo>
                    <a:pt x="1775" y="147"/>
                  </a:lnTo>
                  <a:lnTo>
                    <a:pt x="1742" y="141"/>
                  </a:lnTo>
                  <a:lnTo>
                    <a:pt x="1708" y="136"/>
                  </a:lnTo>
                  <a:lnTo>
                    <a:pt x="1673" y="130"/>
                  </a:lnTo>
                  <a:lnTo>
                    <a:pt x="1638" y="125"/>
                  </a:lnTo>
                  <a:lnTo>
                    <a:pt x="1602" y="120"/>
                  </a:lnTo>
                  <a:lnTo>
                    <a:pt x="1566" y="115"/>
                  </a:lnTo>
                  <a:lnTo>
                    <a:pt x="1529" y="110"/>
                  </a:lnTo>
                  <a:lnTo>
                    <a:pt x="1492" y="106"/>
                  </a:lnTo>
                  <a:lnTo>
                    <a:pt x="1455" y="102"/>
                  </a:lnTo>
                  <a:lnTo>
                    <a:pt x="1417" y="98"/>
                  </a:lnTo>
                  <a:lnTo>
                    <a:pt x="1380" y="95"/>
                  </a:lnTo>
                  <a:lnTo>
                    <a:pt x="1342" y="92"/>
                  </a:lnTo>
                  <a:lnTo>
                    <a:pt x="1304" y="89"/>
                  </a:lnTo>
                  <a:lnTo>
                    <a:pt x="1267" y="86"/>
                  </a:lnTo>
                  <a:lnTo>
                    <a:pt x="1229" y="83"/>
                  </a:lnTo>
                  <a:lnTo>
                    <a:pt x="1190" y="80"/>
                  </a:lnTo>
                  <a:lnTo>
                    <a:pt x="1153" y="78"/>
                  </a:lnTo>
                  <a:lnTo>
                    <a:pt x="1116" y="76"/>
                  </a:lnTo>
                  <a:lnTo>
                    <a:pt x="1079" y="75"/>
                  </a:lnTo>
                  <a:lnTo>
                    <a:pt x="1043" y="73"/>
                  </a:lnTo>
                  <a:lnTo>
                    <a:pt x="1007" y="72"/>
                  </a:lnTo>
                  <a:lnTo>
                    <a:pt x="971" y="72"/>
                  </a:lnTo>
                  <a:lnTo>
                    <a:pt x="936" y="71"/>
                  </a:lnTo>
                  <a:lnTo>
                    <a:pt x="902" y="71"/>
                  </a:lnTo>
                  <a:lnTo>
                    <a:pt x="868" y="71"/>
                  </a:lnTo>
                  <a:lnTo>
                    <a:pt x="835" y="71"/>
                  </a:lnTo>
                  <a:lnTo>
                    <a:pt x="803" y="72"/>
                  </a:lnTo>
                  <a:lnTo>
                    <a:pt x="771" y="73"/>
                  </a:lnTo>
                  <a:lnTo>
                    <a:pt x="742" y="74"/>
                  </a:lnTo>
                  <a:lnTo>
                    <a:pt x="712" y="75"/>
                  </a:lnTo>
                  <a:lnTo>
                    <a:pt x="686" y="76"/>
                  </a:lnTo>
                  <a:lnTo>
                    <a:pt x="660" y="77"/>
                  </a:lnTo>
                  <a:lnTo>
                    <a:pt x="634" y="79"/>
                  </a:lnTo>
                  <a:lnTo>
                    <a:pt x="609" y="80"/>
                  </a:lnTo>
                  <a:lnTo>
                    <a:pt x="583" y="83"/>
                  </a:lnTo>
                  <a:lnTo>
                    <a:pt x="558" y="84"/>
                  </a:lnTo>
                  <a:lnTo>
                    <a:pt x="534" y="86"/>
                  </a:lnTo>
                  <a:lnTo>
                    <a:pt x="509" y="88"/>
                  </a:lnTo>
                  <a:lnTo>
                    <a:pt x="484" y="90"/>
                  </a:lnTo>
                  <a:lnTo>
                    <a:pt x="460" y="93"/>
                  </a:lnTo>
                  <a:lnTo>
                    <a:pt x="436" y="95"/>
                  </a:lnTo>
                  <a:lnTo>
                    <a:pt x="412" y="98"/>
                  </a:lnTo>
                  <a:lnTo>
                    <a:pt x="388" y="101"/>
                  </a:lnTo>
                  <a:lnTo>
                    <a:pt x="366" y="104"/>
                  </a:lnTo>
                  <a:lnTo>
                    <a:pt x="343" y="107"/>
                  </a:lnTo>
                  <a:lnTo>
                    <a:pt x="320" y="110"/>
                  </a:lnTo>
                  <a:lnTo>
                    <a:pt x="298" y="114"/>
                  </a:lnTo>
                  <a:lnTo>
                    <a:pt x="275" y="118"/>
                  </a:lnTo>
                  <a:lnTo>
                    <a:pt x="254" y="122"/>
                  </a:lnTo>
                  <a:lnTo>
                    <a:pt x="232" y="126"/>
                  </a:lnTo>
                  <a:lnTo>
                    <a:pt x="211" y="131"/>
                  </a:lnTo>
                  <a:lnTo>
                    <a:pt x="191" y="135"/>
                  </a:lnTo>
                  <a:lnTo>
                    <a:pt x="170" y="140"/>
                  </a:lnTo>
                  <a:lnTo>
                    <a:pt x="150" y="145"/>
                  </a:lnTo>
                  <a:lnTo>
                    <a:pt x="130" y="150"/>
                  </a:lnTo>
                  <a:lnTo>
                    <a:pt x="110" y="156"/>
                  </a:lnTo>
                  <a:lnTo>
                    <a:pt x="91" y="162"/>
                  </a:lnTo>
                  <a:lnTo>
                    <a:pt x="72" y="168"/>
                  </a:lnTo>
                  <a:lnTo>
                    <a:pt x="54" y="174"/>
                  </a:lnTo>
                  <a:lnTo>
                    <a:pt x="35" y="180"/>
                  </a:lnTo>
                  <a:lnTo>
                    <a:pt x="18" y="1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B2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55369" y="1972047"/>
              <a:ext cx="725487" cy="76200"/>
            </a:xfrm>
            <a:custGeom>
              <a:avLst/>
              <a:gdLst>
                <a:gd name="T0" fmla="*/ 14 w 1831"/>
                <a:gd name="T1" fmla="*/ 185 h 193"/>
                <a:gd name="T2" fmla="*/ 39 w 1831"/>
                <a:gd name="T3" fmla="*/ 171 h 193"/>
                <a:gd name="T4" fmla="*/ 66 w 1831"/>
                <a:gd name="T5" fmla="*/ 157 h 193"/>
                <a:gd name="T6" fmla="*/ 93 w 1831"/>
                <a:gd name="T7" fmla="*/ 141 h 193"/>
                <a:gd name="T8" fmla="*/ 121 w 1831"/>
                <a:gd name="T9" fmla="*/ 127 h 193"/>
                <a:gd name="T10" fmla="*/ 149 w 1831"/>
                <a:gd name="T11" fmla="*/ 112 h 193"/>
                <a:gd name="T12" fmla="*/ 176 w 1831"/>
                <a:gd name="T13" fmla="*/ 98 h 193"/>
                <a:gd name="T14" fmla="*/ 206 w 1831"/>
                <a:gd name="T15" fmla="*/ 83 h 193"/>
                <a:gd name="T16" fmla="*/ 272 w 1831"/>
                <a:gd name="T17" fmla="*/ 67 h 193"/>
                <a:gd name="T18" fmla="*/ 372 w 1831"/>
                <a:gd name="T19" fmla="*/ 52 h 193"/>
                <a:gd name="T20" fmla="*/ 470 w 1831"/>
                <a:gd name="T21" fmla="*/ 38 h 193"/>
                <a:gd name="T22" fmla="*/ 567 w 1831"/>
                <a:gd name="T23" fmla="*/ 27 h 193"/>
                <a:gd name="T24" fmla="*/ 661 w 1831"/>
                <a:gd name="T25" fmla="*/ 18 h 193"/>
                <a:gd name="T26" fmla="*/ 755 w 1831"/>
                <a:gd name="T27" fmla="*/ 10 h 193"/>
                <a:gd name="T28" fmla="*/ 848 w 1831"/>
                <a:gd name="T29" fmla="*/ 4 h 193"/>
                <a:gd name="T30" fmla="*/ 939 w 1831"/>
                <a:gd name="T31" fmla="*/ 1 h 193"/>
                <a:gd name="T32" fmla="*/ 1032 w 1831"/>
                <a:gd name="T33" fmla="*/ 0 h 193"/>
                <a:gd name="T34" fmla="*/ 1125 w 1831"/>
                <a:gd name="T35" fmla="*/ 2 h 193"/>
                <a:gd name="T36" fmla="*/ 1217 w 1831"/>
                <a:gd name="T37" fmla="*/ 5 h 193"/>
                <a:gd name="T38" fmla="*/ 1311 w 1831"/>
                <a:gd name="T39" fmla="*/ 12 h 193"/>
                <a:gd name="T40" fmla="*/ 1406 w 1831"/>
                <a:gd name="T41" fmla="*/ 20 h 193"/>
                <a:gd name="T42" fmla="*/ 1501 w 1831"/>
                <a:gd name="T43" fmla="*/ 30 h 193"/>
                <a:gd name="T44" fmla="*/ 1600 w 1831"/>
                <a:gd name="T45" fmla="*/ 43 h 193"/>
                <a:gd name="T46" fmla="*/ 1700 w 1831"/>
                <a:gd name="T47" fmla="*/ 58 h 193"/>
                <a:gd name="T48" fmla="*/ 1764 w 1831"/>
                <a:gd name="T49" fmla="*/ 76 h 193"/>
                <a:gd name="T50" fmla="*/ 1785 w 1831"/>
                <a:gd name="T51" fmla="*/ 97 h 193"/>
                <a:gd name="T52" fmla="*/ 1804 w 1831"/>
                <a:gd name="T53" fmla="*/ 119 h 193"/>
                <a:gd name="T54" fmla="*/ 1822 w 1831"/>
                <a:gd name="T55" fmla="*/ 139 h 193"/>
                <a:gd name="T56" fmla="*/ 1802 w 1831"/>
                <a:gd name="T57" fmla="*/ 142 h 193"/>
                <a:gd name="T58" fmla="*/ 1742 w 1831"/>
                <a:gd name="T59" fmla="*/ 129 h 193"/>
                <a:gd name="T60" fmla="*/ 1680 w 1831"/>
                <a:gd name="T61" fmla="*/ 117 h 193"/>
                <a:gd name="T62" fmla="*/ 1614 w 1831"/>
                <a:gd name="T63" fmla="*/ 105 h 193"/>
                <a:gd name="T64" fmla="*/ 1547 w 1831"/>
                <a:gd name="T65" fmla="*/ 95 h 193"/>
                <a:gd name="T66" fmla="*/ 1478 w 1831"/>
                <a:gd name="T67" fmla="*/ 85 h 193"/>
                <a:gd name="T68" fmla="*/ 1408 w 1831"/>
                <a:gd name="T69" fmla="*/ 76 h 193"/>
                <a:gd name="T70" fmla="*/ 1337 w 1831"/>
                <a:gd name="T71" fmla="*/ 69 h 193"/>
                <a:gd name="T72" fmla="*/ 1267 w 1831"/>
                <a:gd name="T73" fmla="*/ 63 h 193"/>
                <a:gd name="T74" fmla="*/ 1197 w 1831"/>
                <a:gd name="T75" fmla="*/ 58 h 193"/>
                <a:gd name="T76" fmla="*/ 1128 w 1831"/>
                <a:gd name="T77" fmla="*/ 55 h 193"/>
                <a:gd name="T78" fmla="*/ 1061 w 1831"/>
                <a:gd name="T79" fmla="*/ 52 h 193"/>
                <a:gd name="T80" fmla="*/ 996 w 1831"/>
                <a:gd name="T81" fmla="*/ 51 h 193"/>
                <a:gd name="T82" fmla="*/ 934 w 1831"/>
                <a:gd name="T83" fmla="*/ 50 h 193"/>
                <a:gd name="T84" fmla="*/ 875 w 1831"/>
                <a:gd name="T85" fmla="*/ 51 h 193"/>
                <a:gd name="T86" fmla="*/ 820 w 1831"/>
                <a:gd name="T87" fmla="*/ 53 h 193"/>
                <a:gd name="T88" fmla="*/ 765 w 1831"/>
                <a:gd name="T89" fmla="*/ 56 h 193"/>
                <a:gd name="T90" fmla="*/ 708 w 1831"/>
                <a:gd name="T91" fmla="*/ 60 h 193"/>
                <a:gd name="T92" fmla="*/ 651 w 1831"/>
                <a:gd name="T93" fmla="*/ 63 h 193"/>
                <a:gd name="T94" fmla="*/ 594 w 1831"/>
                <a:gd name="T95" fmla="*/ 68 h 193"/>
                <a:gd name="T96" fmla="*/ 540 w 1831"/>
                <a:gd name="T97" fmla="*/ 72 h 193"/>
                <a:gd name="T98" fmla="*/ 486 w 1831"/>
                <a:gd name="T99" fmla="*/ 78 h 193"/>
                <a:gd name="T100" fmla="*/ 434 w 1831"/>
                <a:gd name="T101" fmla="*/ 85 h 193"/>
                <a:gd name="T102" fmla="*/ 382 w 1831"/>
                <a:gd name="T103" fmla="*/ 93 h 193"/>
                <a:gd name="T104" fmla="*/ 332 w 1831"/>
                <a:gd name="T105" fmla="*/ 100 h 193"/>
                <a:gd name="T106" fmla="*/ 282 w 1831"/>
                <a:gd name="T107" fmla="*/ 109 h 193"/>
                <a:gd name="T108" fmla="*/ 235 w 1831"/>
                <a:gd name="T109" fmla="*/ 120 h 193"/>
                <a:gd name="T110" fmla="*/ 189 w 1831"/>
                <a:gd name="T111" fmla="*/ 131 h 193"/>
                <a:gd name="T112" fmla="*/ 144 w 1831"/>
                <a:gd name="T113" fmla="*/ 142 h 193"/>
                <a:gd name="T114" fmla="*/ 101 w 1831"/>
                <a:gd name="T115" fmla="*/ 156 h 193"/>
                <a:gd name="T116" fmla="*/ 60 w 1831"/>
                <a:gd name="T117" fmla="*/ 169 h 193"/>
                <a:gd name="T118" fmla="*/ 20 w 1831"/>
                <a:gd name="T119" fmla="*/ 18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1" h="193">
                  <a:moveTo>
                    <a:pt x="0" y="193"/>
                  </a:moveTo>
                  <a:lnTo>
                    <a:pt x="14" y="185"/>
                  </a:lnTo>
                  <a:lnTo>
                    <a:pt x="27" y="178"/>
                  </a:lnTo>
                  <a:lnTo>
                    <a:pt x="39" y="171"/>
                  </a:lnTo>
                  <a:lnTo>
                    <a:pt x="53" y="164"/>
                  </a:lnTo>
                  <a:lnTo>
                    <a:pt x="66" y="157"/>
                  </a:lnTo>
                  <a:lnTo>
                    <a:pt x="80" y="149"/>
                  </a:lnTo>
                  <a:lnTo>
                    <a:pt x="93" y="141"/>
                  </a:lnTo>
                  <a:lnTo>
                    <a:pt x="107" y="134"/>
                  </a:lnTo>
                  <a:lnTo>
                    <a:pt x="121" y="127"/>
                  </a:lnTo>
                  <a:lnTo>
                    <a:pt x="134" y="120"/>
                  </a:lnTo>
                  <a:lnTo>
                    <a:pt x="149" y="112"/>
                  </a:lnTo>
                  <a:lnTo>
                    <a:pt x="163" y="105"/>
                  </a:lnTo>
                  <a:lnTo>
                    <a:pt x="176" y="98"/>
                  </a:lnTo>
                  <a:lnTo>
                    <a:pt x="191" y="91"/>
                  </a:lnTo>
                  <a:lnTo>
                    <a:pt x="206" y="83"/>
                  </a:lnTo>
                  <a:lnTo>
                    <a:pt x="221" y="75"/>
                  </a:lnTo>
                  <a:lnTo>
                    <a:pt x="272" y="67"/>
                  </a:lnTo>
                  <a:lnTo>
                    <a:pt x="323" y="59"/>
                  </a:lnTo>
                  <a:lnTo>
                    <a:pt x="372" y="52"/>
                  </a:lnTo>
                  <a:lnTo>
                    <a:pt x="421" y="45"/>
                  </a:lnTo>
                  <a:lnTo>
                    <a:pt x="470" y="38"/>
                  </a:lnTo>
                  <a:lnTo>
                    <a:pt x="518" y="32"/>
                  </a:lnTo>
                  <a:lnTo>
                    <a:pt x="567" y="27"/>
                  </a:lnTo>
                  <a:lnTo>
                    <a:pt x="614" y="22"/>
                  </a:lnTo>
                  <a:lnTo>
                    <a:pt x="661" y="18"/>
                  </a:lnTo>
                  <a:lnTo>
                    <a:pt x="708" y="14"/>
                  </a:lnTo>
                  <a:lnTo>
                    <a:pt x="755" y="10"/>
                  </a:lnTo>
                  <a:lnTo>
                    <a:pt x="801" y="8"/>
                  </a:lnTo>
                  <a:lnTo>
                    <a:pt x="848" y="4"/>
                  </a:lnTo>
                  <a:lnTo>
                    <a:pt x="894" y="3"/>
                  </a:lnTo>
                  <a:lnTo>
                    <a:pt x="939" y="1"/>
                  </a:lnTo>
                  <a:lnTo>
                    <a:pt x="986" y="1"/>
                  </a:lnTo>
                  <a:lnTo>
                    <a:pt x="1032" y="0"/>
                  </a:lnTo>
                  <a:lnTo>
                    <a:pt x="1078" y="1"/>
                  </a:lnTo>
                  <a:lnTo>
                    <a:pt x="1125" y="2"/>
                  </a:lnTo>
                  <a:lnTo>
                    <a:pt x="1171" y="3"/>
                  </a:lnTo>
                  <a:lnTo>
                    <a:pt x="1217" y="5"/>
                  </a:lnTo>
                  <a:lnTo>
                    <a:pt x="1264" y="9"/>
                  </a:lnTo>
                  <a:lnTo>
                    <a:pt x="1311" y="12"/>
                  </a:lnTo>
                  <a:lnTo>
                    <a:pt x="1358" y="15"/>
                  </a:lnTo>
                  <a:lnTo>
                    <a:pt x="1406" y="20"/>
                  </a:lnTo>
                  <a:lnTo>
                    <a:pt x="1453" y="24"/>
                  </a:lnTo>
                  <a:lnTo>
                    <a:pt x="1501" y="30"/>
                  </a:lnTo>
                  <a:lnTo>
                    <a:pt x="1551" y="36"/>
                  </a:lnTo>
                  <a:lnTo>
                    <a:pt x="1600" y="43"/>
                  </a:lnTo>
                  <a:lnTo>
                    <a:pt x="1650" y="50"/>
                  </a:lnTo>
                  <a:lnTo>
                    <a:pt x="1700" y="58"/>
                  </a:lnTo>
                  <a:lnTo>
                    <a:pt x="1752" y="66"/>
                  </a:lnTo>
                  <a:lnTo>
                    <a:pt x="1764" y="76"/>
                  </a:lnTo>
                  <a:lnTo>
                    <a:pt x="1774" y="87"/>
                  </a:lnTo>
                  <a:lnTo>
                    <a:pt x="1785" y="97"/>
                  </a:lnTo>
                  <a:lnTo>
                    <a:pt x="1795" y="107"/>
                  </a:lnTo>
                  <a:lnTo>
                    <a:pt x="1804" y="119"/>
                  </a:lnTo>
                  <a:lnTo>
                    <a:pt x="1813" y="129"/>
                  </a:lnTo>
                  <a:lnTo>
                    <a:pt x="1822" y="139"/>
                  </a:lnTo>
                  <a:lnTo>
                    <a:pt x="1831" y="149"/>
                  </a:lnTo>
                  <a:lnTo>
                    <a:pt x="1802" y="142"/>
                  </a:lnTo>
                  <a:lnTo>
                    <a:pt x="1772" y="135"/>
                  </a:lnTo>
                  <a:lnTo>
                    <a:pt x="1742" y="129"/>
                  </a:lnTo>
                  <a:lnTo>
                    <a:pt x="1711" y="123"/>
                  </a:lnTo>
                  <a:lnTo>
                    <a:pt x="1680" y="117"/>
                  </a:lnTo>
                  <a:lnTo>
                    <a:pt x="1647" y="110"/>
                  </a:lnTo>
                  <a:lnTo>
                    <a:pt x="1614" y="105"/>
                  </a:lnTo>
                  <a:lnTo>
                    <a:pt x="1581" y="99"/>
                  </a:lnTo>
                  <a:lnTo>
                    <a:pt x="1547" y="95"/>
                  </a:lnTo>
                  <a:lnTo>
                    <a:pt x="1512" y="90"/>
                  </a:lnTo>
                  <a:lnTo>
                    <a:pt x="1478" y="85"/>
                  </a:lnTo>
                  <a:lnTo>
                    <a:pt x="1443" y="81"/>
                  </a:lnTo>
                  <a:lnTo>
                    <a:pt x="1408" y="76"/>
                  </a:lnTo>
                  <a:lnTo>
                    <a:pt x="1372" y="73"/>
                  </a:lnTo>
                  <a:lnTo>
                    <a:pt x="1337" y="69"/>
                  </a:lnTo>
                  <a:lnTo>
                    <a:pt x="1302" y="66"/>
                  </a:lnTo>
                  <a:lnTo>
                    <a:pt x="1267" y="63"/>
                  </a:lnTo>
                  <a:lnTo>
                    <a:pt x="1232" y="61"/>
                  </a:lnTo>
                  <a:lnTo>
                    <a:pt x="1197" y="58"/>
                  </a:lnTo>
                  <a:lnTo>
                    <a:pt x="1163" y="56"/>
                  </a:lnTo>
                  <a:lnTo>
                    <a:pt x="1128" y="55"/>
                  </a:lnTo>
                  <a:lnTo>
                    <a:pt x="1095" y="53"/>
                  </a:lnTo>
                  <a:lnTo>
                    <a:pt x="1061" y="52"/>
                  </a:lnTo>
                  <a:lnTo>
                    <a:pt x="1029" y="51"/>
                  </a:lnTo>
                  <a:lnTo>
                    <a:pt x="996" y="51"/>
                  </a:lnTo>
                  <a:lnTo>
                    <a:pt x="965" y="50"/>
                  </a:lnTo>
                  <a:lnTo>
                    <a:pt x="934" y="50"/>
                  </a:lnTo>
                  <a:lnTo>
                    <a:pt x="904" y="51"/>
                  </a:lnTo>
                  <a:lnTo>
                    <a:pt x="875" y="51"/>
                  </a:lnTo>
                  <a:lnTo>
                    <a:pt x="848" y="52"/>
                  </a:lnTo>
                  <a:lnTo>
                    <a:pt x="820" y="53"/>
                  </a:lnTo>
                  <a:lnTo>
                    <a:pt x="794" y="55"/>
                  </a:lnTo>
                  <a:lnTo>
                    <a:pt x="765" y="56"/>
                  </a:lnTo>
                  <a:lnTo>
                    <a:pt x="736" y="58"/>
                  </a:lnTo>
                  <a:lnTo>
                    <a:pt x="708" y="60"/>
                  </a:lnTo>
                  <a:lnTo>
                    <a:pt x="679" y="61"/>
                  </a:lnTo>
                  <a:lnTo>
                    <a:pt x="651" y="63"/>
                  </a:lnTo>
                  <a:lnTo>
                    <a:pt x="622" y="65"/>
                  </a:lnTo>
                  <a:lnTo>
                    <a:pt x="594" y="68"/>
                  </a:lnTo>
                  <a:lnTo>
                    <a:pt x="568" y="70"/>
                  </a:lnTo>
                  <a:lnTo>
                    <a:pt x="540" y="72"/>
                  </a:lnTo>
                  <a:lnTo>
                    <a:pt x="513" y="75"/>
                  </a:lnTo>
                  <a:lnTo>
                    <a:pt x="486" y="78"/>
                  </a:lnTo>
                  <a:lnTo>
                    <a:pt x="459" y="82"/>
                  </a:lnTo>
                  <a:lnTo>
                    <a:pt x="434" y="85"/>
                  </a:lnTo>
                  <a:lnTo>
                    <a:pt x="408" y="89"/>
                  </a:lnTo>
                  <a:lnTo>
                    <a:pt x="382" y="93"/>
                  </a:lnTo>
                  <a:lnTo>
                    <a:pt x="356" y="96"/>
                  </a:lnTo>
                  <a:lnTo>
                    <a:pt x="332" y="100"/>
                  </a:lnTo>
                  <a:lnTo>
                    <a:pt x="307" y="105"/>
                  </a:lnTo>
                  <a:lnTo>
                    <a:pt x="282" y="109"/>
                  </a:lnTo>
                  <a:lnTo>
                    <a:pt x="259" y="114"/>
                  </a:lnTo>
                  <a:lnTo>
                    <a:pt x="235" y="120"/>
                  </a:lnTo>
                  <a:lnTo>
                    <a:pt x="212" y="125"/>
                  </a:lnTo>
                  <a:lnTo>
                    <a:pt x="189" y="131"/>
                  </a:lnTo>
                  <a:lnTo>
                    <a:pt x="166" y="136"/>
                  </a:lnTo>
                  <a:lnTo>
                    <a:pt x="144" y="142"/>
                  </a:lnTo>
                  <a:lnTo>
                    <a:pt x="123" y="148"/>
                  </a:lnTo>
                  <a:lnTo>
                    <a:pt x="101" y="156"/>
                  </a:lnTo>
                  <a:lnTo>
                    <a:pt x="81" y="162"/>
                  </a:lnTo>
                  <a:lnTo>
                    <a:pt x="60" y="169"/>
                  </a:lnTo>
                  <a:lnTo>
                    <a:pt x="39" y="177"/>
                  </a:lnTo>
                  <a:lnTo>
                    <a:pt x="20" y="184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BFB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855369" y="1973635"/>
              <a:ext cx="722312" cy="74613"/>
            </a:xfrm>
            <a:custGeom>
              <a:avLst/>
              <a:gdLst>
                <a:gd name="T0" fmla="*/ 221 w 1821"/>
                <a:gd name="T1" fmla="*/ 75 h 190"/>
                <a:gd name="T2" fmla="*/ 323 w 1821"/>
                <a:gd name="T3" fmla="*/ 59 h 190"/>
                <a:gd name="T4" fmla="*/ 421 w 1821"/>
                <a:gd name="T5" fmla="*/ 45 h 190"/>
                <a:gd name="T6" fmla="*/ 518 w 1821"/>
                <a:gd name="T7" fmla="*/ 32 h 190"/>
                <a:gd name="T8" fmla="*/ 614 w 1821"/>
                <a:gd name="T9" fmla="*/ 22 h 190"/>
                <a:gd name="T10" fmla="*/ 709 w 1821"/>
                <a:gd name="T11" fmla="*/ 13 h 190"/>
                <a:gd name="T12" fmla="*/ 801 w 1821"/>
                <a:gd name="T13" fmla="*/ 7 h 190"/>
                <a:gd name="T14" fmla="*/ 894 w 1821"/>
                <a:gd name="T15" fmla="*/ 2 h 190"/>
                <a:gd name="T16" fmla="*/ 987 w 1821"/>
                <a:gd name="T17" fmla="*/ 0 h 190"/>
                <a:gd name="T18" fmla="*/ 1079 w 1821"/>
                <a:gd name="T19" fmla="*/ 0 h 190"/>
                <a:gd name="T20" fmla="*/ 1172 w 1821"/>
                <a:gd name="T21" fmla="*/ 2 h 190"/>
                <a:gd name="T22" fmla="*/ 1266 w 1821"/>
                <a:gd name="T23" fmla="*/ 8 h 190"/>
                <a:gd name="T24" fmla="*/ 1360 w 1821"/>
                <a:gd name="T25" fmla="*/ 15 h 190"/>
                <a:gd name="T26" fmla="*/ 1456 w 1821"/>
                <a:gd name="T27" fmla="*/ 24 h 190"/>
                <a:gd name="T28" fmla="*/ 1553 w 1821"/>
                <a:gd name="T29" fmla="*/ 35 h 190"/>
                <a:gd name="T30" fmla="*/ 1653 w 1821"/>
                <a:gd name="T31" fmla="*/ 50 h 190"/>
                <a:gd name="T32" fmla="*/ 1755 w 1821"/>
                <a:gd name="T33" fmla="*/ 66 h 190"/>
                <a:gd name="T34" fmla="*/ 1795 w 1821"/>
                <a:gd name="T35" fmla="*/ 129 h 190"/>
                <a:gd name="T36" fmla="*/ 1741 w 1821"/>
                <a:gd name="T37" fmla="*/ 115 h 190"/>
                <a:gd name="T38" fmla="*/ 1685 w 1821"/>
                <a:gd name="T39" fmla="*/ 101 h 190"/>
                <a:gd name="T40" fmla="*/ 1625 w 1821"/>
                <a:gd name="T41" fmla="*/ 89 h 190"/>
                <a:gd name="T42" fmla="*/ 1563 w 1821"/>
                <a:gd name="T43" fmla="*/ 78 h 190"/>
                <a:gd name="T44" fmla="*/ 1499 w 1821"/>
                <a:gd name="T45" fmla="*/ 67 h 190"/>
                <a:gd name="T46" fmla="*/ 1434 w 1821"/>
                <a:gd name="T47" fmla="*/ 58 h 190"/>
                <a:gd name="T48" fmla="*/ 1370 w 1821"/>
                <a:gd name="T49" fmla="*/ 50 h 190"/>
                <a:gd name="T50" fmla="*/ 1305 w 1821"/>
                <a:gd name="T51" fmla="*/ 44 h 190"/>
                <a:gd name="T52" fmla="*/ 1240 w 1821"/>
                <a:gd name="T53" fmla="*/ 37 h 190"/>
                <a:gd name="T54" fmla="*/ 1177 w 1821"/>
                <a:gd name="T55" fmla="*/ 33 h 190"/>
                <a:gd name="T56" fmla="*/ 1115 w 1821"/>
                <a:gd name="T57" fmla="*/ 31 h 190"/>
                <a:gd name="T58" fmla="*/ 1057 w 1821"/>
                <a:gd name="T59" fmla="*/ 29 h 190"/>
                <a:gd name="T60" fmla="*/ 1000 w 1821"/>
                <a:gd name="T61" fmla="*/ 29 h 190"/>
                <a:gd name="T62" fmla="*/ 947 w 1821"/>
                <a:gd name="T63" fmla="*/ 30 h 190"/>
                <a:gd name="T64" fmla="*/ 899 w 1821"/>
                <a:gd name="T65" fmla="*/ 32 h 190"/>
                <a:gd name="T66" fmla="*/ 845 w 1821"/>
                <a:gd name="T67" fmla="*/ 36 h 190"/>
                <a:gd name="T68" fmla="*/ 781 w 1821"/>
                <a:gd name="T69" fmla="*/ 40 h 190"/>
                <a:gd name="T70" fmla="*/ 719 w 1821"/>
                <a:gd name="T71" fmla="*/ 44 h 190"/>
                <a:gd name="T72" fmla="*/ 657 w 1821"/>
                <a:gd name="T73" fmla="*/ 49 h 190"/>
                <a:gd name="T74" fmla="*/ 596 w 1821"/>
                <a:gd name="T75" fmla="*/ 55 h 190"/>
                <a:gd name="T76" fmla="*/ 538 w 1821"/>
                <a:gd name="T77" fmla="*/ 61 h 190"/>
                <a:gd name="T78" fmla="*/ 479 w 1821"/>
                <a:gd name="T79" fmla="*/ 68 h 190"/>
                <a:gd name="T80" fmla="*/ 422 w 1821"/>
                <a:gd name="T81" fmla="*/ 78 h 190"/>
                <a:gd name="T82" fmla="*/ 367 w 1821"/>
                <a:gd name="T83" fmla="*/ 86 h 190"/>
                <a:gd name="T84" fmla="*/ 312 w 1821"/>
                <a:gd name="T85" fmla="*/ 96 h 190"/>
                <a:gd name="T86" fmla="*/ 260 w 1821"/>
                <a:gd name="T87" fmla="*/ 107 h 190"/>
                <a:gd name="T88" fmla="*/ 209 w 1821"/>
                <a:gd name="T89" fmla="*/ 120 h 190"/>
                <a:gd name="T90" fmla="*/ 160 w 1821"/>
                <a:gd name="T91" fmla="*/ 133 h 190"/>
                <a:gd name="T92" fmla="*/ 111 w 1821"/>
                <a:gd name="T93" fmla="*/ 147 h 190"/>
                <a:gd name="T94" fmla="*/ 66 w 1821"/>
                <a:gd name="T95" fmla="*/ 164 h 190"/>
                <a:gd name="T96" fmla="*/ 22 w 1821"/>
                <a:gd name="T97" fmla="*/ 18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1" h="190">
                  <a:moveTo>
                    <a:pt x="0" y="190"/>
                  </a:moveTo>
                  <a:lnTo>
                    <a:pt x="221" y="75"/>
                  </a:lnTo>
                  <a:lnTo>
                    <a:pt x="272" y="67"/>
                  </a:lnTo>
                  <a:lnTo>
                    <a:pt x="323" y="59"/>
                  </a:lnTo>
                  <a:lnTo>
                    <a:pt x="372" y="52"/>
                  </a:lnTo>
                  <a:lnTo>
                    <a:pt x="421" y="45"/>
                  </a:lnTo>
                  <a:lnTo>
                    <a:pt x="470" y="38"/>
                  </a:lnTo>
                  <a:lnTo>
                    <a:pt x="518" y="32"/>
                  </a:lnTo>
                  <a:lnTo>
                    <a:pt x="567" y="26"/>
                  </a:lnTo>
                  <a:lnTo>
                    <a:pt x="614" y="22"/>
                  </a:lnTo>
                  <a:lnTo>
                    <a:pt x="661" y="17"/>
                  </a:lnTo>
                  <a:lnTo>
                    <a:pt x="709" y="13"/>
                  </a:lnTo>
                  <a:lnTo>
                    <a:pt x="755" y="10"/>
                  </a:lnTo>
                  <a:lnTo>
                    <a:pt x="801" y="7"/>
                  </a:lnTo>
                  <a:lnTo>
                    <a:pt x="849" y="5"/>
                  </a:lnTo>
                  <a:lnTo>
                    <a:pt x="894" y="2"/>
                  </a:lnTo>
                  <a:lnTo>
                    <a:pt x="940" y="1"/>
                  </a:lnTo>
                  <a:lnTo>
                    <a:pt x="987" y="0"/>
                  </a:lnTo>
                  <a:lnTo>
                    <a:pt x="1033" y="0"/>
                  </a:lnTo>
                  <a:lnTo>
                    <a:pt x="1079" y="0"/>
                  </a:lnTo>
                  <a:lnTo>
                    <a:pt x="1126" y="1"/>
                  </a:lnTo>
                  <a:lnTo>
                    <a:pt x="1172" y="2"/>
                  </a:lnTo>
                  <a:lnTo>
                    <a:pt x="1218" y="5"/>
                  </a:lnTo>
                  <a:lnTo>
                    <a:pt x="1266" y="8"/>
                  </a:lnTo>
                  <a:lnTo>
                    <a:pt x="1313" y="11"/>
                  </a:lnTo>
                  <a:lnTo>
                    <a:pt x="1360" y="15"/>
                  </a:lnTo>
                  <a:lnTo>
                    <a:pt x="1408" y="19"/>
                  </a:lnTo>
                  <a:lnTo>
                    <a:pt x="1456" y="24"/>
                  </a:lnTo>
                  <a:lnTo>
                    <a:pt x="1504" y="29"/>
                  </a:lnTo>
                  <a:lnTo>
                    <a:pt x="1553" y="35"/>
                  </a:lnTo>
                  <a:lnTo>
                    <a:pt x="1603" y="43"/>
                  </a:lnTo>
                  <a:lnTo>
                    <a:pt x="1653" y="50"/>
                  </a:lnTo>
                  <a:lnTo>
                    <a:pt x="1703" y="58"/>
                  </a:lnTo>
                  <a:lnTo>
                    <a:pt x="1755" y="66"/>
                  </a:lnTo>
                  <a:lnTo>
                    <a:pt x="1821" y="137"/>
                  </a:lnTo>
                  <a:lnTo>
                    <a:pt x="1795" y="129"/>
                  </a:lnTo>
                  <a:lnTo>
                    <a:pt x="1769" y="122"/>
                  </a:lnTo>
                  <a:lnTo>
                    <a:pt x="1741" y="115"/>
                  </a:lnTo>
                  <a:lnTo>
                    <a:pt x="1714" y="107"/>
                  </a:lnTo>
                  <a:lnTo>
                    <a:pt x="1685" y="101"/>
                  </a:lnTo>
                  <a:lnTo>
                    <a:pt x="1655" y="95"/>
                  </a:lnTo>
                  <a:lnTo>
                    <a:pt x="1625" y="89"/>
                  </a:lnTo>
                  <a:lnTo>
                    <a:pt x="1594" y="83"/>
                  </a:lnTo>
                  <a:lnTo>
                    <a:pt x="1563" y="78"/>
                  </a:lnTo>
                  <a:lnTo>
                    <a:pt x="1531" y="71"/>
                  </a:lnTo>
                  <a:lnTo>
                    <a:pt x="1499" y="67"/>
                  </a:lnTo>
                  <a:lnTo>
                    <a:pt x="1467" y="62"/>
                  </a:lnTo>
                  <a:lnTo>
                    <a:pt x="1434" y="58"/>
                  </a:lnTo>
                  <a:lnTo>
                    <a:pt x="1403" y="54"/>
                  </a:lnTo>
                  <a:lnTo>
                    <a:pt x="1370" y="50"/>
                  </a:lnTo>
                  <a:lnTo>
                    <a:pt x="1337" y="47"/>
                  </a:lnTo>
                  <a:lnTo>
                    <a:pt x="1305" y="44"/>
                  </a:lnTo>
                  <a:lnTo>
                    <a:pt x="1272" y="41"/>
                  </a:lnTo>
                  <a:lnTo>
                    <a:pt x="1240" y="37"/>
                  </a:lnTo>
                  <a:lnTo>
                    <a:pt x="1208" y="35"/>
                  </a:lnTo>
                  <a:lnTo>
                    <a:pt x="1177" y="33"/>
                  </a:lnTo>
                  <a:lnTo>
                    <a:pt x="1146" y="32"/>
                  </a:lnTo>
                  <a:lnTo>
                    <a:pt x="1115" y="31"/>
                  </a:lnTo>
                  <a:lnTo>
                    <a:pt x="1085" y="30"/>
                  </a:lnTo>
                  <a:lnTo>
                    <a:pt x="1057" y="29"/>
                  </a:lnTo>
                  <a:lnTo>
                    <a:pt x="1028" y="29"/>
                  </a:lnTo>
                  <a:lnTo>
                    <a:pt x="1000" y="29"/>
                  </a:lnTo>
                  <a:lnTo>
                    <a:pt x="973" y="29"/>
                  </a:lnTo>
                  <a:lnTo>
                    <a:pt x="947" y="30"/>
                  </a:lnTo>
                  <a:lnTo>
                    <a:pt x="923" y="31"/>
                  </a:lnTo>
                  <a:lnTo>
                    <a:pt x="899" y="32"/>
                  </a:lnTo>
                  <a:lnTo>
                    <a:pt x="876" y="34"/>
                  </a:lnTo>
                  <a:lnTo>
                    <a:pt x="845" y="36"/>
                  </a:lnTo>
                  <a:lnTo>
                    <a:pt x="813" y="37"/>
                  </a:lnTo>
                  <a:lnTo>
                    <a:pt x="781" y="40"/>
                  </a:lnTo>
                  <a:lnTo>
                    <a:pt x="750" y="42"/>
                  </a:lnTo>
                  <a:lnTo>
                    <a:pt x="719" y="44"/>
                  </a:lnTo>
                  <a:lnTo>
                    <a:pt x="688" y="47"/>
                  </a:lnTo>
                  <a:lnTo>
                    <a:pt x="657" y="49"/>
                  </a:lnTo>
                  <a:lnTo>
                    <a:pt x="626" y="52"/>
                  </a:lnTo>
                  <a:lnTo>
                    <a:pt x="596" y="55"/>
                  </a:lnTo>
                  <a:lnTo>
                    <a:pt x="567" y="58"/>
                  </a:lnTo>
                  <a:lnTo>
                    <a:pt x="538" y="61"/>
                  </a:lnTo>
                  <a:lnTo>
                    <a:pt x="508" y="65"/>
                  </a:lnTo>
                  <a:lnTo>
                    <a:pt x="479" y="68"/>
                  </a:lnTo>
                  <a:lnTo>
                    <a:pt x="450" y="72"/>
                  </a:lnTo>
                  <a:lnTo>
                    <a:pt x="422" y="78"/>
                  </a:lnTo>
                  <a:lnTo>
                    <a:pt x="395" y="82"/>
                  </a:lnTo>
                  <a:lnTo>
                    <a:pt x="367" y="86"/>
                  </a:lnTo>
                  <a:lnTo>
                    <a:pt x="340" y="91"/>
                  </a:lnTo>
                  <a:lnTo>
                    <a:pt x="312" y="96"/>
                  </a:lnTo>
                  <a:lnTo>
                    <a:pt x="286" y="102"/>
                  </a:lnTo>
                  <a:lnTo>
                    <a:pt x="260" y="107"/>
                  </a:lnTo>
                  <a:lnTo>
                    <a:pt x="234" y="114"/>
                  </a:lnTo>
                  <a:lnTo>
                    <a:pt x="209" y="120"/>
                  </a:lnTo>
                  <a:lnTo>
                    <a:pt x="185" y="127"/>
                  </a:lnTo>
                  <a:lnTo>
                    <a:pt x="160" y="133"/>
                  </a:lnTo>
                  <a:lnTo>
                    <a:pt x="135" y="140"/>
                  </a:lnTo>
                  <a:lnTo>
                    <a:pt x="111" y="147"/>
                  </a:lnTo>
                  <a:lnTo>
                    <a:pt x="89" y="156"/>
                  </a:lnTo>
                  <a:lnTo>
                    <a:pt x="66" y="164"/>
                  </a:lnTo>
                  <a:lnTo>
                    <a:pt x="43" y="172"/>
                  </a:lnTo>
                  <a:lnTo>
                    <a:pt x="22" y="18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856957" y="1832347"/>
              <a:ext cx="762000" cy="230188"/>
            </a:xfrm>
            <a:custGeom>
              <a:avLst/>
              <a:gdLst>
                <a:gd name="T0" fmla="*/ 47 w 1922"/>
                <a:gd name="T1" fmla="*/ 501 h 579"/>
                <a:gd name="T2" fmla="*/ 148 w 1922"/>
                <a:gd name="T3" fmla="*/ 462 h 579"/>
                <a:gd name="T4" fmla="*/ 259 w 1922"/>
                <a:gd name="T5" fmla="*/ 428 h 579"/>
                <a:gd name="T6" fmla="*/ 378 w 1922"/>
                <a:gd name="T7" fmla="*/ 399 h 579"/>
                <a:gd name="T8" fmla="*/ 504 w 1922"/>
                <a:gd name="T9" fmla="*/ 375 h 579"/>
                <a:gd name="T10" fmla="*/ 635 w 1922"/>
                <a:gd name="T11" fmla="*/ 357 h 579"/>
                <a:gd name="T12" fmla="*/ 769 w 1922"/>
                <a:gd name="T13" fmla="*/ 345 h 579"/>
                <a:gd name="T14" fmla="*/ 906 w 1922"/>
                <a:gd name="T15" fmla="*/ 339 h 579"/>
                <a:gd name="T16" fmla="*/ 1043 w 1922"/>
                <a:gd name="T17" fmla="*/ 339 h 579"/>
                <a:gd name="T18" fmla="*/ 1178 w 1922"/>
                <a:gd name="T19" fmla="*/ 347 h 579"/>
                <a:gd name="T20" fmla="*/ 1312 w 1922"/>
                <a:gd name="T21" fmla="*/ 362 h 579"/>
                <a:gd name="T22" fmla="*/ 1440 w 1922"/>
                <a:gd name="T23" fmla="*/ 383 h 579"/>
                <a:gd name="T24" fmla="*/ 1562 w 1922"/>
                <a:gd name="T25" fmla="*/ 412 h 579"/>
                <a:gd name="T26" fmla="*/ 1678 w 1922"/>
                <a:gd name="T27" fmla="*/ 449 h 579"/>
                <a:gd name="T28" fmla="*/ 1784 w 1922"/>
                <a:gd name="T29" fmla="*/ 494 h 579"/>
                <a:gd name="T30" fmla="*/ 1878 w 1922"/>
                <a:gd name="T31" fmla="*/ 549 h 579"/>
                <a:gd name="T32" fmla="*/ 1746 w 1922"/>
                <a:gd name="T33" fmla="*/ 136 h 579"/>
                <a:gd name="T34" fmla="*/ 1702 w 1922"/>
                <a:gd name="T35" fmla="*/ 106 h 579"/>
                <a:gd name="T36" fmla="*/ 1638 w 1922"/>
                <a:gd name="T37" fmla="*/ 79 h 579"/>
                <a:gd name="T38" fmla="*/ 1556 w 1922"/>
                <a:gd name="T39" fmla="*/ 56 h 579"/>
                <a:gd name="T40" fmla="*/ 1459 w 1922"/>
                <a:gd name="T41" fmla="*/ 37 h 579"/>
                <a:gd name="T42" fmla="*/ 1350 w 1922"/>
                <a:gd name="T43" fmla="*/ 21 h 579"/>
                <a:gd name="T44" fmla="*/ 1233 w 1922"/>
                <a:gd name="T45" fmla="*/ 10 h 579"/>
                <a:gd name="T46" fmla="*/ 1108 w 1922"/>
                <a:gd name="T47" fmla="*/ 3 h 579"/>
                <a:gd name="T48" fmla="*/ 981 w 1922"/>
                <a:gd name="T49" fmla="*/ 0 h 579"/>
                <a:gd name="T50" fmla="*/ 853 w 1922"/>
                <a:gd name="T51" fmla="*/ 1 h 579"/>
                <a:gd name="T52" fmla="*/ 728 w 1922"/>
                <a:gd name="T53" fmla="*/ 6 h 579"/>
                <a:gd name="T54" fmla="*/ 609 w 1922"/>
                <a:gd name="T55" fmla="*/ 15 h 579"/>
                <a:gd name="T56" fmla="*/ 499 w 1922"/>
                <a:gd name="T57" fmla="*/ 28 h 579"/>
                <a:gd name="T58" fmla="*/ 399 w 1922"/>
                <a:gd name="T59" fmla="*/ 47 h 579"/>
                <a:gd name="T60" fmla="*/ 314 w 1922"/>
                <a:gd name="T61" fmla="*/ 69 h 579"/>
                <a:gd name="T62" fmla="*/ 247 w 1922"/>
                <a:gd name="T63" fmla="*/ 95 h 579"/>
                <a:gd name="T64" fmla="*/ 201 w 1922"/>
                <a:gd name="T65" fmla="*/ 12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579">
                  <a:moveTo>
                    <a:pt x="0" y="523"/>
                  </a:moveTo>
                  <a:lnTo>
                    <a:pt x="47" y="501"/>
                  </a:lnTo>
                  <a:lnTo>
                    <a:pt x="96" y="482"/>
                  </a:lnTo>
                  <a:lnTo>
                    <a:pt x="148" y="462"/>
                  </a:lnTo>
                  <a:lnTo>
                    <a:pt x="202" y="445"/>
                  </a:lnTo>
                  <a:lnTo>
                    <a:pt x="259" y="428"/>
                  </a:lnTo>
                  <a:lnTo>
                    <a:pt x="317" y="413"/>
                  </a:lnTo>
                  <a:lnTo>
                    <a:pt x="378" y="399"/>
                  </a:lnTo>
                  <a:lnTo>
                    <a:pt x="440" y="386"/>
                  </a:lnTo>
                  <a:lnTo>
                    <a:pt x="504" y="375"/>
                  </a:lnTo>
                  <a:lnTo>
                    <a:pt x="569" y="366"/>
                  </a:lnTo>
                  <a:lnTo>
                    <a:pt x="635" y="357"/>
                  </a:lnTo>
                  <a:lnTo>
                    <a:pt x="702" y="350"/>
                  </a:lnTo>
                  <a:lnTo>
                    <a:pt x="769" y="345"/>
                  </a:lnTo>
                  <a:lnTo>
                    <a:pt x="837" y="341"/>
                  </a:lnTo>
                  <a:lnTo>
                    <a:pt x="906" y="339"/>
                  </a:lnTo>
                  <a:lnTo>
                    <a:pt x="974" y="338"/>
                  </a:lnTo>
                  <a:lnTo>
                    <a:pt x="1043" y="339"/>
                  </a:lnTo>
                  <a:lnTo>
                    <a:pt x="1111" y="342"/>
                  </a:lnTo>
                  <a:lnTo>
                    <a:pt x="1178" y="347"/>
                  </a:lnTo>
                  <a:lnTo>
                    <a:pt x="1245" y="353"/>
                  </a:lnTo>
                  <a:lnTo>
                    <a:pt x="1312" y="362"/>
                  </a:lnTo>
                  <a:lnTo>
                    <a:pt x="1377" y="371"/>
                  </a:lnTo>
                  <a:lnTo>
                    <a:pt x="1440" y="383"/>
                  </a:lnTo>
                  <a:lnTo>
                    <a:pt x="1503" y="397"/>
                  </a:lnTo>
                  <a:lnTo>
                    <a:pt x="1562" y="412"/>
                  </a:lnTo>
                  <a:lnTo>
                    <a:pt x="1621" y="429"/>
                  </a:lnTo>
                  <a:lnTo>
                    <a:pt x="1678" y="449"/>
                  </a:lnTo>
                  <a:lnTo>
                    <a:pt x="1732" y="471"/>
                  </a:lnTo>
                  <a:lnTo>
                    <a:pt x="1784" y="494"/>
                  </a:lnTo>
                  <a:lnTo>
                    <a:pt x="1832" y="521"/>
                  </a:lnTo>
                  <a:lnTo>
                    <a:pt x="1878" y="549"/>
                  </a:lnTo>
                  <a:lnTo>
                    <a:pt x="1922" y="579"/>
                  </a:lnTo>
                  <a:lnTo>
                    <a:pt x="1746" y="136"/>
                  </a:lnTo>
                  <a:lnTo>
                    <a:pt x="1727" y="121"/>
                  </a:lnTo>
                  <a:lnTo>
                    <a:pt x="1702" y="106"/>
                  </a:lnTo>
                  <a:lnTo>
                    <a:pt x="1672" y="92"/>
                  </a:lnTo>
                  <a:lnTo>
                    <a:pt x="1638" y="79"/>
                  </a:lnTo>
                  <a:lnTo>
                    <a:pt x="1599" y="66"/>
                  </a:lnTo>
                  <a:lnTo>
                    <a:pt x="1556" y="56"/>
                  </a:lnTo>
                  <a:lnTo>
                    <a:pt x="1510" y="46"/>
                  </a:lnTo>
                  <a:lnTo>
                    <a:pt x="1459" y="37"/>
                  </a:lnTo>
                  <a:lnTo>
                    <a:pt x="1407" y="28"/>
                  </a:lnTo>
                  <a:lnTo>
                    <a:pt x="1350" y="21"/>
                  </a:lnTo>
                  <a:lnTo>
                    <a:pt x="1293" y="15"/>
                  </a:lnTo>
                  <a:lnTo>
                    <a:pt x="1233" y="10"/>
                  </a:lnTo>
                  <a:lnTo>
                    <a:pt x="1171" y="6"/>
                  </a:lnTo>
                  <a:lnTo>
                    <a:pt x="1108" y="3"/>
                  </a:lnTo>
                  <a:lnTo>
                    <a:pt x="1044" y="1"/>
                  </a:lnTo>
                  <a:lnTo>
                    <a:pt x="981" y="0"/>
                  </a:lnTo>
                  <a:lnTo>
                    <a:pt x="917" y="0"/>
                  </a:lnTo>
                  <a:lnTo>
                    <a:pt x="853" y="1"/>
                  </a:lnTo>
                  <a:lnTo>
                    <a:pt x="790" y="3"/>
                  </a:lnTo>
                  <a:lnTo>
                    <a:pt x="728" y="6"/>
                  </a:lnTo>
                  <a:lnTo>
                    <a:pt x="668" y="10"/>
                  </a:lnTo>
                  <a:lnTo>
                    <a:pt x="609" y="15"/>
                  </a:lnTo>
                  <a:lnTo>
                    <a:pt x="552" y="21"/>
                  </a:lnTo>
                  <a:lnTo>
                    <a:pt x="499" y="28"/>
                  </a:lnTo>
                  <a:lnTo>
                    <a:pt x="447" y="37"/>
                  </a:lnTo>
                  <a:lnTo>
                    <a:pt x="399" y="47"/>
                  </a:lnTo>
                  <a:lnTo>
                    <a:pt x="355" y="57"/>
                  </a:lnTo>
                  <a:lnTo>
                    <a:pt x="314" y="69"/>
                  </a:lnTo>
                  <a:lnTo>
                    <a:pt x="278" y="81"/>
                  </a:lnTo>
                  <a:lnTo>
                    <a:pt x="247" y="95"/>
                  </a:lnTo>
                  <a:lnTo>
                    <a:pt x="222" y="110"/>
                  </a:lnTo>
                  <a:lnTo>
                    <a:pt x="201" y="126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D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861719" y="1832347"/>
              <a:ext cx="752475" cy="217488"/>
            </a:xfrm>
            <a:custGeom>
              <a:avLst/>
              <a:gdLst>
                <a:gd name="T0" fmla="*/ 46 w 1896"/>
                <a:gd name="T1" fmla="*/ 480 h 549"/>
                <a:gd name="T2" fmla="*/ 146 w 1896"/>
                <a:gd name="T3" fmla="*/ 441 h 549"/>
                <a:gd name="T4" fmla="*/ 255 w 1896"/>
                <a:gd name="T5" fmla="*/ 407 h 549"/>
                <a:gd name="T6" fmla="*/ 372 w 1896"/>
                <a:gd name="T7" fmla="*/ 377 h 549"/>
                <a:gd name="T8" fmla="*/ 496 w 1896"/>
                <a:gd name="T9" fmla="*/ 353 h 549"/>
                <a:gd name="T10" fmla="*/ 624 w 1896"/>
                <a:gd name="T11" fmla="*/ 335 h 549"/>
                <a:gd name="T12" fmla="*/ 755 w 1896"/>
                <a:gd name="T13" fmla="*/ 323 h 549"/>
                <a:gd name="T14" fmla="*/ 888 w 1896"/>
                <a:gd name="T15" fmla="*/ 316 h 549"/>
                <a:gd name="T16" fmla="*/ 1022 w 1896"/>
                <a:gd name="T17" fmla="*/ 317 h 549"/>
                <a:gd name="T18" fmla="*/ 1155 w 1896"/>
                <a:gd name="T19" fmla="*/ 324 h 549"/>
                <a:gd name="T20" fmla="*/ 1286 w 1896"/>
                <a:gd name="T21" fmla="*/ 338 h 549"/>
                <a:gd name="T22" fmla="*/ 1412 w 1896"/>
                <a:gd name="T23" fmla="*/ 359 h 549"/>
                <a:gd name="T24" fmla="*/ 1534 w 1896"/>
                <a:gd name="T25" fmla="*/ 387 h 549"/>
                <a:gd name="T26" fmla="*/ 1648 w 1896"/>
                <a:gd name="T27" fmla="*/ 423 h 549"/>
                <a:gd name="T28" fmla="*/ 1755 w 1896"/>
                <a:gd name="T29" fmla="*/ 468 h 549"/>
                <a:gd name="T30" fmla="*/ 1852 w 1896"/>
                <a:gd name="T31" fmla="*/ 520 h 549"/>
                <a:gd name="T32" fmla="*/ 1876 w 1896"/>
                <a:gd name="T33" fmla="*/ 497 h 549"/>
                <a:gd name="T34" fmla="*/ 1835 w 1896"/>
                <a:gd name="T35" fmla="*/ 395 h 549"/>
                <a:gd name="T36" fmla="*/ 1794 w 1896"/>
                <a:gd name="T37" fmla="*/ 291 h 549"/>
                <a:gd name="T38" fmla="*/ 1754 w 1896"/>
                <a:gd name="T39" fmla="*/ 188 h 549"/>
                <a:gd name="T40" fmla="*/ 1715 w 1896"/>
                <a:gd name="T41" fmla="*/ 121 h 549"/>
                <a:gd name="T42" fmla="*/ 1660 w 1896"/>
                <a:gd name="T43" fmla="*/ 92 h 549"/>
                <a:gd name="T44" fmla="*/ 1587 w 1896"/>
                <a:gd name="T45" fmla="*/ 66 h 549"/>
                <a:gd name="T46" fmla="*/ 1498 w 1896"/>
                <a:gd name="T47" fmla="*/ 46 h 549"/>
                <a:gd name="T48" fmla="*/ 1395 w 1896"/>
                <a:gd name="T49" fmla="*/ 28 h 549"/>
                <a:gd name="T50" fmla="*/ 1281 w 1896"/>
                <a:gd name="T51" fmla="*/ 15 h 549"/>
                <a:gd name="T52" fmla="*/ 1159 w 1896"/>
                <a:gd name="T53" fmla="*/ 6 h 549"/>
                <a:gd name="T54" fmla="*/ 1032 w 1896"/>
                <a:gd name="T55" fmla="*/ 1 h 549"/>
                <a:gd name="T56" fmla="*/ 905 w 1896"/>
                <a:gd name="T57" fmla="*/ 0 h 549"/>
                <a:gd name="T58" fmla="*/ 778 w 1896"/>
                <a:gd name="T59" fmla="*/ 3 h 549"/>
                <a:gd name="T60" fmla="*/ 656 w 1896"/>
                <a:gd name="T61" fmla="*/ 10 h 549"/>
                <a:gd name="T62" fmla="*/ 540 w 1896"/>
                <a:gd name="T63" fmla="*/ 21 h 549"/>
                <a:gd name="T64" fmla="*/ 435 w 1896"/>
                <a:gd name="T65" fmla="*/ 37 h 549"/>
                <a:gd name="T66" fmla="*/ 343 w 1896"/>
                <a:gd name="T67" fmla="*/ 57 h 549"/>
                <a:gd name="T68" fmla="*/ 266 w 1896"/>
                <a:gd name="T69" fmla="*/ 81 h 549"/>
                <a:gd name="T70" fmla="*/ 210 w 1896"/>
                <a:gd name="T71" fmla="*/ 110 h 549"/>
                <a:gd name="T72" fmla="*/ 178 w 1896"/>
                <a:gd name="T73" fmla="*/ 150 h 549"/>
                <a:gd name="T74" fmla="*/ 154 w 1896"/>
                <a:gd name="T75" fmla="*/ 197 h 549"/>
                <a:gd name="T76" fmla="*/ 130 w 1896"/>
                <a:gd name="T77" fmla="*/ 243 h 549"/>
                <a:gd name="T78" fmla="*/ 107 w 1896"/>
                <a:gd name="T79" fmla="*/ 291 h 549"/>
                <a:gd name="T80" fmla="*/ 82 w 1896"/>
                <a:gd name="T81" fmla="*/ 337 h 549"/>
                <a:gd name="T82" fmla="*/ 58 w 1896"/>
                <a:gd name="T83" fmla="*/ 384 h 549"/>
                <a:gd name="T84" fmla="*/ 35 w 1896"/>
                <a:gd name="T85" fmla="*/ 430 h 549"/>
                <a:gd name="T86" fmla="*/ 11 w 1896"/>
                <a:gd name="T87" fmla="*/ 47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6" h="549">
                  <a:moveTo>
                    <a:pt x="0" y="501"/>
                  </a:moveTo>
                  <a:lnTo>
                    <a:pt x="46" y="480"/>
                  </a:lnTo>
                  <a:lnTo>
                    <a:pt x="94" y="459"/>
                  </a:lnTo>
                  <a:lnTo>
                    <a:pt x="146" y="441"/>
                  </a:lnTo>
                  <a:lnTo>
                    <a:pt x="199" y="423"/>
                  </a:lnTo>
                  <a:lnTo>
                    <a:pt x="255" y="407"/>
                  </a:lnTo>
                  <a:lnTo>
                    <a:pt x="313" y="391"/>
                  </a:lnTo>
                  <a:lnTo>
                    <a:pt x="372" y="377"/>
                  </a:lnTo>
                  <a:lnTo>
                    <a:pt x="433" y="365"/>
                  </a:lnTo>
                  <a:lnTo>
                    <a:pt x="496" y="353"/>
                  </a:lnTo>
                  <a:lnTo>
                    <a:pt x="559" y="343"/>
                  </a:lnTo>
                  <a:lnTo>
                    <a:pt x="624" y="335"/>
                  </a:lnTo>
                  <a:lnTo>
                    <a:pt x="688" y="329"/>
                  </a:lnTo>
                  <a:lnTo>
                    <a:pt x="755" y="323"/>
                  </a:lnTo>
                  <a:lnTo>
                    <a:pt x="821" y="319"/>
                  </a:lnTo>
                  <a:lnTo>
                    <a:pt x="888" y="316"/>
                  </a:lnTo>
                  <a:lnTo>
                    <a:pt x="955" y="316"/>
                  </a:lnTo>
                  <a:lnTo>
                    <a:pt x="1022" y="317"/>
                  </a:lnTo>
                  <a:lnTo>
                    <a:pt x="1089" y="319"/>
                  </a:lnTo>
                  <a:lnTo>
                    <a:pt x="1155" y="324"/>
                  </a:lnTo>
                  <a:lnTo>
                    <a:pt x="1221" y="330"/>
                  </a:lnTo>
                  <a:lnTo>
                    <a:pt x="1286" y="338"/>
                  </a:lnTo>
                  <a:lnTo>
                    <a:pt x="1349" y="347"/>
                  </a:lnTo>
                  <a:lnTo>
                    <a:pt x="1412" y="359"/>
                  </a:lnTo>
                  <a:lnTo>
                    <a:pt x="1474" y="372"/>
                  </a:lnTo>
                  <a:lnTo>
                    <a:pt x="1534" y="387"/>
                  </a:lnTo>
                  <a:lnTo>
                    <a:pt x="1592" y="405"/>
                  </a:lnTo>
                  <a:lnTo>
                    <a:pt x="1648" y="423"/>
                  </a:lnTo>
                  <a:lnTo>
                    <a:pt x="1703" y="445"/>
                  </a:lnTo>
                  <a:lnTo>
                    <a:pt x="1755" y="468"/>
                  </a:lnTo>
                  <a:lnTo>
                    <a:pt x="1805" y="492"/>
                  </a:lnTo>
                  <a:lnTo>
                    <a:pt x="1852" y="520"/>
                  </a:lnTo>
                  <a:lnTo>
                    <a:pt x="1896" y="549"/>
                  </a:lnTo>
                  <a:lnTo>
                    <a:pt x="1876" y="497"/>
                  </a:lnTo>
                  <a:lnTo>
                    <a:pt x="1855" y="446"/>
                  </a:lnTo>
                  <a:lnTo>
                    <a:pt x="1835" y="395"/>
                  </a:lnTo>
                  <a:lnTo>
                    <a:pt x="1815" y="342"/>
                  </a:lnTo>
                  <a:lnTo>
                    <a:pt x="1794" y="291"/>
                  </a:lnTo>
                  <a:lnTo>
                    <a:pt x="1775" y="239"/>
                  </a:lnTo>
                  <a:lnTo>
                    <a:pt x="1754" y="188"/>
                  </a:lnTo>
                  <a:lnTo>
                    <a:pt x="1734" y="136"/>
                  </a:lnTo>
                  <a:lnTo>
                    <a:pt x="1715" y="121"/>
                  </a:lnTo>
                  <a:lnTo>
                    <a:pt x="1690" y="106"/>
                  </a:lnTo>
                  <a:lnTo>
                    <a:pt x="1660" y="92"/>
                  </a:lnTo>
                  <a:lnTo>
                    <a:pt x="1626" y="79"/>
                  </a:lnTo>
                  <a:lnTo>
                    <a:pt x="1587" y="66"/>
                  </a:lnTo>
                  <a:lnTo>
                    <a:pt x="1544" y="56"/>
                  </a:lnTo>
                  <a:lnTo>
                    <a:pt x="1498" y="46"/>
                  </a:lnTo>
                  <a:lnTo>
                    <a:pt x="1447" y="37"/>
                  </a:lnTo>
                  <a:lnTo>
                    <a:pt x="1395" y="28"/>
                  </a:lnTo>
                  <a:lnTo>
                    <a:pt x="1338" y="21"/>
                  </a:lnTo>
                  <a:lnTo>
                    <a:pt x="1281" y="15"/>
                  </a:lnTo>
                  <a:lnTo>
                    <a:pt x="1221" y="10"/>
                  </a:lnTo>
                  <a:lnTo>
                    <a:pt x="1159" y="6"/>
                  </a:lnTo>
                  <a:lnTo>
                    <a:pt x="1096" y="3"/>
                  </a:lnTo>
                  <a:lnTo>
                    <a:pt x="1032" y="1"/>
                  </a:lnTo>
                  <a:lnTo>
                    <a:pt x="969" y="0"/>
                  </a:lnTo>
                  <a:lnTo>
                    <a:pt x="905" y="0"/>
                  </a:lnTo>
                  <a:lnTo>
                    <a:pt x="841" y="1"/>
                  </a:lnTo>
                  <a:lnTo>
                    <a:pt x="778" y="3"/>
                  </a:lnTo>
                  <a:lnTo>
                    <a:pt x="716" y="6"/>
                  </a:lnTo>
                  <a:lnTo>
                    <a:pt x="656" y="10"/>
                  </a:lnTo>
                  <a:lnTo>
                    <a:pt x="597" y="15"/>
                  </a:lnTo>
                  <a:lnTo>
                    <a:pt x="540" y="21"/>
                  </a:lnTo>
                  <a:lnTo>
                    <a:pt x="487" y="28"/>
                  </a:lnTo>
                  <a:lnTo>
                    <a:pt x="435" y="37"/>
                  </a:lnTo>
                  <a:lnTo>
                    <a:pt x="387" y="47"/>
                  </a:lnTo>
                  <a:lnTo>
                    <a:pt x="343" y="57"/>
                  </a:lnTo>
                  <a:lnTo>
                    <a:pt x="302" y="69"/>
                  </a:lnTo>
                  <a:lnTo>
                    <a:pt x="266" y="81"/>
                  </a:lnTo>
                  <a:lnTo>
                    <a:pt x="235" y="95"/>
                  </a:lnTo>
                  <a:lnTo>
                    <a:pt x="210" y="110"/>
                  </a:lnTo>
                  <a:lnTo>
                    <a:pt x="189" y="126"/>
                  </a:lnTo>
                  <a:lnTo>
                    <a:pt x="178" y="150"/>
                  </a:lnTo>
                  <a:lnTo>
                    <a:pt x="165" y="173"/>
                  </a:lnTo>
                  <a:lnTo>
                    <a:pt x="154" y="197"/>
                  </a:lnTo>
                  <a:lnTo>
                    <a:pt x="142" y="220"/>
                  </a:lnTo>
                  <a:lnTo>
                    <a:pt x="130" y="243"/>
                  </a:lnTo>
                  <a:lnTo>
                    <a:pt x="118" y="267"/>
                  </a:lnTo>
                  <a:lnTo>
                    <a:pt x="107" y="291"/>
                  </a:lnTo>
                  <a:lnTo>
                    <a:pt x="94" y="313"/>
                  </a:lnTo>
                  <a:lnTo>
                    <a:pt x="82" y="337"/>
                  </a:lnTo>
                  <a:lnTo>
                    <a:pt x="71" y="361"/>
                  </a:lnTo>
                  <a:lnTo>
                    <a:pt x="58" y="384"/>
                  </a:lnTo>
                  <a:lnTo>
                    <a:pt x="47" y="408"/>
                  </a:lnTo>
                  <a:lnTo>
                    <a:pt x="35" y="430"/>
                  </a:lnTo>
                  <a:lnTo>
                    <a:pt x="23" y="454"/>
                  </a:lnTo>
                  <a:lnTo>
                    <a:pt x="11" y="478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3F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866482" y="1832347"/>
              <a:ext cx="741362" cy="206375"/>
            </a:xfrm>
            <a:custGeom>
              <a:avLst/>
              <a:gdLst>
                <a:gd name="T0" fmla="*/ 46 w 1872"/>
                <a:gd name="T1" fmla="*/ 457 h 519"/>
                <a:gd name="T2" fmla="*/ 145 w 1872"/>
                <a:gd name="T3" fmla="*/ 418 h 519"/>
                <a:gd name="T4" fmla="*/ 253 w 1872"/>
                <a:gd name="T5" fmla="*/ 384 h 519"/>
                <a:gd name="T6" fmla="*/ 368 w 1872"/>
                <a:gd name="T7" fmla="*/ 355 h 519"/>
                <a:gd name="T8" fmla="*/ 488 w 1872"/>
                <a:gd name="T9" fmla="*/ 332 h 519"/>
                <a:gd name="T10" fmla="*/ 614 w 1872"/>
                <a:gd name="T11" fmla="*/ 313 h 519"/>
                <a:gd name="T12" fmla="*/ 741 w 1872"/>
                <a:gd name="T13" fmla="*/ 301 h 519"/>
                <a:gd name="T14" fmla="*/ 872 w 1872"/>
                <a:gd name="T15" fmla="*/ 295 h 519"/>
                <a:gd name="T16" fmla="*/ 1003 w 1872"/>
                <a:gd name="T17" fmla="*/ 295 h 519"/>
                <a:gd name="T18" fmla="*/ 1133 w 1872"/>
                <a:gd name="T19" fmla="*/ 301 h 519"/>
                <a:gd name="T20" fmla="*/ 1261 w 1872"/>
                <a:gd name="T21" fmla="*/ 314 h 519"/>
                <a:gd name="T22" fmla="*/ 1386 w 1872"/>
                <a:gd name="T23" fmla="*/ 335 h 519"/>
                <a:gd name="T24" fmla="*/ 1506 w 1872"/>
                <a:gd name="T25" fmla="*/ 363 h 519"/>
                <a:gd name="T26" fmla="*/ 1621 w 1872"/>
                <a:gd name="T27" fmla="*/ 398 h 519"/>
                <a:gd name="T28" fmla="*/ 1728 w 1872"/>
                <a:gd name="T29" fmla="*/ 440 h 519"/>
                <a:gd name="T30" fmla="*/ 1827 w 1872"/>
                <a:gd name="T31" fmla="*/ 490 h 519"/>
                <a:gd name="T32" fmla="*/ 1853 w 1872"/>
                <a:gd name="T33" fmla="*/ 471 h 519"/>
                <a:gd name="T34" fmla="*/ 1816 w 1872"/>
                <a:gd name="T35" fmla="*/ 375 h 519"/>
                <a:gd name="T36" fmla="*/ 1778 w 1872"/>
                <a:gd name="T37" fmla="*/ 279 h 519"/>
                <a:gd name="T38" fmla="*/ 1741 w 1872"/>
                <a:gd name="T39" fmla="*/ 184 h 519"/>
                <a:gd name="T40" fmla="*/ 1704 w 1872"/>
                <a:gd name="T41" fmla="*/ 121 h 519"/>
                <a:gd name="T42" fmla="*/ 1649 w 1872"/>
                <a:gd name="T43" fmla="*/ 92 h 519"/>
                <a:gd name="T44" fmla="*/ 1576 w 1872"/>
                <a:gd name="T45" fmla="*/ 66 h 519"/>
                <a:gd name="T46" fmla="*/ 1487 w 1872"/>
                <a:gd name="T47" fmla="*/ 46 h 519"/>
                <a:gd name="T48" fmla="*/ 1384 w 1872"/>
                <a:gd name="T49" fmla="*/ 28 h 519"/>
                <a:gd name="T50" fmla="*/ 1270 w 1872"/>
                <a:gd name="T51" fmla="*/ 15 h 519"/>
                <a:gd name="T52" fmla="*/ 1148 w 1872"/>
                <a:gd name="T53" fmla="*/ 6 h 519"/>
                <a:gd name="T54" fmla="*/ 1021 w 1872"/>
                <a:gd name="T55" fmla="*/ 1 h 519"/>
                <a:gd name="T56" fmla="*/ 894 w 1872"/>
                <a:gd name="T57" fmla="*/ 0 h 519"/>
                <a:gd name="T58" fmla="*/ 767 w 1872"/>
                <a:gd name="T59" fmla="*/ 3 h 519"/>
                <a:gd name="T60" fmla="*/ 645 w 1872"/>
                <a:gd name="T61" fmla="*/ 10 h 519"/>
                <a:gd name="T62" fmla="*/ 529 w 1872"/>
                <a:gd name="T63" fmla="*/ 21 h 519"/>
                <a:gd name="T64" fmla="*/ 424 w 1872"/>
                <a:gd name="T65" fmla="*/ 37 h 519"/>
                <a:gd name="T66" fmla="*/ 332 w 1872"/>
                <a:gd name="T67" fmla="*/ 57 h 519"/>
                <a:gd name="T68" fmla="*/ 255 w 1872"/>
                <a:gd name="T69" fmla="*/ 81 h 519"/>
                <a:gd name="T70" fmla="*/ 199 w 1872"/>
                <a:gd name="T71" fmla="*/ 110 h 519"/>
                <a:gd name="T72" fmla="*/ 167 w 1872"/>
                <a:gd name="T73" fmla="*/ 149 h 519"/>
                <a:gd name="T74" fmla="*/ 144 w 1872"/>
                <a:gd name="T75" fmla="*/ 193 h 519"/>
                <a:gd name="T76" fmla="*/ 123 w 1872"/>
                <a:gd name="T77" fmla="*/ 237 h 519"/>
                <a:gd name="T78" fmla="*/ 100 w 1872"/>
                <a:gd name="T79" fmla="*/ 280 h 519"/>
                <a:gd name="T80" fmla="*/ 78 w 1872"/>
                <a:gd name="T81" fmla="*/ 325 h 519"/>
                <a:gd name="T82" fmla="*/ 56 w 1872"/>
                <a:gd name="T83" fmla="*/ 369 h 519"/>
                <a:gd name="T84" fmla="*/ 34 w 1872"/>
                <a:gd name="T85" fmla="*/ 413 h 519"/>
                <a:gd name="T86" fmla="*/ 11 w 1872"/>
                <a:gd name="T87" fmla="*/ 457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2" h="519">
                  <a:moveTo>
                    <a:pt x="0" y="479"/>
                  </a:moveTo>
                  <a:lnTo>
                    <a:pt x="46" y="457"/>
                  </a:lnTo>
                  <a:lnTo>
                    <a:pt x="95" y="438"/>
                  </a:lnTo>
                  <a:lnTo>
                    <a:pt x="145" y="418"/>
                  </a:lnTo>
                  <a:lnTo>
                    <a:pt x="198" y="401"/>
                  </a:lnTo>
                  <a:lnTo>
                    <a:pt x="253" y="384"/>
                  </a:lnTo>
                  <a:lnTo>
                    <a:pt x="310" y="369"/>
                  </a:lnTo>
                  <a:lnTo>
                    <a:pt x="368" y="355"/>
                  </a:lnTo>
                  <a:lnTo>
                    <a:pt x="427" y="342"/>
                  </a:lnTo>
                  <a:lnTo>
                    <a:pt x="488" y="332"/>
                  </a:lnTo>
                  <a:lnTo>
                    <a:pt x="551" y="321"/>
                  </a:lnTo>
                  <a:lnTo>
                    <a:pt x="614" y="313"/>
                  </a:lnTo>
                  <a:lnTo>
                    <a:pt x="677" y="306"/>
                  </a:lnTo>
                  <a:lnTo>
                    <a:pt x="741" y="301"/>
                  </a:lnTo>
                  <a:lnTo>
                    <a:pt x="807" y="297"/>
                  </a:lnTo>
                  <a:lnTo>
                    <a:pt x="872" y="295"/>
                  </a:lnTo>
                  <a:lnTo>
                    <a:pt x="938" y="294"/>
                  </a:lnTo>
                  <a:lnTo>
                    <a:pt x="1003" y="295"/>
                  </a:lnTo>
                  <a:lnTo>
                    <a:pt x="1068" y="297"/>
                  </a:lnTo>
                  <a:lnTo>
                    <a:pt x="1133" y="301"/>
                  </a:lnTo>
                  <a:lnTo>
                    <a:pt x="1197" y="307"/>
                  </a:lnTo>
                  <a:lnTo>
                    <a:pt x="1261" y="314"/>
                  </a:lnTo>
                  <a:lnTo>
                    <a:pt x="1324" y="324"/>
                  </a:lnTo>
                  <a:lnTo>
                    <a:pt x="1386" y="335"/>
                  </a:lnTo>
                  <a:lnTo>
                    <a:pt x="1447" y="347"/>
                  </a:lnTo>
                  <a:lnTo>
                    <a:pt x="1506" y="363"/>
                  </a:lnTo>
                  <a:lnTo>
                    <a:pt x="1564" y="379"/>
                  </a:lnTo>
                  <a:lnTo>
                    <a:pt x="1621" y="398"/>
                  </a:lnTo>
                  <a:lnTo>
                    <a:pt x="1675" y="417"/>
                  </a:lnTo>
                  <a:lnTo>
                    <a:pt x="1728" y="440"/>
                  </a:lnTo>
                  <a:lnTo>
                    <a:pt x="1778" y="464"/>
                  </a:lnTo>
                  <a:lnTo>
                    <a:pt x="1827" y="490"/>
                  </a:lnTo>
                  <a:lnTo>
                    <a:pt x="1872" y="519"/>
                  </a:lnTo>
                  <a:lnTo>
                    <a:pt x="1853" y="471"/>
                  </a:lnTo>
                  <a:lnTo>
                    <a:pt x="1835" y="423"/>
                  </a:lnTo>
                  <a:lnTo>
                    <a:pt x="1816" y="375"/>
                  </a:lnTo>
                  <a:lnTo>
                    <a:pt x="1798" y="328"/>
                  </a:lnTo>
                  <a:lnTo>
                    <a:pt x="1778" y="279"/>
                  </a:lnTo>
                  <a:lnTo>
                    <a:pt x="1760" y="232"/>
                  </a:lnTo>
                  <a:lnTo>
                    <a:pt x="1741" y="184"/>
                  </a:lnTo>
                  <a:lnTo>
                    <a:pt x="1723" y="136"/>
                  </a:lnTo>
                  <a:lnTo>
                    <a:pt x="1704" y="121"/>
                  </a:lnTo>
                  <a:lnTo>
                    <a:pt x="1679" y="106"/>
                  </a:lnTo>
                  <a:lnTo>
                    <a:pt x="1649" y="92"/>
                  </a:lnTo>
                  <a:lnTo>
                    <a:pt x="1615" y="79"/>
                  </a:lnTo>
                  <a:lnTo>
                    <a:pt x="1576" y="66"/>
                  </a:lnTo>
                  <a:lnTo>
                    <a:pt x="1533" y="56"/>
                  </a:lnTo>
                  <a:lnTo>
                    <a:pt x="1487" y="46"/>
                  </a:lnTo>
                  <a:lnTo>
                    <a:pt x="1436" y="37"/>
                  </a:lnTo>
                  <a:lnTo>
                    <a:pt x="1384" y="28"/>
                  </a:lnTo>
                  <a:lnTo>
                    <a:pt x="1327" y="21"/>
                  </a:lnTo>
                  <a:lnTo>
                    <a:pt x="1270" y="15"/>
                  </a:lnTo>
                  <a:lnTo>
                    <a:pt x="1210" y="10"/>
                  </a:lnTo>
                  <a:lnTo>
                    <a:pt x="1148" y="6"/>
                  </a:lnTo>
                  <a:lnTo>
                    <a:pt x="1085" y="3"/>
                  </a:lnTo>
                  <a:lnTo>
                    <a:pt x="1021" y="1"/>
                  </a:lnTo>
                  <a:lnTo>
                    <a:pt x="958" y="0"/>
                  </a:lnTo>
                  <a:lnTo>
                    <a:pt x="894" y="0"/>
                  </a:lnTo>
                  <a:lnTo>
                    <a:pt x="830" y="1"/>
                  </a:lnTo>
                  <a:lnTo>
                    <a:pt x="767" y="3"/>
                  </a:lnTo>
                  <a:lnTo>
                    <a:pt x="705" y="6"/>
                  </a:lnTo>
                  <a:lnTo>
                    <a:pt x="645" y="10"/>
                  </a:lnTo>
                  <a:lnTo>
                    <a:pt x="586" y="15"/>
                  </a:lnTo>
                  <a:lnTo>
                    <a:pt x="529" y="21"/>
                  </a:lnTo>
                  <a:lnTo>
                    <a:pt x="476" y="28"/>
                  </a:lnTo>
                  <a:lnTo>
                    <a:pt x="424" y="37"/>
                  </a:lnTo>
                  <a:lnTo>
                    <a:pt x="376" y="47"/>
                  </a:lnTo>
                  <a:lnTo>
                    <a:pt x="332" y="57"/>
                  </a:lnTo>
                  <a:lnTo>
                    <a:pt x="291" y="69"/>
                  </a:lnTo>
                  <a:lnTo>
                    <a:pt x="255" y="81"/>
                  </a:lnTo>
                  <a:lnTo>
                    <a:pt x="224" y="95"/>
                  </a:lnTo>
                  <a:lnTo>
                    <a:pt x="199" y="110"/>
                  </a:lnTo>
                  <a:lnTo>
                    <a:pt x="178" y="126"/>
                  </a:lnTo>
                  <a:lnTo>
                    <a:pt x="167" y="149"/>
                  </a:lnTo>
                  <a:lnTo>
                    <a:pt x="155" y="170"/>
                  </a:lnTo>
                  <a:lnTo>
                    <a:pt x="144" y="193"/>
                  </a:lnTo>
                  <a:lnTo>
                    <a:pt x="134" y="215"/>
                  </a:lnTo>
                  <a:lnTo>
                    <a:pt x="123" y="237"/>
                  </a:lnTo>
                  <a:lnTo>
                    <a:pt x="111" y="259"/>
                  </a:lnTo>
                  <a:lnTo>
                    <a:pt x="100" y="280"/>
                  </a:lnTo>
                  <a:lnTo>
                    <a:pt x="90" y="303"/>
                  </a:lnTo>
                  <a:lnTo>
                    <a:pt x="78" y="325"/>
                  </a:lnTo>
                  <a:lnTo>
                    <a:pt x="67" y="347"/>
                  </a:lnTo>
                  <a:lnTo>
                    <a:pt x="56" y="369"/>
                  </a:lnTo>
                  <a:lnTo>
                    <a:pt x="44" y="390"/>
                  </a:lnTo>
                  <a:lnTo>
                    <a:pt x="34" y="413"/>
                  </a:lnTo>
                  <a:lnTo>
                    <a:pt x="23" y="435"/>
                  </a:lnTo>
                  <a:lnTo>
                    <a:pt x="11" y="45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883944" y="1832347"/>
              <a:ext cx="703262" cy="158750"/>
            </a:xfrm>
            <a:custGeom>
              <a:avLst/>
              <a:gdLst>
                <a:gd name="T0" fmla="*/ 46 w 1774"/>
                <a:gd name="T1" fmla="*/ 370 h 401"/>
                <a:gd name="T2" fmla="*/ 142 w 1774"/>
                <a:gd name="T3" fmla="*/ 331 h 401"/>
                <a:gd name="T4" fmla="*/ 243 w 1774"/>
                <a:gd name="T5" fmla="*/ 297 h 401"/>
                <a:gd name="T6" fmla="*/ 349 w 1774"/>
                <a:gd name="T7" fmla="*/ 268 h 401"/>
                <a:gd name="T8" fmla="*/ 460 w 1774"/>
                <a:gd name="T9" fmla="*/ 244 h 401"/>
                <a:gd name="T10" fmla="*/ 573 w 1774"/>
                <a:gd name="T11" fmla="*/ 226 h 401"/>
                <a:gd name="T12" fmla="*/ 688 w 1774"/>
                <a:gd name="T13" fmla="*/ 214 h 401"/>
                <a:gd name="T14" fmla="*/ 806 w 1774"/>
                <a:gd name="T15" fmla="*/ 206 h 401"/>
                <a:gd name="T16" fmla="*/ 925 w 1774"/>
                <a:gd name="T17" fmla="*/ 205 h 401"/>
                <a:gd name="T18" fmla="*/ 1043 w 1774"/>
                <a:gd name="T19" fmla="*/ 210 h 401"/>
                <a:gd name="T20" fmla="*/ 1163 w 1774"/>
                <a:gd name="T21" fmla="*/ 221 h 401"/>
                <a:gd name="T22" fmla="*/ 1280 w 1774"/>
                <a:gd name="T23" fmla="*/ 239 h 401"/>
                <a:gd name="T24" fmla="*/ 1395 w 1774"/>
                <a:gd name="T25" fmla="*/ 263 h 401"/>
                <a:gd name="T26" fmla="*/ 1508 w 1774"/>
                <a:gd name="T27" fmla="*/ 294 h 401"/>
                <a:gd name="T28" fmla="*/ 1618 w 1774"/>
                <a:gd name="T29" fmla="*/ 331 h 401"/>
                <a:gd name="T30" fmla="*/ 1723 w 1774"/>
                <a:gd name="T31" fmla="*/ 376 h 401"/>
                <a:gd name="T32" fmla="*/ 1762 w 1774"/>
                <a:gd name="T33" fmla="*/ 368 h 401"/>
                <a:gd name="T34" fmla="*/ 1738 w 1774"/>
                <a:gd name="T35" fmla="*/ 302 h 401"/>
                <a:gd name="T36" fmla="*/ 1714 w 1774"/>
                <a:gd name="T37" fmla="*/ 235 h 401"/>
                <a:gd name="T38" fmla="*/ 1690 w 1774"/>
                <a:gd name="T39" fmla="*/ 169 h 401"/>
                <a:gd name="T40" fmla="*/ 1659 w 1774"/>
                <a:gd name="T41" fmla="*/ 121 h 401"/>
                <a:gd name="T42" fmla="*/ 1604 w 1774"/>
                <a:gd name="T43" fmla="*/ 92 h 401"/>
                <a:gd name="T44" fmla="*/ 1531 w 1774"/>
                <a:gd name="T45" fmla="*/ 66 h 401"/>
                <a:gd name="T46" fmla="*/ 1442 w 1774"/>
                <a:gd name="T47" fmla="*/ 46 h 401"/>
                <a:gd name="T48" fmla="*/ 1339 w 1774"/>
                <a:gd name="T49" fmla="*/ 28 h 401"/>
                <a:gd name="T50" fmla="*/ 1225 w 1774"/>
                <a:gd name="T51" fmla="*/ 15 h 401"/>
                <a:gd name="T52" fmla="*/ 1103 w 1774"/>
                <a:gd name="T53" fmla="*/ 6 h 401"/>
                <a:gd name="T54" fmla="*/ 976 w 1774"/>
                <a:gd name="T55" fmla="*/ 1 h 401"/>
                <a:gd name="T56" fmla="*/ 849 w 1774"/>
                <a:gd name="T57" fmla="*/ 0 h 401"/>
                <a:gd name="T58" fmla="*/ 722 w 1774"/>
                <a:gd name="T59" fmla="*/ 3 h 401"/>
                <a:gd name="T60" fmla="*/ 600 w 1774"/>
                <a:gd name="T61" fmla="*/ 10 h 401"/>
                <a:gd name="T62" fmla="*/ 484 w 1774"/>
                <a:gd name="T63" fmla="*/ 21 h 401"/>
                <a:gd name="T64" fmla="*/ 379 w 1774"/>
                <a:gd name="T65" fmla="*/ 37 h 401"/>
                <a:gd name="T66" fmla="*/ 287 w 1774"/>
                <a:gd name="T67" fmla="*/ 57 h 401"/>
                <a:gd name="T68" fmla="*/ 210 w 1774"/>
                <a:gd name="T69" fmla="*/ 81 h 401"/>
                <a:gd name="T70" fmla="*/ 154 w 1774"/>
                <a:gd name="T71" fmla="*/ 110 h 401"/>
                <a:gd name="T72" fmla="*/ 117 w 1774"/>
                <a:gd name="T73" fmla="*/ 159 h 401"/>
                <a:gd name="T74" fmla="*/ 84 w 1774"/>
                <a:gd name="T75" fmla="*/ 226 h 401"/>
                <a:gd name="T76" fmla="*/ 50 w 1774"/>
                <a:gd name="T77" fmla="*/ 292 h 401"/>
                <a:gd name="T78" fmla="*/ 17 w 1774"/>
                <a:gd name="T79" fmla="*/ 35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4" h="401">
                  <a:moveTo>
                    <a:pt x="0" y="391"/>
                  </a:moveTo>
                  <a:lnTo>
                    <a:pt x="46" y="370"/>
                  </a:lnTo>
                  <a:lnTo>
                    <a:pt x="93" y="350"/>
                  </a:lnTo>
                  <a:lnTo>
                    <a:pt x="142" y="331"/>
                  </a:lnTo>
                  <a:lnTo>
                    <a:pt x="192" y="313"/>
                  </a:lnTo>
                  <a:lnTo>
                    <a:pt x="243" y="297"/>
                  </a:lnTo>
                  <a:lnTo>
                    <a:pt x="296" y="281"/>
                  </a:lnTo>
                  <a:lnTo>
                    <a:pt x="349" y="268"/>
                  </a:lnTo>
                  <a:lnTo>
                    <a:pt x="404" y="256"/>
                  </a:lnTo>
                  <a:lnTo>
                    <a:pt x="460" y="244"/>
                  </a:lnTo>
                  <a:lnTo>
                    <a:pt x="516" y="234"/>
                  </a:lnTo>
                  <a:lnTo>
                    <a:pt x="573" y="226"/>
                  </a:lnTo>
                  <a:lnTo>
                    <a:pt x="630" y="219"/>
                  </a:lnTo>
                  <a:lnTo>
                    <a:pt x="688" y="214"/>
                  </a:lnTo>
                  <a:lnTo>
                    <a:pt x="747" y="208"/>
                  </a:lnTo>
                  <a:lnTo>
                    <a:pt x="806" y="206"/>
                  </a:lnTo>
                  <a:lnTo>
                    <a:pt x="865" y="204"/>
                  </a:lnTo>
                  <a:lnTo>
                    <a:pt x="925" y="205"/>
                  </a:lnTo>
                  <a:lnTo>
                    <a:pt x="985" y="206"/>
                  </a:lnTo>
                  <a:lnTo>
                    <a:pt x="1043" y="210"/>
                  </a:lnTo>
                  <a:lnTo>
                    <a:pt x="1103" y="215"/>
                  </a:lnTo>
                  <a:lnTo>
                    <a:pt x="1163" y="221"/>
                  </a:lnTo>
                  <a:lnTo>
                    <a:pt x="1221" y="229"/>
                  </a:lnTo>
                  <a:lnTo>
                    <a:pt x="1280" y="239"/>
                  </a:lnTo>
                  <a:lnTo>
                    <a:pt x="1338" y="250"/>
                  </a:lnTo>
                  <a:lnTo>
                    <a:pt x="1395" y="263"/>
                  </a:lnTo>
                  <a:lnTo>
                    <a:pt x="1452" y="277"/>
                  </a:lnTo>
                  <a:lnTo>
                    <a:pt x="1508" y="294"/>
                  </a:lnTo>
                  <a:lnTo>
                    <a:pt x="1563" y="311"/>
                  </a:lnTo>
                  <a:lnTo>
                    <a:pt x="1618" y="331"/>
                  </a:lnTo>
                  <a:lnTo>
                    <a:pt x="1671" y="352"/>
                  </a:lnTo>
                  <a:lnTo>
                    <a:pt x="1723" y="376"/>
                  </a:lnTo>
                  <a:lnTo>
                    <a:pt x="1774" y="401"/>
                  </a:lnTo>
                  <a:lnTo>
                    <a:pt x="1762" y="368"/>
                  </a:lnTo>
                  <a:lnTo>
                    <a:pt x="1751" y="335"/>
                  </a:lnTo>
                  <a:lnTo>
                    <a:pt x="1738" y="302"/>
                  </a:lnTo>
                  <a:lnTo>
                    <a:pt x="1726" y="268"/>
                  </a:lnTo>
                  <a:lnTo>
                    <a:pt x="1714" y="235"/>
                  </a:lnTo>
                  <a:lnTo>
                    <a:pt x="1701" y="202"/>
                  </a:lnTo>
                  <a:lnTo>
                    <a:pt x="1690" y="169"/>
                  </a:lnTo>
                  <a:lnTo>
                    <a:pt x="1678" y="136"/>
                  </a:lnTo>
                  <a:lnTo>
                    <a:pt x="1659" y="121"/>
                  </a:lnTo>
                  <a:lnTo>
                    <a:pt x="1634" y="106"/>
                  </a:lnTo>
                  <a:lnTo>
                    <a:pt x="1604" y="92"/>
                  </a:lnTo>
                  <a:lnTo>
                    <a:pt x="1570" y="79"/>
                  </a:lnTo>
                  <a:lnTo>
                    <a:pt x="1531" y="66"/>
                  </a:lnTo>
                  <a:lnTo>
                    <a:pt x="1488" y="56"/>
                  </a:lnTo>
                  <a:lnTo>
                    <a:pt x="1442" y="46"/>
                  </a:lnTo>
                  <a:lnTo>
                    <a:pt x="1391" y="37"/>
                  </a:lnTo>
                  <a:lnTo>
                    <a:pt x="1339" y="28"/>
                  </a:lnTo>
                  <a:lnTo>
                    <a:pt x="1282" y="21"/>
                  </a:lnTo>
                  <a:lnTo>
                    <a:pt x="1225" y="15"/>
                  </a:lnTo>
                  <a:lnTo>
                    <a:pt x="1165" y="10"/>
                  </a:lnTo>
                  <a:lnTo>
                    <a:pt x="1103" y="6"/>
                  </a:lnTo>
                  <a:lnTo>
                    <a:pt x="1040" y="3"/>
                  </a:lnTo>
                  <a:lnTo>
                    <a:pt x="976" y="1"/>
                  </a:lnTo>
                  <a:lnTo>
                    <a:pt x="913" y="0"/>
                  </a:lnTo>
                  <a:lnTo>
                    <a:pt x="849" y="0"/>
                  </a:lnTo>
                  <a:lnTo>
                    <a:pt x="785" y="1"/>
                  </a:lnTo>
                  <a:lnTo>
                    <a:pt x="722" y="3"/>
                  </a:lnTo>
                  <a:lnTo>
                    <a:pt x="660" y="6"/>
                  </a:lnTo>
                  <a:lnTo>
                    <a:pt x="600" y="10"/>
                  </a:lnTo>
                  <a:lnTo>
                    <a:pt x="541" y="15"/>
                  </a:lnTo>
                  <a:lnTo>
                    <a:pt x="484" y="21"/>
                  </a:lnTo>
                  <a:lnTo>
                    <a:pt x="431" y="28"/>
                  </a:lnTo>
                  <a:lnTo>
                    <a:pt x="379" y="37"/>
                  </a:lnTo>
                  <a:lnTo>
                    <a:pt x="331" y="47"/>
                  </a:lnTo>
                  <a:lnTo>
                    <a:pt x="287" y="57"/>
                  </a:lnTo>
                  <a:lnTo>
                    <a:pt x="246" y="69"/>
                  </a:lnTo>
                  <a:lnTo>
                    <a:pt x="210" y="81"/>
                  </a:lnTo>
                  <a:lnTo>
                    <a:pt x="179" y="95"/>
                  </a:lnTo>
                  <a:lnTo>
                    <a:pt x="154" y="110"/>
                  </a:lnTo>
                  <a:lnTo>
                    <a:pt x="133" y="126"/>
                  </a:lnTo>
                  <a:lnTo>
                    <a:pt x="117" y="159"/>
                  </a:lnTo>
                  <a:lnTo>
                    <a:pt x="100" y="192"/>
                  </a:lnTo>
                  <a:lnTo>
                    <a:pt x="84" y="226"/>
                  </a:lnTo>
                  <a:lnTo>
                    <a:pt x="67" y="259"/>
                  </a:lnTo>
                  <a:lnTo>
                    <a:pt x="50" y="292"/>
                  </a:lnTo>
                  <a:lnTo>
                    <a:pt x="33" y="325"/>
                  </a:lnTo>
                  <a:lnTo>
                    <a:pt x="17" y="359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4C4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888707" y="1832347"/>
              <a:ext cx="693737" cy="147638"/>
            </a:xfrm>
            <a:custGeom>
              <a:avLst/>
              <a:gdLst>
                <a:gd name="T0" fmla="*/ 45 w 1750"/>
                <a:gd name="T1" fmla="*/ 347 h 371"/>
                <a:gd name="T2" fmla="*/ 141 w 1750"/>
                <a:gd name="T3" fmla="*/ 309 h 371"/>
                <a:gd name="T4" fmla="*/ 240 w 1750"/>
                <a:gd name="T5" fmla="*/ 275 h 371"/>
                <a:gd name="T6" fmla="*/ 344 w 1750"/>
                <a:gd name="T7" fmla="*/ 246 h 371"/>
                <a:gd name="T8" fmla="*/ 452 w 1750"/>
                <a:gd name="T9" fmla="*/ 223 h 371"/>
                <a:gd name="T10" fmla="*/ 562 w 1750"/>
                <a:gd name="T11" fmla="*/ 204 h 371"/>
                <a:gd name="T12" fmla="*/ 674 w 1750"/>
                <a:gd name="T13" fmla="*/ 192 h 371"/>
                <a:gd name="T14" fmla="*/ 789 w 1750"/>
                <a:gd name="T15" fmla="*/ 185 h 371"/>
                <a:gd name="T16" fmla="*/ 905 w 1750"/>
                <a:gd name="T17" fmla="*/ 184 h 371"/>
                <a:gd name="T18" fmla="*/ 1021 w 1750"/>
                <a:gd name="T19" fmla="*/ 188 h 371"/>
                <a:gd name="T20" fmla="*/ 1137 w 1750"/>
                <a:gd name="T21" fmla="*/ 198 h 371"/>
                <a:gd name="T22" fmla="*/ 1253 w 1750"/>
                <a:gd name="T23" fmla="*/ 216 h 371"/>
                <a:gd name="T24" fmla="*/ 1367 w 1750"/>
                <a:gd name="T25" fmla="*/ 238 h 371"/>
                <a:gd name="T26" fmla="*/ 1480 w 1750"/>
                <a:gd name="T27" fmla="*/ 268 h 371"/>
                <a:gd name="T28" fmla="*/ 1590 w 1750"/>
                <a:gd name="T29" fmla="*/ 304 h 371"/>
                <a:gd name="T30" fmla="*/ 1697 w 1750"/>
                <a:gd name="T31" fmla="*/ 347 h 371"/>
                <a:gd name="T32" fmla="*/ 1740 w 1750"/>
                <a:gd name="T33" fmla="*/ 341 h 371"/>
                <a:gd name="T34" fmla="*/ 1718 w 1750"/>
                <a:gd name="T35" fmla="*/ 282 h 371"/>
                <a:gd name="T36" fmla="*/ 1696 w 1750"/>
                <a:gd name="T37" fmla="*/ 224 h 371"/>
                <a:gd name="T38" fmla="*/ 1676 w 1750"/>
                <a:gd name="T39" fmla="*/ 165 h 371"/>
                <a:gd name="T40" fmla="*/ 1647 w 1750"/>
                <a:gd name="T41" fmla="*/ 121 h 371"/>
                <a:gd name="T42" fmla="*/ 1592 w 1750"/>
                <a:gd name="T43" fmla="*/ 92 h 371"/>
                <a:gd name="T44" fmla="*/ 1519 w 1750"/>
                <a:gd name="T45" fmla="*/ 66 h 371"/>
                <a:gd name="T46" fmla="*/ 1430 w 1750"/>
                <a:gd name="T47" fmla="*/ 46 h 371"/>
                <a:gd name="T48" fmla="*/ 1327 w 1750"/>
                <a:gd name="T49" fmla="*/ 28 h 371"/>
                <a:gd name="T50" fmla="*/ 1213 w 1750"/>
                <a:gd name="T51" fmla="*/ 15 h 371"/>
                <a:gd name="T52" fmla="*/ 1091 w 1750"/>
                <a:gd name="T53" fmla="*/ 6 h 371"/>
                <a:gd name="T54" fmla="*/ 964 w 1750"/>
                <a:gd name="T55" fmla="*/ 1 h 371"/>
                <a:gd name="T56" fmla="*/ 837 w 1750"/>
                <a:gd name="T57" fmla="*/ 0 h 371"/>
                <a:gd name="T58" fmla="*/ 710 w 1750"/>
                <a:gd name="T59" fmla="*/ 3 h 371"/>
                <a:gd name="T60" fmla="*/ 588 w 1750"/>
                <a:gd name="T61" fmla="*/ 10 h 371"/>
                <a:gd name="T62" fmla="*/ 472 w 1750"/>
                <a:gd name="T63" fmla="*/ 21 h 371"/>
                <a:gd name="T64" fmla="*/ 367 w 1750"/>
                <a:gd name="T65" fmla="*/ 37 h 371"/>
                <a:gd name="T66" fmla="*/ 275 w 1750"/>
                <a:gd name="T67" fmla="*/ 57 h 371"/>
                <a:gd name="T68" fmla="*/ 198 w 1750"/>
                <a:gd name="T69" fmla="*/ 81 h 371"/>
                <a:gd name="T70" fmla="*/ 142 w 1750"/>
                <a:gd name="T71" fmla="*/ 110 h 371"/>
                <a:gd name="T72" fmla="*/ 106 w 1750"/>
                <a:gd name="T73" fmla="*/ 157 h 371"/>
                <a:gd name="T74" fmla="*/ 76 w 1750"/>
                <a:gd name="T75" fmla="*/ 218 h 371"/>
                <a:gd name="T76" fmla="*/ 46 w 1750"/>
                <a:gd name="T77" fmla="*/ 278 h 371"/>
                <a:gd name="T78" fmla="*/ 15 w 1750"/>
                <a:gd name="T79" fmla="*/ 33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0" h="371">
                  <a:moveTo>
                    <a:pt x="0" y="369"/>
                  </a:moveTo>
                  <a:lnTo>
                    <a:pt x="45" y="347"/>
                  </a:lnTo>
                  <a:lnTo>
                    <a:pt x="92" y="328"/>
                  </a:lnTo>
                  <a:lnTo>
                    <a:pt x="141" y="309"/>
                  </a:lnTo>
                  <a:lnTo>
                    <a:pt x="189" y="292"/>
                  </a:lnTo>
                  <a:lnTo>
                    <a:pt x="240" y="275"/>
                  </a:lnTo>
                  <a:lnTo>
                    <a:pt x="291" y="260"/>
                  </a:lnTo>
                  <a:lnTo>
                    <a:pt x="344" y="246"/>
                  </a:lnTo>
                  <a:lnTo>
                    <a:pt x="397" y="234"/>
                  </a:lnTo>
                  <a:lnTo>
                    <a:pt x="452" y="223"/>
                  </a:lnTo>
                  <a:lnTo>
                    <a:pt x="506" y="212"/>
                  </a:lnTo>
                  <a:lnTo>
                    <a:pt x="562" y="204"/>
                  </a:lnTo>
                  <a:lnTo>
                    <a:pt x="617" y="197"/>
                  </a:lnTo>
                  <a:lnTo>
                    <a:pt x="674" y="192"/>
                  </a:lnTo>
                  <a:lnTo>
                    <a:pt x="732" y="188"/>
                  </a:lnTo>
                  <a:lnTo>
                    <a:pt x="789" y="185"/>
                  </a:lnTo>
                  <a:lnTo>
                    <a:pt x="847" y="183"/>
                  </a:lnTo>
                  <a:lnTo>
                    <a:pt x="905" y="184"/>
                  </a:lnTo>
                  <a:lnTo>
                    <a:pt x="962" y="185"/>
                  </a:lnTo>
                  <a:lnTo>
                    <a:pt x="1021" y="188"/>
                  </a:lnTo>
                  <a:lnTo>
                    <a:pt x="1079" y="192"/>
                  </a:lnTo>
                  <a:lnTo>
                    <a:pt x="1137" y="198"/>
                  </a:lnTo>
                  <a:lnTo>
                    <a:pt x="1195" y="206"/>
                  </a:lnTo>
                  <a:lnTo>
                    <a:pt x="1253" y="216"/>
                  </a:lnTo>
                  <a:lnTo>
                    <a:pt x="1310" y="226"/>
                  </a:lnTo>
                  <a:lnTo>
                    <a:pt x="1367" y="238"/>
                  </a:lnTo>
                  <a:lnTo>
                    <a:pt x="1424" y="253"/>
                  </a:lnTo>
                  <a:lnTo>
                    <a:pt x="1480" y="268"/>
                  </a:lnTo>
                  <a:lnTo>
                    <a:pt x="1536" y="285"/>
                  </a:lnTo>
                  <a:lnTo>
                    <a:pt x="1590" y="304"/>
                  </a:lnTo>
                  <a:lnTo>
                    <a:pt x="1644" y="325"/>
                  </a:lnTo>
                  <a:lnTo>
                    <a:pt x="1697" y="347"/>
                  </a:lnTo>
                  <a:lnTo>
                    <a:pt x="1750" y="371"/>
                  </a:lnTo>
                  <a:lnTo>
                    <a:pt x="1740" y="341"/>
                  </a:lnTo>
                  <a:lnTo>
                    <a:pt x="1728" y="312"/>
                  </a:lnTo>
                  <a:lnTo>
                    <a:pt x="1718" y="282"/>
                  </a:lnTo>
                  <a:lnTo>
                    <a:pt x="1708" y="254"/>
                  </a:lnTo>
                  <a:lnTo>
                    <a:pt x="1696" y="224"/>
                  </a:lnTo>
                  <a:lnTo>
                    <a:pt x="1686" y="195"/>
                  </a:lnTo>
                  <a:lnTo>
                    <a:pt x="1676" y="165"/>
                  </a:lnTo>
                  <a:lnTo>
                    <a:pt x="1666" y="136"/>
                  </a:lnTo>
                  <a:lnTo>
                    <a:pt x="1647" y="121"/>
                  </a:lnTo>
                  <a:lnTo>
                    <a:pt x="1622" y="106"/>
                  </a:lnTo>
                  <a:lnTo>
                    <a:pt x="1592" y="92"/>
                  </a:lnTo>
                  <a:lnTo>
                    <a:pt x="1558" y="79"/>
                  </a:lnTo>
                  <a:lnTo>
                    <a:pt x="1519" y="66"/>
                  </a:lnTo>
                  <a:lnTo>
                    <a:pt x="1476" y="56"/>
                  </a:lnTo>
                  <a:lnTo>
                    <a:pt x="1430" y="46"/>
                  </a:lnTo>
                  <a:lnTo>
                    <a:pt x="1379" y="37"/>
                  </a:lnTo>
                  <a:lnTo>
                    <a:pt x="1327" y="28"/>
                  </a:lnTo>
                  <a:lnTo>
                    <a:pt x="1270" y="21"/>
                  </a:lnTo>
                  <a:lnTo>
                    <a:pt x="1213" y="15"/>
                  </a:lnTo>
                  <a:lnTo>
                    <a:pt x="1153" y="10"/>
                  </a:lnTo>
                  <a:lnTo>
                    <a:pt x="1091" y="6"/>
                  </a:lnTo>
                  <a:lnTo>
                    <a:pt x="1028" y="3"/>
                  </a:lnTo>
                  <a:lnTo>
                    <a:pt x="964" y="1"/>
                  </a:lnTo>
                  <a:lnTo>
                    <a:pt x="901" y="0"/>
                  </a:lnTo>
                  <a:lnTo>
                    <a:pt x="837" y="0"/>
                  </a:lnTo>
                  <a:lnTo>
                    <a:pt x="773" y="1"/>
                  </a:lnTo>
                  <a:lnTo>
                    <a:pt x="710" y="3"/>
                  </a:lnTo>
                  <a:lnTo>
                    <a:pt x="648" y="6"/>
                  </a:lnTo>
                  <a:lnTo>
                    <a:pt x="588" y="10"/>
                  </a:lnTo>
                  <a:lnTo>
                    <a:pt x="529" y="15"/>
                  </a:lnTo>
                  <a:lnTo>
                    <a:pt x="472" y="21"/>
                  </a:lnTo>
                  <a:lnTo>
                    <a:pt x="419" y="28"/>
                  </a:lnTo>
                  <a:lnTo>
                    <a:pt x="367" y="37"/>
                  </a:lnTo>
                  <a:lnTo>
                    <a:pt x="319" y="47"/>
                  </a:lnTo>
                  <a:lnTo>
                    <a:pt x="275" y="57"/>
                  </a:lnTo>
                  <a:lnTo>
                    <a:pt x="234" y="69"/>
                  </a:lnTo>
                  <a:lnTo>
                    <a:pt x="198" y="81"/>
                  </a:lnTo>
                  <a:lnTo>
                    <a:pt x="167" y="95"/>
                  </a:lnTo>
                  <a:lnTo>
                    <a:pt x="142" y="110"/>
                  </a:lnTo>
                  <a:lnTo>
                    <a:pt x="121" y="126"/>
                  </a:lnTo>
                  <a:lnTo>
                    <a:pt x="106" y="157"/>
                  </a:lnTo>
                  <a:lnTo>
                    <a:pt x="91" y="187"/>
                  </a:lnTo>
                  <a:lnTo>
                    <a:pt x="76" y="218"/>
                  </a:lnTo>
                  <a:lnTo>
                    <a:pt x="60" y="247"/>
                  </a:lnTo>
                  <a:lnTo>
                    <a:pt x="46" y="278"/>
                  </a:lnTo>
                  <a:lnTo>
                    <a:pt x="31" y="308"/>
                  </a:lnTo>
                  <a:lnTo>
                    <a:pt x="15" y="339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4F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893469" y="1832347"/>
              <a:ext cx="684212" cy="138113"/>
            </a:xfrm>
            <a:custGeom>
              <a:avLst/>
              <a:gdLst>
                <a:gd name="T0" fmla="*/ 45 w 1725"/>
                <a:gd name="T1" fmla="*/ 327 h 348"/>
                <a:gd name="T2" fmla="*/ 139 w 1725"/>
                <a:gd name="T3" fmla="*/ 288 h 348"/>
                <a:gd name="T4" fmla="*/ 238 w 1725"/>
                <a:gd name="T5" fmla="*/ 254 h 348"/>
                <a:gd name="T6" fmla="*/ 339 w 1725"/>
                <a:gd name="T7" fmla="*/ 225 h 348"/>
                <a:gd name="T8" fmla="*/ 444 w 1725"/>
                <a:gd name="T9" fmla="*/ 201 h 348"/>
                <a:gd name="T10" fmla="*/ 551 w 1725"/>
                <a:gd name="T11" fmla="*/ 183 h 348"/>
                <a:gd name="T12" fmla="*/ 660 w 1725"/>
                <a:gd name="T13" fmla="*/ 169 h 348"/>
                <a:gd name="T14" fmla="*/ 771 w 1725"/>
                <a:gd name="T15" fmla="*/ 162 h 348"/>
                <a:gd name="T16" fmla="*/ 884 w 1725"/>
                <a:gd name="T17" fmla="*/ 161 h 348"/>
                <a:gd name="T18" fmla="*/ 998 w 1725"/>
                <a:gd name="T19" fmla="*/ 165 h 348"/>
                <a:gd name="T20" fmla="*/ 1111 w 1725"/>
                <a:gd name="T21" fmla="*/ 174 h 348"/>
                <a:gd name="T22" fmla="*/ 1225 w 1725"/>
                <a:gd name="T23" fmla="*/ 191 h 348"/>
                <a:gd name="T24" fmla="*/ 1338 w 1725"/>
                <a:gd name="T25" fmla="*/ 214 h 348"/>
                <a:gd name="T26" fmla="*/ 1451 w 1725"/>
                <a:gd name="T27" fmla="*/ 241 h 348"/>
                <a:gd name="T28" fmla="*/ 1562 w 1725"/>
                <a:gd name="T29" fmla="*/ 276 h 348"/>
                <a:gd name="T30" fmla="*/ 1671 w 1725"/>
                <a:gd name="T31" fmla="*/ 317 h 348"/>
                <a:gd name="T32" fmla="*/ 1715 w 1725"/>
                <a:gd name="T33" fmla="*/ 315 h 348"/>
                <a:gd name="T34" fmla="*/ 1698 w 1725"/>
                <a:gd name="T35" fmla="*/ 265 h 348"/>
                <a:gd name="T36" fmla="*/ 1680 w 1725"/>
                <a:gd name="T37" fmla="*/ 214 h 348"/>
                <a:gd name="T38" fmla="*/ 1663 w 1725"/>
                <a:gd name="T39" fmla="*/ 162 h 348"/>
                <a:gd name="T40" fmla="*/ 1635 w 1725"/>
                <a:gd name="T41" fmla="*/ 121 h 348"/>
                <a:gd name="T42" fmla="*/ 1580 w 1725"/>
                <a:gd name="T43" fmla="*/ 92 h 348"/>
                <a:gd name="T44" fmla="*/ 1507 w 1725"/>
                <a:gd name="T45" fmla="*/ 66 h 348"/>
                <a:gd name="T46" fmla="*/ 1418 w 1725"/>
                <a:gd name="T47" fmla="*/ 46 h 348"/>
                <a:gd name="T48" fmla="*/ 1315 w 1725"/>
                <a:gd name="T49" fmla="*/ 28 h 348"/>
                <a:gd name="T50" fmla="*/ 1201 w 1725"/>
                <a:gd name="T51" fmla="*/ 15 h 348"/>
                <a:gd name="T52" fmla="*/ 1079 w 1725"/>
                <a:gd name="T53" fmla="*/ 6 h 348"/>
                <a:gd name="T54" fmla="*/ 952 w 1725"/>
                <a:gd name="T55" fmla="*/ 1 h 348"/>
                <a:gd name="T56" fmla="*/ 825 w 1725"/>
                <a:gd name="T57" fmla="*/ 0 h 348"/>
                <a:gd name="T58" fmla="*/ 698 w 1725"/>
                <a:gd name="T59" fmla="*/ 3 h 348"/>
                <a:gd name="T60" fmla="*/ 576 w 1725"/>
                <a:gd name="T61" fmla="*/ 10 h 348"/>
                <a:gd name="T62" fmla="*/ 460 w 1725"/>
                <a:gd name="T63" fmla="*/ 21 h 348"/>
                <a:gd name="T64" fmla="*/ 355 w 1725"/>
                <a:gd name="T65" fmla="*/ 37 h 348"/>
                <a:gd name="T66" fmla="*/ 263 w 1725"/>
                <a:gd name="T67" fmla="*/ 57 h 348"/>
                <a:gd name="T68" fmla="*/ 186 w 1725"/>
                <a:gd name="T69" fmla="*/ 81 h 348"/>
                <a:gd name="T70" fmla="*/ 130 w 1725"/>
                <a:gd name="T71" fmla="*/ 110 h 348"/>
                <a:gd name="T72" fmla="*/ 96 w 1725"/>
                <a:gd name="T73" fmla="*/ 154 h 348"/>
                <a:gd name="T74" fmla="*/ 68 w 1725"/>
                <a:gd name="T75" fmla="*/ 209 h 348"/>
                <a:gd name="T76" fmla="*/ 41 w 1725"/>
                <a:gd name="T77" fmla="*/ 265 h 348"/>
                <a:gd name="T78" fmla="*/ 13 w 1725"/>
                <a:gd name="T79" fmla="*/ 32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5" h="348">
                  <a:moveTo>
                    <a:pt x="0" y="348"/>
                  </a:moveTo>
                  <a:lnTo>
                    <a:pt x="45" y="327"/>
                  </a:lnTo>
                  <a:lnTo>
                    <a:pt x="92" y="307"/>
                  </a:lnTo>
                  <a:lnTo>
                    <a:pt x="139" y="288"/>
                  </a:lnTo>
                  <a:lnTo>
                    <a:pt x="187" y="270"/>
                  </a:lnTo>
                  <a:lnTo>
                    <a:pt x="238" y="254"/>
                  </a:lnTo>
                  <a:lnTo>
                    <a:pt x="287" y="238"/>
                  </a:lnTo>
                  <a:lnTo>
                    <a:pt x="339" y="225"/>
                  </a:lnTo>
                  <a:lnTo>
                    <a:pt x="391" y="212"/>
                  </a:lnTo>
                  <a:lnTo>
                    <a:pt x="444" y="201"/>
                  </a:lnTo>
                  <a:lnTo>
                    <a:pt x="497" y="191"/>
                  </a:lnTo>
                  <a:lnTo>
                    <a:pt x="551" y="183"/>
                  </a:lnTo>
                  <a:lnTo>
                    <a:pt x="605" y="175"/>
                  </a:lnTo>
                  <a:lnTo>
                    <a:pt x="660" y="169"/>
                  </a:lnTo>
                  <a:lnTo>
                    <a:pt x="716" y="165"/>
                  </a:lnTo>
                  <a:lnTo>
                    <a:pt x="771" y="162"/>
                  </a:lnTo>
                  <a:lnTo>
                    <a:pt x="828" y="161"/>
                  </a:lnTo>
                  <a:lnTo>
                    <a:pt x="884" y="161"/>
                  </a:lnTo>
                  <a:lnTo>
                    <a:pt x="941" y="162"/>
                  </a:lnTo>
                  <a:lnTo>
                    <a:pt x="998" y="165"/>
                  </a:lnTo>
                  <a:lnTo>
                    <a:pt x="1054" y="169"/>
                  </a:lnTo>
                  <a:lnTo>
                    <a:pt x="1111" y="174"/>
                  </a:lnTo>
                  <a:lnTo>
                    <a:pt x="1168" y="182"/>
                  </a:lnTo>
                  <a:lnTo>
                    <a:pt x="1225" y="191"/>
                  </a:lnTo>
                  <a:lnTo>
                    <a:pt x="1282" y="201"/>
                  </a:lnTo>
                  <a:lnTo>
                    <a:pt x="1338" y="214"/>
                  </a:lnTo>
                  <a:lnTo>
                    <a:pt x="1394" y="227"/>
                  </a:lnTo>
                  <a:lnTo>
                    <a:pt x="1451" y="241"/>
                  </a:lnTo>
                  <a:lnTo>
                    <a:pt x="1506" y="258"/>
                  </a:lnTo>
                  <a:lnTo>
                    <a:pt x="1562" y="276"/>
                  </a:lnTo>
                  <a:lnTo>
                    <a:pt x="1616" y="297"/>
                  </a:lnTo>
                  <a:lnTo>
                    <a:pt x="1671" y="317"/>
                  </a:lnTo>
                  <a:lnTo>
                    <a:pt x="1725" y="341"/>
                  </a:lnTo>
                  <a:lnTo>
                    <a:pt x="1715" y="315"/>
                  </a:lnTo>
                  <a:lnTo>
                    <a:pt x="1707" y="290"/>
                  </a:lnTo>
                  <a:lnTo>
                    <a:pt x="1698" y="265"/>
                  </a:lnTo>
                  <a:lnTo>
                    <a:pt x="1690" y="239"/>
                  </a:lnTo>
                  <a:lnTo>
                    <a:pt x="1680" y="214"/>
                  </a:lnTo>
                  <a:lnTo>
                    <a:pt x="1671" y="188"/>
                  </a:lnTo>
                  <a:lnTo>
                    <a:pt x="1663" y="162"/>
                  </a:lnTo>
                  <a:lnTo>
                    <a:pt x="1654" y="136"/>
                  </a:lnTo>
                  <a:lnTo>
                    <a:pt x="1635" y="121"/>
                  </a:lnTo>
                  <a:lnTo>
                    <a:pt x="1610" y="106"/>
                  </a:lnTo>
                  <a:lnTo>
                    <a:pt x="1580" y="92"/>
                  </a:lnTo>
                  <a:lnTo>
                    <a:pt x="1546" y="79"/>
                  </a:lnTo>
                  <a:lnTo>
                    <a:pt x="1507" y="66"/>
                  </a:lnTo>
                  <a:lnTo>
                    <a:pt x="1464" y="56"/>
                  </a:lnTo>
                  <a:lnTo>
                    <a:pt x="1418" y="46"/>
                  </a:lnTo>
                  <a:lnTo>
                    <a:pt x="1367" y="37"/>
                  </a:lnTo>
                  <a:lnTo>
                    <a:pt x="1315" y="28"/>
                  </a:lnTo>
                  <a:lnTo>
                    <a:pt x="1258" y="21"/>
                  </a:lnTo>
                  <a:lnTo>
                    <a:pt x="1201" y="15"/>
                  </a:lnTo>
                  <a:lnTo>
                    <a:pt x="1141" y="10"/>
                  </a:lnTo>
                  <a:lnTo>
                    <a:pt x="1079" y="6"/>
                  </a:lnTo>
                  <a:lnTo>
                    <a:pt x="1016" y="3"/>
                  </a:lnTo>
                  <a:lnTo>
                    <a:pt x="952" y="1"/>
                  </a:lnTo>
                  <a:lnTo>
                    <a:pt x="889" y="0"/>
                  </a:lnTo>
                  <a:lnTo>
                    <a:pt x="825" y="0"/>
                  </a:lnTo>
                  <a:lnTo>
                    <a:pt x="761" y="1"/>
                  </a:lnTo>
                  <a:lnTo>
                    <a:pt x="698" y="3"/>
                  </a:lnTo>
                  <a:lnTo>
                    <a:pt x="636" y="6"/>
                  </a:lnTo>
                  <a:lnTo>
                    <a:pt x="576" y="10"/>
                  </a:lnTo>
                  <a:lnTo>
                    <a:pt x="517" y="15"/>
                  </a:lnTo>
                  <a:lnTo>
                    <a:pt x="460" y="21"/>
                  </a:lnTo>
                  <a:lnTo>
                    <a:pt x="407" y="28"/>
                  </a:lnTo>
                  <a:lnTo>
                    <a:pt x="355" y="37"/>
                  </a:lnTo>
                  <a:lnTo>
                    <a:pt x="307" y="47"/>
                  </a:lnTo>
                  <a:lnTo>
                    <a:pt x="263" y="57"/>
                  </a:lnTo>
                  <a:lnTo>
                    <a:pt x="222" y="69"/>
                  </a:lnTo>
                  <a:lnTo>
                    <a:pt x="186" y="81"/>
                  </a:lnTo>
                  <a:lnTo>
                    <a:pt x="155" y="95"/>
                  </a:lnTo>
                  <a:lnTo>
                    <a:pt x="130" y="110"/>
                  </a:lnTo>
                  <a:lnTo>
                    <a:pt x="109" y="126"/>
                  </a:lnTo>
                  <a:lnTo>
                    <a:pt x="96" y="154"/>
                  </a:lnTo>
                  <a:lnTo>
                    <a:pt x="82" y="182"/>
                  </a:lnTo>
                  <a:lnTo>
                    <a:pt x="68" y="209"/>
                  </a:lnTo>
                  <a:lnTo>
                    <a:pt x="55" y="237"/>
                  </a:lnTo>
                  <a:lnTo>
                    <a:pt x="41" y="265"/>
                  </a:lnTo>
                  <a:lnTo>
                    <a:pt x="27" y="293"/>
                  </a:lnTo>
                  <a:lnTo>
                    <a:pt x="13" y="320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51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898232" y="1832347"/>
              <a:ext cx="674687" cy="130175"/>
            </a:xfrm>
            <a:custGeom>
              <a:avLst/>
              <a:gdLst>
                <a:gd name="T0" fmla="*/ 46 w 1700"/>
                <a:gd name="T1" fmla="*/ 304 h 326"/>
                <a:gd name="T2" fmla="*/ 138 w 1700"/>
                <a:gd name="T3" fmla="*/ 266 h 326"/>
                <a:gd name="T4" fmla="*/ 235 w 1700"/>
                <a:gd name="T5" fmla="*/ 232 h 326"/>
                <a:gd name="T6" fmla="*/ 335 w 1700"/>
                <a:gd name="T7" fmla="*/ 203 h 326"/>
                <a:gd name="T8" fmla="*/ 437 w 1700"/>
                <a:gd name="T9" fmla="*/ 180 h 326"/>
                <a:gd name="T10" fmla="*/ 541 w 1700"/>
                <a:gd name="T11" fmla="*/ 161 h 326"/>
                <a:gd name="T12" fmla="*/ 648 w 1700"/>
                <a:gd name="T13" fmla="*/ 148 h 326"/>
                <a:gd name="T14" fmla="*/ 756 w 1700"/>
                <a:gd name="T15" fmla="*/ 140 h 326"/>
                <a:gd name="T16" fmla="*/ 865 w 1700"/>
                <a:gd name="T17" fmla="*/ 138 h 326"/>
                <a:gd name="T18" fmla="*/ 976 w 1700"/>
                <a:gd name="T19" fmla="*/ 143 h 326"/>
                <a:gd name="T20" fmla="*/ 1088 w 1700"/>
                <a:gd name="T21" fmla="*/ 152 h 326"/>
                <a:gd name="T22" fmla="*/ 1200 w 1700"/>
                <a:gd name="T23" fmla="*/ 167 h 326"/>
                <a:gd name="T24" fmla="*/ 1311 w 1700"/>
                <a:gd name="T25" fmla="*/ 189 h 326"/>
                <a:gd name="T26" fmla="*/ 1423 w 1700"/>
                <a:gd name="T27" fmla="*/ 216 h 326"/>
                <a:gd name="T28" fmla="*/ 1534 w 1700"/>
                <a:gd name="T29" fmla="*/ 250 h 326"/>
                <a:gd name="T30" fmla="*/ 1646 w 1700"/>
                <a:gd name="T31" fmla="*/ 289 h 326"/>
                <a:gd name="T32" fmla="*/ 1693 w 1700"/>
                <a:gd name="T33" fmla="*/ 290 h 326"/>
                <a:gd name="T34" fmla="*/ 1679 w 1700"/>
                <a:gd name="T35" fmla="*/ 246 h 326"/>
                <a:gd name="T36" fmla="*/ 1664 w 1700"/>
                <a:gd name="T37" fmla="*/ 202 h 326"/>
                <a:gd name="T38" fmla="*/ 1650 w 1700"/>
                <a:gd name="T39" fmla="*/ 158 h 326"/>
                <a:gd name="T40" fmla="*/ 1624 w 1700"/>
                <a:gd name="T41" fmla="*/ 121 h 326"/>
                <a:gd name="T42" fmla="*/ 1569 w 1700"/>
                <a:gd name="T43" fmla="*/ 92 h 326"/>
                <a:gd name="T44" fmla="*/ 1496 w 1700"/>
                <a:gd name="T45" fmla="*/ 66 h 326"/>
                <a:gd name="T46" fmla="*/ 1407 w 1700"/>
                <a:gd name="T47" fmla="*/ 46 h 326"/>
                <a:gd name="T48" fmla="*/ 1304 w 1700"/>
                <a:gd name="T49" fmla="*/ 28 h 326"/>
                <a:gd name="T50" fmla="*/ 1190 w 1700"/>
                <a:gd name="T51" fmla="*/ 15 h 326"/>
                <a:gd name="T52" fmla="*/ 1068 w 1700"/>
                <a:gd name="T53" fmla="*/ 6 h 326"/>
                <a:gd name="T54" fmla="*/ 941 w 1700"/>
                <a:gd name="T55" fmla="*/ 1 h 326"/>
                <a:gd name="T56" fmla="*/ 814 w 1700"/>
                <a:gd name="T57" fmla="*/ 0 h 326"/>
                <a:gd name="T58" fmla="*/ 687 w 1700"/>
                <a:gd name="T59" fmla="*/ 3 h 326"/>
                <a:gd name="T60" fmla="*/ 565 w 1700"/>
                <a:gd name="T61" fmla="*/ 10 h 326"/>
                <a:gd name="T62" fmla="*/ 449 w 1700"/>
                <a:gd name="T63" fmla="*/ 21 h 326"/>
                <a:gd name="T64" fmla="*/ 344 w 1700"/>
                <a:gd name="T65" fmla="*/ 37 h 326"/>
                <a:gd name="T66" fmla="*/ 252 w 1700"/>
                <a:gd name="T67" fmla="*/ 57 h 326"/>
                <a:gd name="T68" fmla="*/ 175 w 1700"/>
                <a:gd name="T69" fmla="*/ 81 h 326"/>
                <a:gd name="T70" fmla="*/ 119 w 1700"/>
                <a:gd name="T71" fmla="*/ 110 h 326"/>
                <a:gd name="T72" fmla="*/ 86 w 1700"/>
                <a:gd name="T73" fmla="*/ 151 h 326"/>
                <a:gd name="T74" fmla="*/ 61 w 1700"/>
                <a:gd name="T75" fmla="*/ 201 h 326"/>
                <a:gd name="T76" fmla="*/ 37 w 1700"/>
                <a:gd name="T77" fmla="*/ 252 h 326"/>
                <a:gd name="T78" fmla="*/ 13 w 1700"/>
                <a:gd name="T79" fmla="*/ 30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0" h="326">
                  <a:moveTo>
                    <a:pt x="0" y="326"/>
                  </a:moveTo>
                  <a:lnTo>
                    <a:pt x="46" y="304"/>
                  </a:lnTo>
                  <a:lnTo>
                    <a:pt x="92" y="284"/>
                  </a:lnTo>
                  <a:lnTo>
                    <a:pt x="138" y="266"/>
                  </a:lnTo>
                  <a:lnTo>
                    <a:pt x="187" y="247"/>
                  </a:lnTo>
                  <a:lnTo>
                    <a:pt x="235" y="232"/>
                  </a:lnTo>
                  <a:lnTo>
                    <a:pt x="284" y="217"/>
                  </a:lnTo>
                  <a:lnTo>
                    <a:pt x="335" y="203"/>
                  </a:lnTo>
                  <a:lnTo>
                    <a:pt x="385" y="190"/>
                  </a:lnTo>
                  <a:lnTo>
                    <a:pt x="437" y="180"/>
                  </a:lnTo>
                  <a:lnTo>
                    <a:pt x="488" y="169"/>
                  </a:lnTo>
                  <a:lnTo>
                    <a:pt x="541" y="161"/>
                  </a:lnTo>
                  <a:lnTo>
                    <a:pt x="594" y="154"/>
                  </a:lnTo>
                  <a:lnTo>
                    <a:pt x="648" y="148"/>
                  </a:lnTo>
                  <a:lnTo>
                    <a:pt x="701" y="144"/>
                  </a:lnTo>
                  <a:lnTo>
                    <a:pt x="756" y="140"/>
                  </a:lnTo>
                  <a:lnTo>
                    <a:pt x="811" y="138"/>
                  </a:lnTo>
                  <a:lnTo>
                    <a:pt x="865" y="138"/>
                  </a:lnTo>
                  <a:lnTo>
                    <a:pt x="921" y="139"/>
                  </a:lnTo>
                  <a:lnTo>
                    <a:pt x="976" y="143"/>
                  </a:lnTo>
                  <a:lnTo>
                    <a:pt x="1032" y="147"/>
                  </a:lnTo>
                  <a:lnTo>
                    <a:pt x="1088" y="152"/>
                  </a:lnTo>
                  <a:lnTo>
                    <a:pt x="1143" y="159"/>
                  </a:lnTo>
                  <a:lnTo>
                    <a:pt x="1200" y="167"/>
                  </a:lnTo>
                  <a:lnTo>
                    <a:pt x="1255" y="176"/>
                  </a:lnTo>
                  <a:lnTo>
                    <a:pt x="1311" y="189"/>
                  </a:lnTo>
                  <a:lnTo>
                    <a:pt x="1368" y="201"/>
                  </a:lnTo>
                  <a:lnTo>
                    <a:pt x="1423" y="216"/>
                  </a:lnTo>
                  <a:lnTo>
                    <a:pt x="1479" y="232"/>
                  </a:lnTo>
                  <a:lnTo>
                    <a:pt x="1534" y="250"/>
                  </a:lnTo>
                  <a:lnTo>
                    <a:pt x="1590" y="268"/>
                  </a:lnTo>
                  <a:lnTo>
                    <a:pt x="1646" y="289"/>
                  </a:lnTo>
                  <a:lnTo>
                    <a:pt x="1700" y="311"/>
                  </a:lnTo>
                  <a:lnTo>
                    <a:pt x="1693" y="290"/>
                  </a:lnTo>
                  <a:lnTo>
                    <a:pt x="1686" y="268"/>
                  </a:lnTo>
                  <a:lnTo>
                    <a:pt x="1679" y="246"/>
                  </a:lnTo>
                  <a:lnTo>
                    <a:pt x="1671" y="224"/>
                  </a:lnTo>
                  <a:lnTo>
                    <a:pt x="1664" y="202"/>
                  </a:lnTo>
                  <a:lnTo>
                    <a:pt x="1657" y="181"/>
                  </a:lnTo>
                  <a:lnTo>
                    <a:pt x="1650" y="158"/>
                  </a:lnTo>
                  <a:lnTo>
                    <a:pt x="1643" y="136"/>
                  </a:lnTo>
                  <a:lnTo>
                    <a:pt x="1624" y="121"/>
                  </a:lnTo>
                  <a:lnTo>
                    <a:pt x="1599" y="106"/>
                  </a:lnTo>
                  <a:lnTo>
                    <a:pt x="1569" y="92"/>
                  </a:lnTo>
                  <a:lnTo>
                    <a:pt x="1535" y="79"/>
                  </a:lnTo>
                  <a:lnTo>
                    <a:pt x="1496" y="66"/>
                  </a:lnTo>
                  <a:lnTo>
                    <a:pt x="1453" y="56"/>
                  </a:lnTo>
                  <a:lnTo>
                    <a:pt x="1407" y="46"/>
                  </a:lnTo>
                  <a:lnTo>
                    <a:pt x="1356" y="37"/>
                  </a:lnTo>
                  <a:lnTo>
                    <a:pt x="1304" y="28"/>
                  </a:lnTo>
                  <a:lnTo>
                    <a:pt x="1247" y="21"/>
                  </a:lnTo>
                  <a:lnTo>
                    <a:pt x="1190" y="15"/>
                  </a:lnTo>
                  <a:lnTo>
                    <a:pt x="1130" y="10"/>
                  </a:lnTo>
                  <a:lnTo>
                    <a:pt x="1068" y="6"/>
                  </a:lnTo>
                  <a:lnTo>
                    <a:pt x="1005" y="3"/>
                  </a:lnTo>
                  <a:lnTo>
                    <a:pt x="941" y="1"/>
                  </a:lnTo>
                  <a:lnTo>
                    <a:pt x="878" y="0"/>
                  </a:lnTo>
                  <a:lnTo>
                    <a:pt x="814" y="0"/>
                  </a:lnTo>
                  <a:lnTo>
                    <a:pt x="750" y="1"/>
                  </a:lnTo>
                  <a:lnTo>
                    <a:pt x="687" y="3"/>
                  </a:lnTo>
                  <a:lnTo>
                    <a:pt x="625" y="6"/>
                  </a:lnTo>
                  <a:lnTo>
                    <a:pt x="565" y="10"/>
                  </a:lnTo>
                  <a:lnTo>
                    <a:pt x="506" y="15"/>
                  </a:lnTo>
                  <a:lnTo>
                    <a:pt x="449" y="21"/>
                  </a:lnTo>
                  <a:lnTo>
                    <a:pt x="396" y="28"/>
                  </a:lnTo>
                  <a:lnTo>
                    <a:pt x="344" y="37"/>
                  </a:lnTo>
                  <a:lnTo>
                    <a:pt x="296" y="47"/>
                  </a:lnTo>
                  <a:lnTo>
                    <a:pt x="252" y="57"/>
                  </a:lnTo>
                  <a:lnTo>
                    <a:pt x="211" y="69"/>
                  </a:lnTo>
                  <a:lnTo>
                    <a:pt x="175" y="81"/>
                  </a:lnTo>
                  <a:lnTo>
                    <a:pt x="144" y="95"/>
                  </a:lnTo>
                  <a:lnTo>
                    <a:pt x="119" y="110"/>
                  </a:lnTo>
                  <a:lnTo>
                    <a:pt x="98" y="126"/>
                  </a:lnTo>
                  <a:lnTo>
                    <a:pt x="86" y="151"/>
                  </a:lnTo>
                  <a:lnTo>
                    <a:pt x="73" y="176"/>
                  </a:lnTo>
                  <a:lnTo>
                    <a:pt x="61" y="201"/>
                  </a:lnTo>
                  <a:lnTo>
                    <a:pt x="50" y="226"/>
                  </a:lnTo>
                  <a:lnTo>
                    <a:pt x="37" y="252"/>
                  </a:lnTo>
                  <a:lnTo>
                    <a:pt x="25" y="276"/>
                  </a:lnTo>
                  <a:lnTo>
                    <a:pt x="13" y="301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545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901407" y="1832347"/>
              <a:ext cx="665162" cy="120650"/>
            </a:xfrm>
            <a:custGeom>
              <a:avLst/>
              <a:gdLst>
                <a:gd name="T0" fmla="*/ 45 w 1675"/>
                <a:gd name="T1" fmla="*/ 282 h 304"/>
                <a:gd name="T2" fmla="*/ 137 w 1675"/>
                <a:gd name="T3" fmla="*/ 243 h 304"/>
                <a:gd name="T4" fmla="*/ 232 w 1675"/>
                <a:gd name="T5" fmla="*/ 209 h 304"/>
                <a:gd name="T6" fmla="*/ 329 w 1675"/>
                <a:gd name="T7" fmla="*/ 181 h 304"/>
                <a:gd name="T8" fmla="*/ 429 w 1675"/>
                <a:gd name="T9" fmla="*/ 157 h 304"/>
                <a:gd name="T10" fmla="*/ 530 w 1675"/>
                <a:gd name="T11" fmla="*/ 138 h 304"/>
                <a:gd name="T12" fmla="*/ 634 w 1675"/>
                <a:gd name="T13" fmla="*/ 125 h 304"/>
                <a:gd name="T14" fmla="*/ 739 w 1675"/>
                <a:gd name="T15" fmla="*/ 118 h 304"/>
                <a:gd name="T16" fmla="*/ 845 w 1675"/>
                <a:gd name="T17" fmla="*/ 116 h 304"/>
                <a:gd name="T18" fmla="*/ 953 w 1675"/>
                <a:gd name="T19" fmla="*/ 119 h 304"/>
                <a:gd name="T20" fmla="*/ 1062 w 1675"/>
                <a:gd name="T21" fmla="*/ 128 h 304"/>
                <a:gd name="T22" fmla="*/ 1172 w 1675"/>
                <a:gd name="T23" fmla="*/ 143 h 304"/>
                <a:gd name="T24" fmla="*/ 1283 w 1675"/>
                <a:gd name="T25" fmla="*/ 163 h 304"/>
                <a:gd name="T26" fmla="*/ 1395 w 1675"/>
                <a:gd name="T27" fmla="*/ 190 h 304"/>
                <a:gd name="T28" fmla="*/ 1506 w 1675"/>
                <a:gd name="T29" fmla="*/ 222 h 304"/>
                <a:gd name="T30" fmla="*/ 1618 w 1675"/>
                <a:gd name="T31" fmla="*/ 260 h 304"/>
                <a:gd name="T32" fmla="*/ 1670 w 1675"/>
                <a:gd name="T33" fmla="*/ 263 h 304"/>
                <a:gd name="T34" fmla="*/ 1658 w 1675"/>
                <a:gd name="T35" fmla="*/ 227 h 304"/>
                <a:gd name="T36" fmla="*/ 1647 w 1675"/>
                <a:gd name="T37" fmla="*/ 191 h 304"/>
                <a:gd name="T38" fmla="*/ 1636 w 1675"/>
                <a:gd name="T39" fmla="*/ 155 h 304"/>
                <a:gd name="T40" fmla="*/ 1612 w 1675"/>
                <a:gd name="T41" fmla="*/ 121 h 304"/>
                <a:gd name="T42" fmla="*/ 1557 w 1675"/>
                <a:gd name="T43" fmla="*/ 92 h 304"/>
                <a:gd name="T44" fmla="*/ 1484 w 1675"/>
                <a:gd name="T45" fmla="*/ 66 h 304"/>
                <a:gd name="T46" fmla="*/ 1395 w 1675"/>
                <a:gd name="T47" fmla="*/ 46 h 304"/>
                <a:gd name="T48" fmla="*/ 1292 w 1675"/>
                <a:gd name="T49" fmla="*/ 28 h 304"/>
                <a:gd name="T50" fmla="*/ 1178 w 1675"/>
                <a:gd name="T51" fmla="*/ 15 h 304"/>
                <a:gd name="T52" fmla="*/ 1056 w 1675"/>
                <a:gd name="T53" fmla="*/ 6 h 304"/>
                <a:gd name="T54" fmla="*/ 929 w 1675"/>
                <a:gd name="T55" fmla="*/ 1 h 304"/>
                <a:gd name="T56" fmla="*/ 802 w 1675"/>
                <a:gd name="T57" fmla="*/ 0 h 304"/>
                <a:gd name="T58" fmla="*/ 675 w 1675"/>
                <a:gd name="T59" fmla="*/ 3 h 304"/>
                <a:gd name="T60" fmla="*/ 553 w 1675"/>
                <a:gd name="T61" fmla="*/ 10 h 304"/>
                <a:gd name="T62" fmla="*/ 437 w 1675"/>
                <a:gd name="T63" fmla="*/ 21 h 304"/>
                <a:gd name="T64" fmla="*/ 332 w 1675"/>
                <a:gd name="T65" fmla="*/ 37 h 304"/>
                <a:gd name="T66" fmla="*/ 240 w 1675"/>
                <a:gd name="T67" fmla="*/ 57 h 304"/>
                <a:gd name="T68" fmla="*/ 163 w 1675"/>
                <a:gd name="T69" fmla="*/ 81 h 304"/>
                <a:gd name="T70" fmla="*/ 107 w 1675"/>
                <a:gd name="T71" fmla="*/ 110 h 304"/>
                <a:gd name="T72" fmla="*/ 76 w 1675"/>
                <a:gd name="T73" fmla="*/ 149 h 304"/>
                <a:gd name="T74" fmla="*/ 54 w 1675"/>
                <a:gd name="T75" fmla="*/ 193 h 304"/>
                <a:gd name="T76" fmla="*/ 33 w 1675"/>
                <a:gd name="T77" fmla="*/ 238 h 304"/>
                <a:gd name="T78" fmla="*/ 11 w 1675"/>
                <a:gd name="T79" fmla="*/ 28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5" h="304">
                  <a:moveTo>
                    <a:pt x="0" y="304"/>
                  </a:moveTo>
                  <a:lnTo>
                    <a:pt x="45" y="282"/>
                  </a:lnTo>
                  <a:lnTo>
                    <a:pt x="90" y="263"/>
                  </a:lnTo>
                  <a:lnTo>
                    <a:pt x="137" y="243"/>
                  </a:lnTo>
                  <a:lnTo>
                    <a:pt x="184" y="226"/>
                  </a:lnTo>
                  <a:lnTo>
                    <a:pt x="232" y="209"/>
                  </a:lnTo>
                  <a:lnTo>
                    <a:pt x="281" y="195"/>
                  </a:lnTo>
                  <a:lnTo>
                    <a:pt x="329" y="181"/>
                  </a:lnTo>
                  <a:lnTo>
                    <a:pt x="379" y="168"/>
                  </a:lnTo>
                  <a:lnTo>
                    <a:pt x="429" y="157"/>
                  </a:lnTo>
                  <a:lnTo>
                    <a:pt x="479" y="148"/>
                  </a:lnTo>
                  <a:lnTo>
                    <a:pt x="530" y="138"/>
                  </a:lnTo>
                  <a:lnTo>
                    <a:pt x="581" y="131"/>
                  </a:lnTo>
                  <a:lnTo>
                    <a:pt x="634" y="125"/>
                  </a:lnTo>
                  <a:lnTo>
                    <a:pt x="685" y="121"/>
                  </a:lnTo>
                  <a:lnTo>
                    <a:pt x="739" y="118"/>
                  </a:lnTo>
                  <a:lnTo>
                    <a:pt x="791" y="116"/>
                  </a:lnTo>
                  <a:lnTo>
                    <a:pt x="845" y="116"/>
                  </a:lnTo>
                  <a:lnTo>
                    <a:pt x="898" y="117"/>
                  </a:lnTo>
                  <a:lnTo>
                    <a:pt x="953" y="119"/>
                  </a:lnTo>
                  <a:lnTo>
                    <a:pt x="1008" y="123"/>
                  </a:lnTo>
                  <a:lnTo>
                    <a:pt x="1062" y="128"/>
                  </a:lnTo>
                  <a:lnTo>
                    <a:pt x="1117" y="134"/>
                  </a:lnTo>
                  <a:lnTo>
                    <a:pt x="1172" y="143"/>
                  </a:lnTo>
                  <a:lnTo>
                    <a:pt x="1228" y="152"/>
                  </a:lnTo>
                  <a:lnTo>
                    <a:pt x="1283" y="163"/>
                  </a:lnTo>
                  <a:lnTo>
                    <a:pt x="1338" y="175"/>
                  </a:lnTo>
                  <a:lnTo>
                    <a:pt x="1395" y="190"/>
                  </a:lnTo>
                  <a:lnTo>
                    <a:pt x="1450" y="205"/>
                  </a:lnTo>
                  <a:lnTo>
                    <a:pt x="1506" y="222"/>
                  </a:lnTo>
                  <a:lnTo>
                    <a:pt x="1563" y="240"/>
                  </a:lnTo>
                  <a:lnTo>
                    <a:pt x="1618" y="260"/>
                  </a:lnTo>
                  <a:lnTo>
                    <a:pt x="1675" y="281"/>
                  </a:lnTo>
                  <a:lnTo>
                    <a:pt x="1670" y="263"/>
                  </a:lnTo>
                  <a:lnTo>
                    <a:pt x="1663" y="245"/>
                  </a:lnTo>
                  <a:lnTo>
                    <a:pt x="1658" y="227"/>
                  </a:lnTo>
                  <a:lnTo>
                    <a:pt x="1653" y="208"/>
                  </a:lnTo>
                  <a:lnTo>
                    <a:pt x="1647" y="191"/>
                  </a:lnTo>
                  <a:lnTo>
                    <a:pt x="1642" y="172"/>
                  </a:lnTo>
                  <a:lnTo>
                    <a:pt x="1636" y="155"/>
                  </a:lnTo>
                  <a:lnTo>
                    <a:pt x="1631" y="136"/>
                  </a:lnTo>
                  <a:lnTo>
                    <a:pt x="1612" y="121"/>
                  </a:lnTo>
                  <a:lnTo>
                    <a:pt x="1587" y="106"/>
                  </a:lnTo>
                  <a:lnTo>
                    <a:pt x="1557" y="92"/>
                  </a:lnTo>
                  <a:lnTo>
                    <a:pt x="1523" y="79"/>
                  </a:lnTo>
                  <a:lnTo>
                    <a:pt x="1484" y="66"/>
                  </a:lnTo>
                  <a:lnTo>
                    <a:pt x="1441" y="56"/>
                  </a:lnTo>
                  <a:lnTo>
                    <a:pt x="1395" y="46"/>
                  </a:lnTo>
                  <a:lnTo>
                    <a:pt x="1344" y="37"/>
                  </a:lnTo>
                  <a:lnTo>
                    <a:pt x="1292" y="28"/>
                  </a:lnTo>
                  <a:lnTo>
                    <a:pt x="1235" y="21"/>
                  </a:lnTo>
                  <a:lnTo>
                    <a:pt x="1178" y="15"/>
                  </a:lnTo>
                  <a:lnTo>
                    <a:pt x="1118" y="10"/>
                  </a:lnTo>
                  <a:lnTo>
                    <a:pt x="1056" y="6"/>
                  </a:lnTo>
                  <a:lnTo>
                    <a:pt x="993" y="3"/>
                  </a:lnTo>
                  <a:lnTo>
                    <a:pt x="929" y="1"/>
                  </a:lnTo>
                  <a:lnTo>
                    <a:pt x="866" y="0"/>
                  </a:lnTo>
                  <a:lnTo>
                    <a:pt x="802" y="0"/>
                  </a:lnTo>
                  <a:lnTo>
                    <a:pt x="738" y="1"/>
                  </a:lnTo>
                  <a:lnTo>
                    <a:pt x="675" y="3"/>
                  </a:lnTo>
                  <a:lnTo>
                    <a:pt x="613" y="6"/>
                  </a:lnTo>
                  <a:lnTo>
                    <a:pt x="553" y="10"/>
                  </a:lnTo>
                  <a:lnTo>
                    <a:pt x="494" y="15"/>
                  </a:lnTo>
                  <a:lnTo>
                    <a:pt x="437" y="21"/>
                  </a:lnTo>
                  <a:lnTo>
                    <a:pt x="384" y="28"/>
                  </a:lnTo>
                  <a:lnTo>
                    <a:pt x="332" y="37"/>
                  </a:lnTo>
                  <a:lnTo>
                    <a:pt x="284" y="47"/>
                  </a:lnTo>
                  <a:lnTo>
                    <a:pt x="240" y="57"/>
                  </a:lnTo>
                  <a:lnTo>
                    <a:pt x="199" y="69"/>
                  </a:lnTo>
                  <a:lnTo>
                    <a:pt x="163" y="81"/>
                  </a:lnTo>
                  <a:lnTo>
                    <a:pt x="132" y="95"/>
                  </a:lnTo>
                  <a:lnTo>
                    <a:pt x="107" y="110"/>
                  </a:lnTo>
                  <a:lnTo>
                    <a:pt x="86" y="126"/>
                  </a:lnTo>
                  <a:lnTo>
                    <a:pt x="76" y="149"/>
                  </a:lnTo>
                  <a:lnTo>
                    <a:pt x="65" y="170"/>
                  </a:lnTo>
                  <a:lnTo>
                    <a:pt x="54" y="193"/>
                  </a:lnTo>
                  <a:lnTo>
                    <a:pt x="43" y="216"/>
                  </a:lnTo>
                  <a:lnTo>
                    <a:pt x="33" y="238"/>
                  </a:lnTo>
                  <a:lnTo>
                    <a:pt x="21" y="260"/>
                  </a:lnTo>
                  <a:lnTo>
                    <a:pt x="11" y="282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56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906169" y="1832347"/>
              <a:ext cx="655637" cy="112713"/>
            </a:xfrm>
            <a:custGeom>
              <a:avLst/>
              <a:gdLst>
                <a:gd name="T0" fmla="*/ 45 w 1651"/>
                <a:gd name="T1" fmla="*/ 261 h 282"/>
                <a:gd name="T2" fmla="*/ 137 w 1651"/>
                <a:gd name="T3" fmla="*/ 222 h 282"/>
                <a:gd name="T4" fmla="*/ 230 w 1651"/>
                <a:gd name="T5" fmla="*/ 188 h 282"/>
                <a:gd name="T6" fmla="*/ 324 w 1651"/>
                <a:gd name="T7" fmla="*/ 159 h 282"/>
                <a:gd name="T8" fmla="*/ 421 w 1651"/>
                <a:gd name="T9" fmla="*/ 135 h 282"/>
                <a:gd name="T10" fmla="*/ 520 w 1651"/>
                <a:gd name="T11" fmla="*/ 117 h 282"/>
                <a:gd name="T12" fmla="*/ 620 w 1651"/>
                <a:gd name="T13" fmla="*/ 104 h 282"/>
                <a:gd name="T14" fmla="*/ 722 w 1651"/>
                <a:gd name="T15" fmla="*/ 96 h 282"/>
                <a:gd name="T16" fmla="*/ 826 w 1651"/>
                <a:gd name="T17" fmla="*/ 93 h 282"/>
                <a:gd name="T18" fmla="*/ 931 w 1651"/>
                <a:gd name="T19" fmla="*/ 96 h 282"/>
                <a:gd name="T20" fmla="*/ 1038 w 1651"/>
                <a:gd name="T21" fmla="*/ 104 h 282"/>
                <a:gd name="T22" fmla="*/ 1146 w 1651"/>
                <a:gd name="T23" fmla="*/ 119 h 282"/>
                <a:gd name="T24" fmla="*/ 1255 w 1651"/>
                <a:gd name="T25" fmla="*/ 138 h 282"/>
                <a:gd name="T26" fmla="*/ 1367 w 1651"/>
                <a:gd name="T27" fmla="*/ 163 h 282"/>
                <a:gd name="T28" fmla="*/ 1480 w 1651"/>
                <a:gd name="T29" fmla="*/ 194 h 282"/>
                <a:gd name="T30" fmla="*/ 1594 w 1651"/>
                <a:gd name="T31" fmla="*/ 231 h 282"/>
                <a:gd name="T32" fmla="*/ 1620 w 1651"/>
                <a:gd name="T33" fmla="*/ 136 h 282"/>
                <a:gd name="T34" fmla="*/ 1576 w 1651"/>
                <a:gd name="T35" fmla="*/ 106 h 282"/>
                <a:gd name="T36" fmla="*/ 1512 w 1651"/>
                <a:gd name="T37" fmla="*/ 79 h 282"/>
                <a:gd name="T38" fmla="*/ 1430 w 1651"/>
                <a:gd name="T39" fmla="*/ 56 h 282"/>
                <a:gd name="T40" fmla="*/ 1333 w 1651"/>
                <a:gd name="T41" fmla="*/ 37 h 282"/>
                <a:gd name="T42" fmla="*/ 1224 w 1651"/>
                <a:gd name="T43" fmla="*/ 21 h 282"/>
                <a:gd name="T44" fmla="*/ 1107 w 1651"/>
                <a:gd name="T45" fmla="*/ 10 h 282"/>
                <a:gd name="T46" fmla="*/ 982 w 1651"/>
                <a:gd name="T47" fmla="*/ 3 h 282"/>
                <a:gd name="T48" fmla="*/ 855 w 1651"/>
                <a:gd name="T49" fmla="*/ 0 h 282"/>
                <a:gd name="T50" fmla="*/ 727 w 1651"/>
                <a:gd name="T51" fmla="*/ 1 h 282"/>
                <a:gd name="T52" fmla="*/ 602 w 1651"/>
                <a:gd name="T53" fmla="*/ 6 h 282"/>
                <a:gd name="T54" fmla="*/ 483 w 1651"/>
                <a:gd name="T55" fmla="*/ 15 h 282"/>
                <a:gd name="T56" fmla="*/ 373 w 1651"/>
                <a:gd name="T57" fmla="*/ 28 h 282"/>
                <a:gd name="T58" fmla="*/ 273 w 1651"/>
                <a:gd name="T59" fmla="*/ 47 h 282"/>
                <a:gd name="T60" fmla="*/ 188 w 1651"/>
                <a:gd name="T61" fmla="*/ 69 h 282"/>
                <a:gd name="T62" fmla="*/ 121 w 1651"/>
                <a:gd name="T63" fmla="*/ 95 h 282"/>
                <a:gd name="T64" fmla="*/ 75 w 1651"/>
                <a:gd name="T65" fmla="*/ 12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1" h="282">
                  <a:moveTo>
                    <a:pt x="0" y="282"/>
                  </a:moveTo>
                  <a:lnTo>
                    <a:pt x="45" y="261"/>
                  </a:lnTo>
                  <a:lnTo>
                    <a:pt x="91" y="241"/>
                  </a:lnTo>
                  <a:lnTo>
                    <a:pt x="137" y="222"/>
                  </a:lnTo>
                  <a:lnTo>
                    <a:pt x="183" y="204"/>
                  </a:lnTo>
                  <a:lnTo>
                    <a:pt x="230" y="188"/>
                  </a:lnTo>
                  <a:lnTo>
                    <a:pt x="277" y="173"/>
                  </a:lnTo>
                  <a:lnTo>
                    <a:pt x="324" y="159"/>
                  </a:lnTo>
                  <a:lnTo>
                    <a:pt x="373" y="147"/>
                  </a:lnTo>
                  <a:lnTo>
                    <a:pt x="421" y="135"/>
                  </a:lnTo>
                  <a:lnTo>
                    <a:pt x="471" y="126"/>
                  </a:lnTo>
                  <a:lnTo>
                    <a:pt x="520" y="117"/>
                  </a:lnTo>
                  <a:lnTo>
                    <a:pt x="569" y="110"/>
                  </a:lnTo>
                  <a:lnTo>
                    <a:pt x="620" y="104"/>
                  </a:lnTo>
                  <a:lnTo>
                    <a:pt x="671" y="99"/>
                  </a:lnTo>
                  <a:lnTo>
                    <a:pt x="722" y="96"/>
                  </a:lnTo>
                  <a:lnTo>
                    <a:pt x="773" y="94"/>
                  </a:lnTo>
                  <a:lnTo>
                    <a:pt x="826" y="93"/>
                  </a:lnTo>
                  <a:lnTo>
                    <a:pt x="878" y="94"/>
                  </a:lnTo>
                  <a:lnTo>
                    <a:pt x="931" y="96"/>
                  </a:lnTo>
                  <a:lnTo>
                    <a:pt x="984" y="100"/>
                  </a:lnTo>
                  <a:lnTo>
                    <a:pt x="1038" y="104"/>
                  </a:lnTo>
                  <a:lnTo>
                    <a:pt x="1091" y="112"/>
                  </a:lnTo>
                  <a:lnTo>
                    <a:pt x="1146" y="119"/>
                  </a:lnTo>
                  <a:lnTo>
                    <a:pt x="1200" y="128"/>
                  </a:lnTo>
                  <a:lnTo>
                    <a:pt x="1255" y="138"/>
                  </a:lnTo>
                  <a:lnTo>
                    <a:pt x="1311" y="151"/>
                  </a:lnTo>
                  <a:lnTo>
                    <a:pt x="1367" y="163"/>
                  </a:lnTo>
                  <a:lnTo>
                    <a:pt x="1423" y="179"/>
                  </a:lnTo>
                  <a:lnTo>
                    <a:pt x="1480" y="194"/>
                  </a:lnTo>
                  <a:lnTo>
                    <a:pt x="1536" y="212"/>
                  </a:lnTo>
                  <a:lnTo>
                    <a:pt x="1594" y="231"/>
                  </a:lnTo>
                  <a:lnTo>
                    <a:pt x="1651" y="252"/>
                  </a:lnTo>
                  <a:lnTo>
                    <a:pt x="1620" y="136"/>
                  </a:lnTo>
                  <a:lnTo>
                    <a:pt x="1601" y="121"/>
                  </a:lnTo>
                  <a:lnTo>
                    <a:pt x="1576" y="106"/>
                  </a:lnTo>
                  <a:lnTo>
                    <a:pt x="1546" y="92"/>
                  </a:lnTo>
                  <a:lnTo>
                    <a:pt x="1512" y="79"/>
                  </a:lnTo>
                  <a:lnTo>
                    <a:pt x="1473" y="66"/>
                  </a:lnTo>
                  <a:lnTo>
                    <a:pt x="1430" y="56"/>
                  </a:lnTo>
                  <a:lnTo>
                    <a:pt x="1384" y="46"/>
                  </a:lnTo>
                  <a:lnTo>
                    <a:pt x="1333" y="37"/>
                  </a:lnTo>
                  <a:lnTo>
                    <a:pt x="1281" y="28"/>
                  </a:lnTo>
                  <a:lnTo>
                    <a:pt x="1224" y="21"/>
                  </a:lnTo>
                  <a:lnTo>
                    <a:pt x="1167" y="15"/>
                  </a:lnTo>
                  <a:lnTo>
                    <a:pt x="1107" y="10"/>
                  </a:lnTo>
                  <a:lnTo>
                    <a:pt x="1045" y="6"/>
                  </a:lnTo>
                  <a:lnTo>
                    <a:pt x="982" y="3"/>
                  </a:lnTo>
                  <a:lnTo>
                    <a:pt x="918" y="1"/>
                  </a:lnTo>
                  <a:lnTo>
                    <a:pt x="855" y="0"/>
                  </a:lnTo>
                  <a:lnTo>
                    <a:pt x="791" y="0"/>
                  </a:lnTo>
                  <a:lnTo>
                    <a:pt x="727" y="1"/>
                  </a:lnTo>
                  <a:lnTo>
                    <a:pt x="664" y="3"/>
                  </a:lnTo>
                  <a:lnTo>
                    <a:pt x="602" y="6"/>
                  </a:lnTo>
                  <a:lnTo>
                    <a:pt x="542" y="10"/>
                  </a:lnTo>
                  <a:lnTo>
                    <a:pt x="483" y="15"/>
                  </a:lnTo>
                  <a:lnTo>
                    <a:pt x="426" y="21"/>
                  </a:lnTo>
                  <a:lnTo>
                    <a:pt x="373" y="28"/>
                  </a:lnTo>
                  <a:lnTo>
                    <a:pt x="321" y="37"/>
                  </a:lnTo>
                  <a:lnTo>
                    <a:pt x="273" y="47"/>
                  </a:lnTo>
                  <a:lnTo>
                    <a:pt x="229" y="57"/>
                  </a:lnTo>
                  <a:lnTo>
                    <a:pt x="188" y="69"/>
                  </a:lnTo>
                  <a:lnTo>
                    <a:pt x="152" y="81"/>
                  </a:lnTo>
                  <a:lnTo>
                    <a:pt x="121" y="95"/>
                  </a:lnTo>
                  <a:lnTo>
                    <a:pt x="96" y="110"/>
                  </a:lnTo>
                  <a:lnTo>
                    <a:pt x="75" y="126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595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080794" y="2022847"/>
              <a:ext cx="301625" cy="104775"/>
            </a:xfrm>
            <a:custGeom>
              <a:avLst/>
              <a:gdLst>
                <a:gd name="T0" fmla="*/ 7 w 760"/>
                <a:gd name="T1" fmla="*/ 94 h 262"/>
                <a:gd name="T2" fmla="*/ 15 w 760"/>
                <a:gd name="T3" fmla="*/ 85 h 262"/>
                <a:gd name="T4" fmla="*/ 25 w 760"/>
                <a:gd name="T5" fmla="*/ 77 h 262"/>
                <a:gd name="T6" fmla="*/ 39 w 760"/>
                <a:gd name="T7" fmla="*/ 69 h 262"/>
                <a:gd name="T8" fmla="*/ 53 w 760"/>
                <a:gd name="T9" fmla="*/ 61 h 262"/>
                <a:gd name="T10" fmla="*/ 70 w 760"/>
                <a:gd name="T11" fmla="*/ 53 h 262"/>
                <a:gd name="T12" fmla="*/ 88 w 760"/>
                <a:gd name="T13" fmla="*/ 46 h 262"/>
                <a:gd name="T14" fmla="*/ 108 w 760"/>
                <a:gd name="T15" fmla="*/ 39 h 262"/>
                <a:gd name="T16" fmla="*/ 129 w 760"/>
                <a:gd name="T17" fmla="*/ 33 h 262"/>
                <a:gd name="T18" fmla="*/ 152 w 760"/>
                <a:gd name="T19" fmla="*/ 27 h 262"/>
                <a:gd name="T20" fmla="*/ 176 w 760"/>
                <a:gd name="T21" fmla="*/ 21 h 262"/>
                <a:gd name="T22" fmla="*/ 201 w 760"/>
                <a:gd name="T23" fmla="*/ 16 h 262"/>
                <a:gd name="T24" fmla="*/ 227 w 760"/>
                <a:gd name="T25" fmla="*/ 12 h 262"/>
                <a:gd name="T26" fmla="*/ 254 w 760"/>
                <a:gd name="T27" fmla="*/ 8 h 262"/>
                <a:gd name="T28" fmla="*/ 282 w 760"/>
                <a:gd name="T29" fmla="*/ 5 h 262"/>
                <a:gd name="T30" fmla="*/ 311 w 760"/>
                <a:gd name="T31" fmla="*/ 3 h 262"/>
                <a:gd name="T32" fmla="*/ 339 w 760"/>
                <a:gd name="T33" fmla="*/ 1 h 262"/>
                <a:gd name="T34" fmla="*/ 368 w 760"/>
                <a:gd name="T35" fmla="*/ 0 h 262"/>
                <a:gd name="T36" fmla="*/ 397 w 760"/>
                <a:gd name="T37" fmla="*/ 0 h 262"/>
                <a:gd name="T38" fmla="*/ 427 w 760"/>
                <a:gd name="T39" fmla="*/ 1 h 262"/>
                <a:gd name="T40" fmla="*/ 456 w 760"/>
                <a:gd name="T41" fmla="*/ 3 h 262"/>
                <a:gd name="T42" fmla="*/ 486 w 760"/>
                <a:gd name="T43" fmla="*/ 5 h 262"/>
                <a:gd name="T44" fmla="*/ 514 w 760"/>
                <a:gd name="T45" fmla="*/ 9 h 262"/>
                <a:gd name="T46" fmla="*/ 543 w 760"/>
                <a:gd name="T47" fmla="*/ 13 h 262"/>
                <a:gd name="T48" fmla="*/ 571 w 760"/>
                <a:gd name="T49" fmla="*/ 18 h 262"/>
                <a:gd name="T50" fmla="*/ 598 w 760"/>
                <a:gd name="T51" fmla="*/ 26 h 262"/>
                <a:gd name="T52" fmla="*/ 625 w 760"/>
                <a:gd name="T53" fmla="*/ 33 h 262"/>
                <a:gd name="T54" fmla="*/ 650 w 760"/>
                <a:gd name="T55" fmla="*/ 42 h 262"/>
                <a:gd name="T56" fmla="*/ 675 w 760"/>
                <a:gd name="T57" fmla="*/ 51 h 262"/>
                <a:gd name="T58" fmla="*/ 699 w 760"/>
                <a:gd name="T59" fmla="*/ 63 h 262"/>
                <a:gd name="T60" fmla="*/ 720 w 760"/>
                <a:gd name="T61" fmla="*/ 75 h 262"/>
                <a:gd name="T62" fmla="*/ 741 w 760"/>
                <a:gd name="T63" fmla="*/ 88 h 262"/>
                <a:gd name="T64" fmla="*/ 760 w 760"/>
                <a:gd name="T65" fmla="*/ 104 h 262"/>
                <a:gd name="T66" fmla="*/ 760 w 760"/>
                <a:gd name="T67" fmla="*/ 262 h 262"/>
                <a:gd name="T68" fmla="*/ 0 w 760"/>
                <a:gd name="T69" fmla="*/ 262 h 262"/>
                <a:gd name="T70" fmla="*/ 0 w 760"/>
                <a:gd name="T71" fmla="*/ 234 h 262"/>
                <a:gd name="T72" fmla="*/ 1 w 760"/>
                <a:gd name="T73" fmla="*/ 173 h 262"/>
                <a:gd name="T74" fmla="*/ 3 w 760"/>
                <a:gd name="T75" fmla="*/ 115 h 262"/>
                <a:gd name="T76" fmla="*/ 7 w 760"/>
                <a:gd name="T77" fmla="*/ 9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0" h="262">
                  <a:moveTo>
                    <a:pt x="7" y="94"/>
                  </a:moveTo>
                  <a:lnTo>
                    <a:pt x="15" y="85"/>
                  </a:lnTo>
                  <a:lnTo>
                    <a:pt x="25" y="77"/>
                  </a:lnTo>
                  <a:lnTo>
                    <a:pt x="39" y="69"/>
                  </a:lnTo>
                  <a:lnTo>
                    <a:pt x="53" y="61"/>
                  </a:lnTo>
                  <a:lnTo>
                    <a:pt x="70" y="53"/>
                  </a:lnTo>
                  <a:lnTo>
                    <a:pt x="88" y="46"/>
                  </a:lnTo>
                  <a:lnTo>
                    <a:pt x="108" y="39"/>
                  </a:lnTo>
                  <a:lnTo>
                    <a:pt x="129" y="33"/>
                  </a:lnTo>
                  <a:lnTo>
                    <a:pt x="152" y="27"/>
                  </a:lnTo>
                  <a:lnTo>
                    <a:pt x="176" y="21"/>
                  </a:lnTo>
                  <a:lnTo>
                    <a:pt x="201" y="16"/>
                  </a:lnTo>
                  <a:lnTo>
                    <a:pt x="227" y="12"/>
                  </a:lnTo>
                  <a:lnTo>
                    <a:pt x="254" y="8"/>
                  </a:lnTo>
                  <a:lnTo>
                    <a:pt x="282" y="5"/>
                  </a:lnTo>
                  <a:lnTo>
                    <a:pt x="311" y="3"/>
                  </a:lnTo>
                  <a:lnTo>
                    <a:pt x="339" y="1"/>
                  </a:lnTo>
                  <a:lnTo>
                    <a:pt x="368" y="0"/>
                  </a:lnTo>
                  <a:lnTo>
                    <a:pt x="397" y="0"/>
                  </a:lnTo>
                  <a:lnTo>
                    <a:pt x="427" y="1"/>
                  </a:lnTo>
                  <a:lnTo>
                    <a:pt x="456" y="3"/>
                  </a:lnTo>
                  <a:lnTo>
                    <a:pt x="486" y="5"/>
                  </a:lnTo>
                  <a:lnTo>
                    <a:pt x="514" y="9"/>
                  </a:lnTo>
                  <a:lnTo>
                    <a:pt x="543" y="13"/>
                  </a:lnTo>
                  <a:lnTo>
                    <a:pt x="571" y="18"/>
                  </a:lnTo>
                  <a:lnTo>
                    <a:pt x="598" y="26"/>
                  </a:lnTo>
                  <a:lnTo>
                    <a:pt x="625" y="33"/>
                  </a:lnTo>
                  <a:lnTo>
                    <a:pt x="650" y="42"/>
                  </a:lnTo>
                  <a:lnTo>
                    <a:pt x="675" y="51"/>
                  </a:lnTo>
                  <a:lnTo>
                    <a:pt x="699" y="63"/>
                  </a:lnTo>
                  <a:lnTo>
                    <a:pt x="720" y="75"/>
                  </a:lnTo>
                  <a:lnTo>
                    <a:pt x="741" y="88"/>
                  </a:lnTo>
                  <a:lnTo>
                    <a:pt x="760" y="104"/>
                  </a:lnTo>
                  <a:lnTo>
                    <a:pt x="760" y="262"/>
                  </a:lnTo>
                  <a:lnTo>
                    <a:pt x="0" y="262"/>
                  </a:lnTo>
                  <a:lnTo>
                    <a:pt x="0" y="234"/>
                  </a:lnTo>
                  <a:lnTo>
                    <a:pt x="1" y="173"/>
                  </a:lnTo>
                  <a:lnTo>
                    <a:pt x="3" y="115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082382" y="2029197"/>
              <a:ext cx="287337" cy="92075"/>
            </a:xfrm>
            <a:custGeom>
              <a:avLst/>
              <a:gdLst>
                <a:gd name="T0" fmla="*/ 7 w 725"/>
                <a:gd name="T1" fmla="*/ 89 h 233"/>
                <a:gd name="T2" fmla="*/ 15 w 725"/>
                <a:gd name="T3" fmla="*/ 81 h 233"/>
                <a:gd name="T4" fmla="*/ 25 w 725"/>
                <a:gd name="T5" fmla="*/ 72 h 233"/>
                <a:gd name="T6" fmla="*/ 38 w 725"/>
                <a:gd name="T7" fmla="*/ 64 h 233"/>
                <a:gd name="T8" fmla="*/ 51 w 725"/>
                <a:gd name="T9" fmla="*/ 57 h 233"/>
                <a:gd name="T10" fmla="*/ 68 w 725"/>
                <a:gd name="T11" fmla="*/ 50 h 233"/>
                <a:gd name="T12" fmla="*/ 85 w 725"/>
                <a:gd name="T13" fmla="*/ 42 h 233"/>
                <a:gd name="T14" fmla="*/ 104 w 725"/>
                <a:gd name="T15" fmla="*/ 36 h 233"/>
                <a:gd name="T16" fmla="*/ 123 w 725"/>
                <a:gd name="T17" fmla="*/ 30 h 233"/>
                <a:gd name="T18" fmla="*/ 145 w 725"/>
                <a:gd name="T19" fmla="*/ 25 h 233"/>
                <a:gd name="T20" fmla="*/ 167 w 725"/>
                <a:gd name="T21" fmla="*/ 20 h 233"/>
                <a:gd name="T22" fmla="*/ 191 w 725"/>
                <a:gd name="T23" fmla="*/ 15 h 233"/>
                <a:gd name="T24" fmla="*/ 216 w 725"/>
                <a:gd name="T25" fmla="*/ 11 h 233"/>
                <a:gd name="T26" fmla="*/ 242 w 725"/>
                <a:gd name="T27" fmla="*/ 8 h 233"/>
                <a:gd name="T28" fmla="*/ 267 w 725"/>
                <a:gd name="T29" fmla="*/ 4 h 233"/>
                <a:gd name="T30" fmla="*/ 294 w 725"/>
                <a:gd name="T31" fmla="*/ 2 h 233"/>
                <a:gd name="T32" fmla="*/ 321 w 725"/>
                <a:gd name="T33" fmla="*/ 0 h 233"/>
                <a:gd name="T34" fmla="*/ 349 w 725"/>
                <a:gd name="T35" fmla="*/ 0 h 233"/>
                <a:gd name="T36" fmla="*/ 377 w 725"/>
                <a:gd name="T37" fmla="*/ 0 h 233"/>
                <a:gd name="T38" fmla="*/ 403 w 725"/>
                <a:gd name="T39" fmla="*/ 0 h 233"/>
                <a:gd name="T40" fmla="*/ 431 w 725"/>
                <a:gd name="T41" fmla="*/ 2 h 233"/>
                <a:gd name="T42" fmla="*/ 459 w 725"/>
                <a:gd name="T43" fmla="*/ 4 h 233"/>
                <a:gd name="T44" fmla="*/ 487 w 725"/>
                <a:gd name="T45" fmla="*/ 9 h 233"/>
                <a:gd name="T46" fmla="*/ 513 w 725"/>
                <a:gd name="T47" fmla="*/ 13 h 233"/>
                <a:gd name="T48" fmla="*/ 540 w 725"/>
                <a:gd name="T49" fmla="*/ 18 h 233"/>
                <a:gd name="T50" fmla="*/ 567 w 725"/>
                <a:gd name="T51" fmla="*/ 24 h 233"/>
                <a:gd name="T52" fmla="*/ 592 w 725"/>
                <a:gd name="T53" fmla="*/ 31 h 233"/>
                <a:gd name="T54" fmla="*/ 616 w 725"/>
                <a:gd name="T55" fmla="*/ 39 h 233"/>
                <a:gd name="T56" fmla="*/ 641 w 725"/>
                <a:gd name="T57" fmla="*/ 49 h 233"/>
                <a:gd name="T58" fmla="*/ 664 w 725"/>
                <a:gd name="T59" fmla="*/ 59 h 233"/>
                <a:gd name="T60" fmla="*/ 685 w 725"/>
                <a:gd name="T61" fmla="*/ 71 h 233"/>
                <a:gd name="T62" fmla="*/ 705 w 725"/>
                <a:gd name="T63" fmla="*/ 84 h 233"/>
                <a:gd name="T64" fmla="*/ 725 w 725"/>
                <a:gd name="T65" fmla="*/ 98 h 233"/>
                <a:gd name="T66" fmla="*/ 725 w 725"/>
                <a:gd name="T67" fmla="*/ 233 h 233"/>
                <a:gd name="T68" fmla="*/ 0 w 725"/>
                <a:gd name="T69" fmla="*/ 233 h 233"/>
                <a:gd name="T70" fmla="*/ 0 w 725"/>
                <a:gd name="T71" fmla="*/ 208 h 233"/>
                <a:gd name="T72" fmla="*/ 1 w 725"/>
                <a:gd name="T73" fmla="*/ 156 h 233"/>
                <a:gd name="T74" fmla="*/ 3 w 725"/>
                <a:gd name="T75" fmla="*/ 105 h 233"/>
                <a:gd name="T76" fmla="*/ 7 w 725"/>
                <a:gd name="T77" fmla="*/ 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5" h="233">
                  <a:moveTo>
                    <a:pt x="7" y="89"/>
                  </a:moveTo>
                  <a:lnTo>
                    <a:pt x="15" y="81"/>
                  </a:lnTo>
                  <a:lnTo>
                    <a:pt x="25" y="72"/>
                  </a:lnTo>
                  <a:lnTo>
                    <a:pt x="38" y="64"/>
                  </a:lnTo>
                  <a:lnTo>
                    <a:pt x="51" y="57"/>
                  </a:lnTo>
                  <a:lnTo>
                    <a:pt x="68" y="50"/>
                  </a:lnTo>
                  <a:lnTo>
                    <a:pt x="85" y="42"/>
                  </a:lnTo>
                  <a:lnTo>
                    <a:pt x="104" y="36"/>
                  </a:lnTo>
                  <a:lnTo>
                    <a:pt x="123" y="30"/>
                  </a:lnTo>
                  <a:lnTo>
                    <a:pt x="145" y="25"/>
                  </a:lnTo>
                  <a:lnTo>
                    <a:pt x="167" y="20"/>
                  </a:lnTo>
                  <a:lnTo>
                    <a:pt x="191" y="15"/>
                  </a:lnTo>
                  <a:lnTo>
                    <a:pt x="216" y="11"/>
                  </a:lnTo>
                  <a:lnTo>
                    <a:pt x="242" y="8"/>
                  </a:lnTo>
                  <a:lnTo>
                    <a:pt x="267" y="4"/>
                  </a:lnTo>
                  <a:lnTo>
                    <a:pt x="294" y="2"/>
                  </a:lnTo>
                  <a:lnTo>
                    <a:pt x="321" y="0"/>
                  </a:lnTo>
                  <a:lnTo>
                    <a:pt x="349" y="0"/>
                  </a:lnTo>
                  <a:lnTo>
                    <a:pt x="377" y="0"/>
                  </a:lnTo>
                  <a:lnTo>
                    <a:pt x="403" y="0"/>
                  </a:lnTo>
                  <a:lnTo>
                    <a:pt x="431" y="2"/>
                  </a:lnTo>
                  <a:lnTo>
                    <a:pt x="459" y="4"/>
                  </a:lnTo>
                  <a:lnTo>
                    <a:pt x="487" y="9"/>
                  </a:lnTo>
                  <a:lnTo>
                    <a:pt x="513" y="13"/>
                  </a:lnTo>
                  <a:lnTo>
                    <a:pt x="540" y="18"/>
                  </a:lnTo>
                  <a:lnTo>
                    <a:pt x="567" y="24"/>
                  </a:lnTo>
                  <a:lnTo>
                    <a:pt x="592" y="31"/>
                  </a:lnTo>
                  <a:lnTo>
                    <a:pt x="616" y="39"/>
                  </a:lnTo>
                  <a:lnTo>
                    <a:pt x="641" y="49"/>
                  </a:lnTo>
                  <a:lnTo>
                    <a:pt x="664" y="59"/>
                  </a:lnTo>
                  <a:lnTo>
                    <a:pt x="685" y="71"/>
                  </a:lnTo>
                  <a:lnTo>
                    <a:pt x="705" y="84"/>
                  </a:lnTo>
                  <a:lnTo>
                    <a:pt x="725" y="98"/>
                  </a:lnTo>
                  <a:lnTo>
                    <a:pt x="725" y="233"/>
                  </a:lnTo>
                  <a:lnTo>
                    <a:pt x="0" y="233"/>
                  </a:lnTo>
                  <a:lnTo>
                    <a:pt x="0" y="208"/>
                  </a:lnTo>
                  <a:lnTo>
                    <a:pt x="1" y="156"/>
                  </a:lnTo>
                  <a:lnTo>
                    <a:pt x="3" y="105"/>
                  </a:lnTo>
                  <a:lnTo>
                    <a:pt x="7" y="89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177632" y="1948235"/>
              <a:ext cx="112712" cy="34925"/>
            </a:xfrm>
            <a:custGeom>
              <a:avLst/>
              <a:gdLst>
                <a:gd name="T0" fmla="*/ 141 w 282"/>
                <a:gd name="T1" fmla="*/ 0 h 85"/>
                <a:gd name="T2" fmla="*/ 170 w 282"/>
                <a:gd name="T3" fmla="*/ 1 h 85"/>
                <a:gd name="T4" fmla="*/ 195 w 282"/>
                <a:gd name="T5" fmla="*/ 3 h 85"/>
                <a:gd name="T6" fmla="*/ 220 w 282"/>
                <a:gd name="T7" fmla="*/ 7 h 85"/>
                <a:gd name="T8" fmla="*/ 241 w 282"/>
                <a:gd name="T9" fmla="*/ 12 h 85"/>
                <a:gd name="T10" fmla="*/ 258 w 282"/>
                <a:gd name="T11" fmla="*/ 18 h 85"/>
                <a:gd name="T12" fmla="*/ 270 w 282"/>
                <a:gd name="T13" fmla="*/ 25 h 85"/>
                <a:gd name="T14" fmla="*/ 279 w 282"/>
                <a:gd name="T15" fmla="*/ 34 h 85"/>
                <a:gd name="T16" fmla="*/ 282 w 282"/>
                <a:gd name="T17" fmla="*/ 42 h 85"/>
                <a:gd name="T18" fmla="*/ 279 w 282"/>
                <a:gd name="T19" fmla="*/ 50 h 85"/>
                <a:gd name="T20" fmla="*/ 270 w 282"/>
                <a:gd name="T21" fmla="*/ 58 h 85"/>
                <a:gd name="T22" fmla="*/ 258 w 282"/>
                <a:gd name="T23" fmla="*/ 65 h 85"/>
                <a:gd name="T24" fmla="*/ 241 w 282"/>
                <a:gd name="T25" fmla="*/ 73 h 85"/>
                <a:gd name="T26" fmla="*/ 220 w 282"/>
                <a:gd name="T27" fmla="*/ 78 h 85"/>
                <a:gd name="T28" fmla="*/ 195 w 282"/>
                <a:gd name="T29" fmla="*/ 82 h 85"/>
                <a:gd name="T30" fmla="*/ 170 w 282"/>
                <a:gd name="T31" fmla="*/ 84 h 85"/>
                <a:gd name="T32" fmla="*/ 141 w 282"/>
                <a:gd name="T33" fmla="*/ 85 h 85"/>
                <a:gd name="T34" fmla="*/ 113 w 282"/>
                <a:gd name="T35" fmla="*/ 84 h 85"/>
                <a:gd name="T36" fmla="*/ 86 w 282"/>
                <a:gd name="T37" fmla="*/ 82 h 85"/>
                <a:gd name="T38" fmla="*/ 62 w 282"/>
                <a:gd name="T39" fmla="*/ 78 h 85"/>
                <a:gd name="T40" fmla="*/ 42 w 282"/>
                <a:gd name="T41" fmla="*/ 73 h 85"/>
                <a:gd name="T42" fmla="*/ 24 w 282"/>
                <a:gd name="T43" fmla="*/ 65 h 85"/>
                <a:gd name="T44" fmla="*/ 11 w 282"/>
                <a:gd name="T45" fmla="*/ 58 h 85"/>
                <a:gd name="T46" fmla="*/ 3 w 282"/>
                <a:gd name="T47" fmla="*/ 50 h 85"/>
                <a:gd name="T48" fmla="*/ 0 w 282"/>
                <a:gd name="T49" fmla="*/ 42 h 85"/>
                <a:gd name="T50" fmla="*/ 3 w 282"/>
                <a:gd name="T51" fmla="*/ 34 h 85"/>
                <a:gd name="T52" fmla="*/ 11 w 282"/>
                <a:gd name="T53" fmla="*/ 25 h 85"/>
                <a:gd name="T54" fmla="*/ 24 w 282"/>
                <a:gd name="T55" fmla="*/ 18 h 85"/>
                <a:gd name="T56" fmla="*/ 42 w 282"/>
                <a:gd name="T57" fmla="*/ 12 h 85"/>
                <a:gd name="T58" fmla="*/ 62 w 282"/>
                <a:gd name="T59" fmla="*/ 7 h 85"/>
                <a:gd name="T60" fmla="*/ 86 w 282"/>
                <a:gd name="T61" fmla="*/ 3 h 85"/>
                <a:gd name="T62" fmla="*/ 113 w 282"/>
                <a:gd name="T63" fmla="*/ 1 h 85"/>
                <a:gd name="T64" fmla="*/ 141 w 282"/>
                <a:gd name="T6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85">
                  <a:moveTo>
                    <a:pt x="141" y="0"/>
                  </a:moveTo>
                  <a:lnTo>
                    <a:pt x="170" y="1"/>
                  </a:lnTo>
                  <a:lnTo>
                    <a:pt x="195" y="3"/>
                  </a:lnTo>
                  <a:lnTo>
                    <a:pt x="220" y="7"/>
                  </a:lnTo>
                  <a:lnTo>
                    <a:pt x="241" y="12"/>
                  </a:lnTo>
                  <a:lnTo>
                    <a:pt x="258" y="18"/>
                  </a:lnTo>
                  <a:lnTo>
                    <a:pt x="270" y="25"/>
                  </a:lnTo>
                  <a:lnTo>
                    <a:pt x="279" y="34"/>
                  </a:lnTo>
                  <a:lnTo>
                    <a:pt x="282" y="42"/>
                  </a:lnTo>
                  <a:lnTo>
                    <a:pt x="279" y="50"/>
                  </a:lnTo>
                  <a:lnTo>
                    <a:pt x="270" y="58"/>
                  </a:lnTo>
                  <a:lnTo>
                    <a:pt x="258" y="65"/>
                  </a:lnTo>
                  <a:lnTo>
                    <a:pt x="241" y="73"/>
                  </a:lnTo>
                  <a:lnTo>
                    <a:pt x="220" y="78"/>
                  </a:lnTo>
                  <a:lnTo>
                    <a:pt x="195" y="82"/>
                  </a:lnTo>
                  <a:lnTo>
                    <a:pt x="170" y="84"/>
                  </a:lnTo>
                  <a:lnTo>
                    <a:pt x="141" y="85"/>
                  </a:lnTo>
                  <a:lnTo>
                    <a:pt x="113" y="84"/>
                  </a:lnTo>
                  <a:lnTo>
                    <a:pt x="86" y="82"/>
                  </a:lnTo>
                  <a:lnTo>
                    <a:pt x="62" y="78"/>
                  </a:lnTo>
                  <a:lnTo>
                    <a:pt x="42" y="73"/>
                  </a:lnTo>
                  <a:lnTo>
                    <a:pt x="24" y="65"/>
                  </a:lnTo>
                  <a:lnTo>
                    <a:pt x="11" y="58"/>
                  </a:lnTo>
                  <a:lnTo>
                    <a:pt x="3" y="50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1" y="25"/>
                  </a:lnTo>
                  <a:lnTo>
                    <a:pt x="24" y="18"/>
                  </a:lnTo>
                  <a:lnTo>
                    <a:pt x="42" y="12"/>
                  </a:lnTo>
                  <a:lnTo>
                    <a:pt x="62" y="7"/>
                  </a:lnTo>
                  <a:lnTo>
                    <a:pt x="86" y="3"/>
                  </a:lnTo>
                  <a:lnTo>
                    <a:pt x="113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4F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187157" y="1951410"/>
              <a:ext cx="90487" cy="26988"/>
            </a:xfrm>
            <a:custGeom>
              <a:avLst/>
              <a:gdLst>
                <a:gd name="T0" fmla="*/ 115 w 228"/>
                <a:gd name="T1" fmla="*/ 0 h 69"/>
                <a:gd name="T2" fmla="*/ 137 w 228"/>
                <a:gd name="T3" fmla="*/ 1 h 69"/>
                <a:gd name="T4" fmla="*/ 159 w 228"/>
                <a:gd name="T5" fmla="*/ 3 h 69"/>
                <a:gd name="T6" fmla="*/ 178 w 228"/>
                <a:gd name="T7" fmla="*/ 6 h 69"/>
                <a:gd name="T8" fmla="*/ 195 w 228"/>
                <a:gd name="T9" fmla="*/ 10 h 69"/>
                <a:gd name="T10" fmla="*/ 208 w 228"/>
                <a:gd name="T11" fmla="*/ 15 h 69"/>
                <a:gd name="T12" fmla="*/ 219 w 228"/>
                <a:gd name="T13" fmla="*/ 20 h 69"/>
                <a:gd name="T14" fmla="*/ 226 w 228"/>
                <a:gd name="T15" fmla="*/ 27 h 69"/>
                <a:gd name="T16" fmla="*/ 228 w 228"/>
                <a:gd name="T17" fmla="*/ 34 h 69"/>
                <a:gd name="T18" fmla="*/ 226 w 228"/>
                <a:gd name="T19" fmla="*/ 41 h 69"/>
                <a:gd name="T20" fmla="*/ 219 w 228"/>
                <a:gd name="T21" fmla="*/ 47 h 69"/>
                <a:gd name="T22" fmla="*/ 208 w 228"/>
                <a:gd name="T23" fmla="*/ 53 h 69"/>
                <a:gd name="T24" fmla="*/ 195 w 228"/>
                <a:gd name="T25" fmla="*/ 59 h 69"/>
                <a:gd name="T26" fmla="*/ 178 w 228"/>
                <a:gd name="T27" fmla="*/ 63 h 69"/>
                <a:gd name="T28" fmla="*/ 159 w 228"/>
                <a:gd name="T29" fmla="*/ 66 h 69"/>
                <a:gd name="T30" fmla="*/ 137 w 228"/>
                <a:gd name="T31" fmla="*/ 68 h 69"/>
                <a:gd name="T32" fmla="*/ 115 w 228"/>
                <a:gd name="T33" fmla="*/ 69 h 69"/>
                <a:gd name="T34" fmla="*/ 92 w 228"/>
                <a:gd name="T35" fmla="*/ 68 h 69"/>
                <a:gd name="T36" fmla="*/ 70 w 228"/>
                <a:gd name="T37" fmla="*/ 66 h 69"/>
                <a:gd name="T38" fmla="*/ 51 w 228"/>
                <a:gd name="T39" fmla="*/ 63 h 69"/>
                <a:gd name="T40" fmla="*/ 34 w 228"/>
                <a:gd name="T41" fmla="*/ 59 h 69"/>
                <a:gd name="T42" fmla="*/ 20 w 228"/>
                <a:gd name="T43" fmla="*/ 53 h 69"/>
                <a:gd name="T44" fmla="*/ 10 w 228"/>
                <a:gd name="T45" fmla="*/ 47 h 69"/>
                <a:gd name="T46" fmla="*/ 2 w 228"/>
                <a:gd name="T47" fmla="*/ 41 h 69"/>
                <a:gd name="T48" fmla="*/ 0 w 228"/>
                <a:gd name="T49" fmla="*/ 34 h 69"/>
                <a:gd name="T50" fmla="*/ 2 w 228"/>
                <a:gd name="T51" fmla="*/ 27 h 69"/>
                <a:gd name="T52" fmla="*/ 10 w 228"/>
                <a:gd name="T53" fmla="*/ 20 h 69"/>
                <a:gd name="T54" fmla="*/ 20 w 228"/>
                <a:gd name="T55" fmla="*/ 15 h 69"/>
                <a:gd name="T56" fmla="*/ 34 w 228"/>
                <a:gd name="T57" fmla="*/ 10 h 69"/>
                <a:gd name="T58" fmla="*/ 51 w 228"/>
                <a:gd name="T59" fmla="*/ 6 h 69"/>
                <a:gd name="T60" fmla="*/ 70 w 228"/>
                <a:gd name="T61" fmla="*/ 3 h 69"/>
                <a:gd name="T62" fmla="*/ 92 w 228"/>
                <a:gd name="T63" fmla="*/ 1 h 69"/>
                <a:gd name="T64" fmla="*/ 115 w 228"/>
                <a:gd name="T6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69">
                  <a:moveTo>
                    <a:pt x="115" y="0"/>
                  </a:moveTo>
                  <a:lnTo>
                    <a:pt x="137" y="1"/>
                  </a:lnTo>
                  <a:lnTo>
                    <a:pt x="159" y="3"/>
                  </a:lnTo>
                  <a:lnTo>
                    <a:pt x="178" y="6"/>
                  </a:lnTo>
                  <a:lnTo>
                    <a:pt x="195" y="10"/>
                  </a:lnTo>
                  <a:lnTo>
                    <a:pt x="208" y="15"/>
                  </a:lnTo>
                  <a:lnTo>
                    <a:pt x="219" y="20"/>
                  </a:lnTo>
                  <a:lnTo>
                    <a:pt x="226" y="27"/>
                  </a:lnTo>
                  <a:lnTo>
                    <a:pt x="228" y="34"/>
                  </a:lnTo>
                  <a:lnTo>
                    <a:pt x="226" y="41"/>
                  </a:lnTo>
                  <a:lnTo>
                    <a:pt x="219" y="47"/>
                  </a:lnTo>
                  <a:lnTo>
                    <a:pt x="208" y="53"/>
                  </a:lnTo>
                  <a:lnTo>
                    <a:pt x="195" y="59"/>
                  </a:lnTo>
                  <a:lnTo>
                    <a:pt x="178" y="63"/>
                  </a:lnTo>
                  <a:lnTo>
                    <a:pt x="159" y="66"/>
                  </a:lnTo>
                  <a:lnTo>
                    <a:pt x="137" y="68"/>
                  </a:lnTo>
                  <a:lnTo>
                    <a:pt x="115" y="69"/>
                  </a:lnTo>
                  <a:lnTo>
                    <a:pt x="92" y="68"/>
                  </a:lnTo>
                  <a:lnTo>
                    <a:pt x="70" y="66"/>
                  </a:lnTo>
                  <a:lnTo>
                    <a:pt x="51" y="63"/>
                  </a:lnTo>
                  <a:lnTo>
                    <a:pt x="34" y="59"/>
                  </a:lnTo>
                  <a:lnTo>
                    <a:pt x="20" y="53"/>
                  </a:lnTo>
                  <a:lnTo>
                    <a:pt x="10" y="47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34" y="10"/>
                  </a:lnTo>
                  <a:lnTo>
                    <a:pt x="51" y="6"/>
                  </a:lnTo>
                  <a:lnTo>
                    <a:pt x="70" y="3"/>
                  </a:lnTo>
                  <a:lnTo>
                    <a:pt x="92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076032" y="2065710"/>
              <a:ext cx="301625" cy="57150"/>
            </a:xfrm>
            <a:custGeom>
              <a:avLst/>
              <a:gdLst>
                <a:gd name="T0" fmla="*/ 0 w 759"/>
                <a:gd name="T1" fmla="*/ 0 h 146"/>
                <a:gd name="T2" fmla="*/ 759 w 759"/>
                <a:gd name="T3" fmla="*/ 5 h 146"/>
                <a:gd name="T4" fmla="*/ 759 w 759"/>
                <a:gd name="T5" fmla="*/ 144 h 146"/>
                <a:gd name="T6" fmla="*/ 0 w 759"/>
                <a:gd name="T7" fmla="*/ 146 h 146"/>
                <a:gd name="T8" fmla="*/ 0 w 75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146">
                  <a:moveTo>
                    <a:pt x="0" y="0"/>
                  </a:moveTo>
                  <a:lnTo>
                    <a:pt x="759" y="5"/>
                  </a:lnTo>
                  <a:lnTo>
                    <a:pt x="759" y="144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074444" y="2067297"/>
              <a:ext cx="7937" cy="61913"/>
            </a:xfrm>
            <a:custGeom>
              <a:avLst/>
              <a:gdLst>
                <a:gd name="T0" fmla="*/ 0 w 24"/>
                <a:gd name="T1" fmla="*/ 4 h 154"/>
                <a:gd name="T2" fmla="*/ 0 w 24"/>
                <a:gd name="T3" fmla="*/ 154 h 154"/>
                <a:gd name="T4" fmla="*/ 24 w 24"/>
                <a:gd name="T5" fmla="*/ 143 h 154"/>
                <a:gd name="T6" fmla="*/ 24 w 24"/>
                <a:gd name="T7" fmla="*/ 0 h 154"/>
                <a:gd name="T8" fmla="*/ 0 w 24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4">
                  <a:moveTo>
                    <a:pt x="0" y="4"/>
                  </a:moveTo>
                  <a:lnTo>
                    <a:pt x="0" y="154"/>
                  </a:lnTo>
                  <a:lnTo>
                    <a:pt x="24" y="143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369719" y="2068885"/>
              <a:ext cx="7937" cy="55563"/>
            </a:xfrm>
            <a:custGeom>
              <a:avLst/>
              <a:gdLst>
                <a:gd name="T0" fmla="*/ 0 w 20"/>
                <a:gd name="T1" fmla="*/ 0 h 139"/>
                <a:gd name="T2" fmla="*/ 0 w 20"/>
                <a:gd name="T3" fmla="*/ 135 h 139"/>
                <a:gd name="T4" fmla="*/ 20 w 20"/>
                <a:gd name="T5" fmla="*/ 139 h 139"/>
                <a:gd name="T6" fmla="*/ 20 w 20"/>
                <a:gd name="T7" fmla="*/ 3 h 139"/>
                <a:gd name="T8" fmla="*/ 0 w 20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9">
                  <a:moveTo>
                    <a:pt x="0" y="0"/>
                  </a:moveTo>
                  <a:lnTo>
                    <a:pt x="0" y="135"/>
                  </a:lnTo>
                  <a:lnTo>
                    <a:pt x="20" y="139"/>
                  </a:lnTo>
                  <a:lnTo>
                    <a:pt x="2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080794" y="2065710"/>
              <a:ext cx="296862" cy="12700"/>
            </a:xfrm>
            <a:custGeom>
              <a:avLst/>
              <a:gdLst>
                <a:gd name="T0" fmla="*/ 0 w 744"/>
                <a:gd name="T1" fmla="*/ 28 h 32"/>
                <a:gd name="T2" fmla="*/ 744 w 744"/>
                <a:gd name="T3" fmla="*/ 32 h 32"/>
                <a:gd name="T4" fmla="*/ 743 w 744"/>
                <a:gd name="T5" fmla="*/ 0 h 32"/>
                <a:gd name="T6" fmla="*/ 4 w 744"/>
                <a:gd name="T7" fmla="*/ 0 h 32"/>
                <a:gd name="T8" fmla="*/ 0 w 744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32">
                  <a:moveTo>
                    <a:pt x="0" y="28"/>
                  </a:moveTo>
                  <a:lnTo>
                    <a:pt x="744" y="32"/>
                  </a:lnTo>
                  <a:lnTo>
                    <a:pt x="743" y="0"/>
                  </a:lnTo>
                  <a:lnTo>
                    <a:pt x="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080794" y="2067297"/>
              <a:ext cx="292100" cy="7938"/>
            </a:xfrm>
            <a:custGeom>
              <a:avLst/>
              <a:gdLst>
                <a:gd name="T0" fmla="*/ 0 w 734"/>
                <a:gd name="T1" fmla="*/ 16 h 18"/>
                <a:gd name="T2" fmla="*/ 729 w 734"/>
                <a:gd name="T3" fmla="*/ 18 h 18"/>
                <a:gd name="T4" fmla="*/ 734 w 734"/>
                <a:gd name="T5" fmla="*/ 0 h 18"/>
                <a:gd name="T6" fmla="*/ 4 w 734"/>
                <a:gd name="T7" fmla="*/ 0 h 18"/>
                <a:gd name="T8" fmla="*/ 0 w 734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8">
                  <a:moveTo>
                    <a:pt x="0" y="16"/>
                  </a:moveTo>
                  <a:lnTo>
                    <a:pt x="729" y="18"/>
                  </a:lnTo>
                  <a:lnTo>
                    <a:pt x="734" y="0"/>
                  </a:lnTo>
                  <a:lnTo>
                    <a:pt x="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080794" y="2070472"/>
              <a:ext cx="290512" cy="1588"/>
            </a:xfrm>
            <a:custGeom>
              <a:avLst/>
              <a:gdLst>
                <a:gd name="T0" fmla="*/ 0 w 729"/>
                <a:gd name="T1" fmla="*/ 5 h 6"/>
                <a:gd name="T2" fmla="*/ 729 w 729"/>
                <a:gd name="T3" fmla="*/ 6 h 6"/>
                <a:gd name="T4" fmla="*/ 729 w 729"/>
                <a:gd name="T5" fmla="*/ 0 h 6"/>
                <a:gd name="T6" fmla="*/ 4 w 729"/>
                <a:gd name="T7" fmla="*/ 0 h 6"/>
                <a:gd name="T8" fmla="*/ 0 w 72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6">
                  <a:moveTo>
                    <a:pt x="0" y="5"/>
                  </a:moveTo>
                  <a:lnTo>
                    <a:pt x="729" y="6"/>
                  </a:lnTo>
                  <a:lnTo>
                    <a:pt x="72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0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839494" y="2081585"/>
              <a:ext cx="242887" cy="7938"/>
            </a:xfrm>
            <a:custGeom>
              <a:avLst/>
              <a:gdLst>
                <a:gd name="T0" fmla="*/ 4 w 613"/>
                <a:gd name="T1" fmla="*/ 0 h 19"/>
                <a:gd name="T2" fmla="*/ 613 w 613"/>
                <a:gd name="T3" fmla="*/ 0 h 19"/>
                <a:gd name="T4" fmla="*/ 613 w 613"/>
                <a:gd name="T5" fmla="*/ 19 h 19"/>
                <a:gd name="T6" fmla="*/ 0 w 613"/>
                <a:gd name="T7" fmla="*/ 15 h 19"/>
                <a:gd name="T8" fmla="*/ 4 w 6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9">
                  <a:moveTo>
                    <a:pt x="4" y="0"/>
                  </a:moveTo>
                  <a:lnTo>
                    <a:pt x="613" y="0"/>
                  </a:lnTo>
                  <a:lnTo>
                    <a:pt x="613" y="19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384007" y="2081585"/>
              <a:ext cx="233362" cy="7938"/>
            </a:xfrm>
            <a:custGeom>
              <a:avLst/>
              <a:gdLst>
                <a:gd name="T0" fmla="*/ 4 w 586"/>
                <a:gd name="T1" fmla="*/ 0 h 19"/>
                <a:gd name="T2" fmla="*/ 586 w 586"/>
                <a:gd name="T3" fmla="*/ 0 h 19"/>
                <a:gd name="T4" fmla="*/ 586 w 586"/>
                <a:gd name="T5" fmla="*/ 19 h 19"/>
                <a:gd name="T6" fmla="*/ 0 w 586"/>
                <a:gd name="T7" fmla="*/ 15 h 19"/>
                <a:gd name="T8" fmla="*/ 4 w 58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19">
                  <a:moveTo>
                    <a:pt x="4" y="0"/>
                  </a:moveTo>
                  <a:lnTo>
                    <a:pt x="586" y="0"/>
                  </a:lnTo>
                  <a:lnTo>
                    <a:pt x="586" y="19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314157" y="2086347"/>
              <a:ext cx="17462" cy="9525"/>
            </a:xfrm>
            <a:custGeom>
              <a:avLst/>
              <a:gdLst>
                <a:gd name="T0" fmla="*/ 20 w 42"/>
                <a:gd name="T1" fmla="*/ 0 h 26"/>
                <a:gd name="T2" fmla="*/ 28 w 42"/>
                <a:gd name="T3" fmla="*/ 1 h 26"/>
                <a:gd name="T4" fmla="*/ 36 w 42"/>
                <a:gd name="T5" fmla="*/ 4 h 26"/>
                <a:gd name="T6" fmla="*/ 40 w 42"/>
                <a:gd name="T7" fmla="*/ 8 h 26"/>
                <a:gd name="T8" fmla="*/ 42 w 42"/>
                <a:gd name="T9" fmla="*/ 14 h 26"/>
                <a:gd name="T10" fmla="*/ 40 w 42"/>
                <a:gd name="T11" fmla="*/ 18 h 26"/>
                <a:gd name="T12" fmla="*/ 36 w 42"/>
                <a:gd name="T13" fmla="*/ 22 h 26"/>
                <a:gd name="T14" fmla="*/ 28 w 42"/>
                <a:gd name="T15" fmla="*/ 25 h 26"/>
                <a:gd name="T16" fmla="*/ 20 w 42"/>
                <a:gd name="T17" fmla="*/ 26 h 26"/>
                <a:gd name="T18" fmla="*/ 12 w 42"/>
                <a:gd name="T19" fmla="*/ 25 h 26"/>
                <a:gd name="T20" fmla="*/ 6 w 42"/>
                <a:gd name="T21" fmla="*/ 22 h 26"/>
                <a:gd name="T22" fmla="*/ 2 w 42"/>
                <a:gd name="T23" fmla="*/ 18 h 26"/>
                <a:gd name="T24" fmla="*/ 0 w 42"/>
                <a:gd name="T25" fmla="*/ 14 h 26"/>
                <a:gd name="T26" fmla="*/ 2 w 42"/>
                <a:gd name="T27" fmla="*/ 8 h 26"/>
                <a:gd name="T28" fmla="*/ 6 w 42"/>
                <a:gd name="T29" fmla="*/ 4 h 26"/>
                <a:gd name="T30" fmla="*/ 12 w 42"/>
                <a:gd name="T31" fmla="*/ 1 h 26"/>
                <a:gd name="T32" fmla="*/ 20 w 42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">
                  <a:moveTo>
                    <a:pt x="20" y="0"/>
                  </a:moveTo>
                  <a:lnTo>
                    <a:pt x="28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2" y="14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28" y="25"/>
                  </a:lnTo>
                  <a:lnTo>
                    <a:pt x="20" y="26"/>
                  </a:lnTo>
                  <a:lnTo>
                    <a:pt x="12" y="25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C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122069" y="2086347"/>
              <a:ext cx="15875" cy="9525"/>
            </a:xfrm>
            <a:custGeom>
              <a:avLst/>
              <a:gdLst>
                <a:gd name="T0" fmla="*/ 20 w 41"/>
                <a:gd name="T1" fmla="*/ 0 h 25"/>
                <a:gd name="T2" fmla="*/ 28 w 41"/>
                <a:gd name="T3" fmla="*/ 1 h 25"/>
                <a:gd name="T4" fmla="*/ 35 w 41"/>
                <a:gd name="T5" fmla="*/ 3 h 25"/>
                <a:gd name="T6" fmla="*/ 39 w 41"/>
                <a:gd name="T7" fmla="*/ 7 h 25"/>
                <a:gd name="T8" fmla="*/ 41 w 41"/>
                <a:gd name="T9" fmla="*/ 13 h 25"/>
                <a:gd name="T10" fmla="*/ 39 w 41"/>
                <a:gd name="T11" fmla="*/ 18 h 25"/>
                <a:gd name="T12" fmla="*/ 35 w 41"/>
                <a:gd name="T13" fmla="*/ 22 h 25"/>
                <a:gd name="T14" fmla="*/ 28 w 41"/>
                <a:gd name="T15" fmla="*/ 24 h 25"/>
                <a:gd name="T16" fmla="*/ 20 w 41"/>
                <a:gd name="T17" fmla="*/ 25 h 25"/>
                <a:gd name="T18" fmla="*/ 12 w 41"/>
                <a:gd name="T19" fmla="*/ 24 h 25"/>
                <a:gd name="T20" fmla="*/ 6 w 41"/>
                <a:gd name="T21" fmla="*/ 22 h 25"/>
                <a:gd name="T22" fmla="*/ 2 w 41"/>
                <a:gd name="T23" fmla="*/ 18 h 25"/>
                <a:gd name="T24" fmla="*/ 0 w 41"/>
                <a:gd name="T25" fmla="*/ 13 h 25"/>
                <a:gd name="T26" fmla="*/ 2 w 41"/>
                <a:gd name="T27" fmla="*/ 7 h 25"/>
                <a:gd name="T28" fmla="*/ 6 w 41"/>
                <a:gd name="T29" fmla="*/ 3 h 25"/>
                <a:gd name="T30" fmla="*/ 12 w 41"/>
                <a:gd name="T31" fmla="*/ 1 h 25"/>
                <a:gd name="T32" fmla="*/ 20 w 41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0" y="0"/>
                  </a:moveTo>
                  <a:lnTo>
                    <a:pt x="28" y="1"/>
                  </a:lnTo>
                  <a:lnTo>
                    <a:pt x="35" y="3"/>
                  </a:lnTo>
                  <a:lnTo>
                    <a:pt x="39" y="7"/>
                  </a:lnTo>
                  <a:lnTo>
                    <a:pt x="41" y="13"/>
                  </a:lnTo>
                  <a:lnTo>
                    <a:pt x="39" y="18"/>
                  </a:lnTo>
                  <a:lnTo>
                    <a:pt x="35" y="22"/>
                  </a:lnTo>
                  <a:lnTo>
                    <a:pt x="28" y="24"/>
                  </a:lnTo>
                  <a:lnTo>
                    <a:pt x="20" y="25"/>
                  </a:lnTo>
                  <a:lnTo>
                    <a:pt x="12" y="24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C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093494" y="2089522"/>
              <a:ext cx="15875" cy="11113"/>
            </a:xfrm>
            <a:custGeom>
              <a:avLst/>
              <a:gdLst>
                <a:gd name="T0" fmla="*/ 22 w 41"/>
                <a:gd name="T1" fmla="*/ 0 h 24"/>
                <a:gd name="T2" fmla="*/ 29 w 41"/>
                <a:gd name="T3" fmla="*/ 1 h 24"/>
                <a:gd name="T4" fmla="*/ 34 w 41"/>
                <a:gd name="T5" fmla="*/ 3 h 24"/>
                <a:gd name="T6" fmla="*/ 39 w 41"/>
                <a:gd name="T7" fmla="*/ 7 h 24"/>
                <a:gd name="T8" fmla="*/ 41 w 41"/>
                <a:gd name="T9" fmla="*/ 12 h 24"/>
                <a:gd name="T10" fmla="*/ 39 w 41"/>
                <a:gd name="T11" fmla="*/ 17 h 24"/>
                <a:gd name="T12" fmla="*/ 34 w 41"/>
                <a:gd name="T13" fmla="*/ 21 h 24"/>
                <a:gd name="T14" fmla="*/ 29 w 41"/>
                <a:gd name="T15" fmla="*/ 23 h 24"/>
                <a:gd name="T16" fmla="*/ 22 w 41"/>
                <a:gd name="T17" fmla="*/ 24 h 24"/>
                <a:gd name="T18" fmla="*/ 14 w 41"/>
                <a:gd name="T19" fmla="*/ 23 h 24"/>
                <a:gd name="T20" fmla="*/ 7 w 41"/>
                <a:gd name="T21" fmla="*/ 21 h 24"/>
                <a:gd name="T22" fmla="*/ 3 w 41"/>
                <a:gd name="T23" fmla="*/ 17 h 24"/>
                <a:gd name="T24" fmla="*/ 0 w 41"/>
                <a:gd name="T25" fmla="*/ 12 h 24"/>
                <a:gd name="T26" fmla="*/ 3 w 41"/>
                <a:gd name="T27" fmla="*/ 7 h 24"/>
                <a:gd name="T28" fmla="*/ 7 w 41"/>
                <a:gd name="T29" fmla="*/ 3 h 24"/>
                <a:gd name="T30" fmla="*/ 14 w 41"/>
                <a:gd name="T31" fmla="*/ 1 h 24"/>
                <a:gd name="T32" fmla="*/ 22 w 41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9" y="1"/>
                  </a:lnTo>
                  <a:lnTo>
                    <a:pt x="34" y="3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39" y="17"/>
                  </a:lnTo>
                  <a:lnTo>
                    <a:pt x="34" y="21"/>
                  </a:lnTo>
                  <a:lnTo>
                    <a:pt x="29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4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C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317332" y="2087935"/>
              <a:ext cx="9525" cy="6350"/>
            </a:xfrm>
            <a:custGeom>
              <a:avLst/>
              <a:gdLst>
                <a:gd name="T0" fmla="*/ 13 w 26"/>
                <a:gd name="T1" fmla="*/ 0 h 17"/>
                <a:gd name="T2" fmla="*/ 18 w 26"/>
                <a:gd name="T3" fmla="*/ 1 h 17"/>
                <a:gd name="T4" fmla="*/ 22 w 26"/>
                <a:gd name="T5" fmla="*/ 2 h 17"/>
                <a:gd name="T6" fmla="*/ 25 w 26"/>
                <a:gd name="T7" fmla="*/ 5 h 17"/>
                <a:gd name="T8" fmla="*/ 26 w 26"/>
                <a:gd name="T9" fmla="*/ 9 h 17"/>
                <a:gd name="T10" fmla="*/ 25 w 26"/>
                <a:gd name="T11" fmla="*/ 12 h 17"/>
                <a:gd name="T12" fmla="*/ 22 w 26"/>
                <a:gd name="T13" fmla="*/ 14 h 17"/>
                <a:gd name="T14" fmla="*/ 18 w 26"/>
                <a:gd name="T15" fmla="*/ 16 h 17"/>
                <a:gd name="T16" fmla="*/ 13 w 26"/>
                <a:gd name="T17" fmla="*/ 17 h 17"/>
                <a:gd name="T18" fmla="*/ 8 w 26"/>
                <a:gd name="T19" fmla="*/ 16 h 17"/>
                <a:gd name="T20" fmla="*/ 4 w 26"/>
                <a:gd name="T21" fmla="*/ 14 h 17"/>
                <a:gd name="T22" fmla="*/ 1 w 26"/>
                <a:gd name="T23" fmla="*/ 12 h 17"/>
                <a:gd name="T24" fmla="*/ 0 w 26"/>
                <a:gd name="T25" fmla="*/ 9 h 17"/>
                <a:gd name="T26" fmla="*/ 1 w 26"/>
                <a:gd name="T27" fmla="*/ 5 h 17"/>
                <a:gd name="T28" fmla="*/ 4 w 26"/>
                <a:gd name="T29" fmla="*/ 2 h 17"/>
                <a:gd name="T30" fmla="*/ 8 w 26"/>
                <a:gd name="T31" fmla="*/ 1 h 17"/>
                <a:gd name="T32" fmla="*/ 13 w 26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13" y="0"/>
                  </a:moveTo>
                  <a:lnTo>
                    <a:pt x="18" y="1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3" y="17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23657" y="2087935"/>
              <a:ext cx="11112" cy="7938"/>
            </a:xfrm>
            <a:custGeom>
              <a:avLst/>
              <a:gdLst>
                <a:gd name="T0" fmla="*/ 13 w 28"/>
                <a:gd name="T1" fmla="*/ 0 h 18"/>
                <a:gd name="T2" fmla="*/ 19 w 28"/>
                <a:gd name="T3" fmla="*/ 1 h 18"/>
                <a:gd name="T4" fmla="*/ 23 w 28"/>
                <a:gd name="T5" fmla="*/ 2 h 18"/>
                <a:gd name="T6" fmla="*/ 26 w 28"/>
                <a:gd name="T7" fmla="*/ 6 h 18"/>
                <a:gd name="T8" fmla="*/ 28 w 28"/>
                <a:gd name="T9" fmla="*/ 9 h 18"/>
                <a:gd name="T10" fmla="*/ 26 w 28"/>
                <a:gd name="T11" fmla="*/ 13 h 18"/>
                <a:gd name="T12" fmla="*/ 23 w 28"/>
                <a:gd name="T13" fmla="*/ 15 h 18"/>
                <a:gd name="T14" fmla="*/ 19 w 28"/>
                <a:gd name="T15" fmla="*/ 17 h 18"/>
                <a:gd name="T16" fmla="*/ 13 w 28"/>
                <a:gd name="T17" fmla="*/ 18 h 18"/>
                <a:gd name="T18" fmla="*/ 8 w 28"/>
                <a:gd name="T19" fmla="*/ 17 h 18"/>
                <a:gd name="T20" fmla="*/ 4 w 28"/>
                <a:gd name="T21" fmla="*/ 15 h 18"/>
                <a:gd name="T22" fmla="*/ 1 w 28"/>
                <a:gd name="T23" fmla="*/ 13 h 18"/>
                <a:gd name="T24" fmla="*/ 0 w 28"/>
                <a:gd name="T25" fmla="*/ 9 h 18"/>
                <a:gd name="T26" fmla="*/ 1 w 28"/>
                <a:gd name="T27" fmla="*/ 6 h 18"/>
                <a:gd name="T28" fmla="*/ 4 w 28"/>
                <a:gd name="T29" fmla="*/ 2 h 18"/>
                <a:gd name="T30" fmla="*/ 8 w 28"/>
                <a:gd name="T31" fmla="*/ 1 h 18"/>
                <a:gd name="T32" fmla="*/ 13 w 28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9" y="1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6" y="13"/>
                  </a:lnTo>
                  <a:lnTo>
                    <a:pt x="23" y="15"/>
                  </a:lnTo>
                  <a:lnTo>
                    <a:pt x="19" y="17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095082" y="2091110"/>
              <a:ext cx="11112" cy="6350"/>
            </a:xfrm>
            <a:custGeom>
              <a:avLst/>
              <a:gdLst>
                <a:gd name="T0" fmla="*/ 14 w 26"/>
                <a:gd name="T1" fmla="*/ 0 h 15"/>
                <a:gd name="T2" fmla="*/ 18 w 26"/>
                <a:gd name="T3" fmla="*/ 1 h 15"/>
                <a:gd name="T4" fmla="*/ 22 w 26"/>
                <a:gd name="T5" fmla="*/ 2 h 15"/>
                <a:gd name="T6" fmla="*/ 25 w 26"/>
                <a:gd name="T7" fmla="*/ 5 h 15"/>
                <a:gd name="T8" fmla="*/ 26 w 26"/>
                <a:gd name="T9" fmla="*/ 8 h 15"/>
                <a:gd name="T10" fmla="*/ 25 w 26"/>
                <a:gd name="T11" fmla="*/ 11 h 15"/>
                <a:gd name="T12" fmla="*/ 22 w 26"/>
                <a:gd name="T13" fmla="*/ 13 h 15"/>
                <a:gd name="T14" fmla="*/ 18 w 26"/>
                <a:gd name="T15" fmla="*/ 15 h 15"/>
                <a:gd name="T16" fmla="*/ 14 w 26"/>
                <a:gd name="T17" fmla="*/ 15 h 15"/>
                <a:gd name="T18" fmla="*/ 8 w 26"/>
                <a:gd name="T19" fmla="*/ 15 h 15"/>
                <a:gd name="T20" fmla="*/ 4 w 26"/>
                <a:gd name="T21" fmla="*/ 13 h 15"/>
                <a:gd name="T22" fmla="*/ 1 w 26"/>
                <a:gd name="T23" fmla="*/ 11 h 15"/>
                <a:gd name="T24" fmla="*/ 0 w 26"/>
                <a:gd name="T25" fmla="*/ 8 h 15"/>
                <a:gd name="T26" fmla="*/ 1 w 26"/>
                <a:gd name="T27" fmla="*/ 5 h 15"/>
                <a:gd name="T28" fmla="*/ 4 w 26"/>
                <a:gd name="T29" fmla="*/ 2 h 15"/>
                <a:gd name="T30" fmla="*/ 8 w 26"/>
                <a:gd name="T31" fmla="*/ 1 h 15"/>
                <a:gd name="T32" fmla="*/ 14 w 26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5">
                  <a:moveTo>
                    <a:pt x="14" y="0"/>
                  </a:moveTo>
                  <a:lnTo>
                    <a:pt x="18" y="1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318919" y="2089522"/>
              <a:ext cx="6350" cy="3175"/>
            </a:xfrm>
            <a:custGeom>
              <a:avLst/>
              <a:gdLst>
                <a:gd name="T0" fmla="*/ 7 w 14"/>
                <a:gd name="T1" fmla="*/ 0 h 10"/>
                <a:gd name="T2" fmla="*/ 10 w 14"/>
                <a:gd name="T3" fmla="*/ 0 h 10"/>
                <a:gd name="T4" fmla="*/ 12 w 14"/>
                <a:gd name="T5" fmla="*/ 1 h 10"/>
                <a:gd name="T6" fmla="*/ 13 w 14"/>
                <a:gd name="T7" fmla="*/ 4 h 10"/>
                <a:gd name="T8" fmla="*/ 14 w 14"/>
                <a:gd name="T9" fmla="*/ 5 h 10"/>
                <a:gd name="T10" fmla="*/ 13 w 14"/>
                <a:gd name="T11" fmla="*/ 7 h 10"/>
                <a:gd name="T12" fmla="*/ 12 w 14"/>
                <a:gd name="T13" fmla="*/ 9 h 10"/>
                <a:gd name="T14" fmla="*/ 10 w 14"/>
                <a:gd name="T15" fmla="*/ 10 h 10"/>
                <a:gd name="T16" fmla="*/ 7 w 14"/>
                <a:gd name="T17" fmla="*/ 10 h 10"/>
                <a:gd name="T18" fmla="*/ 4 w 14"/>
                <a:gd name="T19" fmla="*/ 10 h 10"/>
                <a:gd name="T20" fmla="*/ 2 w 14"/>
                <a:gd name="T21" fmla="*/ 9 h 10"/>
                <a:gd name="T22" fmla="*/ 1 w 14"/>
                <a:gd name="T23" fmla="*/ 7 h 10"/>
                <a:gd name="T24" fmla="*/ 0 w 14"/>
                <a:gd name="T25" fmla="*/ 5 h 10"/>
                <a:gd name="T26" fmla="*/ 1 w 14"/>
                <a:gd name="T27" fmla="*/ 4 h 10"/>
                <a:gd name="T28" fmla="*/ 2 w 14"/>
                <a:gd name="T29" fmla="*/ 1 h 10"/>
                <a:gd name="T30" fmla="*/ 4 w 14"/>
                <a:gd name="T31" fmla="*/ 0 h 10"/>
                <a:gd name="T32" fmla="*/ 7 w 14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0">
                  <a:moveTo>
                    <a:pt x="7" y="0"/>
                  </a:moveTo>
                  <a:lnTo>
                    <a:pt x="10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126832" y="2089522"/>
              <a:ext cx="6350" cy="3175"/>
            </a:xfrm>
            <a:custGeom>
              <a:avLst/>
              <a:gdLst>
                <a:gd name="T0" fmla="*/ 7 w 14"/>
                <a:gd name="T1" fmla="*/ 0 h 8"/>
                <a:gd name="T2" fmla="*/ 10 w 14"/>
                <a:gd name="T3" fmla="*/ 0 h 8"/>
                <a:gd name="T4" fmla="*/ 12 w 14"/>
                <a:gd name="T5" fmla="*/ 1 h 8"/>
                <a:gd name="T6" fmla="*/ 13 w 14"/>
                <a:gd name="T7" fmla="*/ 3 h 8"/>
                <a:gd name="T8" fmla="*/ 14 w 14"/>
                <a:gd name="T9" fmla="*/ 4 h 8"/>
                <a:gd name="T10" fmla="*/ 13 w 14"/>
                <a:gd name="T11" fmla="*/ 5 h 8"/>
                <a:gd name="T12" fmla="*/ 12 w 14"/>
                <a:gd name="T13" fmla="*/ 7 h 8"/>
                <a:gd name="T14" fmla="*/ 10 w 14"/>
                <a:gd name="T15" fmla="*/ 8 h 8"/>
                <a:gd name="T16" fmla="*/ 7 w 14"/>
                <a:gd name="T17" fmla="*/ 8 h 8"/>
                <a:gd name="T18" fmla="*/ 4 w 14"/>
                <a:gd name="T19" fmla="*/ 8 h 8"/>
                <a:gd name="T20" fmla="*/ 2 w 14"/>
                <a:gd name="T21" fmla="*/ 7 h 8"/>
                <a:gd name="T22" fmla="*/ 1 w 14"/>
                <a:gd name="T23" fmla="*/ 5 h 8"/>
                <a:gd name="T24" fmla="*/ 0 w 14"/>
                <a:gd name="T25" fmla="*/ 4 h 8"/>
                <a:gd name="T26" fmla="*/ 1 w 14"/>
                <a:gd name="T27" fmla="*/ 3 h 8"/>
                <a:gd name="T28" fmla="*/ 2 w 14"/>
                <a:gd name="T29" fmla="*/ 1 h 8"/>
                <a:gd name="T30" fmla="*/ 4 w 14"/>
                <a:gd name="T31" fmla="*/ 0 h 8"/>
                <a:gd name="T32" fmla="*/ 7 w 14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8">
                  <a:moveTo>
                    <a:pt x="7" y="0"/>
                  </a:move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098257" y="2092697"/>
              <a:ext cx="4762" cy="3175"/>
            </a:xfrm>
            <a:custGeom>
              <a:avLst/>
              <a:gdLst>
                <a:gd name="T0" fmla="*/ 8 w 13"/>
                <a:gd name="T1" fmla="*/ 0 h 8"/>
                <a:gd name="T2" fmla="*/ 10 w 13"/>
                <a:gd name="T3" fmla="*/ 0 h 8"/>
                <a:gd name="T4" fmla="*/ 11 w 13"/>
                <a:gd name="T5" fmla="*/ 1 h 8"/>
                <a:gd name="T6" fmla="*/ 13 w 13"/>
                <a:gd name="T7" fmla="*/ 3 h 8"/>
                <a:gd name="T8" fmla="*/ 13 w 13"/>
                <a:gd name="T9" fmla="*/ 4 h 8"/>
                <a:gd name="T10" fmla="*/ 13 w 13"/>
                <a:gd name="T11" fmla="*/ 5 h 8"/>
                <a:gd name="T12" fmla="*/ 11 w 13"/>
                <a:gd name="T13" fmla="*/ 7 h 8"/>
                <a:gd name="T14" fmla="*/ 10 w 13"/>
                <a:gd name="T15" fmla="*/ 8 h 8"/>
                <a:gd name="T16" fmla="*/ 8 w 13"/>
                <a:gd name="T17" fmla="*/ 8 h 8"/>
                <a:gd name="T18" fmla="*/ 5 w 13"/>
                <a:gd name="T19" fmla="*/ 8 h 8"/>
                <a:gd name="T20" fmla="*/ 2 w 13"/>
                <a:gd name="T21" fmla="*/ 7 h 8"/>
                <a:gd name="T22" fmla="*/ 1 w 13"/>
                <a:gd name="T23" fmla="*/ 5 h 8"/>
                <a:gd name="T24" fmla="*/ 0 w 13"/>
                <a:gd name="T25" fmla="*/ 4 h 8"/>
                <a:gd name="T26" fmla="*/ 1 w 13"/>
                <a:gd name="T27" fmla="*/ 3 h 8"/>
                <a:gd name="T28" fmla="*/ 2 w 13"/>
                <a:gd name="T29" fmla="*/ 1 h 8"/>
                <a:gd name="T30" fmla="*/ 5 w 13"/>
                <a:gd name="T31" fmla="*/ 0 h 8"/>
                <a:gd name="T32" fmla="*/ 8 w 13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5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268119" y="2086347"/>
              <a:ext cx="30162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5217319" y="2086347"/>
              <a:ext cx="30162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5161757" y="2084760"/>
              <a:ext cx="31750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5268119" y="2099047"/>
              <a:ext cx="30162" cy="4763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5217319" y="2099047"/>
              <a:ext cx="30162" cy="4763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5161757" y="2097460"/>
              <a:ext cx="31750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5268119" y="2110160"/>
              <a:ext cx="30162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5217319" y="2110160"/>
              <a:ext cx="30162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5161757" y="2110160"/>
              <a:ext cx="31750" cy="6350"/>
            </a:xfrm>
            <a:prstGeom prst="rect">
              <a:avLst/>
            </a:prstGeom>
            <a:solidFill>
              <a:srgbClr val="606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5268119" y="2084760"/>
              <a:ext cx="30162" cy="4763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217319" y="2084760"/>
              <a:ext cx="30162" cy="4763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161757" y="2083172"/>
              <a:ext cx="31750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5268119" y="2095872"/>
              <a:ext cx="30162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5217319" y="2095872"/>
              <a:ext cx="30162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5161757" y="2095872"/>
              <a:ext cx="31750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5268119" y="2108572"/>
              <a:ext cx="30162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5217319" y="2108572"/>
              <a:ext cx="30162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5161757" y="2108572"/>
              <a:ext cx="31750" cy="6350"/>
            </a:xfrm>
            <a:prstGeom prst="rect">
              <a:avLst/>
            </a:pr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78" name="グループ化 77"/>
            <p:cNvGrpSpPr/>
            <p:nvPr/>
          </p:nvGrpSpPr>
          <p:grpSpPr>
            <a:xfrm>
              <a:off x="5344321" y="1654548"/>
              <a:ext cx="36512" cy="201613"/>
              <a:chOff x="5353050" y="1659310"/>
              <a:chExt cx="36512" cy="201613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5353050" y="1659310"/>
                <a:ext cx="36512" cy="201613"/>
              </a:xfrm>
              <a:custGeom>
                <a:avLst/>
                <a:gdLst>
                  <a:gd name="T0" fmla="*/ 0 w 92"/>
                  <a:gd name="T1" fmla="*/ 470 h 506"/>
                  <a:gd name="T2" fmla="*/ 17 w 92"/>
                  <a:gd name="T3" fmla="*/ 17 h 506"/>
                  <a:gd name="T4" fmla="*/ 24 w 92"/>
                  <a:gd name="T5" fmla="*/ 10 h 506"/>
                  <a:gd name="T6" fmla="*/ 33 w 92"/>
                  <a:gd name="T7" fmla="*/ 5 h 506"/>
                  <a:gd name="T8" fmla="*/ 44 w 92"/>
                  <a:gd name="T9" fmla="*/ 1 h 506"/>
                  <a:gd name="T10" fmla="*/ 54 w 92"/>
                  <a:gd name="T11" fmla="*/ 0 h 506"/>
                  <a:gd name="T12" fmla="*/ 65 w 92"/>
                  <a:gd name="T13" fmla="*/ 1 h 506"/>
                  <a:gd name="T14" fmla="*/ 76 w 92"/>
                  <a:gd name="T15" fmla="*/ 5 h 506"/>
                  <a:gd name="T16" fmla="*/ 85 w 92"/>
                  <a:gd name="T17" fmla="*/ 13 h 506"/>
                  <a:gd name="T18" fmla="*/ 92 w 92"/>
                  <a:gd name="T19" fmla="*/ 25 h 506"/>
                  <a:gd name="T20" fmla="*/ 92 w 92"/>
                  <a:gd name="T21" fmla="*/ 506 h 506"/>
                  <a:gd name="T22" fmla="*/ 0 w 92"/>
                  <a:gd name="T23" fmla="*/ 506 h 506"/>
                  <a:gd name="T24" fmla="*/ 0 w 92"/>
                  <a:gd name="T25" fmla="*/ 47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506">
                    <a:moveTo>
                      <a:pt x="0" y="470"/>
                    </a:moveTo>
                    <a:lnTo>
                      <a:pt x="17" y="17"/>
                    </a:lnTo>
                    <a:lnTo>
                      <a:pt x="24" y="10"/>
                    </a:lnTo>
                    <a:lnTo>
                      <a:pt x="33" y="5"/>
                    </a:lnTo>
                    <a:lnTo>
                      <a:pt x="44" y="1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6" y="5"/>
                    </a:lnTo>
                    <a:lnTo>
                      <a:pt x="85" y="13"/>
                    </a:lnTo>
                    <a:lnTo>
                      <a:pt x="92" y="25"/>
                    </a:lnTo>
                    <a:lnTo>
                      <a:pt x="92" y="506"/>
                    </a:lnTo>
                    <a:lnTo>
                      <a:pt x="0" y="506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>
                <a:off x="5359400" y="1667247"/>
                <a:ext cx="23812" cy="193675"/>
              </a:xfrm>
              <a:custGeom>
                <a:avLst/>
                <a:gdLst>
                  <a:gd name="T0" fmla="*/ 0 w 59"/>
                  <a:gd name="T1" fmla="*/ 453 h 489"/>
                  <a:gd name="T2" fmla="*/ 16 w 59"/>
                  <a:gd name="T3" fmla="*/ 0 h 489"/>
                  <a:gd name="T4" fmla="*/ 34 w 59"/>
                  <a:gd name="T5" fmla="*/ 0 h 489"/>
                  <a:gd name="T6" fmla="*/ 59 w 59"/>
                  <a:gd name="T7" fmla="*/ 3 h 489"/>
                  <a:gd name="T8" fmla="*/ 50 w 59"/>
                  <a:gd name="T9" fmla="*/ 489 h 489"/>
                  <a:gd name="T10" fmla="*/ 0 w 59"/>
                  <a:gd name="T11" fmla="*/ 489 h 489"/>
                  <a:gd name="T12" fmla="*/ 0 w 59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489">
                    <a:moveTo>
                      <a:pt x="0" y="453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59" y="3"/>
                    </a:lnTo>
                    <a:lnTo>
                      <a:pt x="50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3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5367337" y="1667247"/>
                <a:ext cx="12700" cy="193675"/>
              </a:xfrm>
              <a:custGeom>
                <a:avLst/>
                <a:gdLst>
                  <a:gd name="T0" fmla="*/ 0 w 34"/>
                  <a:gd name="T1" fmla="*/ 453 h 489"/>
                  <a:gd name="T2" fmla="*/ 17 w 34"/>
                  <a:gd name="T3" fmla="*/ 25 h 489"/>
                  <a:gd name="T4" fmla="*/ 18 w 34"/>
                  <a:gd name="T5" fmla="*/ 0 h 489"/>
                  <a:gd name="T6" fmla="*/ 34 w 34"/>
                  <a:gd name="T7" fmla="*/ 19 h 489"/>
                  <a:gd name="T8" fmla="*/ 18 w 34"/>
                  <a:gd name="T9" fmla="*/ 489 h 489"/>
                  <a:gd name="T10" fmla="*/ 0 w 34"/>
                  <a:gd name="T11" fmla="*/ 489 h 489"/>
                  <a:gd name="T12" fmla="*/ 0 w 34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9">
                    <a:moveTo>
                      <a:pt x="0" y="453"/>
                    </a:moveTo>
                    <a:lnTo>
                      <a:pt x="17" y="25"/>
                    </a:lnTo>
                    <a:lnTo>
                      <a:pt x="18" y="0"/>
                    </a:lnTo>
                    <a:lnTo>
                      <a:pt x="34" y="19"/>
                    </a:lnTo>
                    <a:lnTo>
                      <a:pt x="18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60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>
              <a:off x="5266533" y="1654548"/>
              <a:ext cx="36512" cy="201613"/>
              <a:chOff x="5262562" y="1656136"/>
              <a:chExt cx="36512" cy="201613"/>
            </a:xfrm>
          </p:grpSpPr>
          <p:sp>
            <p:nvSpPr>
              <p:cNvPr id="89" name="Freeform 6"/>
              <p:cNvSpPr>
                <a:spLocks/>
              </p:cNvSpPr>
              <p:nvPr/>
            </p:nvSpPr>
            <p:spPr bwMode="auto">
              <a:xfrm>
                <a:off x="5262562" y="1656136"/>
                <a:ext cx="36512" cy="201613"/>
              </a:xfrm>
              <a:custGeom>
                <a:avLst/>
                <a:gdLst>
                  <a:gd name="T0" fmla="*/ 0 w 92"/>
                  <a:gd name="T1" fmla="*/ 470 h 506"/>
                  <a:gd name="T2" fmla="*/ 17 w 92"/>
                  <a:gd name="T3" fmla="*/ 17 h 506"/>
                  <a:gd name="T4" fmla="*/ 24 w 92"/>
                  <a:gd name="T5" fmla="*/ 10 h 506"/>
                  <a:gd name="T6" fmla="*/ 33 w 92"/>
                  <a:gd name="T7" fmla="*/ 5 h 506"/>
                  <a:gd name="T8" fmla="*/ 44 w 92"/>
                  <a:gd name="T9" fmla="*/ 1 h 506"/>
                  <a:gd name="T10" fmla="*/ 54 w 92"/>
                  <a:gd name="T11" fmla="*/ 0 h 506"/>
                  <a:gd name="T12" fmla="*/ 65 w 92"/>
                  <a:gd name="T13" fmla="*/ 1 h 506"/>
                  <a:gd name="T14" fmla="*/ 76 w 92"/>
                  <a:gd name="T15" fmla="*/ 5 h 506"/>
                  <a:gd name="T16" fmla="*/ 85 w 92"/>
                  <a:gd name="T17" fmla="*/ 13 h 506"/>
                  <a:gd name="T18" fmla="*/ 92 w 92"/>
                  <a:gd name="T19" fmla="*/ 25 h 506"/>
                  <a:gd name="T20" fmla="*/ 92 w 92"/>
                  <a:gd name="T21" fmla="*/ 506 h 506"/>
                  <a:gd name="T22" fmla="*/ 0 w 92"/>
                  <a:gd name="T23" fmla="*/ 506 h 506"/>
                  <a:gd name="T24" fmla="*/ 0 w 92"/>
                  <a:gd name="T25" fmla="*/ 47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506">
                    <a:moveTo>
                      <a:pt x="0" y="470"/>
                    </a:moveTo>
                    <a:lnTo>
                      <a:pt x="17" y="17"/>
                    </a:lnTo>
                    <a:lnTo>
                      <a:pt x="24" y="10"/>
                    </a:lnTo>
                    <a:lnTo>
                      <a:pt x="33" y="5"/>
                    </a:lnTo>
                    <a:lnTo>
                      <a:pt x="44" y="1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6" y="5"/>
                    </a:lnTo>
                    <a:lnTo>
                      <a:pt x="85" y="13"/>
                    </a:lnTo>
                    <a:lnTo>
                      <a:pt x="92" y="25"/>
                    </a:lnTo>
                    <a:lnTo>
                      <a:pt x="92" y="506"/>
                    </a:lnTo>
                    <a:lnTo>
                      <a:pt x="0" y="506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5268912" y="1664073"/>
                <a:ext cx="23812" cy="193675"/>
              </a:xfrm>
              <a:custGeom>
                <a:avLst/>
                <a:gdLst>
                  <a:gd name="T0" fmla="*/ 0 w 59"/>
                  <a:gd name="T1" fmla="*/ 453 h 489"/>
                  <a:gd name="T2" fmla="*/ 16 w 59"/>
                  <a:gd name="T3" fmla="*/ 0 h 489"/>
                  <a:gd name="T4" fmla="*/ 34 w 59"/>
                  <a:gd name="T5" fmla="*/ 0 h 489"/>
                  <a:gd name="T6" fmla="*/ 59 w 59"/>
                  <a:gd name="T7" fmla="*/ 3 h 489"/>
                  <a:gd name="T8" fmla="*/ 50 w 59"/>
                  <a:gd name="T9" fmla="*/ 489 h 489"/>
                  <a:gd name="T10" fmla="*/ 0 w 59"/>
                  <a:gd name="T11" fmla="*/ 489 h 489"/>
                  <a:gd name="T12" fmla="*/ 0 w 59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489">
                    <a:moveTo>
                      <a:pt x="0" y="453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59" y="3"/>
                    </a:lnTo>
                    <a:lnTo>
                      <a:pt x="50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3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>
                <a:off x="5276849" y="1664073"/>
                <a:ext cx="12700" cy="193675"/>
              </a:xfrm>
              <a:custGeom>
                <a:avLst/>
                <a:gdLst>
                  <a:gd name="T0" fmla="*/ 0 w 34"/>
                  <a:gd name="T1" fmla="*/ 453 h 489"/>
                  <a:gd name="T2" fmla="*/ 17 w 34"/>
                  <a:gd name="T3" fmla="*/ 25 h 489"/>
                  <a:gd name="T4" fmla="*/ 18 w 34"/>
                  <a:gd name="T5" fmla="*/ 0 h 489"/>
                  <a:gd name="T6" fmla="*/ 34 w 34"/>
                  <a:gd name="T7" fmla="*/ 19 h 489"/>
                  <a:gd name="T8" fmla="*/ 18 w 34"/>
                  <a:gd name="T9" fmla="*/ 489 h 489"/>
                  <a:gd name="T10" fmla="*/ 0 w 34"/>
                  <a:gd name="T11" fmla="*/ 489 h 489"/>
                  <a:gd name="T12" fmla="*/ 0 w 34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9">
                    <a:moveTo>
                      <a:pt x="0" y="453"/>
                    </a:moveTo>
                    <a:lnTo>
                      <a:pt x="17" y="25"/>
                    </a:lnTo>
                    <a:lnTo>
                      <a:pt x="18" y="0"/>
                    </a:lnTo>
                    <a:lnTo>
                      <a:pt x="34" y="19"/>
                    </a:lnTo>
                    <a:lnTo>
                      <a:pt x="18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60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0" name="グループ化 79"/>
            <p:cNvGrpSpPr/>
            <p:nvPr/>
          </p:nvGrpSpPr>
          <p:grpSpPr>
            <a:xfrm>
              <a:off x="5188745" y="1654548"/>
              <a:ext cx="36512" cy="201613"/>
              <a:chOff x="5187156" y="1654548"/>
              <a:chExt cx="36512" cy="201613"/>
            </a:xfrm>
          </p:grpSpPr>
          <p:sp>
            <p:nvSpPr>
              <p:cNvPr id="86" name="Freeform 6"/>
              <p:cNvSpPr>
                <a:spLocks/>
              </p:cNvSpPr>
              <p:nvPr/>
            </p:nvSpPr>
            <p:spPr bwMode="auto">
              <a:xfrm>
                <a:off x="5187156" y="1654548"/>
                <a:ext cx="36512" cy="201613"/>
              </a:xfrm>
              <a:custGeom>
                <a:avLst/>
                <a:gdLst>
                  <a:gd name="T0" fmla="*/ 0 w 92"/>
                  <a:gd name="T1" fmla="*/ 470 h 506"/>
                  <a:gd name="T2" fmla="*/ 17 w 92"/>
                  <a:gd name="T3" fmla="*/ 17 h 506"/>
                  <a:gd name="T4" fmla="*/ 24 w 92"/>
                  <a:gd name="T5" fmla="*/ 10 h 506"/>
                  <a:gd name="T6" fmla="*/ 33 w 92"/>
                  <a:gd name="T7" fmla="*/ 5 h 506"/>
                  <a:gd name="T8" fmla="*/ 44 w 92"/>
                  <a:gd name="T9" fmla="*/ 1 h 506"/>
                  <a:gd name="T10" fmla="*/ 54 w 92"/>
                  <a:gd name="T11" fmla="*/ 0 h 506"/>
                  <a:gd name="T12" fmla="*/ 65 w 92"/>
                  <a:gd name="T13" fmla="*/ 1 h 506"/>
                  <a:gd name="T14" fmla="*/ 76 w 92"/>
                  <a:gd name="T15" fmla="*/ 5 h 506"/>
                  <a:gd name="T16" fmla="*/ 85 w 92"/>
                  <a:gd name="T17" fmla="*/ 13 h 506"/>
                  <a:gd name="T18" fmla="*/ 92 w 92"/>
                  <a:gd name="T19" fmla="*/ 25 h 506"/>
                  <a:gd name="T20" fmla="*/ 92 w 92"/>
                  <a:gd name="T21" fmla="*/ 506 h 506"/>
                  <a:gd name="T22" fmla="*/ 0 w 92"/>
                  <a:gd name="T23" fmla="*/ 506 h 506"/>
                  <a:gd name="T24" fmla="*/ 0 w 92"/>
                  <a:gd name="T25" fmla="*/ 47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506">
                    <a:moveTo>
                      <a:pt x="0" y="470"/>
                    </a:moveTo>
                    <a:lnTo>
                      <a:pt x="17" y="17"/>
                    </a:lnTo>
                    <a:lnTo>
                      <a:pt x="24" y="10"/>
                    </a:lnTo>
                    <a:lnTo>
                      <a:pt x="33" y="5"/>
                    </a:lnTo>
                    <a:lnTo>
                      <a:pt x="44" y="1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6" y="5"/>
                    </a:lnTo>
                    <a:lnTo>
                      <a:pt x="85" y="13"/>
                    </a:lnTo>
                    <a:lnTo>
                      <a:pt x="92" y="25"/>
                    </a:lnTo>
                    <a:lnTo>
                      <a:pt x="92" y="506"/>
                    </a:lnTo>
                    <a:lnTo>
                      <a:pt x="0" y="506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5193506" y="1662485"/>
                <a:ext cx="23812" cy="193675"/>
              </a:xfrm>
              <a:custGeom>
                <a:avLst/>
                <a:gdLst>
                  <a:gd name="T0" fmla="*/ 0 w 59"/>
                  <a:gd name="T1" fmla="*/ 453 h 489"/>
                  <a:gd name="T2" fmla="*/ 16 w 59"/>
                  <a:gd name="T3" fmla="*/ 0 h 489"/>
                  <a:gd name="T4" fmla="*/ 34 w 59"/>
                  <a:gd name="T5" fmla="*/ 0 h 489"/>
                  <a:gd name="T6" fmla="*/ 59 w 59"/>
                  <a:gd name="T7" fmla="*/ 3 h 489"/>
                  <a:gd name="T8" fmla="*/ 50 w 59"/>
                  <a:gd name="T9" fmla="*/ 489 h 489"/>
                  <a:gd name="T10" fmla="*/ 0 w 59"/>
                  <a:gd name="T11" fmla="*/ 489 h 489"/>
                  <a:gd name="T12" fmla="*/ 0 w 59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489">
                    <a:moveTo>
                      <a:pt x="0" y="453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59" y="3"/>
                    </a:lnTo>
                    <a:lnTo>
                      <a:pt x="50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3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>
                <a:off x="5201443" y="1662485"/>
                <a:ext cx="12700" cy="193675"/>
              </a:xfrm>
              <a:custGeom>
                <a:avLst/>
                <a:gdLst>
                  <a:gd name="T0" fmla="*/ 0 w 34"/>
                  <a:gd name="T1" fmla="*/ 453 h 489"/>
                  <a:gd name="T2" fmla="*/ 17 w 34"/>
                  <a:gd name="T3" fmla="*/ 25 h 489"/>
                  <a:gd name="T4" fmla="*/ 18 w 34"/>
                  <a:gd name="T5" fmla="*/ 0 h 489"/>
                  <a:gd name="T6" fmla="*/ 34 w 34"/>
                  <a:gd name="T7" fmla="*/ 19 h 489"/>
                  <a:gd name="T8" fmla="*/ 18 w 34"/>
                  <a:gd name="T9" fmla="*/ 489 h 489"/>
                  <a:gd name="T10" fmla="*/ 0 w 34"/>
                  <a:gd name="T11" fmla="*/ 489 h 489"/>
                  <a:gd name="T12" fmla="*/ 0 w 34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9">
                    <a:moveTo>
                      <a:pt x="0" y="453"/>
                    </a:moveTo>
                    <a:lnTo>
                      <a:pt x="17" y="25"/>
                    </a:lnTo>
                    <a:lnTo>
                      <a:pt x="18" y="0"/>
                    </a:lnTo>
                    <a:lnTo>
                      <a:pt x="34" y="19"/>
                    </a:lnTo>
                    <a:lnTo>
                      <a:pt x="18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60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1" name="グループ化 80"/>
            <p:cNvGrpSpPr/>
            <p:nvPr/>
          </p:nvGrpSpPr>
          <p:grpSpPr>
            <a:xfrm>
              <a:off x="5110957" y="1654548"/>
              <a:ext cx="36512" cy="201613"/>
              <a:chOff x="5112545" y="1654548"/>
              <a:chExt cx="36512" cy="201613"/>
            </a:xfrm>
          </p:grpSpPr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5112545" y="1654548"/>
                <a:ext cx="36512" cy="201613"/>
              </a:xfrm>
              <a:custGeom>
                <a:avLst/>
                <a:gdLst>
                  <a:gd name="T0" fmla="*/ 0 w 92"/>
                  <a:gd name="T1" fmla="*/ 470 h 506"/>
                  <a:gd name="T2" fmla="*/ 17 w 92"/>
                  <a:gd name="T3" fmla="*/ 17 h 506"/>
                  <a:gd name="T4" fmla="*/ 24 w 92"/>
                  <a:gd name="T5" fmla="*/ 10 h 506"/>
                  <a:gd name="T6" fmla="*/ 33 w 92"/>
                  <a:gd name="T7" fmla="*/ 5 h 506"/>
                  <a:gd name="T8" fmla="*/ 44 w 92"/>
                  <a:gd name="T9" fmla="*/ 1 h 506"/>
                  <a:gd name="T10" fmla="*/ 54 w 92"/>
                  <a:gd name="T11" fmla="*/ 0 h 506"/>
                  <a:gd name="T12" fmla="*/ 65 w 92"/>
                  <a:gd name="T13" fmla="*/ 1 h 506"/>
                  <a:gd name="T14" fmla="*/ 76 w 92"/>
                  <a:gd name="T15" fmla="*/ 5 h 506"/>
                  <a:gd name="T16" fmla="*/ 85 w 92"/>
                  <a:gd name="T17" fmla="*/ 13 h 506"/>
                  <a:gd name="T18" fmla="*/ 92 w 92"/>
                  <a:gd name="T19" fmla="*/ 25 h 506"/>
                  <a:gd name="T20" fmla="*/ 92 w 92"/>
                  <a:gd name="T21" fmla="*/ 506 h 506"/>
                  <a:gd name="T22" fmla="*/ 0 w 92"/>
                  <a:gd name="T23" fmla="*/ 506 h 506"/>
                  <a:gd name="T24" fmla="*/ 0 w 92"/>
                  <a:gd name="T25" fmla="*/ 47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506">
                    <a:moveTo>
                      <a:pt x="0" y="470"/>
                    </a:moveTo>
                    <a:lnTo>
                      <a:pt x="17" y="17"/>
                    </a:lnTo>
                    <a:lnTo>
                      <a:pt x="24" y="10"/>
                    </a:lnTo>
                    <a:lnTo>
                      <a:pt x="33" y="5"/>
                    </a:lnTo>
                    <a:lnTo>
                      <a:pt x="44" y="1"/>
                    </a:lnTo>
                    <a:lnTo>
                      <a:pt x="54" y="0"/>
                    </a:lnTo>
                    <a:lnTo>
                      <a:pt x="65" y="1"/>
                    </a:lnTo>
                    <a:lnTo>
                      <a:pt x="76" y="5"/>
                    </a:lnTo>
                    <a:lnTo>
                      <a:pt x="85" y="13"/>
                    </a:lnTo>
                    <a:lnTo>
                      <a:pt x="92" y="25"/>
                    </a:lnTo>
                    <a:lnTo>
                      <a:pt x="92" y="506"/>
                    </a:lnTo>
                    <a:lnTo>
                      <a:pt x="0" y="506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Freeform 10"/>
              <p:cNvSpPr>
                <a:spLocks/>
              </p:cNvSpPr>
              <p:nvPr/>
            </p:nvSpPr>
            <p:spPr bwMode="auto">
              <a:xfrm>
                <a:off x="5118895" y="1662485"/>
                <a:ext cx="23812" cy="193675"/>
              </a:xfrm>
              <a:custGeom>
                <a:avLst/>
                <a:gdLst>
                  <a:gd name="T0" fmla="*/ 0 w 59"/>
                  <a:gd name="T1" fmla="*/ 453 h 489"/>
                  <a:gd name="T2" fmla="*/ 16 w 59"/>
                  <a:gd name="T3" fmla="*/ 0 h 489"/>
                  <a:gd name="T4" fmla="*/ 34 w 59"/>
                  <a:gd name="T5" fmla="*/ 0 h 489"/>
                  <a:gd name="T6" fmla="*/ 59 w 59"/>
                  <a:gd name="T7" fmla="*/ 3 h 489"/>
                  <a:gd name="T8" fmla="*/ 50 w 59"/>
                  <a:gd name="T9" fmla="*/ 489 h 489"/>
                  <a:gd name="T10" fmla="*/ 0 w 59"/>
                  <a:gd name="T11" fmla="*/ 489 h 489"/>
                  <a:gd name="T12" fmla="*/ 0 w 59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489">
                    <a:moveTo>
                      <a:pt x="0" y="453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59" y="3"/>
                    </a:lnTo>
                    <a:lnTo>
                      <a:pt x="50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3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5126832" y="1662485"/>
                <a:ext cx="12700" cy="193675"/>
              </a:xfrm>
              <a:custGeom>
                <a:avLst/>
                <a:gdLst>
                  <a:gd name="T0" fmla="*/ 0 w 34"/>
                  <a:gd name="T1" fmla="*/ 453 h 489"/>
                  <a:gd name="T2" fmla="*/ 17 w 34"/>
                  <a:gd name="T3" fmla="*/ 25 h 489"/>
                  <a:gd name="T4" fmla="*/ 18 w 34"/>
                  <a:gd name="T5" fmla="*/ 0 h 489"/>
                  <a:gd name="T6" fmla="*/ 34 w 34"/>
                  <a:gd name="T7" fmla="*/ 19 h 489"/>
                  <a:gd name="T8" fmla="*/ 18 w 34"/>
                  <a:gd name="T9" fmla="*/ 489 h 489"/>
                  <a:gd name="T10" fmla="*/ 0 w 34"/>
                  <a:gd name="T11" fmla="*/ 489 h 489"/>
                  <a:gd name="T12" fmla="*/ 0 w 34"/>
                  <a:gd name="T13" fmla="*/ 45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9">
                    <a:moveTo>
                      <a:pt x="0" y="453"/>
                    </a:moveTo>
                    <a:lnTo>
                      <a:pt x="17" y="25"/>
                    </a:lnTo>
                    <a:lnTo>
                      <a:pt x="18" y="0"/>
                    </a:lnTo>
                    <a:lnTo>
                      <a:pt x="34" y="19"/>
                    </a:lnTo>
                    <a:lnTo>
                      <a:pt x="18" y="489"/>
                    </a:lnTo>
                    <a:lnTo>
                      <a:pt x="0" y="48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60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4879183" y="1832346"/>
              <a:ext cx="714375" cy="171450"/>
            </a:xfrm>
            <a:custGeom>
              <a:avLst/>
              <a:gdLst>
                <a:gd name="T0" fmla="*/ 45 w 1799"/>
                <a:gd name="T1" fmla="*/ 391 h 430"/>
                <a:gd name="T2" fmla="*/ 142 w 1799"/>
                <a:gd name="T3" fmla="*/ 352 h 430"/>
                <a:gd name="T4" fmla="*/ 245 w 1799"/>
                <a:gd name="T5" fmla="*/ 318 h 430"/>
                <a:gd name="T6" fmla="*/ 354 w 1799"/>
                <a:gd name="T7" fmla="*/ 290 h 430"/>
                <a:gd name="T8" fmla="*/ 466 w 1799"/>
                <a:gd name="T9" fmla="*/ 266 h 430"/>
                <a:gd name="T10" fmla="*/ 583 w 1799"/>
                <a:gd name="T11" fmla="*/ 247 h 430"/>
                <a:gd name="T12" fmla="*/ 701 w 1799"/>
                <a:gd name="T13" fmla="*/ 235 h 430"/>
                <a:gd name="T14" fmla="*/ 823 w 1799"/>
                <a:gd name="T15" fmla="*/ 229 h 430"/>
                <a:gd name="T16" fmla="*/ 944 w 1799"/>
                <a:gd name="T17" fmla="*/ 228 h 430"/>
                <a:gd name="T18" fmla="*/ 1066 w 1799"/>
                <a:gd name="T19" fmla="*/ 233 h 430"/>
                <a:gd name="T20" fmla="*/ 1187 w 1799"/>
                <a:gd name="T21" fmla="*/ 245 h 430"/>
                <a:gd name="T22" fmla="*/ 1306 w 1799"/>
                <a:gd name="T23" fmla="*/ 263 h 430"/>
                <a:gd name="T24" fmla="*/ 1423 w 1799"/>
                <a:gd name="T25" fmla="*/ 289 h 430"/>
                <a:gd name="T26" fmla="*/ 1536 w 1799"/>
                <a:gd name="T27" fmla="*/ 319 h 430"/>
                <a:gd name="T28" fmla="*/ 1645 w 1799"/>
                <a:gd name="T29" fmla="*/ 359 h 430"/>
                <a:gd name="T30" fmla="*/ 1749 w 1799"/>
                <a:gd name="T31" fmla="*/ 405 h 430"/>
                <a:gd name="T32" fmla="*/ 1785 w 1799"/>
                <a:gd name="T33" fmla="*/ 393 h 430"/>
                <a:gd name="T34" fmla="*/ 1758 w 1799"/>
                <a:gd name="T35" fmla="*/ 319 h 430"/>
                <a:gd name="T36" fmla="*/ 1730 w 1799"/>
                <a:gd name="T37" fmla="*/ 246 h 430"/>
                <a:gd name="T38" fmla="*/ 1702 w 1799"/>
                <a:gd name="T39" fmla="*/ 173 h 430"/>
                <a:gd name="T40" fmla="*/ 1670 w 1799"/>
                <a:gd name="T41" fmla="*/ 121 h 430"/>
                <a:gd name="T42" fmla="*/ 1615 w 1799"/>
                <a:gd name="T43" fmla="*/ 92 h 430"/>
                <a:gd name="T44" fmla="*/ 1542 w 1799"/>
                <a:gd name="T45" fmla="*/ 66 h 430"/>
                <a:gd name="T46" fmla="*/ 1453 w 1799"/>
                <a:gd name="T47" fmla="*/ 46 h 430"/>
                <a:gd name="T48" fmla="*/ 1350 w 1799"/>
                <a:gd name="T49" fmla="*/ 28 h 430"/>
                <a:gd name="T50" fmla="*/ 1236 w 1799"/>
                <a:gd name="T51" fmla="*/ 15 h 430"/>
                <a:gd name="T52" fmla="*/ 1114 w 1799"/>
                <a:gd name="T53" fmla="*/ 6 h 430"/>
                <a:gd name="T54" fmla="*/ 987 w 1799"/>
                <a:gd name="T55" fmla="*/ 1 h 430"/>
                <a:gd name="T56" fmla="*/ 860 w 1799"/>
                <a:gd name="T57" fmla="*/ 0 h 430"/>
                <a:gd name="T58" fmla="*/ 733 w 1799"/>
                <a:gd name="T59" fmla="*/ 3 h 430"/>
                <a:gd name="T60" fmla="*/ 611 w 1799"/>
                <a:gd name="T61" fmla="*/ 10 h 430"/>
                <a:gd name="T62" fmla="*/ 495 w 1799"/>
                <a:gd name="T63" fmla="*/ 21 h 430"/>
                <a:gd name="T64" fmla="*/ 390 w 1799"/>
                <a:gd name="T65" fmla="*/ 37 h 430"/>
                <a:gd name="T66" fmla="*/ 298 w 1799"/>
                <a:gd name="T67" fmla="*/ 57 h 430"/>
                <a:gd name="T68" fmla="*/ 221 w 1799"/>
                <a:gd name="T69" fmla="*/ 81 h 430"/>
                <a:gd name="T70" fmla="*/ 165 w 1799"/>
                <a:gd name="T71" fmla="*/ 110 h 430"/>
                <a:gd name="T72" fmla="*/ 127 w 1799"/>
                <a:gd name="T73" fmla="*/ 162 h 430"/>
                <a:gd name="T74" fmla="*/ 91 w 1799"/>
                <a:gd name="T75" fmla="*/ 234 h 430"/>
                <a:gd name="T76" fmla="*/ 55 w 1799"/>
                <a:gd name="T77" fmla="*/ 306 h 430"/>
                <a:gd name="T78" fmla="*/ 19 w 1799"/>
                <a:gd name="T79" fmla="*/ 37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9" h="430">
                  <a:moveTo>
                    <a:pt x="0" y="413"/>
                  </a:moveTo>
                  <a:lnTo>
                    <a:pt x="45" y="391"/>
                  </a:lnTo>
                  <a:lnTo>
                    <a:pt x="94" y="372"/>
                  </a:lnTo>
                  <a:lnTo>
                    <a:pt x="142" y="352"/>
                  </a:lnTo>
                  <a:lnTo>
                    <a:pt x="194" y="335"/>
                  </a:lnTo>
                  <a:lnTo>
                    <a:pt x="245" y="318"/>
                  </a:lnTo>
                  <a:lnTo>
                    <a:pt x="299" y="304"/>
                  </a:lnTo>
                  <a:lnTo>
                    <a:pt x="354" y="290"/>
                  </a:lnTo>
                  <a:lnTo>
                    <a:pt x="410" y="277"/>
                  </a:lnTo>
                  <a:lnTo>
                    <a:pt x="466" y="266"/>
                  </a:lnTo>
                  <a:lnTo>
                    <a:pt x="524" y="257"/>
                  </a:lnTo>
                  <a:lnTo>
                    <a:pt x="583" y="247"/>
                  </a:lnTo>
                  <a:lnTo>
                    <a:pt x="641" y="241"/>
                  </a:lnTo>
                  <a:lnTo>
                    <a:pt x="701" y="235"/>
                  </a:lnTo>
                  <a:lnTo>
                    <a:pt x="762" y="231"/>
                  </a:lnTo>
                  <a:lnTo>
                    <a:pt x="823" y="229"/>
                  </a:lnTo>
                  <a:lnTo>
                    <a:pt x="883" y="227"/>
                  </a:lnTo>
                  <a:lnTo>
                    <a:pt x="944" y="228"/>
                  </a:lnTo>
                  <a:lnTo>
                    <a:pt x="1005" y="230"/>
                  </a:lnTo>
                  <a:lnTo>
                    <a:pt x="1066" y="233"/>
                  </a:lnTo>
                  <a:lnTo>
                    <a:pt x="1126" y="238"/>
                  </a:lnTo>
                  <a:lnTo>
                    <a:pt x="1187" y="245"/>
                  </a:lnTo>
                  <a:lnTo>
                    <a:pt x="1247" y="254"/>
                  </a:lnTo>
                  <a:lnTo>
                    <a:pt x="1306" y="263"/>
                  </a:lnTo>
                  <a:lnTo>
                    <a:pt x="1365" y="275"/>
                  </a:lnTo>
                  <a:lnTo>
                    <a:pt x="1423" y="289"/>
                  </a:lnTo>
                  <a:lnTo>
                    <a:pt x="1480" y="303"/>
                  </a:lnTo>
                  <a:lnTo>
                    <a:pt x="1536" y="319"/>
                  </a:lnTo>
                  <a:lnTo>
                    <a:pt x="1591" y="338"/>
                  </a:lnTo>
                  <a:lnTo>
                    <a:pt x="1645" y="359"/>
                  </a:lnTo>
                  <a:lnTo>
                    <a:pt x="1698" y="381"/>
                  </a:lnTo>
                  <a:lnTo>
                    <a:pt x="1749" y="405"/>
                  </a:lnTo>
                  <a:lnTo>
                    <a:pt x="1799" y="430"/>
                  </a:lnTo>
                  <a:lnTo>
                    <a:pt x="1785" y="393"/>
                  </a:lnTo>
                  <a:lnTo>
                    <a:pt x="1771" y="356"/>
                  </a:lnTo>
                  <a:lnTo>
                    <a:pt x="1758" y="319"/>
                  </a:lnTo>
                  <a:lnTo>
                    <a:pt x="1744" y="283"/>
                  </a:lnTo>
                  <a:lnTo>
                    <a:pt x="1730" y="246"/>
                  </a:lnTo>
                  <a:lnTo>
                    <a:pt x="1716" y="209"/>
                  </a:lnTo>
                  <a:lnTo>
                    <a:pt x="1702" y="173"/>
                  </a:lnTo>
                  <a:lnTo>
                    <a:pt x="1689" y="136"/>
                  </a:lnTo>
                  <a:lnTo>
                    <a:pt x="1670" y="121"/>
                  </a:lnTo>
                  <a:lnTo>
                    <a:pt x="1645" y="106"/>
                  </a:lnTo>
                  <a:lnTo>
                    <a:pt x="1615" y="92"/>
                  </a:lnTo>
                  <a:lnTo>
                    <a:pt x="1581" y="79"/>
                  </a:lnTo>
                  <a:lnTo>
                    <a:pt x="1542" y="66"/>
                  </a:lnTo>
                  <a:lnTo>
                    <a:pt x="1499" y="56"/>
                  </a:lnTo>
                  <a:lnTo>
                    <a:pt x="1453" y="46"/>
                  </a:lnTo>
                  <a:lnTo>
                    <a:pt x="1402" y="37"/>
                  </a:lnTo>
                  <a:lnTo>
                    <a:pt x="1350" y="28"/>
                  </a:lnTo>
                  <a:lnTo>
                    <a:pt x="1293" y="21"/>
                  </a:lnTo>
                  <a:lnTo>
                    <a:pt x="1236" y="15"/>
                  </a:lnTo>
                  <a:lnTo>
                    <a:pt x="1176" y="10"/>
                  </a:lnTo>
                  <a:lnTo>
                    <a:pt x="1114" y="6"/>
                  </a:lnTo>
                  <a:lnTo>
                    <a:pt x="1051" y="3"/>
                  </a:lnTo>
                  <a:lnTo>
                    <a:pt x="987" y="1"/>
                  </a:lnTo>
                  <a:lnTo>
                    <a:pt x="924" y="0"/>
                  </a:lnTo>
                  <a:lnTo>
                    <a:pt x="860" y="0"/>
                  </a:lnTo>
                  <a:lnTo>
                    <a:pt x="796" y="1"/>
                  </a:lnTo>
                  <a:lnTo>
                    <a:pt x="733" y="3"/>
                  </a:lnTo>
                  <a:lnTo>
                    <a:pt x="671" y="6"/>
                  </a:lnTo>
                  <a:lnTo>
                    <a:pt x="611" y="10"/>
                  </a:lnTo>
                  <a:lnTo>
                    <a:pt x="552" y="15"/>
                  </a:lnTo>
                  <a:lnTo>
                    <a:pt x="495" y="21"/>
                  </a:lnTo>
                  <a:lnTo>
                    <a:pt x="442" y="28"/>
                  </a:lnTo>
                  <a:lnTo>
                    <a:pt x="390" y="37"/>
                  </a:lnTo>
                  <a:lnTo>
                    <a:pt x="342" y="47"/>
                  </a:lnTo>
                  <a:lnTo>
                    <a:pt x="298" y="57"/>
                  </a:lnTo>
                  <a:lnTo>
                    <a:pt x="257" y="69"/>
                  </a:lnTo>
                  <a:lnTo>
                    <a:pt x="221" y="81"/>
                  </a:lnTo>
                  <a:lnTo>
                    <a:pt x="190" y="95"/>
                  </a:lnTo>
                  <a:lnTo>
                    <a:pt x="165" y="110"/>
                  </a:lnTo>
                  <a:lnTo>
                    <a:pt x="144" y="126"/>
                  </a:lnTo>
                  <a:lnTo>
                    <a:pt x="127" y="162"/>
                  </a:lnTo>
                  <a:lnTo>
                    <a:pt x="108" y="198"/>
                  </a:lnTo>
                  <a:lnTo>
                    <a:pt x="91" y="234"/>
                  </a:lnTo>
                  <a:lnTo>
                    <a:pt x="72" y="270"/>
                  </a:lnTo>
                  <a:lnTo>
                    <a:pt x="55" y="306"/>
                  </a:lnTo>
                  <a:lnTo>
                    <a:pt x="36" y="342"/>
                  </a:lnTo>
                  <a:lnTo>
                    <a:pt x="19" y="377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01" name="Picture 7" descr="C:\Users\kitazawa\AppData\Local\Microsoft\Windows\Temporary Internet Files\Content.IE5\PREYXZ5A\MC9004413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85" y="487255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09" y="5482169"/>
            <a:ext cx="553848" cy="720000"/>
          </a:xfrm>
          <a:prstGeom prst="rect">
            <a:avLst/>
          </a:prstGeom>
        </p:spPr>
      </p:pic>
      <p:sp>
        <p:nvSpPr>
          <p:cNvPr id="103" name="フリーフォーム 102"/>
          <p:cNvSpPr/>
          <p:nvPr/>
        </p:nvSpPr>
        <p:spPr>
          <a:xfrm rot="19635742">
            <a:off x="5875559" y="4466396"/>
            <a:ext cx="1065144" cy="359937"/>
          </a:xfrm>
          <a:custGeom>
            <a:avLst/>
            <a:gdLst>
              <a:gd name="connsiteX0" fmla="*/ 0 w 738130"/>
              <a:gd name="connsiteY0" fmla="*/ 451692 h 496196"/>
              <a:gd name="connsiteX1" fmla="*/ 253388 w 738130"/>
              <a:gd name="connsiteY1" fmla="*/ 121185 h 496196"/>
              <a:gd name="connsiteX2" fmla="*/ 363557 w 738130"/>
              <a:gd name="connsiteY2" fmla="*/ 88135 h 496196"/>
              <a:gd name="connsiteX3" fmla="*/ 297456 w 738130"/>
              <a:gd name="connsiteY3" fmla="*/ 495759 h 496196"/>
              <a:gd name="connsiteX4" fmla="*/ 738130 w 738130"/>
              <a:gd name="connsiteY4" fmla="*/ 0 h 4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30" h="496196">
                <a:moveTo>
                  <a:pt x="0" y="451692"/>
                </a:moveTo>
                <a:cubicBezTo>
                  <a:pt x="96397" y="316735"/>
                  <a:pt x="192795" y="181778"/>
                  <a:pt x="253388" y="121185"/>
                </a:cubicBezTo>
                <a:cubicBezTo>
                  <a:pt x="313981" y="60592"/>
                  <a:pt x="356212" y="25706"/>
                  <a:pt x="363557" y="88135"/>
                </a:cubicBezTo>
                <a:cubicBezTo>
                  <a:pt x="370902" y="150564"/>
                  <a:pt x="235027" y="510448"/>
                  <a:pt x="297456" y="495759"/>
                </a:cubicBezTo>
                <a:cubicBezTo>
                  <a:pt x="359885" y="481070"/>
                  <a:pt x="549007" y="240535"/>
                  <a:pt x="738130" y="0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Picture 12" descr="MCj042419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13" y="5101137"/>
            <a:ext cx="7842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フリーフォーム 104"/>
          <p:cNvSpPr/>
          <p:nvPr/>
        </p:nvSpPr>
        <p:spPr>
          <a:xfrm rot="14646300">
            <a:off x="7128990" y="4692590"/>
            <a:ext cx="1440215" cy="359937"/>
          </a:xfrm>
          <a:custGeom>
            <a:avLst/>
            <a:gdLst>
              <a:gd name="connsiteX0" fmla="*/ 0 w 738130"/>
              <a:gd name="connsiteY0" fmla="*/ 451692 h 496196"/>
              <a:gd name="connsiteX1" fmla="*/ 253388 w 738130"/>
              <a:gd name="connsiteY1" fmla="*/ 121185 h 496196"/>
              <a:gd name="connsiteX2" fmla="*/ 363557 w 738130"/>
              <a:gd name="connsiteY2" fmla="*/ 88135 h 496196"/>
              <a:gd name="connsiteX3" fmla="*/ 297456 w 738130"/>
              <a:gd name="connsiteY3" fmla="*/ 495759 h 496196"/>
              <a:gd name="connsiteX4" fmla="*/ 738130 w 738130"/>
              <a:gd name="connsiteY4" fmla="*/ 0 h 4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30" h="496196">
                <a:moveTo>
                  <a:pt x="0" y="451692"/>
                </a:moveTo>
                <a:cubicBezTo>
                  <a:pt x="96397" y="316735"/>
                  <a:pt x="192795" y="181778"/>
                  <a:pt x="253388" y="121185"/>
                </a:cubicBezTo>
                <a:cubicBezTo>
                  <a:pt x="313981" y="60592"/>
                  <a:pt x="356212" y="25706"/>
                  <a:pt x="363557" y="88135"/>
                </a:cubicBezTo>
                <a:cubicBezTo>
                  <a:pt x="370902" y="150564"/>
                  <a:pt x="235027" y="510448"/>
                  <a:pt x="297456" y="495759"/>
                </a:cubicBezTo>
                <a:cubicBezTo>
                  <a:pt x="359885" y="481070"/>
                  <a:pt x="549007" y="240535"/>
                  <a:pt x="738130" y="0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http://www.jp.playstation.com/info/release/8tnu0100001p3nfr-img/psvita_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4879" y="5415633"/>
            <a:ext cx="84798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下矢印 106"/>
          <p:cNvSpPr/>
          <p:nvPr/>
        </p:nvSpPr>
        <p:spPr bwMode="auto">
          <a:xfrm>
            <a:off x="2591780" y="3383995"/>
            <a:ext cx="810090" cy="32972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41313" y="3789040"/>
            <a:ext cx="526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ja-JP" b="1" dirty="0" smtClean="0">
                <a:solidFill>
                  <a:schemeClr val="tx1"/>
                </a:solidFill>
              </a:rPr>
              <a:t>Non-linear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olidFill>
                  <a:schemeClr val="tx1"/>
                </a:solidFill>
              </a:rPr>
              <a:t>MU-MIMO will be needed.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106" name="フッター プレースホルダー 10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MU-MIMO in a small sized cell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530" y="1853825"/>
            <a:ext cx="8462528" cy="45905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Linear precoding/combining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/>
              <a:t>Low computational complexity.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sym typeface="Wingdings" pitchFamily="2" charset="2"/>
              </a:rPr>
              <a:t>Weak point   Correlated channel condition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altLang="ja-JP" dirty="0" smtClean="0"/>
              <a:t>Spatial channel correlation becomes rather high due to the increase of LOS probability.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Non-linear</a:t>
            </a:r>
            <a:r>
              <a:rPr lang="ja-JP" altLang="en-US" dirty="0" smtClean="0"/>
              <a:t> </a:t>
            </a:r>
            <a:r>
              <a:rPr lang="en-US" altLang="ja-JP" dirty="0" smtClean="0"/>
              <a:t>precoding/combining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Higher </a:t>
            </a:r>
            <a:r>
              <a:rPr lang="en-US" altLang="ja-JP" dirty="0"/>
              <a:t>achievable sum rate than linear </a:t>
            </a:r>
            <a:r>
              <a:rPr lang="en-US" altLang="ja-JP" dirty="0" smtClean="0"/>
              <a:t>MU-MIMO,</a:t>
            </a:r>
            <a:r>
              <a:rPr lang="ja-JP" altLang="en-US" dirty="0"/>
              <a:t> </a:t>
            </a:r>
            <a:r>
              <a:rPr lang="en-US" altLang="ja-JP" dirty="0" smtClean="0"/>
              <a:t>especially </a:t>
            </a:r>
            <a:r>
              <a:rPr lang="en-US" altLang="ja-JP" dirty="0"/>
              <a:t>over spatially-correlated MIMO </a:t>
            </a:r>
            <a:r>
              <a:rPr lang="en-US" altLang="ja-JP" dirty="0" smtClean="0"/>
              <a:t>channels.</a:t>
            </a:r>
            <a:endParaRPr lang="en-US" altLang="ja-JP" dirty="0"/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Increased </a:t>
            </a:r>
            <a:r>
              <a:rPr lang="en-US" altLang="ja-JP" dirty="0"/>
              <a:t>computational complexity </a:t>
            </a:r>
            <a:r>
              <a:rPr lang="en-US" altLang="ja-JP" dirty="0" smtClean="0"/>
              <a:t>compared to linear MU-MIMO.</a:t>
            </a:r>
            <a:endParaRPr lang="en-US" altLang="ja-JP" dirty="0"/>
          </a:p>
          <a:p>
            <a:pPr lvl="1">
              <a:buFont typeface="Arial" pitchFamily="34" charset="0"/>
              <a:buChar char="•"/>
            </a:pPr>
            <a:r>
              <a:rPr lang="en-US" altLang="ja-JP" dirty="0"/>
              <a:t>Examples of </a:t>
            </a:r>
            <a:r>
              <a:rPr lang="en-US" altLang="ja-JP" dirty="0" smtClean="0"/>
              <a:t>non-linear </a:t>
            </a:r>
            <a:r>
              <a:rPr lang="en-US" altLang="ja-JP" dirty="0"/>
              <a:t>algorithms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pPr lvl="2">
              <a:buFont typeface="Arial" pitchFamily="34" charset="0"/>
              <a:buChar char="•"/>
            </a:pPr>
            <a:r>
              <a:rPr lang="en-US" altLang="ja-JP" dirty="0"/>
              <a:t> Iterative soft interference canceller (Turbo-SIC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2">
              <a:buFont typeface="Arial" pitchFamily="34" charset="0"/>
              <a:buChar char="•"/>
            </a:pPr>
            <a:r>
              <a:rPr lang="en-US" altLang="ja-JP" dirty="0"/>
              <a:t> Tomlinson-Harashima precoding (THP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2">
              <a:buFont typeface="Arial" pitchFamily="34" charset="0"/>
              <a:buChar char="•"/>
            </a:pP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Vector perturbation (VP)</a:t>
            </a:r>
          </a:p>
          <a:p>
            <a:pPr>
              <a:buFont typeface="Arial" pitchFamily="34" charset="0"/>
              <a:buChar char="•"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0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MMSE and Vector Perturbation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矩形 180"/>
          <p:cNvSpPr/>
          <p:nvPr/>
        </p:nvSpPr>
        <p:spPr>
          <a:xfrm>
            <a:off x="251520" y="4546679"/>
            <a:ext cx="8280000" cy="1258585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矩形 181"/>
          <p:cNvSpPr/>
          <p:nvPr/>
        </p:nvSpPr>
        <p:spPr>
          <a:xfrm>
            <a:off x="693009" y="2492375"/>
            <a:ext cx="7757981" cy="1074817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96832" y="4815152"/>
            <a:ext cx="936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</a:rPr>
              <a:t>VP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正方形/長方形 6"/>
          <p:cNvSpPr/>
          <p:nvPr/>
        </p:nvSpPr>
        <p:spPr>
          <a:xfrm>
            <a:off x="2915920" y="4819139"/>
            <a:ext cx="936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>
                <a:solidFill>
                  <a:srgbClr val="000000"/>
                </a:solidFill>
                <a:latin typeface="Arial" pitchFamily="34" charset="0"/>
              </a:rPr>
              <a:t>MMSE </a:t>
            </a:r>
          </a:p>
          <a:p>
            <a:pPr algn="ctr"/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</a:rPr>
              <a:t>filter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3" name="直線矢印コネクタ 9"/>
          <p:cNvCxnSpPr>
            <a:endCxn id="9" idx="1"/>
          </p:cNvCxnSpPr>
          <p:nvPr/>
        </p:nvCxnSpPr>
        <p:spPr>
          <a:xfrm flipV="1">
            <a:off x="306281" y="5085152"/>
            <a:ext cx="590551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9"/>
          <p:cNvCxnSpPr>
            <a:stCxn id="9" idx="3"/>
            <a:endCxn id="10" idx="1"/>
          </p:cNvCxnSpPr>
          <p:nvPr/>
        </p:nvCxnSpPr>
        <p:spPr>
          <a:xfrm>
            <a:off x="1832832" y="5085152"/>
            <a:ext cx="1083088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6"/>
          <p:cNvSpPr/>
          <p:nvPr/>
        </p:nvSpPr>
        <p:spPr>
          <a:xfrm>
            <a:off x="6345533" y="4814763"/>
            <a:ext cx="936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</a:rPr>
              <a:t>modulo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3" name="直線矢印コネクタ 9"/>
          <p:cNvCxnSpPr/>
          <p:nvPr/>
        </p:nvCxnSpPr>
        <p:spPr>
          <a:xfrm flipV="1">
            <a:off x="7281533" y="5084763"/>
            <a:ext cx="514665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9"/>
          <p:cNvCxnSpPr/>
          <p:nvPr/>
        </p:nvCxnSpPr>
        <p:spPr>
          <a:xfrm flipV="1">
            <a:off x="3383920" y="5364150"/>
            <a:ext cx="0" cy="2880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9"/>
          <p:cNvCxnSpPr/>
          <p:nvPr/>
        </p:nvCxnSpPr>
        <p:spPr>
          <a:xfrm flipH="1" flipV="1">
            <a:off x="1339753" y="5345480"/>
            <a:ext cx="0" cy="3032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9"/>
          <p:cNvCxnSpPr/>
          <p:nvPr/>
        </p:nvCxnSpPr>
        <p:spPr>
          <a:xfrm>
            <a:off x="1331640" y="5652150"/>
            <a:ext cx="2823377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73771"/>
              </p:ext>
            </p:extLst>
          </p:nvPr>
        </p:nvGraphicFramePr>
        <p:xfrm>
          <a:off x="5121475" y="4618645"/>
          <a:ext cx="307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" name="Formula" r:id="rId3" imgW="155160" imgH="185040" progId="">
                  <p:embed/>
                </p:oleObj>
              </mc:Choice>
              <mc:Fallback>
                <p:oleObj name="Formula" r:id="rId3" imgW="155160" imgH="185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475" y="4618645"/>
                        <a:ext cx="3079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848916"/>
              </p:ext>
            </p:extLst>
          </p:nvPr>
        </p:nvGraphicFramePr>
        <p:xfrm>
          <a:off x="4182009" y="5508972"/>
          <a:ext cx="307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1" name="Formula" r:id="rId5" imgW="155160" imgH="185040" progId="">
                  <p:embed/>
                </p:oleObj>
              </mc:Choice>
              <mc:Fallback>
                <p:oleObj name="Formula" r:id="rId5" imgW="155160" imgH="185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009" y="5508972"/>
                        <a:ext cx="3079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96410"/>
              </p:ext>
            </p:extLst>
          </p:nvPr>
        </p:nvGraphicFramePr>
        <p:xfrm>
          <a:off x="446164" y="4607184"/>
          <a:ext cx="2206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" name="Formula" r:id="rId6" imgW="111600" imgH="142200" progId="">
                  <p:embed/>
                </p:oleObj>
              </mc:Choice>
              <mc:Fallback>
                <p:oleObj name="Formula" r:id="rId6" imgW="111600" imgH="14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64" y="4607184"/>
                        <a:ext cx="22066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45169"/>
              </p:ext>
            </p:extLst>
          </p:nvPr>
        </p:nvGraphicFramePr>
        <p:xfrm>
          <a:off x="1855720" y="4591362"/>
          <a:ext cx="9747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3" name="Formula" r:id="rId8" imgW="489960" imgH="188640" progId="">
                  <p:embed/>
                </p:oleObj>
              </mc:Choice>
              <mc:Fallback>
                <p:oleObj name="Formula" r:id="rId8" imgW="489960" imgH="188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20" y="4591362"/>
                        <a:ext cx="9747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31617"/>
              </p:ext>
            </p:extLst>
          </p:nvPr>
        </p:nvGraphicFramePr>
        <p:xfrm>
          <a:off x="3914189" y="4774210"/>
          <a:ext cx="338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" name="Formula" r:id="rId10" imgW="169920" imgH="142560" progId="">
                  <p:embed/>
                </p:oleObj>
              </mc:Choice>
              <mc:Fallback>
                <p:oleObj name="Formula" r:id="rId10" imgW="169920" imgH="142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189" y="4774210"/>
                        <a:ext cx="338138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98724"/>
              </p:ext>
            </p:extLst>
          </p:nvPr>
        </p:nvGraphicFramePr>
        <p:xfrm>
          <a:off x="8001599" y="4897682"/>
          <a:ext cx="2206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" name="Formula" r:id="rId12" imgW="111600" imgH="188640" progId="">
                  <p:embed/>
                </p:oleObj>
              </mc:Choice>
              <mc:Fallback>
                <p:oleObj name="Formula" r:id="rId12" imgW="111600" imgH="188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599" y="4897682"/>
                        <a:ext cx="22066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矢印コネクタ 9"/>
          <p:cNvCxnSpPr/>
          <p:nvPr/>
        </p:nvCxnSpPr>
        <p:spPr>
          <a:xfrm flipV="1">
            <a:off x="1015595" y="3068960"/>
            <a:ext cx="1205346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93131"/>
              </p:ext>
            </p:extLst>
          </p:nvPr>
        </p:nvGraphicFramePr>
        <p:xfrm>
          <a:off x="1541966" y="2831795"/>
          <a:ext cx="2206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" name="Formula" r:id="rId14" imgW="111600" imgH="142200" progId="">
                  <p:embed/>
                </p:oleObj>
              </mc:Choice>
              <mc:Fallback>
                <p:oleObj name="Formula" r:id="rId14" imgW="111600" imgH="14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966" y="2831795"/>
                        <a:ext cx="22066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正方形/長方形 6"/>
          <p:cNvSpPr/>
          <p:nvPr/>
        </p:nvSpPr>
        <p:spPr>
          <a:xfrm>
            <a:off x="2226879" y="2867823"/>
            <a:ext cx="1593883" cy="4016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</a:rPr>
              <a:t>MMSE</a:t>
            </a:r>
            <a:r>
              <a:rPr lang="ja-JP" alt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</a:rPr>
              <a:t>filter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3851920" y="4718152"/>
            <a:ext cx="516004" cy="370987"/>
            <a:chOff x="3851920" y="4718152"/>
            <a:chExt cx="516004" cy="370987"/>
          </a:xfrm>
        </p:grpSpPr>
        <p:cxnSp>
          <p:nvCxnSpPr>
            <p:cNvPr id="15" name="直線矢印コネクタ 9"/>
            <p:cNvCxnSpPr/>
            <p:nvPr/>
          </p:nvCxnSpPr>
          <p:spPr>
            <a:xfrm>
              <a:off x="3851920" y="5082454"/>
              <a:ext cx="5146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4367924" y="4718152"/>
              <a:ext cx="0" cy="3709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二等辺三角形 36"/>
          <p:cNvSpPr/>
          <p:nvPr/>
        </p:nvSpPr>
        <p:spPr>
          <a:xfrm rot="10800000">
            <a:off x="4264380" y="4718152"/>
            <a:ext cx="207838" cy="2163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FFFF"/>
              </a:solidFill>
            </a:endParaRPr>
          </a:p>
        </p:txBody>
      </p:sp>
      <p:cxnSp>
        <p:nvCxnSpPr>
          <p:cNvPr id="38" name="直線矢印コネクタ 9"/>
          <p:cNvCxnSpPr>
            <a:stCxn id="35" idx="3"/>
          </p:cNvCxnSpPr>
          <p:nvPr/>
        </p:nvCxnSpPr>
        <p:spPr>
          <a:xfrm flipV="1">
            <a:off x="3820762" y="3067572"/>
            <a:ext cx="543675" cy="106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9"/>
          <p:cNvCxnSpPr/>
          <p:nvPr/>
        </p:nvCxnSpPr>
        <p:spPr>
          <a:xfrm flipV="1">
            <a:off x="5671508" y="3066811"/>
            <a:ext cx="2054431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9"/>
          <p:cNvCxnSpPr/>
          <p:nvPr/>
        </p:nvCxnSpPr>
        <p:spPr>
          <a:xfrm flipV="1">
            <a:off x="3014479" y="3269453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对象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88682"/>
              </p:ext>
            </p:extLst>
          </p:nvPr>
        </p:nvGraphicFramePr>
        <p:xfrm>
          <a:off x="4936597" y="2785498"/>
          <a:ext cx="307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" name="Formula" r:id="rId15" imgW="155160" imgH="185040" progId="">
                  <p:embed/>
                </p:oleObj>
              </mc:Choice>
              <mc:Fallback>
                <p:oleObj name="Formula" r:id="rId15" imgW="155160" imgH="185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597" y="2785498"/>
                        <a:ext cx="3079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2595"/>
              </p:ext>
            </p:extLst>
          </p:nvPr>
        </p:nvGraphicFramePr>
        <p:xfrm>
          <a:off x="3900351" y="2780928"/>
          <a:ext cx="330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" name="Formula" r:id="rId16" imgW="166320" imgH="142560" progId="">
                  <p:embed/>
                </p:oleObj>
              </mc:Choice>
              <mc:Fallback>
                <p:oleObj name="Formula" r:id="rId16" imgW="166320" imgH="142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351" y="2780928"/>
                        <a:ext cx="330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51642"/>
              </p:ext>
            </p:extLst>
          </p:nvPr>
        </p:nvGraphicFramePr>
        <p:xfrm>
          <a:off x="7740352" y="2852936"/>
          <a:ext cx="2206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" name="Formula" r:id="rId18" imgW="111600" imgH="188640" progId="">
                  <p:embed/>
                </p:oleObj>
              </mc:Choice>
              <mc:Fallback>
                <p:oleObj name="Formula" r:id="rId18" imgW="111600" imgH="188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852936"/>
                        <a:ext cx="22066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線矢印コネクタ 9"/>
          <p:cNvCxnSpPr/>
          <p:nvPr/>
        </p:nvCxnSpPr>
        <p:spPr>
          <a:xfrm>
            <a:off x="3023820" y="3475608"/>
            <a:ext cx="125972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059469"/>
              </p:ext>
            </p:extLst>
          </p:nvPr>
        </p:nvGraphicFramePr>
        <p:xfrm>
          <a:off x="4353449" y="3275335"/>
          <a:ext cx="307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" name="Formula" r:id="rId19" imgW="155160" imgH="185040" progId="">
                  <p:embed/>
                </p:oleObj>
              </mc:Choice>
              <mc:Fallback>
                <p:oleObj name="Formula" r:id="rId19" imgW="155160" imgH="185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449" y="3275335"/>
                        <a:ext cx="3079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右矢印 49"/>
          <p:cNvSpPr/>
          <p:nvPr/>
        </p:nvSpPr>
        <p:spPr>
          <a:xfrm rot="5400000">
            <a:off x="844916" y="3893303"/>
            <a:ext cx="1124542" cy="1822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50" name="TextBox 177"/>
          <p:cNvSpPr txBox="1"/>
          <p:nvPr/>
        </p:nvSpPr>
        <p:spPr>
          <a:xfrm>
            <a:off x="1536299" y="3784355"/>
            <a:ext cx="3448380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</a:rPr>
              <a:t>Obtain precoding gain</a:t>
            </a:r>
            <a:r>
              <a:rPr lang="ja-JP" alt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</a:rPr>
              <a:t>by VP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" name="右矢印 49"/>
          <p:cNvSpPr/>
          <p:nvPr/>
        </p:nvSpPr>
        <p:spPr>
          <a:xfrm rot="5400000">
            <a:off x="6024696" y="3854606"/>
            <a:ext cx="1314936" cy="18560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53" name="テキスト ボックス 18"/>
          <p:cNvSpPr txBox="1"/>
          <p:nvPr/>
        </p:nvSpPr>
        <p:spPr>
          <a:xfrm>
            <a:off x="231726" y="1988840"/>
            <a:ext cx="8771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</a:rPr>
              <a:t>MMSE</a:t>
            </a:r>
            <a:endParaRPr lang="ja-JP" altLang="en-US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" name="テキスト ボックス 18"/>
          <p:cNvSpPr txBox="1"/>
          <p:nvPr/>
        </p:nvSpPr>
        <p:spPr>
          <a:xfrm>
            <a:off x="273663" y="4100729"/>
            <a:ext cx="49244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</a:rPr>
              <a:t>VP</a:t>
            </a:r>
            <a:endParaRPr lang="ja-JP" altLang="en-US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13356"/>
              </p:ext>
            </p:extLst>
          </p:nvPr>
        </p:nvGraphicFramePr>
        <p:xfrm>
          <a:off x="6062663" y="4696559"/>
          <a:ext cx="1730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" name="Formula" r:id="rId20" imgW="87120" imgH="142200" progId="">
                  <p:embed/>
                </p:oleObj>
              </mc:Choice>
              <mc:Fallback>
                <p:oleObj name="Formula" r:id="rId20" imgW="87120" imgH="14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4696559"/>
                        <a:ext cx="1730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4292090" y="30689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0000"/>
                </a:solidFill>
              </a:rPr>
              <a:t>～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117918" y="5291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0000"/>
                </a:solidFill>
              </a:rPr>
              <a:t>～</a:t>
            </a:r>
          </a:p>
        </p:txBody>
      </p:sp>
      <p:cxnSp>
        <p:nvCxnSpPr>
          <p:cNvPr id="58" name="直線コネクタ 57"/>
          <p:cNvCxnSpPr/>
          <p:nvPr/>
        </p:nvCxnSpPr>
        <p:spPr>
          <a:xfrm flipV="1">
            <a:off x="5675641" y="2697973"/>
            <a:ext cx="0" cy="370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二等辺三角形 58"/>
          <p:cNvSpPr/>
          <p:nvPr/>
        </p:nvSpPr>
        <p:spPr>
          <a:xfrm rot="10800000">
            <a:off x="5572097" y="2697973"/>
            <a:ext cx="207838" cy="2163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FFFF"/>
              </a:solidFill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5578610" y="4718152"/>
            <a:ext cx="766922" cy="370987"/>
            <a:chOff x="5578610" y="4718152"/>
            <a:chExt cx="766922" cy="370987"/>
          </a:xfrm>
        </p:grpSpPr>
        <p:cxnSp>
          <p:nvCxnSpPr>
            <p:cNvPr id="20" name="直線矢印コネクタ 9"/>
            <p:cNvCxnSpPr/>
            <p:nvPr/>
          </p:nvCxnSpPr>
          <p:spPr>
            <a:xfrm>
              <a:off x="5676016" y="5082454"/>
              <a:ext cx="6695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5682154" y="4718152"/>
              <a:ext cx="0" cy="3709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二等辺三角形 63"/>
            <p:cNvSpPr/>
            <p:nvPr/>
          </p:nvSpPr>
          <p:spPr>
            <a:xfrm rot="10800000">
              <a:off x="5578610" y="4718152"/>
              <a:ext cx="207838" cy="216378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6" name="直線コネクタ 65"/>
          <p:cNvCxnSpPr/>
          <p:nvPr/>
        </p:nvCxnSpPr>
        <p:spPr>
          <a:xfrm flipV="1">
            <a:off x="4367244" y="2697973"/>
            <a:ext cx="0" cy="370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二等辺三角形 66"/>
          <p:cNvSpPr/>
          <p:nvPr/>
        </p:nvSpPr>
        <p:spPr>
          <a:xfrm rot="10800000">
            <a:off x="4263700" y="2697973"/>
            <a:ext cx="207838" cy="2163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0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1" grpId="0" animBg="1"/>
      <p:bldP spid="37" grpId="0" animBg="1"/>
      <p:bldP spid="49" grpId="0" animBg="1"/>
      <p:bldP spid="50" grpId="0" animBg="1"/>
      <p:bldP spid="51" grpId="0" animBg="1"/>
      <p:bldP spid="54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Perturbation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図 10" descr="vp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10" y="1832000"/>
            <a:ext cx="35845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11" descr="vp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885" y="1628800"/>
            <a:ext cx="35845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41730" y="5499230"/>
            <a:ext cx="109837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Tx side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09785" y="5577328"/>
            <a:ext cx="1152525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Rx side</a:t>
            </a: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0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90929"/>
              </p:ext>
            </p:extLst>
          </p:nvPr>
        </p:nvGraphicFramePr>
        <p:xfrm>
          <a:off x="312648" y="1955680"/>
          <a:ext cx="7769742" cy="4263630"/>
        </p:xfrm>
        <a:graphic>
          <a:graphicData uri="http://schemas.openxmlformats.org/drawingml/2006/table">
            <a:tbl>
              <a:tblPr/>
              <a:tblGrid>
                <a:gridCol w="3315797"/>
                <a:gridCol w="4453945"/>
              </a:tblGrid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Sampling rate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30.72</a:t>
                      </a:r>
                      <a:r>
                        <a:rPr lang="ja-JP" sz="1800" kern="100" dirty="0">
                          <a:latin typeface="Times New Roman"/>
                          <a:ea typeface="ＭＳ Ｐゴシック"/>
                          <a:cs typeface="ＭＳ Ｐゴシック"/>
                        </a:rPr>
                        <a:t> </a:t>
                      </a:r>
                      <a:r>
                        <a:rPr lang="en-US" sz="1800" kern="100" dirty="0" err="1">
                          <a:latin typeface="Times New Roman"/>
                          <a:ea typeface="ＭＳ 明朝"/>
                        </a:rPr>
                        <a:t>Msamples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/s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FFT size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ＭＳ 明朝"/>
                        </a:rPr>
                        <a:t>2048</a:t>
                      </a:r>
                      <a:endParaRPr lang="ja-JP" sz="1800" kern="10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Number of subcarriers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1200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Number of antennas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4 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(BS), 2 (UE)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Number of users 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2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altLang="ja-JP" sz="1800" kern="100" baseline="0" dirty="0" smtClean="0">
                          <a:latin typeface="Times New Roman"/>
                          <a:ea typeface="ＭＳ 明朝"/>
                        </a:rPr>
                        <a:t>Direction of 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UEs</a:t>
                      </a:r>
                      <a:r>
                        <a:rPr lang="en-US" altLang="ja-JP" sz="1800" kern="100" baseline="0" dirty="0" smtClean="0">
                          <a:latin typeface="Times New Roman"/>
                          <a:ea typeface="ＭＳ 明朝"/>
                        </a:rPr>
                        <a:t> from BS (deg.)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 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ＭＳ 明朝"/>
                          <a:cs typeface="+mn-cs"/>
                        </a:rPr>
                        <a:t>-2.38,  2.38</a:t>
                      </a:r>
                      <a:endParaRPr kumimoji="1" lang="en-US" altLang="ja-JP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marL="0" marR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Modulation</a:t>
                      </a:r>
                      <a:r>
                        <a:rPr lang="ja-JP" altLang="en-US" sz="1800" kern="100" baseline="0" dirty="0" smtClean="0"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coding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scheme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16QAM (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3/4) 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, 64QAM (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3/4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) 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Channel coding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Turbo code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Decoding algorithm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SOVA (6 iterations)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Array configuration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Uniform 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linear array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Antenna spacing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1.0</a:t>
                      </a:r>
                      <a:r>
                        <a:rPr lang="en-US" sz="1800" kern="100" baseline="0" dirty="0" smtClean="0">
                          <a:latin typeface="Times New Roman"/>
                          <a:ea typeface="ＭＳ 明朝"/>
                        </a:rPr>
                        <a:t> wavelength 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@ 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DL carrier frequency (BS)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0.5 wavelength @ 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DL carrier frequency (UE)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Carrier frequency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3.36</a:t>
                      </a:r>
                      <a:r>
                        <a:rPr lang="ja-JP" sz="1800" kern="100" dirty="0">
                          <a:latin typeface="Times New Roman"/>
                          <a:ea typeface="ＭＳ Ｐゴシック"/>
                          <a:cs typeface="ＭＳ Ｐゴシック"/>
                        </a:rPr>
                        <a:t> 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GHz (DL)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ＭＳ 明朝"/>
                        </a:rPr>
                        <a:t>Spatial filtering</a:t>
                      </a:r>
                      <a:endParaRPr lang="ja-JP" sz="1800" kern="10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MMSE with perfect</a:t>
                      </a:r>
                      <a:r>
                        <a:rPr lang="en-US" sz="1800" kern="100" baseline="0" dirty="0" smtClean="0">
                          <a:latin typeface="Times New Roman"/>
                          <a:ea typeface="ＭＳ 明朝"/>
                        </a:rPr>
                        <a:t> SNR estimation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2"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Perturbation </a:t>
                      </a:r>
                      <a:r>
                        <a:rPr lang="en-US" sz="1800" kern="100" dirty="0">
                          <a:latin typeface="Times New Roman"/>
                          <a:ea typeface="ＭＳ 明朝"/>
                        </a:rPr>
                        <a:t>vector search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0"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QRDM - E (</a:t>
                      </a:r>
                      <a:r>
                        <a:rPr lang="en-US" sz="1800" i="1" kern="100" dirty="0" smtClean="0">
                          <a:latin typeface="Times New Roman"/>
                          <a:ea typeface="ＭＳ 明朝"/>
                        </a:rPr>
                        <a:t>S 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= 7, </a:t>
                      </a:r>
                      <a:r>
                        <a:rPr lang="en-US" altLang="ja-JP" sz="1800" i="1" kern="100" dirty="0" smtClean="0">
                          <a:latin typeface="Times New Roman"/>
                          <a:ea typeface="ＭＳ 明朝"/>
                        </a:rPr>
                        <a:t>M</a:t>
                      </a:r>
                      <a:r>
                        <a:rPr lang="en-US" sz="1800" i="1" kern="100" dirty="0" smtClean="0"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800" kern="100" dirty="0" smtClean="0">
                          <a:latin typeface="Times New Roman"/>
                          <a:ea typeface="ＭＳ 明朝"/>
                        </a:rPr>
                        <a:t>= 7)</a:t>
                      </a:r>
                      <a:endParaRPr lang="ja-JP" sz="1800" kern="100" dirty="0">
                        <a:latin typeface="Times New Roman"/>
                        <a:ea typeface="ＭＳ 明朝"/>
                      </a:endParaRPr>
                    </a:p>
                  </a:txBody>
                  <a:tcPr marL="58733" marR="58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2793625" y="763601"/>
            <a:ext cx="3488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シミュレーション諸元</a:t>
            </a:r>
            <a:endParaRPr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Simulation settings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6822250" y="1628800"/>
            <a:ext cx="2081471" cy="24752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55" y="1797050"/>
            <a:ext cx="142146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7527616" y="371895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Layout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9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WINNER II </a:t>
            </a:r>
            <a:r>
              <a:rPr lang="en-US" altLang="ja-JP" dirty="0" smtClean="0"/>
              <a:t>Channel model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28" y="2124335"/>
            <a:ext cx="781110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 bwMode="auto">
          <a:xfrm>
            <a:off x="730746" y="3266320"/>
            <a:ext cx="1150836" cy="3761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729582" y="4792710"/>
            <a:ext cx="1152000" cy="4050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501761" y="3266320"/>
            <a:ext cx="4905545" cy="3761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501761" y="4821642"/>
            <a:ext cx="4905545" cy="3761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76386" y="1583795"/>
            <a:ext cx="659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Two scenarios have been selected for the simulation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Shoichi Kitazawa, ATR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8103</TotalTime>
  <Words>961</Words>
  <Application>Microsoft Office PowerPoint</Application>
  <PresentationFormat>画面に合わせる (4:3)</PresentationFormat>
  <Paragraphs>239</Paragraphs>
  <Slides>19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802-11-Submission</vt:lpstr>
      <vt:lpstr>Document</vt:lpstr>
      <vt:lpstr>Formula</vt:lpstr>
      <vt:lpstr>Non-linear Multiuser MIMO for next generation WLAN</vt:lpstr>
      <vt:lpstr>Abstract</vt:lpstr>
      <vt:lpstr>Introduction</vt:lpstr>
      <vt:lpstr>Usage Environment</vt:lpstr>
      <vt:lpstr>MU-MIMO in a small sized cell</vt:lpstr>
      <vt:lpstr>MMSE and Vector Perturbation</vt:lpstr>
      <vt:lpstr>Vector Perturbation</vt:lpstr>
      <vt:lpstr>Simulation settings</vt:lpstr>
      <vt:lpstr>WINNER II Channel model</vt:lpstr>
      <vt:lpstr>WINNER II A1 indoor office LOS</vt:lpstr>
      <vt:lpstr>WINNER II B3 large indoor hall LOS</vt:lpstr>
      <vt:lpstr>Measurement setup</vt:lpstr>
      <vt:lpstr>MCS</vt:lpstr>
      <vt:lpstr>Measurement Equipment</vt:lpstr>
      <vt:lpstr> Measurement Environment</vt:lpstr>
      <vt:lpstr>Throughput</vt:lpstr>
      <vt:lpstr>Block Error Rate (BLER)</vt:lpstr>
      <vt:lpstr>Conclusions</vt:lpstr>
      <vt:lpstr>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Multiuser MIMO for next generation WLAN</dc:title>
  <dc:creator>Shoichi Kitazawa</dc:creator>
  <cp:lastModifiedBy>Shoichi Kitazawa</cp:lastModifiedBy>
  <cp:revision>196</cp:revision>
  <cp:lastPrinted>2012-07-10T07:34:51Z</cp:lastPrinted>
  <dcterms:created xsi:type="dcterms:W3CDTF">2012-06-14T00:03:33Z</dcterms:created>
  <dcterms:modified xsi:type="dcterms:W3CDTF">2012-07-13T12:03:58Z</dcterms:modified>
</cp:coreProperties>
</file>