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76" r:id="rId2"/>
    <p:sldId id="361" r:id="rId3"/>
    <p:sldId id="359" r:id="rId4"/>
    <p:sldId id="363" r:id="rId5"/>
    <p:sldId id="368" r:id="rId6"/>
    <p:sldId id="369" r:id="rId7"/>
    <p:sldId id="370" r:id="rId8"/>
    <p:sldId id="371" r:id="rId9"/>
    <p:sldId id="372" r:id="rId10"/>
    <p:sldId id="373" r:id="rId11"/>
    <p:sldId id="374" r:id="rId12"/>
    <p:sldId id="375" r:id="rId13"/>
    <p:sldId id="364" r:id="rId14"/>
    <p:sldId id="365" r:id="rId1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宋体" charset="-122"/>
        <a:cs typeface="+mn-cs"/>
      </a:defRPr>
    </a:lvl1pPr>
    <a:lvl2pPr marL="742950" indent="-285750" algn="l" defTabSz="449263" rtl="0" fontAlgn="base">
      <a:spcBef>
        <a:spcPct val="0"/>
      </a:spcBef>
      <a:spcAft>
        <a:spcPct val="0"/>
      </a:spcAft>
      <a:defRPr sz="2400" kern="1200">
        <a:solidFill>
          <a:schemeClr val="bg1"/>
        </a:solidFill>
        <a:latin typeface="Times New Roman" pitchFamily="18" charset="0"/>
        <a:ea typeface="宋体" charset="-122"/>
        <a:cs typeface="+mn-cs"/>
      </a:defRPr>
    </a:lvl2pPr>
    <a:lvl3pPr marL="11430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3pPr>
    <a:lvl4pPr marL="16002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4pPr>
    <a:lvl5pPr marL="20574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5pPr>
    <a:lvl6pPr marL="2286000" algn="l" defTabSz="914400" rtl="0" eaLnBrk="1" latinLnBrk="0" hangingPunct="1">
      <a:defRPr sz="2400" kern="1200">
        <a:solidFill>
          <a:schemeClr val="bg1"/>
        </a:solidFill>
        <a:latin typeface="Times New Roman" pitchFamily="18" charset="0"/>
        <a:ea typeface="宋体" charset="-122"/>
        <a:cs typeface="+mn-cs"/>
      </a:defRPr>
    </a:lvl6pPr>
    <a:lvl7pPr marL="2743200" algn="l" defTabSz="914400" rtl="0" eaLnBrk="1" latinLnBrk="0" hangingPunct="1">
      <a:defRPr sz="2400" kern="1200">
        <a:solidFill>
          <a:schemeClr val="bg1"/>
        </a:solidFill>
        <a:latin typeface="Times New Roman" pitchFamily="18" charset="0"/>
        <a:ea typeface="宋体" charset="-122"/>
        <a:cs typeface="+mn-cs"/>
      </a:defRPr>
    </a:lvl7pPr>
    <a:lvl8pPr marL="3200400" algn="l" defTabSz="914400" rtl="0" eaLnBrk="1" latinLnBrk="0" hangingPunct="1">
      <a:defRPr sz="2400" kern="1200">
        <a:solidFill>
          <a:schemeClr val="bg1"/>
        </a:solidFill>
        <a:latin typeface="Times New Roman" pitchFamily="18" charset="0"/>
        <a:ea typeface="宋体" charset="-122"/>
        <a:cs typeface="+mn-cs"/>
      </a:defRPr>
    </a:lvl8pPr>
    <a:lvl9pPr marL="3657600" algn="l" defTabSz="914400" rtl="0" eaLnBrk="1" latinLnBrk="0" hangingPunct="1">
      <a:defRPr sz="2400" kern="1200">
        <a:solidFill>
          <a:schemeClr val="bg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7" autoAdjust="0"/>
    <p:restoredTop sz="94660"/>
  </p:normalViewPr>
  <p:slideViewPr>
    <p:cSldViewPr>
      <p:cViewPr varScale="1">
        <p:scale>
          <a:sx n="72" d="100"/>
          <a:sy n="72" d="100"/>
        </p:scale>
        <p:origin x="-504"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t>doc.: IEEE 802.11-11/xxxxr0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ltLang="zh-CN"/>
              <a:t>July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t>ZTE Corporation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fld id="{C29368C4-CB0C-4039-A48E-0479F92F166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ltLang="zh-CN"/>
              <a:t>July 2011</a:t>
            </a:r>
            <a:endParaRPr lang="en-US"/>
          </a:p>
        </p:txBody>
      </p:sp>
      <p:sp>
        <p:nvSpPr>
          <p:cNvPr id="15365"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ZTE Corporation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ea typeface="Arial Unicode MS" pitchFamily="34" charset="-122"/>
                <a:cs typeface="Arial Unicode MS" pitchFamily="34" charset="-122"/>
              </a:defRPr>
            </a:lvl1pPr>
          </a:lstStyle>
          <a:p>
            <a:pPr>
              <a:defRPr/>
            </a:pPr>
            <a:r>
              <a:rPr lang="en-US" altLang="zh-CN"/>
              <a:t>Page </a:t>
            </a:r>
            <a:fld id="{70DF6273-E3F1-46BF-BA2C-D2742BE902DE}" type="slidenum">
              <a:rPr lang="en-US" altLang="zh-CN"/>
              <a:pPr>
                <a:defRPr/>
              </a:pPr>
              <a:t>‹#›</a:t>
            </a:fld>
            <a:endParaRPr lang="en-US" altLang="zh-CN"/>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doc.: IEEE 802.11-11/xxxxr0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July 2011</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ZTE Corporation</a:t>
            </a:r>
          </a:p>
        </p:txBody>
      </p:sp>
      <p:sp>
        <p:nvSpPr>
          <p:cNvPr id="16389" name="Rectangle 7"/>
          <p:cNvSpPr>
            <a:spLocks noGrp="1" noChangeArrowheads="1"/>
          </p:cNvSpPr>
          <p:nvPr>
            <p:ph type="sldNum" sz="quarter"/>
          </p:nvPr>
        </p:nvSpPr>
        <p:spPr>
          <a:noFill/>
        </p:spPr>
        <p:txBody>
          <a:bodyPr/>
          <a:lstStyle/>
          <a:p>
            <a:r>
              <a:rPr lang="en-US" altLang="zh-CN" smtClean="0"/>
              <a:t>Page </a:t>
            </a:r>
            <a:fld id="{5579A713-284B-4608-AB1A-F107CA30158A}" type="slidenum">
              <a:rPr lang="en-US" altLang="zh-CN" smtClean="0"/>
              <a:pPr/>
              <a:t>1</a:t>
            </a:fld>
            <a:endParaRPr lang="en-US" altLang="zh-CN" smtClean="0"/>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GB" altLang="zh-CN">
              <a:ea typeface="MS Gothic" pitchFamily="49" charset="-128"/>
            </a:endParaRPr>
          </a:p>
        </p:txBody>
      </p:sp>
      <p:sp>
        <p:nvSpPr>
          <p:cNvPr id="16391" name="Rectangle 2"/>
          <p:cNvSpPr>
            <a:spLocks noGrp="1" noChangeArrowheads="1"/>
          </p:cNvSpPr>
          <p:nvPr>
            <p:ph type="body"/>
          </p:nvPr>
        </p:nvSpPr>
        <p:spPr>
          <a:xfrm>
            <a:off x="923925" y="4408488"/>
            <a:ext cx="5086350" cy="4270375"/>
          </a:xfrm>
          <a:noFill/>
          <a:ln/>
        </p:spPr>
        <p:txBody>
          <a:bodyPr wrap="none" anchor="ctr"/>
          <a:lstStyle/>
          <a:p>
            <a:endParaRPr lang="en-US" altLang="zh-CN"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doc.: IEEE 802.11-yy/xxxxr0</a:t>
            </a:r>
          </a:p>
        </p:txBody>
      </p:sp>
      <p:sp>
        <p:nvSpPr>
          <p:cNvPr id="17411"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Month Year</a:t>
            </a:r>
          </a:p>
        </p:txBody>
      </p:sp>
      <p:sp>
        <p:nvSpPr>
          <p:cNvPr id="17412" name="Rectangle 6"/>
          <p:cNvSpPr>
            <a:spLocks noGrp="1" noChangeArrowheads="1"/>
          </p:cNvSpPr>
          <p:nvPr>
            <p:ph type="ftr" sz="quarter"/>
          </p:nvPr>
        </p:nvSpPr>
        <p:spPr>
          <a:noFill/>
        </p:spPr>
        <p:txBody>
          <a:bodyPr/>
          <a:lstStyle/>
          <a:p>
            <a:pPr lvl="4"/>
            <a:r>
              <a:rPr lang="en-US" altLang="zh-CN"/>
              <a:t>John Doe, Some Company</a:t>
            </a:r>
          </a:p>
        </p:txBody>
      </p:sp>
      <p:sp>
        <p:nvSpPr>
          <p:cNvPr id="17413" name="Rectangle 7"/>
          <p:cNvSpPr>
            <a:spLocks noGrp="1" noChangeArrowheads="1"/>
          </p:cNvSpPr>
          <p:nvPr>
            <p:ph type="sldNum" sz="quarter"/>
          </p:nvPr>
        </p:nvSpPr>
        <p:spPr>
          <a:noFill/>
        </p:spPr>
        <p:txBody>
          <a:bodyPr/>
          <a:lstStyle/>
          <a:p>
            <a:r>
              <a:rPr lang="en-US" altLang="zh-CN" smtClean="0"/>
              <a:t>Page </a:t>
            </a:r>
            <a:fld id="{A62F3CD1-27B8-4961-97A9-F3CD859892AC}" type="slidenum">
              <a:rPr lang="en-US" altLang="zh-CN" smtClean="0"/>
              <a:pPr/>
              <a:t>2</a:t>
            </a:fld>
            <a:endParaRPr lang="en-US" altLang="zh-CN" smtClean="0"/>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zh-CN" altLang="zh-CN"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doc.: IEEE 802.11-yy/xxxxr0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Month Year</a:t>
            </a:r>
          </a:p>
        </p:txBody>
      </p:sp>
      <p:sp>
        <p:nvSpPr>
          <p:cNvPr id="18436" name="Rectangle 6"/>
          <p:cNvSpPr>
            <a:spLocks noGrp="1" noChangeArrowheads="1"/>
          </p:cNvSpPr>
          <p:nvPr>
            <p:ph type="ftr" sz="quarter"/>
          </p:nvPr>
        </p:nvSpPr>
        <p:spPr>
          <a:noFill/>
        </p:spPr>
        <p:txBody>
          <a:bodyPr/>
          <a:lstStyle/>
          <a:p>
            <a:pPr lvl="4"/>
            <a:r>
              <a:rPr lang="en-US" altLang="zh-CN"/>
              <a:t>John Doe, Some Company</a:t>
            </a:r>
          </a:p>
        </p:txBody>
      </p:sp>
      <p:sp>
        <p:nvSpPr>
          <p:cNvPr id="18437" name="Rectangle 7"/>
          <p:cNvSpPr>
            <a:spLocks noGrp="1" noChangeArrowheads="1"/>
          </p:cNvSpPr>
          <p:nvPr>
            <p:ph type="sldNum" sz="quarter"/>
          </p:nvPr>
        </p:nvSpPr>
        <p:spPr>
          <a:noFill/>
        </p:spPr>
        <p:txBody>
          <a:bodyPr/>
          <a:lstStyle/>
          <a:p>
            <a:r>
              <a:rPr lang="en-US" altLang="zh-CN" smtClean="0"/>
              <a:t>Page </a:t>
            </a:r>
            <a:fld id="{FE2E9A24-3A4E-4AA9-83C1-8CBDBC78A749}" type="slidenum">
              <a:rPr lang="en-US" altLang="zh-CN" smtClean="0"/>
              <a:pPr/>
              <a:t>3</a:t>
            </a:fld>
            <a:endParaRPr lang="en-US" altLang="zh-CN" smtClean="0"/>
          </a:p>
        </p:txBody>
      </p:sp>
      <p:sp>
        <p:nvSpPr>
          <p:cNvPr id="18438" name="Rectangle 2"/>
          <p:cNvSpPr>
            <a:spLocks noGrp="1" noRot="1" noChangeAspect="1" noChangeArrowheads="1" noTextEdit="1"/>
          </p:cNvSpPr>
          <p:nvPr>
            <p:ph type="sldImg"/>
          </p:nvPr>
        </p:nvSpPr>
        <p:spPr>
          <a:xfrm>
            <a:off x="1154113" y="701675"/>
            <a:ext cx="4625975" cy="3468688"/>
          </a:xfrm>
          <a:ln/>
        </p:spPr>
      </p:sp>
      <p:sp>
        <p:nvSpPr>
          <p:cNvPr id="18439" name="Rectangle 3"/>
          <p:cNvSpPr>
            <a:spLocks noGrp="1" noChangeArrowheads="1"/>
          </p:cNvSpPr>
          <p:nvPr>
            <p:ph type="body" idx="1"/>
          </p:nvPr>
        </p:nvSpPr>
        <p:spPr>
          <a:noFill/>
          <a:ln/>
        </p:spPr>
        <p:txBody>
          <a:bodyPr/>
          <a:lstStyle/>
          <a:p>
            <a:endParaRPr lang="zh-CN" altLang="zh-CN"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5" name="Footer Placeholder 4"/>
          <p:cNvSpPr>
            <a:spLocks noGrp="1"/>
          </p:cNvSpPr>
          <p:nvPr>
            <p:ph type="ftr" idx="10"/>
          </p:nvPr>
        </p:nvSpPr>
        <p:spPr/>
        <p:txBody>
          <a:bodyPr/>
          <a:lstStyle>
            <a:lvl1pPr>
              <a:defRPr/>
            </a:lvl1pPr>
          </a:lstStyle>
          <a:p>
            <a:pPr>
              <a:defRPr/>
            </a:pPr>
            <a:r>
              <a:rPr lang="en-GB"/>
              <a:t>ZTE Corporation</a:t>
            </a:r>
          </a:p>
        </p:txBody>
      </p:sp>
      <p:sp>
        <p:nvSpPr>
          <p:cNvPr id="6" name="Slide Number Placeholder 5"/>
          <p:cNvSpPr>
            <a:spLocks noGrp="1"/>
          </p:cNvSpPr>
          <p:nvPr>
            <p:ph type="sldNum" idx="11"/>
          </p:nvPr>
        </p:nvSpPr>
        <p:spPr/>
        <p:txBody>
          <a:bodyPr/>
          <a:lstStyle>
            <a:lvl1pPr>
              <a:defRPr/>
            </a:lvl1pPr>
          </a:lstStyle>
          <a:p>
            <a:pPr>
              <a:defRPr/>
            </a:pPr>
            <a:r>
              <a:rPr lang="en-GB" altLang="zh-CN"/>
              <a:t>Slide </a:t>
            </a:r>
            <a:fld id="{BF45941C-31BE-47C6-99F8-6B0B186A4079}" type="slidenum">
              <a:rPr lang="en-GB" altLang="zh-CN"/>
              <a:pPr>
                <a:defRPr/>
              </a:pPr>
              <a:t>‹#›</a:t>
            </a:fld>
            <a:endParaRPr lang="en-GB"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dirty="0"/>
              <a:t>ZTE Corporation</a:t>
            </a:r>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85CAFB0E-7FE8-409B-96F5-4BBDC560A9E1}" type="slidenum">
              <a:rPr lang="en-GB" altLang="zh-CN"/>
              <a:pPr>
                <a:defRPr/>
              </a:pPr>
              <a:t>‹#›</a:t>
            </a:fld>
            <a:endParaRPr lang="en-GB"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5AF3D24B-1303-41A2-AF33-2C3065B16D13}" type="slidenum">
              <a:rPr lang="en-GB" altLang="zh-CN"/>
              <a:pPr>
                <a:defRPr/>
              </a:pPr>
              <a:t>‹#›</a:t>
            </a:fld>
            <a:endParaRPr lang="en-GB"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6" name="Rectangle 5"/>
          <p:cNvSpPr>
            <a:spLocks noGrp="1" noChangeArrowheads="1"/>
          </p:cNvSpPr>
          <p:nvPr>
            <p:ph type="sldNum" idx="11"/>
          </p:nvPr>
        </p:nvSpPr>
        <p:spPr>
          <a:ln/>
        </p:spPr>
        <p:txBody>
          <a:bodyPr/>
          <a:lstStyle>
            <a:lvl1pPr>
              <a:defRPr/>
            </a:lvl1pPr>
          </a:lstStyle>
          <a:p>
            <a:pPr>
              <a:defRPr/>
            </a:pPr>
            <a:r>
              <a:rPr lang="en-GB" altLang="zh-CN"/>
              <a:t>Slide </a:t>
            </a:r>
            <a:fld id="{2B40B1D0-5A01-4CA4-ACBB-660DCE323C62}" type="slidenum">
              <a:rPr lang="en-GB" altLang="zh-CN"/>
              <a:pPr>
                <a:defRPr/>
              </a:pPr>
              <a:t>‹#›</a:t>
            </a:fld>
            <a:endParaRPr lang="en-GB"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Footer Placeholder 7"/>
          <p:cNvSpPr>
            <a:spLocks noGrp="1"/>
          </p:cNvSpPr>
          <p:nvPr>
            <p:ph type="ftr" idx="10"/>
          </p:nvPr>
        </p:nvSpPr>
        <p:spPr>
          <a:xfrm>
            <a:off x="5643563" y="6475413"/>
            <a:ext cx="2898775" cy="180975"/>
          </a:xfrm>
        </p:spPr>
        <p:txBody>
          <a:bodyPr/>
          <a:lstStyle>
            <a:lvl1pPr>
              <a:defRPr/>
            </a:lvl1pPr>
          </a:lstStyle>
          <a:p>
            <a:pPr>
              <a:defRPr/>
            </a:pPr>
            <a:r>
              <a:rPr lang="en-GB"/>
              <a:t>ZTE Corporation</a:t>
            </a:r>
            <a:endParaRPr lang="en-GB" dirty="0"/>
          </a:p>
        </p:txBody>
      </p:sp>
      <p:sp>
        <p:nvSpPr>
          <p:cNvPr id="8" name="Slide Number Placeholder 8"/>
          <p:cNvSpPr>
            <a:spLocks noGrp="1"/>
          </p:cNvSpPr>
          <p:nvPr>
            <p:ph type="sldNum" idx="11"/>
          </p:nvPr>
        </p:nvSpPr>
        <p:spPr/>
        <p:txBody>
          <a:bodyPr/>
          <a:lstStyle>
            <a:lvl1pPr>
              <a:defRPr/>
            </a:lvl1pPr>
          </a:lstStyle>
          <a:p>
            <a:pPr>
              <a:defRPr/>
            </a:pPr>
            <a:r>
              <a:rPr lang="en-GB" altLang="zh-CN"/>
              <a:t>Slide </a:t>
            </a:r>
            <a:fld id="{EDBEA3A2-FAFA-418B-B8A2-59B2F6C4D349}" type="slidenum">
              <a:rPr lang="en-GB" altLang="zh-CN"/>
              <a:pPr>
                <a:defRPr/>
              </a:pPr>
              <a:t>‹#›</a:t>
            </a:fld>
            <a:endParaRPr lang="en-GB"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4" name="Rectangle 5"/>
          <p:cNvSpPr>
            <a:spLocks noGrp="1" noChangeArrowheads="1"/>
          </p:cNvSpPr>
          <p:nvPr>
            <p:ph type="sldNum" idx="11"/>
          </p:nvPr>
        </p:nvSpPr>
        <p:spPr>
          <a:ln/>
        </p:spPr>
        <p:txBody>
          <a:bodyPr/>
          <a:lstStyle>
            <a:lvl1pPr>
              <a:defRPr/>
            </a:lvl1pPr>
          </a:lstStyle>
          <a:p>
            <a:pPr>
              <a:defRPr/>
            </a:pPr>
            <a:r>
              <a:rPr lang="en-GB" altLang="zh-CN"/>
              <a:t>Slide </a:t>
            </a:r>
            <a:fld id="{224203EC-DDFD-4203-9908-B328C47E969C}" type="slidenum">
              <a:rPr lang="en-GB" altLang="zh-CN"/>
              <a:pPr>
                <a:defRPr/>
              </a:pPr>
              <a:t>‹#›</a:t>
            </a:fld>
            <a:endParaRPr lang="en-GB"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3" name="Rectangle 5"/>
          <p:cNvSpPr>
            <a:spLocks noGrp="1" noChangeArrowheads="1"/>
          </p:cNvSpPr>
          <p:nvPr>
            <p:ph type="sldNum" idx="11"/>
          </p:nvPr>
        </p:nvSpPr>
        <p:spPr>
          <a:ln/>
        </p:spPr>
        <p:txBody>
          <a:bodyPr/>
          <a:lstStyle>
            <a:lvl1pPr>
              <a:defRPr/>
            </a:lvl1pPr>
          </a:lstStyle>
          <a:p>
            <a:pPr>
              <a:defRPr/>
            </a:pPr>
            <a:r>
              <a:rPr lang="en-GB" altLang="zh-CN"/>
              <a:t>Slide </a:t>
            </a:r>
            <a:fld id="{2E712A94-5E3E-4A8D-A330-025BD9969F8D}" type="slidenum">
              <a:rPr lang="en-GB" altLang="zh-CN"/>
              <a:pPr>
                <a:defRPr/>
              </a:pPr>
              <a:t>‹#›</a:t>
            </a:fld>
            <a:endParaRPr lang="en-GB"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C9BEAF92-E934-4AB6-B2A1-4C5B53DE6EA9}" type="slidenum">
              <a:rPr lang="en-GB" altLang="zh-CN"/>
              <a:pPr>
                <a:defRPr/>
              </a:pPr>
              <a:t>‹#›</a:t>
            </a:fld>
            <a:endParaRPr lang="en-GB"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12D5F60D-79DE-4636-B2FD-29657D4866E9}" type="slidenum">
              <a:rPr lang="en-GB" altLang="zh-CN"/>
              <a:pPr>
                <a:defRPr/>
              </a:pPr>
              <a:t>‹#›</a:t>
            </a:fld>
            <a:endParaRPr lang="en-GB"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ltLang="zh-CN" smtClean="0"/>
              <a:t>Click to edit the title text format</a:t>
            </a:r>
          </a:p>
        </p:txBody>
      </p:sp>
      <p:sp>
        <p:nvSpPr>
          <p:cNvPr id="5123"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ltLang="zh-CN" smtClean="0"/>
              <a:t>Click to edit the outline text format</a:t>
            </a:r>
          </a:p>
          <a:p>
            <a:pPr lvl="1"/>
            <a:r>
              <a:rPr lang="en-GB" altLang="zh-CN" smtClean="0"/>
              <a:t>Second Outline Level</a:t>
            </a:r>
          </a:p>
          <a:p>
            <a:pPr lvl="2"/>
            <a:r>
              <a:rPr lang="en-GB" altLang="zh-CN" smtClean="0"/>
              <a:t>Third Outline Level</a:t>
            </a:r>
          </a:p>
          <a:p>
            <a:pPr lvl="3"/>
            <a:r>
              <a:rPr lang="en-GB" altLang="zh-CN" smtClean="0"/>
              <a:t>Fourth Outline Level</a:t>
            </a:r>
          </a:p>
          <a:p>
            <a:pPr lvl="4"/>
            <a:r>
              <a:rPr lang="en-GB" altLang="zh-CN" smtClean="0"/>
              <a:t>Fifth Outline Level</a:t>
            </a:r>
          </a:p>
          <a:p>
            <a:pPr lvl="4"/>
            <a:r>
              <a:rPr lang="en-GB" altLang="zh-CN" smtClean="0"/>
              <a:t>Sixth Outline Level</a:t>
            </a:r>
          </a:p>
          <a:p>
            <a:pPr lvl="4"/>
            <a:r>
              <a:rPr lang="en-GB" altLang="zh-CN" smtClean="0"/>
              <a:t>Seventh Outline Level</a:t>
            </a:r>
          </a:p>
          <a:p>
            <a:pPr lvl="4"/>
            <a:r>
              <a:rPr lang="en-GB" altLang="zh-CN" smtClean="0"/>
              <a:t>Eighth Outline Level</a:t>
            </a:r>
          </a:p>
          <a:p>
            <a:pPr lvl="4"/>
            <a:r>
              <a:rPr lang="en-GB" altLang="zh-CN" smtClean="0"/>
              <a:t>Ninth Outline Level</a:t>
            </a:r>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ZTE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8" charset="0"/>
              <a:buNone/>
              <a:defRPr sz="1200">
                <a:solidFill>
                  <a:srgbClr val="000000"/>
                </a:solidFill>
                <a:ea typeface="Arial Unicode MS" pitchFamily="34" charset="-122"/>
                <a:cs typeface="Arial Unicode MS" pitchFamily="34" charset="-122"/>
              </a:defRPr>
            </a:lvl1pPr>
          </a:lstStyle>
          <a:p>
            <a:pPr>
              <a:defRPr/>
            </a:pPr>
            <a:r>
              <a:rPr lang="en-GB" altLang="zh-CN"/>
              <a:t>Slide </a:t>
            </a:r>
            <a:fld id="{D7320E0C-B87F-4DAC-91E2-EF8CF7DF3F74}" type="slidenum">
              <a:rPr lang="en-GB" altLang="zh-CN"/>
              <a:pPr>
                <a:defRPr/>
              </a:pPr>
              <a:t>‹#›</a:t>
            </a:fld>
            <a:endParaRPr lang="en-GB" altLang="zh-CN"/>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10" name="Date Placeholder 3"/>
          <p:cNvSpPr txBox="1">
            <a:spLocks/>
          </p:cNvSpPr>
          <p:nvPr/>
        </p:nvSpPr>
        <p:spPr bwMode="auto">
          <a:xfrm>
            <a:off x="539750" y="188913"/>
            <a:ext cx="7961313" cy="407987"/>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1800" b="1" dirty="0" smtClean="0">
                <a:solidFill>
                  <a:srgbClr val="000000"/>
                </a:solidFill>
                <a:latin typeface="Times New Roman" pitchFamily="16" charset="0"/>
                <a:ea typeface="MS Gothic" charset="-128"/>
                <a:cs typeface="Arial Unicode MS" charset="0"/>
              </a:rPr>
              <a:t>Jul 2012                                                                               </a:t>
            </a:r>
            <a:r>
              <a:rPr lang="en-GB" sz="1800" b="1" dirty="0" smtClean="0">
                <a:solidFill>
                  <a:srgbClr val="000000"/>
                </a:solidFill>
                <a:latin typeface="Times New Roman" pitchFamily="16" charset="0"/>
                <a:ea typeface="MS Gothic" charset="-128"/>
                <a:cs typeface="Arial Unicode MS" charset="0"/>
              </a:rPr>
              <a:t>doc.: IEEE </a:t>
            </a:r>
            <a:r>
              <a:rPr lang="en-GB" sz="1800" b="1" dirty="0" smtClean="0">
                <a:solidFill>
                  <a:srgbClr val="000000"/>
                </a:solidFill>
                <a:latin typeface="Times New Roman" pitchFamily="16" charset="0"/>
                <a:ea typeface="MS Gothic" charset="-128"/>
                <a:cs typeface="Arial Unicode MS" charset="0"/>
              </a:rPr>
              <a:t>11-12/0842r1</a:t>
            </a:r>
            <a:endParaRPr lang="en-GB" sz="1800" b="1" dirty="0" smtClean="0">
              <a:solidFill>
                <a:srgbClr val="000000"/>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4099" r:id="rId1"/>
    <p:sldLayoutId id="2147484092" r:id="rId2"/>
    <p:sldLayoutId id="2147484093" r:id="rId3"/>
    <p:sldLayoutId id="2147484094" r:id="rId4"/>
    <p:sldLayoutId id="2147484100" r:id="rId5"/>
    <p:sldLayoutId id="2147484095" r:id="rId6"/>
    <p:sldLayoutId id="2147484096" r:id="rId7"/>
    <p:sldLayoutId id="2147484097" r:id="rId8"/>
    <p:sldLayoutId id="214748409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__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__3.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1028"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F117DF41-3CA4-49DC-8DD2-80C2F61F40C0}"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altLang="zh-CN" smtClean="0"/>
          </a:p>
        </p:txBody>
      </p:sp>
      <p:sp>
        <p:nvSpPr>
          <p:cNvPr id="1029"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Short </a:t>
            </a:r>
            <a:r>
              <a:rPr lang="en-US" altLang="zh-CN" dirty="0" err="1" smtClean="0"/>
              <a:t>Beamforming</a:t>
            </a:r>
            <a:r>
              <a:rPr lang="en-US" altLang="zh-CN" dirty="0" smtClean="0"/>
              <a:t> Report Poll Frame</a:t>
            </a:r>
            <a:endParaRPr lang="en-GB" altLang="zh-CN" dirty="0" smtClean="0"/>
          </a:p>
        </p:txBody>
      </p:sp>
      <p:sp>
        <p:nvSpPr>
          <p:cNvPr id="1030" name="Rectangle 2"/>
          <p:cNvSpPr>
            <a:spLocks noGrp="1" noChangeArrowheads="1"/>
          </p:cNvSpPr>
          <p:nvPr>
            <p:ph type="body" idx="1"/>
          </p:nvPr>
        </p:nvSpPr>
        <p:spPr>
          <a:xfrm>
            <a:off x="746125" y="16288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smtClean="0"/>
              <a:t>Date:</a:t>
            </a:r>
            <a:r>
              <a:rPr lang="en-GB" altLang="zh-CN" sz="2000" b="0" dirty="0" smtClean="0"/>
              <a:t> 2012-0</a:t>
            </a:r>
            <a:r>
              <a:rPr lang="en-US" altLang="zh-CN" sz="2000" b="0" dirty="0" smtClean="0"/>
              <a:t>7</a:t>
            </a:r>
            <a:r>
              <a:rPr lang="en-GB" altLang="zh-CN" sz="2000" b="0" dirty="0" smtClean="0"/>
              <a:t>-1</a:t>
            </a:r>
            <a:r>
              <a:rPr lang="en-US" altLang="zh-CN" sz="2000" b="0" dirty="0" smtClean="0"/>
              <a:t>5</a:t>
            </a:r>
            <a:endParaRPr lang="en-GB" altLang="zh-CN" sz="2000" b="0" dirty="0" smtClean="0"/>
          </a:p>
        </p:txBody>
      </p:sp>
      <p:sp>
        <p:nvSpPr>
          <p:cNvPr id="1031" name="Rectangle 4"/>
          <p:cNvSpPr>
            <a:spLocks noChangeArrowheads="1"/>
          </p:cNvSpPr>
          <p:nvPr/>
        </p:nvSpPr>
        <p:spPr bwMode="auto">
          <a:xfrm>
            <a:off x="593725" y="1988840"/>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ltLang="zh-CN" sz="2000" dirty="0">
                <a:solidFill>
                  <a:srgbClr val="000000"/>
                </a:solidFill>
                <a:ea typeface="MS Gothic" pitchFamily="49" charset="-128"/>
              </a:rPr>
              <a:t>Authors:</a:t>
            </a:r>
          </a:p>
        </p:txBody>
      </p:sp>
      <p:graphicFrame>
        <p:nvGraphicFramePr>
          <p:cNvPr id="18435" name="Object 3"/>
          <p:cNvGraphicFramePr>
            <a:graphicFrameLocks noChangeAspect="1"/>
          </p:cNvGraphicFramePr>
          <p:nvPr/>
        </p:nvGraphicFramePr>
        <p:xfrm>
          <a:off x="1782763" y="2238375"/>
          <a:ext cx="6610350" cy="4549775"/>
        </p:xfrm>
        <a:graphic>
          <a:graphicData uri="http://schemas.openxmlformats.org/presentationml/2006/ole">
            <p:oleObj spid="_x0000_s18435" name="Document" r:id="rId4" imgW="9770554" imgH="6726510"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 Address and AP Address Fields</a:t>
            </a:r>
            <a:endParaRPr lang="en-US" dirty="0"/>
          </a:p>
        </p:txBody>
      </p:sp>
      <p:sp>
        <p:nvSpPr>
          <p:cNvPr id="3" name="内容占位符 2"/>
          <p:cNvSpPr>
            <a:spLocks noGrp="1"/>
          </p:cNvSpPr>
          <p:nvPr>
            <p:ph idx="1"/>
          </p:nvPr>
        </p:nvSpPr>
        <p:spPr/>
        <p:txBody>
          <a:bodyPr>
            <a:normAutofit fontScale="85000" lnSpcReduction="20000"/>
          </a:bodyPr>
          <a:lstStyle/>
          <a:p>
            <a:pPr>
              <a:lnSpc>
                <a:spcPct val="150000"/>
              </a:lnSpc>
              <a:buFont typeface="Arial" pitchFamily="34" charset="0"/>
              <a:buChar char="•"/>
            </a:pPr>
            <a:r>
              <a:rPr lang="en-US" altLang="zh-CN" b="0" dirty="0" smtClean="0"/>
              <a:t>When an AP sends a </a:t>
            </a:r>
            <a:r>
              <a:rPr lang="en-US" altLang="zh-CN" b="0" dirty="0" err="1" smtClean="0"/>
              <a:t>Beamforming</a:t>
            </a:r>
            <a:r>
              <a:rPr lang="en-US" altLang="zh-CN" b="0" dirty="0" smtClean="0"/>
              <a:t> Report Poll frame to an STA, the STA address field carried in the frame indicates the receiver address and the AP address field indicates the transmitter address.</a:t>
            </a:r>
          </a:p>
          <a:p>
            <a:pPr>
              <a:lnSpc>
                <a:spcPct val="150000"/>
              </a:lnSpc>
              <a:buFont typeface="Arial" pitchFamily="34" charset="0"/>
              <a:buChar char="•"/>
            </a:pPr>
            <a:r>
              <a:rPr lang="en-US" altLang="zh-CN" b="0" dirty="0" smtClean="0"/>
              <a:t>When an STA sends a </a:t>
            </a:r>
            <a:r>
              <a:rPr lang="en-US" altLang="zh-CN" b="0" dirty="0" err="1" smtClean="0"/>
              <a:t>Beamforming</a:t>
            </a:r>
            <a:r>
              <a:rPr lang="en-US" altLang="zh-CN" b="0" dirty="0" smtClean="0"/>
              <a:t> Report Poll frame to an AP, the STA address field indicates the transmitter address and the AP address field indicates the receiver address.</a:t>
            </a:r>
          </a:p>
          <a:p>
            <a:pPr>
              <a:lnSpc>
                <a:spcPct val="150000"/>
              </a:lnSpc>
              <a:buFont typeface="Arial" pitchFamily="34" charset="0"/>
              <a:buChar char="•"/>
            </a:pPr>
            <a:r>
              <a:rPr lang="en-US" altLang="zh-CN" b="0" dirty="0" smtClean="0"/>
              <a:t>9 bits AP address is enough to identify the involved AP/BSS and 13 bits STA address is enough to identify the STA in the BSS.</a:t>
            </a:r>
          </a:p>
          <a:p>
            <a:pPr>
              <a:lnSpc>
                <a:spcPct val="150000"/>
              </a:lnSpc>
              <a:buFont typeface="Arial" pitchFamily="34" charset="0"/>
              <a:buChar char="•"/>
            </a:pPr>
            <a:r>
              <a:rPr lang="en-US" altLang="zh-CN" b="0" dirty="0" smtClean="0"/>
              <a:t>The positions of STA address and AP address are fixed in SIG.</a:t>
            </a:r>
          </a:p>
          <a:p>
            <a:pPr>
              <a:buFont typeface="Arial" pitchFamily="34" charset="0"/>
              <a:buChar char="•"/>
            </a:pP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10</a:t>
            </a:fld>
            <a:endParaRPr lang="en-GB"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Pros vs. Cons</a:t>
            </a:r>
            <a:endParaRPr lang="en-US" dirty="0"/>
          </a:p>
        </p:txBody>
      </p:sp>
      <p:sp>
        <p:nvSpPr>
          <p:cNvPr id="3" name="内容占位符 2"/>
          <p:cNvSpPr>
            <a:spLocks noGrp="1"/>
          </p:cNvSpPr>
          <p:nvPr>
            <p:ph idx="1"/>
          </p:nvPr>
        </p:nvSpPr>
        <p:spPr/>
        <p:txBody>
          <a:bodyPr/>
          <a:lstStyle/>
          <a:p>
            <a:pPr>
              <a:buFont typeface="Arial" pitchFamily="34" charset="0"/>
              <a:buChar char="•"/>
            </a:pPr>
            <a:r>
              <a:rPr lang="en-US" altLang="zh-CN" b="0" dirty="0" smtClean="0"/>
              <a:t>Pros:</a:t>
            </a:r>
          </a:p>
          <a:p>
            <a:pPr lvl="1">
              <a:buFont typeface="Arial" pitchFamily="34" charset="0"/>
              <a:buChar char="•"/>
            </a:pPr>
            <a:r>
              <a:rPr lang="en-US" altLang="zh-CN" b="0" dirty="0" smtClean="0"/>
              <a:t>Reduced overhead</a:t>
            </a:r>
          </a:p>
          <a:p>
            <a:pPr lvl="1">
              <a:buFont typeface="Arial" pitchFamily="34" charset="0"/>
              <a:buChar char="•"/>
            </a:pPr>
            <a:r>
              <a:rPr lang="en-US" altLang="zh-CN" b="0" dirty="0" smtClean="0"/>
              <a:t>Less confliction possibility.</a:t>
            </a:r>
          </a:p>
          <a:p>
            <a:pPr>
              <a:buFont typeface="Arial" pitchFamily="34" charset="0"/>
              <a:buChar char="•"/>
            </a:pPr>
            <a:endParaRPr lang="en-US" altLang="zh-CN" b="0" dirty="0" smtClean="0"/>
          </a:p>
          <a:p>
            <a:pPr>
              <a:buFont typeface="Arial" pitchFamily="34" charset="0"/>
              <a:buChar char="•"/>
            </a:pPr>
            <a:r>
              <a:rPr lang="en-US" altLang="zh-CN" b="0" dirty="0" smtClean="0"/>
              <a:t>Cons:</a:t>
            </a:r>
          </a:p>
          <a:p>
            <a:pPr lvl="1">
              <a:buFont typeface="Arial" pitchFamily="34" charset="0"/>
              <a:buChar char="•"/>
            </a:pPr>
            <a:r>
              <a:rPr lang="en-US" altLang="zh-CN" b="0" dirty="0" smtClean="0"/>
              <a:t>Replaced transmitter/receiver address field with STA/AP address field.</a:t>
            </a:r>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11</a:t>
            </a:fld>
            <a:endParaRPr lang="en-GB"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Conclusion</a:t>
            </a:r>
            <a:endParaRPr lang="en-US" dirty="0"/>
          </a:p>
        </p:txBody>
      </p:sp>
      <p:sp>
        <p:nvSpPr>
          <p:cNvPr id="3" name="内容占位符 2"/>
          <p:cNvSpPr>
            <a:spLocks noGrp="1"/>
          </p:cNvSpPr>
          <p:nvPr>
            <p:ph idx="1"/>
          </p:nvPr>
        </p:nvSpPr>
        <p:spPr/>
        <p:txBody>
          <a:bodyPr/>
          <a:lstStyle/>
          <a:p>
            <a:pPr>
              <a:buFont typeface="Arial" pitchFamily="34" charset="0"/>
              <a:buChar char="•"/>
            </a:pPr>
            <a:r>
              <a:rPr lang="en-US" dirty="0" smtClean="0"/>
              <a:t>Based on the example SIG design, we feel it’s </a:t>
            </a:r>
            <a:r>
              <a:rPr lang="en-US" altLang="zh-CN" dirty="0" smtClean="0"/>
              <a:t>logic and feasible </a:t>
            </a:r>
            <a:r>
              <a:rPr lang="en-US" dirty="0" smtClean="0"/>
              <a:t>to define a Short </a:t>
            </a:r>
            <a:r>
              <a:rPr lang="en-US" dirty="0" err="1" smtClean="0"/>
              <a:t>Beamforming</a:t>
            </a:r>
            <a:r>
              <a:rPr lang="en-US" dirty="0" smtClean="0"/>
              <a:t> Report Poll frame format with only </a:t>
            </a:r>
            <a:r>
              <a:rPr lang="en-US" altLang="zh-CN" dirty="0" smtClean="0"/>
              <a:t>STF, LTF1, and a special SIG in current 802.11ah spec framework.</a:t>
            </a:r>
            <a:endParaRPr lang="en-US" dirty="0" smtClean="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12</a:t>
            </a:fld>
            <a:endParaRPr lang="en-GB"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zh-CN" dirty="0" smtClean="0">
                <a:ea typeface="宋体" charset="-122"/>
              </a:rPr>
              <a:t>Pre-motion</a:t>
            </a:r>
          </a:p>
        </p:txBody>
      </p:sp>
      <p:sp>
        <p:nvSpPr>
          <p:cNvPr id="25603" name="Content Placeholder 2"/>
          <p:cNvSpPr>
            <a:spLocks noGrp="1"/>
          </p:cNvSpPr>
          <p:nvPr>
            <p:ph idx="1"/>
          </p:nvPr>
        </p:nvSpPr>
        <p:spPr/>
        <p:txBody>
          <a:bodyPr/>
          <a:lstStyle/>
          <a:p>
            <a:pPr>
              <a:lnSpc>
                <a:spcPct val="150000"/>
              </a:lnSpc>
              <a:buFont typeface="Arial" pitchFamily="34" charset="0"/>
              <a:buChar char="•"/>
            </a:pPr>
            <a:r>
              <a:rPr lang="en-US" altLang="zh-CN" sz="2000" dirty="0" smtClean="0">
                <a:ea typeface="宋体" charset="-122"/>
              </a:rPr>
              <a:t>Do you agree to add in spec framework that 11ah shall define a short </a:t>
            </a:r>
            <a:r>
              <a:rPr lang="en-US" altLang="zh-CN" sz="2000" dirty="0" err="1" smtClean="0"/>
              <a:t>Beamforming</a:t>
            </a:r>
            <a:r>
              <a:rPr lang="en-US" altLang="zh-CN" sz="2000" dirty="0" smtClean="0"/>
              <a:t> Report Poll </a:t>
            </a:r>
            <a:r>
              <a:rPr lang="en-US" altLang="zh-CN" sz="2000" dirty="0" smtClean="0">
                <a:ea typeface="宋体" charset="-122"/>
              </a:rPr>
              <a:t>frame format using short preamble format as described in slide 6 (SIG field content TBD).</a:t>
            </a:r>
          </a:p>
          <a:p>
            <a:pPr>
              <a:lnSpc>
                <a:spcPct val="150000"/>
              </a:lnSpc>
              <a:buFont typeface="Arial" pitchFamily="34" charset="0"/>
              <a:buChar char="•"/>
            </a:pPr>
            <a:r>
              <a:rPr lang="en-US" altLang="zh-CN" sz="2000" dirty="0" smtClean="0">
                <a:ea typeface="宋体" charset="-122"/>
              </a:rPr>
              <a:t>Y</a:t>
            </a:r>
          </a:p>
          <a:p>
            <a:pPr>
              <a:lnSpc>
                <a:spcPct val="150000"/>
              </a:lnSpc>
              <a:buFont typeface="Arial" pitchFamily="34" charset="0"/>
              <a:buChar char="•"/>
            </a:pPr>
            <a:r>
              <a:rPr lang="en-US" altLang="zh-CN" sz="2000" dirty="0" smtClean="0">
                <a:ea typeface="宋体" charset="-122"/>
              </a:rPr>
              <a:t>N</a:t>
            </a:r>
          </a:p>
          <a:p>
            <a:pPr>
              <a:lnSpc>
                <a:spcPct val="150000"/>
              </a:lnSpc>
              <a:buFont typeface="Arial" pitchFamily="34" charset="0"/>
              <a:buChar char="•"/>
            </a:pPr>
            <a:r>
              <a:rPr lang="en-US" altLang="zh-CN" sz="2000" dirty="0" smtClean="0">
                <a:ea typeface="宋体" charset="-122"/>
              </a:rPr>
              <a:t>A</a:t>
            </a:r>
          </a:p>
          <a:p>
            <a:pPr eaLnBrk="1" hangingPunct="1">
              <a:buFont typeface="Arial" pitchFamily="34" charset="0"/>
              <a:buChar char="•"/>
              <a:defRPr/>
            </a:pPr>
            <a:endParaRPr lang="en-US" altLang="zh-CN" dirty="0" smtClean="0">
              <a:ea typeface="宋体" charset="-122"/>
            </a:endParaRPr>
          </a:p>
        </p:txBody>
      </p:sp>
      <p:sp>
        <p:nvSpPr>
          <p:cNvPr id="13316" name="Slide Number Placeholder 5"/>
          <p:cNvSpPr txBox="1">
            <a:spLocks/>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D0CE2F7B-F0AC-490A-BEC4-571DF7067E62}" type="slidenum">
              <a:rPr lang="en-US" altLang="zh-CN"/>
              <a:pPr algn="ctr" eaLnBrk="0" hangingPunct="0"/>
              <a:t>13</a:t>
            </a:fld>
            <a:endParaRPr lang="en-US" altLang="zh-CN"/>
          </a:p>
        </p:txBody>
      </p:sp>
      <p:sp>
        <p:nvSpPr>
          <p:cNvPr id="13317"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3318" name="Slide Number Placeholder 4"/>
          <p:cNvSpPr>
            <a:spLocks noGrp="1"/>
          </p:cNvSpPr>
          <p:nvPr>
            <p:ph type="sldNum" sz="quarter" idx="11"/>
          </p:nvPr>
        </p:nvSpPr>
        <p:spPr>
          <a:noFill/>
        </p:spPr>
        <p:txBody>
          <a:bodyPr/>
          <a:lstStyle/>
          <a:p>
            <a:r>
              <a:rPr lang="en-US" altLang="zh-CN" smtClean="0"/>
              <a:t>Slide </a:t>
            </a:r>
            <a:fld id="{D3034819-BEFA-4DB8-9F1D-ABB5E5B57023}" type="slidenum">
              <a:rPr lang="en-US" altLang="zh-CN" smtClean="0"/>
              <a:pPr/>
              <a:t>13</a:t>
            </a:fld>
            <a:endParaRPr lang="en-US" altLang="zh-CN"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zh-CN" dirty="0" smtClean="0">
                <a:ea typeface="宋体" charset="-122"/>
              </a:rPr>
              <a:t>Motion</a:t>
            </a:r>
          </a:p>
        </p:txBody>
      </p:sp>
      <p:sp>
        <p:nvSpPr>
          <p:cNvPr id="14339" name="Content Placeholder 2"/>
          <p:cNvSpPr>
            <a:spLocks noGrp="1"/>
          </p:cNvSpPr>
          <p:nvPr>
            <p:ph idx="1"/>
          </p:nvPr>
        </p:nvSpPr>
        <p:spPr/>
        <p:txBody>
          <a:bodyPr/>
          <a:lstStyle/>
          <a:p>
            <a:pPr>
              <a:lnSpc>
                <a:spcPct val="150000"/>
              </a:lnSpc>
              <a:buFont typeface="Arial" pitchFamily="34" charset="0"/>
              <a:buChar char="•"/>
            </a:pPr>
            <a:r>
              <a:rPr lang="en-US" altLang="zh-CN" sz="2000" dirty="0" smtClean="0">
                <a:ea typeface="宋体" charset="-122"/>
              </a:rPr>
              <a:t>Motion to accept to add in spec framework that 11ah shall define a short </a:t>
            </a:r>
            <a:r>
              <a:rPr lang="en-US" altLang="zh-CN" sz="2000" dirty="0" err="1" smtClean="0"/>
              <a:t>Beamforming</a:t>
            </a:r>
            <a:r>
              <a:rPr lang="en-US" altLang="zh-CN" sz="2000" dirty="0" smtClean="0"/>
              <a:t> Report Poll </a:t>
            </a:r>
            <a:r>
              <a:rPr lang="en-US" altLang="zh-CN" sz="2000" dirty="0" smtClean="0">
                <a:ea typeface="宋体" charset="-122"/>
              </a:rPr>
              <a:t>frame format using short preamble format as described in slide 6 (SIG field content TBD).</a:t>
            </a:r>
          </a:p>
          <a:p>
            <a:pPr eaLnBrk="1" hangingPunct="1"/>
            <a:endParaRPr lang="en-US" altLang="zh-CN" dirty="0" smtClean="0">
              <a:ea typeface="宋体" charset="-122"/>
            </a:endParaRPr>
          </a:p>
          <a:p>
            <a:pPr eaLnBrk="1" hangingPunct="1"/>
            <a:endParaRPr lang="en-US" altLang="zh-CN" dirty="0" smtClean="0">
              <a:ea typeface="宋体" charset="-122"/>
            </a:endParaRPr>
          </a:p>
          <a:p>
            <a:pPr lvl="1" eaLnBrk="1" hangingPunct="1"/>
            <a:r>
              <a:rPr lang="en-US" altLang="zh-CN" dirty="0" smtClean="0">
                <a:ea typeface="宋体" charset="-122"/>
              </a:rPr>
              <a:t>Y:</a:t>
            </a:r>
          </a:p>
          <a:p>
            <a:pPr lvl="1" eaLnBrk="1" hangingPunct="1"/>
            <a:r>
              <a:rPr lang="en-US" altLang="zh-CN" dirty="0" smtClean="0">
                <a:ea typeface="宋体" charset="-122"/>
              </a:rPr>
              <a:t>N:</a:t>
            </a:r>
          </a:p>
          <a:p>
            <a:pPr lvl="1" eaLnBrk="1" hangingPunct="1"/>
            <a:r>
              <a:rPr lang="en-US" altLang="zh-CN" dirty="0" smtClean="0">
                <a:ea typeface="宋体" charset="-122"/>
              </a:rPr>
              <a:t>A:</a:t>
            </a:r>
          </a:p>
          <a:p>
            <a:pPr eaLnBrk="1" hangingPunct="1"/>
            <a:endParaRPr lang="en-US" altLang="zh-CN" dirty="0" smtClean="0">
              <a:ea typeface="宋体" charset="-122"/>
            </a:endParaRPr>
          </a:p>
        </p:txBody>
      </p:sp>
      <p:sp>
        <p:nvSpPr>
          <p:cNvPr id="14340" name="Slide Number Placeholder 5"/>
          <p:cNvSpPr txBox="1">
            <a:spLocks/>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EEDDAA76-5269-44E0-B19D-65D624EC0064}" type="slidenum">
              <a:rPr lang="en-US" altLang="zh-CN"/>
              <a:pPr algn="ctr" eaLnBrk="0" hangingPunct="0"/>
              <a:t>14</a:t>
            </a:fld>
            <a:endParaRPr lang="en-US" altLang="zh-CN"/>
          </a:p>
        </p:txBody>
      </p:sp>
      <p:sp>
        <p:nvSpPr>
          <p:cNvPr id="14341"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4342" name="Slide Number Placeholder 4"/>
          <p:cNvSpPr>
            <a:spLocks noGrp="1"/>
          </p:cNvSpPr>
          <p:nvPr>
            <p:ph type="sldNum" sz="quarter" idx="11"/>
          </p:nvPr>
        </p:nvSpPr>
        <p:spPr>
          <a:noFill/>
        </p:spPr>
        <p:txBody>
          <a:bodyPr/>
          <a:lstStyle/>
          <a:p>
            <a:r>
              <a:rPr lang="en-US" altLang="zh-CN" smtClean="0"/>
              <a:t>Slide </a:t>
            </a:r>
            <a:fld id="{8DD3B79A-DC32-4C91-ACC3-3FAF43EDF7DF}" type="slidenum">
              <a:rPr lang="en-US" altLang="zh-CN" smtClean="0"/>
              <a:pPr/>
              <a:t>14</a:t>
            </a:fld>
            <a:endParaRPr lang="en-US" altLang="zh-CN"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2"/>
          <p:cNvSpPr>
            <a:spLocks noChangeArrowheads="1"/>
          </p:cNvSpPr>
          <p:nvPr/>
        </p:nvSpPr>
        <p:spPr bwMode="auto">
          <a:xfrm>
            <a:off x="654050" y="817563"/>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2052"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2053"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F9AD196A-1D55-4FA0-9044-A342DB8D10C5}"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altLang="zh-CN" smtClean="0"/>
          </a:p>
        </p:txBody>
      </p:sp>
      <p:graphicFrame>
        <p:nvGraphicFramePr>
          <p:cNvPr id="2" name="Object 3"/>
          <p:cNvGraphicFramePr>
            <a:graphicFrameLocks noChangeAspect="1"/>
          </p:cNvGraphicFramePr>
          <p:nvPr/>
        </p:nvGraphicFramePr>
        <p:xfrm>
          <a:off x="1268413" y="811213"/>
          <a:ext cx="6430962" cy="5545137"/>
        </p:xfrm>
        <a:graphic>
          <a:graphicData uri="http://schemas.openxmlformats.org/presentationml/2006/ole">
            <p:oleObj spid="_x0000_s2051" name="Document" r:id="rId4" imgW="8670551" imgH="7354607"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2"/>
          <p:cNvSpPr>
            <a:spLocks noChangeArrowheads="1"/>
          </p:cNvSpPr>
          <p:nvPr/>
        </p:nvSpPr>
        <p:spPr bwMode="auto">
          <a:xfrm>
            <a:off x="654050" y="817563"/>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3076"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3077"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DA98EBEB-71BE-4DCE-9183-B2609DE763F6}"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altLang="zh-CN" smtClean="0"/>
          </a:p>
        </p:txBody>
      </p:sp>
      <p:graphicFrame>
        <p:nvGraphicFramePr>
          <p:cNvPr id="2" name="Object 3"/>
          <p:cNvGraphicFramePr>
            <a:graphicFrameLocks noChangeAspect="1"/>
          </p:cNvGraphicFramePr>
          <p:nvPr/>
        </p:nvGraphicFramePr>
        <p:xfrm>
          <a:off x="1265238" y="808038"/>
          <a:ext cx="6464300" cy="5072062"/>
        </p:xfrm>
        <a:graphic>
          <a:graphicData uri="http://schemas.openxmlformats.org/presentationml/2006/ole">
            <p:oleObj spid="_x0000_s3075" name="Document" r:id="rId4" imgW="8521573" imgH="6704158"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t>Abstract</a:t>
            </a:r>
            <a:endParaRPr lang="zh-CN" altLang="en-US" dirty="0" smtClean="0"/>
          </a:p>
        </p:txBody>
      </p:sp>
      <p:sp>
        <p:nvSpPr>
          <p:cNvPr id="8195" name="内容占位符 2"/>
          <p:cNvSpPr>
            <a:spLocks noGrp="1"/>
          </p:cNvSpPr>
          <p:nvPr>
            <p:ph idx="1"/>
          </p:nvPr>
        </p:nvSpPr>
        <p:spPr/>
        <p:txBody>
          <a:bodyPr/>
          <a:lstStyle/>
          <a:p>
            <a:pPr>
              <a:lnSpc>
                <a:spcPct val="150000"/>
              </a:lnSpc>
              <a:buFont typeface="Arial" pitchFamily="34" charset="0"/>
              <a:buChar char="•"/>
            </a:pPr>
            <a:r>
              <a:rPr lang="en-US" altLang="zh-CN" dirty="0" smtClean="0"/>
              <a:t>Short ACK and short CTS have been introduced to 802.11ah spec framework, with similar format design.</a:t>
            </a:r>
          </a:p>
          <a:p>
            <a:pPr>
              <a:lnSpc>
                <a:spcPct val="150000"/>
              </a:lnSpc>
              <a:buFont typeface="Arial" pitchFamily="34" charset="0"/>
              <a:buChar char="•"/>
            </a:pPr>
            <a:r>
              <a:rPr lang="en-US" altLang="zh-CN" dirty="0" smtClean="0"/>
              <a:t>we propose that the similar design principle could be extended to </a:t>
            </a:r>
            <a:r>
              <a:rPr lang="en-US" altLang="zh-CN" dirty="0" err="1" smtClean="0"/>
              <a:t>Beamforming</a:t>
            </a:r>
            <a:r>
              <a:rPr lang="en-US" altLang="zh-CN" dirty="0" smtClean="0"/>
              <a:t> Report Poll frame to further reduce overhead.</a:t>
            </a:r>
          </a:p>
          <a:p>
            <a:endParaRPr lang="zh-CN" altLang="en-US" dirty="0" smtClean="0"/>
          </a:p>
        </p:txBody>
      </p:sp>
      <p:sp>
        <p:nvSpPr>
          <p:cNvPr id="8196"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8197" name="灯片编号占位符 4"/>
          <p:cNvSpPr>
            <a:spLocks noGrp="1"/>
          </p:cNvSpPr>
          <p:nvPr>
            <p:ph type="sldNum" sz="quarter" idx="11"/>
          </p:nvPr>
        </p:nvSpPr>
        <p:spPr>
          <a:noFill/>
        </p:spPr>
        <p:txBody>
          <a:bodyPr/>
          <a:lstStyle/>
          <a:p>
            <a:r>
              <a:rPr lang="en-GB" altLang="zh-CN" smtClean="0"/>
              <a:t>Slide </a:t>
            </a:r>
            <a:fld id="{23B0FA58-1628-4876-9CFF-F181F532664A}" type="slidenum">
              <a:rPr lang="en-GB" altLang="zh-CN" smtClean="0"/>
              <a:pPr/>
              <a:t>4</a:t>
            </a:fld>
            <a:endParaRPr lang="en-GB" altLang="zh-CN"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Background</a:t>
            </a:r>
            <a:endParaRPr lang="en-US" dirty="0"/>
          </a:p>
        </p:txBody>
      </p:sp>
      <p:sp>
        <p:nvSpPr>
          <p:cNvPr id="3" name="内容占位符 2"/>
          <p:cNvSpPr>
            <a:spLocks noGrp="1"/>
          </p:cNvSpPr>
          <p:nvPr>
            <p:ph idx="1"/>
          </p:nvPr>
        </p:nvSpPr>
        <p:spPr/>
        <p:txBody>
          <a:bodyPr/>
          <a:lstStyle/>
          <a:p>
            <a:pPr>
              <a:lnSpc>
                <a:spcPct val="150000"/>
              </a:lnSpc>
              <a:buFont typeface="Arial" pitchFamily="34" charset="0"/>
              <a:buChar char="•"/>
            </a:pPr>
            <a:r>
              <a:rPr lang="en-US" dirty="0" smtClean="0">
                <a:solidFill>
                  <a:schemeClr val="tx1"/>
                </a:solidFill>
              </a:rPr>
              <a:t> In current 11ah spec framework, the short </a:t>
            </a:r>
            <a:r>
              <a:rPr lang="en-US" dirty="0" err="1" smtClean="0">
                <a:solidFill>
                  <a:schemeClr val="tx1"/>
                </a:solidFill>
              </a:rPr>
              <a:t>Ack</a:t>
            </a:r>
            <a:r>
              <a:rPr lang="en-US" dirty="0" smtClean="0">
                <a:solidFill>
                  <a:schemeClr val="tx1"/>
                </a:solidFill>
              </a:rPr>
              <a:t> and fast RTS/CTS are d</a:t>
            </a:r>
            <a:r>
              <a:rPr lang="en-US" altLang="zh-CN" dirty="0" smtClean="0">
                <a:solidFill>
                  <a:schemeClr val="tx1"/>
                </a:solidFill>
              </a:rPr>
              <a:t>esigned with STF, LTF1, and one SIG field.</a:t>
            </a:r>
          </a:p>
          <a:p>
            <a:pPr>
              <a:lnSpc>
                <a:spcPct val="150000"/>
              </a:lnSpc>
              <a:buFont typeface="Arial" pitchFamily="34" charset="0"/>
              <a:buChar char="•"/>
            </a:pPr>
            <a:r>
              <a:rPr lang="en-US" altLang="zh-CN" dirty="0" smtClean="0">
                <a:solidFill>
                  <a:schemeClr val="tx1"/>
                </a:solidFill>
              </a:rPr>
              <a:t>  In the proposed short frame formats, the SIG field only contains information needed for those frames.</a:t>
            </a: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5</a:t>
            </a:fld>
            <a:endParaRPr lang="en-GB" alt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Discussion</a:t>
            </a:r>
            <a:endParaRPr lang="en-US" dirty="0"/>
          </a:p>
        </p:txBody>
      </p:sp>
      <p:sp>
        <p:nvSpPr>
          <p:cNvPr id="3" name="内容占位符 2"/>
          <p:cNvSpPr>
            <a:spLocks noGrp="1"/>
          </p:cNvSpPr>
          <p:nvPr>
            <p:ph idx="1"/>
          </p:nvPr>
        </p:nvSpPr>
        <p:spPr>
          <a:xfrm>
            <a:off x="685800" y="1556792"/>
            <a:ext cx="7770813" cy="3960440"/>
          </a:xfrm>
        </p:spPr>
        <p:txBody>
          <a:bodyPr>
            <a:normAutofit fontScale="92500" lnSpcReduction="10000"/>
          </a:bodyPr>
          <a:lstStyle/>
          <a:p>
            <a:pPr marL="342900" lvl="1" indent="-342900">
              <a:lnSpc>
                <a:spcPct val="150000"/>
              </a:lnSpc>
              <a:buChar char="•"/>
            </a:pPr>
            <a:r>
              <a:rPr lang="en-US" altLang="zh-CN" sz="1800" dirty="0" smtClean="0">
                <a:ea typeface="+mn-ea"/>
              </a:rPr>
              <a:t>Based on the similar logic as short ACK, the function of </a:t>
            </a:r>
            <a:r>
              <a:rPr lang="en-US" altLang="zh-CN" sz="1800" dirty="0" err="1" smtClean="0"/>
              <a:t>Beamforming</a:t>
            </a:r>
            <a:r>
              <a:rPr lang="en-US" altLang="zh-CN" sz="1800" dirty="0" smtClean="0"/>
              <a:t> Report Poll frame </a:t>
            </a:r>
            <a:r>
              <a:rPr lang="en-US" altLang="zh-CN" sz="1800" dirty="0" smtClean="0">
                <a:ea typeface="+mn-ea"/>
              </a:rPr>
              <a:t>can </a:t>
            </a:r>
            <a:r>
              <a:rPr lang="en-US" altLang="zh-CN" sz="1800" dirty="0" smtClean="0"/>
              <a:t>also be compressed, when </a:t>
            </a:r>
            <a:r>
              <a:rPr lang="en-US" altLang="zh-CN" sz="1800" dirty="0" err="1" smtClean="0"/>
              <a:t>Beamforming</a:t>
            </a:r>
            <a:r>
              <a:rPr lang="en-US" altLang="zh-CN" sz="1800" dirty="0" smtClean="0"/>
              <a:t> Report Poll frame is transmitted using:</a:t>
            </a:r>
          </a:p>
          <a:p>
            <a:pPr marL="685800" lvl="2" indent="-342900">
              <a:lnSpc>
                <a:spcPct val="150000"/>
              </a:lnSpc>
              <a:buFont typeface="Arial" pitchFamily="34" charset="0"/>
              <a:buChar char="•"/>
            </a:pPr>
            <a:r>
              <a:rPr lang="en-US" altLang="zh-CN" sz="1600" dirty="0" smtClean="0">
                <a:ea typeface="+mn-ea"/>
              </a:rPr>
              <a:t>2MHz bandwidth</a:t>
            </a:r>
          </a:p>
          <a:p>
            <a:pPr marL="685800" lvl="2" indent="-342900">
              <a:lnSpc>
                <a:spcPct val="150000"/>
              </a:lnSpc>
              <a:buFont typeface="Arial" pitchFamily="34" charset="0"/>
              <a:buChar char="•"/>
            </a:pPr>
            <a:r>
              <a:rPr lang="en-US" altLang="zh-CN" sz="1600" dirty="0" smtClean="0">
                <a:ea typeface="+mn-ea"/>
              </a:rPr>
              <a:t>single stream, and</a:t>
            </a:r>
          </a:p>
          <a:p>
            <a:pPr marL="685800" lvl="2" indent="-342900">
              <a:lnSpc>
                <a:spcPct val="150000"/>
              </a:lnSpc>
              <a:buFont typeface="Arial" pitchFamily="34" charset="0"/>
              <a:buChar char="•"/>
            </a:pPr>
            <a:r>
              <a:rPr lang="en-US" altLang="zh-CN" sz="1600" dirty="0" smtClean="0"/>
              <a:t>fixed MCS.</a:t>
            </a:r>
          </a:p>
          <a:p>
            <a:pPr marL="342900" lvl="1" indent="-342900">
              <a:lnSpc>
                <a:spcPct val="150000"/>
              </a:lnSpc>
              <a:buFontTx/>
              <a:buChar char="•"/>
            </a:pPr>
            <a:r>
              <a:rPr lang="en-US" altLang="zh-CN" sz="1800" dirty="0" smtClean="0">
                <a:ea typeface="+mn-ea"/>
              </a:rPr>
              <a:t>Therefore, we propose a short </a:t>
            </a:r>
            <a:r>
              <a:rPr lang="en-US" altLang="zh-CN" sz="1800" dirty="0" err="1" smtClean="0"/>
              <a:t>Beamforming</a:t>
            </a:r>
            <a:r>
              <a:rPr lang="en-US" altLang="zh-CN" sz="1800" dirty="0" smtClean="0"/>
              <a:t> Report Poll frame format with only STF, LTF1, and a special SIG field, same as short preamble for 2MHz</a:t>
            </a:r>
            <a:r>
              <a:rPr lang="en-US" altLang="zh-CN" sz="1800" dirty="0" smtClean="0">
                <a:ea typeface="+mn-ea"/>
              </a:rPr>
              <a:t>.</a:t>
            </a:r>
          </a:p>
          <a:p>
            <a:pPr marL="342900" lvl="1" indent="-342900">
              <a:lnSpc>
                <a:spcPct val="150000"/>
              </a:lnSpc>
              <a:buChar char="•"/>
            </a:pPr>
            <a:r>
              <a:rPr lang="en-US" altLang="zh-CN" sz="1800" dirty="0" smtClean="0"/>
              <a:t>The indication of short </a:t>
            </a:r>
            <a:r>
              <a:rPr lang="en-US" altLang="zh-CN" sz="1800" dirty="0" err="1" smtClean="0"/>
              <a:t>Beamforming</a:t>
            </a:r>
            <a:r>
              <a:rPr lang="en-US" altLang="zh-CN" sz="1800" dirty="0" smtClean="0"/>
              <a:t> Report Poll frame could be included in SIG field , using the reserved MCS value, similar as Short ACK indication.</a:t>
            </a:r>
            <a:endParaRPr lang="zh-CN" altLang="en-US" dirty="0" smtClean="0"/>
          </a:p>
          <a:p>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6</a:t>
            </a:fld>
            <a:endParaRPr lang="en-GB" altLang="zh-CN"/>
          </a:p>
        </p:txBody>
      </p:sp>
      <p:sp>
        <p:nvSpPr>
          <p:cNvPr id="6" name="Rectangle 4"/>
          <p:cNvSpPr>
            <a:spLocks noChangeArrowheads="1"/>
          </p:cNvSpPr>
          <p:nvPr/>
        </p:nvSpPr>
        <p:spPr bwMode="auto">
          <a:xfrm>
            <a:off x="24384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STF</a:t>
            </a:r>
          </a:p>
        </p:txBody>
      </p:sp>
      <p:sp>
        <p:nvSpPr>
          <p:cNvPr id="7" name="Rectangle 5"/>
          <p:cNvSpPr>
            <a:spLocks noChangeArrowheads="1"/>
          </p:cNvSpPr>
          <p:nvPr/>
        </p:nvSpPr>
        <p:spPr bwMode="auto">
          <a:xfrm>
            <a:off x="38100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LTF1</a:t>
            </a:r>
          </a:p>
        </p:txBody>
      </p:sp>
      <p:sp>
        <p:nvSpPr>
          <p:cNvPr id="8" name="Rectangle 6"/>
          <p:cNvSpPr>
            <a:spLocks noChangeArrowheads="1"/>
          </p:cNvSpPr>
          <p:nvPr/>
        </p:nvSpPr>
        <p:spPr bwMode="auto">
          <a:xfrm>
            <a:off x="51816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SIG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Current SIG-A field for 2MHz as defined in 11ah Spec framework</a:t>
            </a:r>
            <a:endParaRPr lang="en-US" sz="2800"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7</a:t>
            </a:fld>
            <a:endParaRPr lang="en-GB" altLang="zh-CN"/>
          </a:p>
        </p:txBody>
      </p:sp>
      <p:graphicFrame>
        <p:nvGraphicFramePr>
          <p:cNvPr id="6" name="表格 5"/>
          <p:cNvGraphicFramePr>
            <a:graphicFrameLocks noGrp="1"/>
          </p:cNvGraphicFramePr>
          <p:nvPr/>
        </p:nvGraphicFramePr>
        <p:xfrm>
          <a:off x="2417674" y="1736092"/>
          <a:ext cx="3754526" cy="4588508"/>
        </p:xfrm>
        <a:graphic>
          <a:graphicData uri="http://schemas.openxmlformats.org/drawingml/2006/table">
            <a:tbl>
              <a:tblPr/>
              <a:tblGrid>
                <a:gridCol w="1612944"/>
                <a:gridCol w="1088062"/>
                <a:gridCol w="1053520"/>
              </a:tblGrid>
              <a:tr h="337901">
                <a:tc>
                  <a:txBody>
                    <a:bodyPr/>
                    <a:lstStyle/>
                    <a:p>
                      <a:endParaRPr lang="en-US" sz="1400" dirty="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smtClean="0">
                          <a:solidFill>
                            <a:srgbClr val="000000"/>
                          </a:solidFill>
                          <a:latin typeface="Calibri" pitchFamily="34" charset="0"/>
                          <a:ea typeface="Times New Roman"/>
                          <a:cs typeface="Times New Roman"/>
                        </a:rPr>
                        <a:t>SU(short)</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smtClean="0">
                          <a:solidFill>
                            <a:srgbClr val="000000"/>
                          </a:solidFill>
                          <a:latin typeface="Calibri" pitchFamily="34" charset="0"/>
                          <a:ea typeface="Times New Roman"/>
                          <a:cs typeface="Times New Roman"/>
                        </a:rPr>
                        <a:t>MU(long)</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Length / Duration</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MCS</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BW</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Aggregation</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STBC</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dirty="0">
                          <a:solidFill>
                            <a:srgbClr val="000000"/>
                          </a:solidFill>
                          <a:latin typeface="Calibri" pitchFamily="34" charset="0"/>
                          <a:ea typeface="Times New Roman"/>
                          <a:cs typeface="Times New Roman"/>
                        </a:rPr>
                        <a:t>Coding</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5</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SGI</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GID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Nsts</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8</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PAID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ACK Indication [11]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Reserved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5</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CRC</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Tail</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901">
                <a:tc>
                  <a:txBody>
                    <a:bodyPr/>
                    <a:lstStyle/>
                    <a:p>
                      <a:pPr marL="0" marR="0" algn="ctr" fontAlgn="b">
                        <a:spcBef>
                          <a:spcPts val="0"/>
                        </a:spcBef>
                        <a:spcAft>
                          <a:spcPts val="0"/>
                        </a:spcAft>
                      </a:pPr>
                      <a:r>
                        <a:rPr lang="en-US" sz="1400" b="1" kern="1200">
                          <a:solidFill>
                            <a:srgbClr val="000000"/>
                          </a:solidFill>
                          <a:latin typeface="Calibri" pitchFamily="34" charset="0"/>
                          <a:ea typeface="Times New Roman"/>
                          <a:cs typeface="Times New Roman"/>
                        </a:rPr>
                        <a:t>Total</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a:solidFill>
                            <a:srgbClr val="000000"/>
                          </a:solidFill>
                          <a:latin typeface="Calibri" pitchFamily="34" charset="0"/>
                          <a:ea typeface="Times New Roman"/>
                          <a:cs typeface="Times New Roman"/>
                        </a:rPr>
                        <a:t>48</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a:solidFill>
                            <a:srgbClr val="000000"/>
                          </a:solidFill>
                          <a:latin typeface="Calibri" pitchFamily="34" charset="0"/>
                          <a:ea typeface="Times New Roman"/>
                          <a:cs typeface="Times New Roman"/>
                        </a:rPr>
                        <a:t>48</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85800"/>
            <a:ext cx="8064896" cy="1065213"/>
          </a:xfrm>
        </p:spPr>
        <p:txBody>
          <a:bodyPr/>
          <a:lstStyle/>
          <a:p>
            <a:r>
              <a:rPr lang="en-US" altLang="zh-CN" sz="2800" dirty="0" smtClean="0"/>
              <a:t>Short </a:t>
            </a:r>
            <a:r>
              <a:rPr lang="en-US" altLang="zh-CN" sz="2800" dirty="0" err="1" smtClean="0"/>
              <a:t>Beamforming</a:t>
            </a:r>
            <a:r>
              <a:rPr lang="en-US" altLang="zh-CN" sz="2800" dirty="0" smtClean="0"/>
              <a:t> Report Poll frame SIG Design</a:t>
            </a:r>
            <a:endParaRPr lang="en-US" sz="2800"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8</a:t>
            </a:fld>
            <a:endParaRPr lang="en-GB" altLang="zh-CN"/>
          </a:p>
        </p:txBody>
      </p:sp>
      <p:graphicFrame>
        <p:nvGraphicFramePr>
          <p:cNvPr id="6" name="Table 6"/>
          <p:cNvGraphicFramePr>
            <a:graphicFrameLocks noGrp="1"/>
          </p:cNvGraphicFramePr>
          <p:nvPr/>
        </p:nvGraphicFramePr>
        <p:xfrm>
          <a:off x="457200" y="1676400"/>
          <a:ext cx="8229600" cy="4499610"/>
        </p:xfrm>
        <a:graphic>
          <a:graphicData uri="http://schemas.openxmlformats.org/drawingml/2006/table">
            <a:tbl>
              <a:tblPr/>
              <a:tblGrid>
                <a:gridCol w="2209800"/>
                <a:gridCol w="838200"/>
                <a:gridCol w="5181600"/>
              </a:tblGrid>
              <a:tr h="177115">
                <a:tc>
                  <a:txBody>
                    <a:bodyPr/>
                    <a:lstStyle/>
                    <a:p>
                      <a:pPr marL="0" marR="0">
                        <a:spcBef>
                          <a:spcPts val="0"/>
                        </a:spcBef>
                        <a:spcAft>
                          <a:spcPts val="0"/>
                        </a:spcAft>
                      </a:pPr>
                      <a:r>
                        <a:rPr lang="en-US" sz="1400" b="1" kern="1200" dirty="0">
                          <a:solidFill>
                            <a:srgbClr val="FFFFFF"/>
                          </a:solidFill>
                          <a:latin typeface="Calibri" pitchFamily="34" charset="0"/>
                          <a:ea typeface="Calibri"/>
                        </a:rPr>
                        <a:t>SIG Field</a:t>
                      </a:r>
                      <a:endParaRPr lang="en-US" sz="1400" b="1" dirty="0">
                        <a:latin typeface="Calibri" pitchFamily="34" charset="0"/>
                        <a:ea typeface="Times New Roman"/>
                      </a:endParaRPr>
                    </a:p>
                  </a:txBody>
                  <a:tcPr marL="80010" marR="80010" marT="40005" marB="40005">
                    <a:lnL w="12700" cap="flat" cmpd="sng" algn="ctr">
                      <a:solidFill>
                        <a:srgbClr val="2E2ECB"/>
                      </a:solidFill>
                      <a:prstDash val="solid"/>
                      <a:round/>
                      <a:headEnd type="none" w="med" len="med"/>
                      <a:tailEnd type="none" w="med" len="med"/>
                    </a:lnL>
                    <a:lnR>
                      <a:noFill/>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c>
                  <a:txBody>
                    <a:bodyPr/>
                    <a:lstStyle/>
                    <a:p>
                      <a:pPr marL="0" marR="0">
                        <a:spcBef>
                          <a:spcPts val="0"/>
                        </a:spcBef>
                        <a:spcAft>
                          <a:spcPts val="0"/>
                        </a:spcAft>
                      </a:pPr>
                      <a:r>
                        <a:rPr lang="en-US" sz="1400" b="1" kern="1200" dirty="0">
                          <a:solidFill>
                            <a:srgbClr val="FFFFFF"/>
                          </a:solidFill>
                          <a:latin typeface="Calibri" pitchFamily="34" charset="0"/>
                          <a:ea typeface="Calibri"/>
                        </a:rPr>
                        <a:t>Bits </a:t>
                      </a:r>
                      <a:endParaRPr lang="en-US" sz="1400" b="1" dirty="0">
                        <a:latin typeface="Calibri" pitchFamily="34" charset="0"/>
                        <a:ea typeface="Times New Roman"/>
                      </a:endParaRPr>
                    </a:p>
                  </a:txBody>
                  <a:tcPr marL="80010" marR="80010" marT="40005" marB="40005">
                    <a:lnL>
                      <a:noFill/>
                    </a:lnL>
                    <a:lnR>
                      <a:noFill/>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c>
                  <a:txBody>
                    <a:bodyPr/>
                    <a:lstStyle/>
                    <a:p>
                      <a:pPr marL="0" marR="0">
                        <a:spcBef>
                          <a:spcPts val="0"/>
                        </a:spcBef>
                        <a:spcAft>
                          <a:spcPts val="0"/>
                        </a:spcAft>
                      </a:pPr>
                      <a:r>
                        <a:rPr lang="en-US" sz="1400" b="1" kern="1200" dirty="0">
                          <a:solidFill>
                            <a:srgbClr val="FFFFFF"/>
                          </a:solidFill>
                          <a:latin typeface="Calibri" pitchFamily="34" charset="0"/>
                          <a:ea typeface="Calibri"/>
                        </a:rPr>
                        <a:t>Comments </a:t>
                      </a:r>
                      <a:endParaRPr lang="en-US" sz="1400" b="1" dirty="0">
                        <a:latin typeface="Calibri" pitchFamily="34" charset="0"/>
                        <a:ea typeface="Times New Roman"/>
                      </a:endParaRPr>
                    </a:p>
                  </a:txBody>
                  <a:tcPr marL="80010" marR="80010" marT="40005" marB="40005">
                    <a:lnL>
                      <a:noFill/>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AP Address</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9</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Indicate</a:t>
                      </a:r>
                      <a:r>
                        <a:rPr lang="en-US" sz="1400" b="0" kern="1200" baseline="0" dirty="0" smtClean="0">
                          <a:solidFill>
                            <a:schemeClr val="tx1"/>
                          </a:solidFill>
                          <a:latin typeface="Calibri" pitchFamily="34" charset="0"/>
                          <a:ea typeface="Calibri"/>
                          <a:cs typeface="Arial" pitchFamily="34" charset="0"/>
                        </a:rPr>
                        <a:t> Partial AID of the </a:t>
                      </a:r>
                      <a:r>
                        <a:rPr lang="en-US" sz="1400" b="0" kern="1200" baseline="0" dirty="0" err="1" smtClean="0">
                          <a:solidFill>
                            <a:schemeClr val="tx1"/>
                          </a:solidFill>
                          <a:latin typeface="Calibri" pitchFamily="34" charset="0"/>
                          <a:ea typeface="Calibri"/>
                          <a:cs typeface="Arial" pitchFamily="34" charset="0"/>
                        </a:rPr>
                        <a:t>beamformer</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496842">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MCS</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4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MCS (a reserved MCS value indicates special SIG for </a:t>
                      </a:r>
                      <a:r>
                        <a:rPr lang="en-US" altLang="zh-CN" sz="1400" b="0" kern="1200" dirty="0" err="1" smtClean="0">
                          <a:solidFill>
                            <a:schemeClr val="tx1"/>
                          </a:solidFill>
                          <a:latin typeface="Calibri" pitchFamily="34" charset="0"/>
                          <a:ea typeface="Calibri"/>
                          <a:cs typeface="Arial" pitchFamily="34" charset="0"/>
                        </a:rPr>
                        <a:t>Beamforming</a:t>
                      </a:r>
                      <a:r>
                        <a:rPr lang="en-US" altLang="zh-CN" sz="1400" b="0" kern="1200" dirty="0" smtClean="0">
                          <a:solidFill>
                            <a:schemeClr val="tx1"/>
                          </a:solidFill>
                          <a:latin typeface="Calibri" pitchFamily="34" charset="0"/>
                          <a:ea typeface="Calibri"/>
                          <a:cs typeface="Arial" pitchFamily="34" charset="0"/>
                        </a:rPr>
                        <a:t> Report Poll,e.g.15 for short </a:t>
                      </a:r>
                      <a:r>
                        <a:rPr lang="en-US" altLang="zh-CN" sz="1400" b="0" kern="1200" dirty="0" err="1" smtClean="0">
                          <a:solidFill>
                            <a:schemeClr val="tx1"/>
                          </a:solidFill>
                          <a:latin typeface="Calibri" pitchFamily="34" charset="0"/>
                          <a:ea typeface="Calibri"/>
                          <a:cs typeface="Arial" pitchFamily="34" charset="0"/>
                        </a:rPr>
                        <a:t>Ack</a:t>
                      </a:r>
                      <a:r>
                        <a:rPr lang="en-US" altLang="zh-CN" sz="1400" b="0" kern="1200" dirty="0" smtClean="0">
                          <a:solidFill>
                            <a:schemeClr val="tx1"/>
                          </a:solidFill>
                          <a:latin typeface="Calibri" pitchFamily="34" charset="0"/>
                          <a:ea typeface="Calibri"/>
                          <a:cs typeface="Arial" pitchFamily="34" charset="0"/>
                        </a:rPr>
                        <a:t> frame,14 for </a:t>
                      </a:r>
                      <a:r>
                        <a:rPr lang="en-US" altLang="zh-CN" sz="1400" b="0" kern="1200" dirty="0" err="1" smtClean="0">
                          <a:solidFill>
                            <a:schemeClr val="tx1"/>
                          </a:solidFill>
                          <a:latin typeface="Calibri" pitchFamily="34" charset="0"/>
                          <a:ea typeface="Calibri"/>
                          <a:cs typeface="Arial" pitchFamily="34" charset="0"/>
                        </a:rPr>
                        <a:t>Beamforming</a:t>
                      </a:r>
                      <a:r>
                        <a:rPr lang="en-US" altLang="zh-CN" sz="1400" b="0" kern="1200" dirty="0" smtClean="0">
                          <a:solidFill>
                            <a:schemeClr val="tx1"/>
                          </a:solidFill>
                          <a:latin typeface="Calibri" pitchFamily="34" charset="0"/>
                          <a:ea typeface="Calibri"/>
                          <a:cs typeface="Arial" pitchFamily="34" charset="0"/>
                        </a:rPr>
                        <a:t> Report Poll and 12/13 for RTS/CTS</a:t>
                      </a:r>
                      <a:r>
                        <a:rPr lang="en-US" sz="1400" b="0" kern="1200" dirty="0" smtClean="0">
                          <a:solidFill>
                            <a:schemeClr val="tx1"/>
                          </a:solidFill>
                          <a:latin typeface="Calibri" pitchFamily="34" charset="0"/>
                          <a:ea typeface="Calibri"/>
                          <a:cs typeface="Arial" pitchFamily="34" charset="0"/>
                        </a:rPr>
                        <a:t>)</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STA Address</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13</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Indicate</a:t>
                      </a:r>
                      <a:r>
                        <a:rPr lang="en-US" altLang="zh-CN" sz="1400" b="0" kern="1200" baseline="0" dirty="0" smtClean="0">
                          <a:solidFill>
                            <a:schemeClr val="tx1"/>
                          </a:solidFill>
                          <a:latin typeface="Calibri" pitchFamily="34" charset="0"/>
                          <a:ea typeface="Calibri"/>
                          <a:cs typeface="Arial" pitchFamily="34" charset="0"/>
                        </a:rPr>
                        <a:t> </a:t>
                      </a:r>
                      <a:r>
                        <a:rPr lang="en-US" altLang="zh-CN" sz="1400" b="0" kern="1200" dirty="0" smtClean="0">
                          <a:solidFill>
                            <a:schemeClr val="tx1"/>
                          </a:solidFill>
                          <a:latin typeface="Calibri" pitchFamily="34" charset="0"/>
                          <a:ea typeface="Calibri"/>
                          <a:cs typeface="Arial" pitchFamily="34" charset="0"/>
                        </a:rPr>
                        <a:t>Partial AID</a:t>
                      </a:r>
                      <a:r>
                        <a:rPr lang="en-US" altLang="zh-CN" sz="1400" b="0" kern="1200" baseline="0" dirty="0" smtClean="0">
                          <a:solidFill>
                            <a:schemeClr val="tx1"/>
                          </a:solidFill>
                          <a:latin typeface="Calibri" pitchFamily="34" charset="0"/>
                          <a:ea typeface="Calibri"/>
                          <a:cs typeface="Arial" pitchFamily="34" charset="0"/>
                        </a:rPr>
                        <a:t> of intended </a:t>
                      </a:r>
                      <a:r>
                        <a:rPr lang="en-US" altLang="zh-CN" sz="1400" b="0" kern="1200" baseline="0" dirty="0" err="1" smtClean="0">
                          <a:solidFill>
                            <a:schemeClr val="tx1"/>
                          </a:solidFill>
                          <a:latin typeface="Calibri" pitchFamily="34" charset="0"/>
                          <a:ea typeface="Calibri"/>
                          <a:cs typeface="Arial" pitchFamily="34" charset="0"/>
                        </a:rPr>
                        <a:t>beamformee</a:t>
                      </a:r>
                      <a:endParaRPr lang="en-US" altLang="zh-CN" sz="1400" b="0" kern="1200" baseline="0" dirty="0" smtClean="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End</a:t>
                      </a:r>
                      <a:r>
                        <a:rPr lang="en-US" sz="1400" b="0" kern="1200" baseline="0" dirty="0" smtClean="0">
                          <a:solidFill>
                            <a:schemeClr val="tx1"/>
                          </a:solidFill>
                          <a:latin typeface="Calibri" pitchFamily="34" charset="0"/>
                          <a:ea typeface="Calibri"/>
                          <a:cs typeface="Arial" pitchFamily="34" charset="0"/>
                        </a:rPr>
                        <a:t> of TXOP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2</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Set</a:t>
                      </a:r>
                      <a:r>
                        <a:rPr lang="en-US" sz="1400" b="0" kern="1200" baseline="0" dirty="0" smtClean="0">
                          <a:solidFill>
                            <a:schemeClr val="tx1"/>
                          </a:solidFill>
                          <a:latin typeface="Calibri" pitchFamily="34" charset="0"/>
                          <a:ea typeface="Calibri"/>
                          <a:cs typeface="Arial" pitchFamily="34" charset="0"/>
                        </a:rPr>
                        <a:t> to 0 to i</a:t>
                      </a:r>
                      <a:r>
                        <a:rPr lang="en-US" sz="1400" b="0" kern="1200" dirty="0" smtClean="0">
                          <a:solidFill>
                            <a:schemeClr val="tx1"/>
                          </a:solidFill>
                          <a:latin typeface="Calibri" pitchFamily="34" charset="0"/>
                          <a:ea typeface="Calibri"/>
                          <a:cs typeface="Arial" pitchFamily="34" charset="0"/>
                        </a:rPr>
                        <a:t>ndicate</a:t>
                      </a:r>
                      <a:r>
                        <a:rPr lang="en-US" sz="1400" b="0" kern="1200" baseline="0" dirty="0" smtClean="0">
                          <a:solidFill>
                            <a:schemeClr val="tx1"/>
                          </a:solidFill>
                          <a:latin typeface="Calibri" pitchFamily="34" charset="0"/>
                          <a:ea typeface="Calibri"/>
                          <a:cs typeface="Arial" pitchFamily="34" charset="0"/>
                        </a:rPr>
                        <a:t> this frame exchange is not the end of TXOP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368031">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Segment retransmission bitmap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8</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baseline="0" dirty="0" smtClean="0">
                          <a:solidFill>
                            <a:schemeClr val="tx1"/>
                          </a:solidFill>
                          <a:latin typeface="Calibri" pitchFamily="34" charset="0"/>
                          <a:ea typeface="Calibri"/>
                          <a:cs typeface="Arial" pitchFamily="34" charset="0"/>
                        </a:rPr>
                        <a:t>The conception of segment transmission in 11ah needs further study.</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CRC</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4</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4 bits of  CRC should be enough</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Tail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6</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Same as normal</a:t>
                      </a:r>
                      <a:r>
                        <a:rPr lang="en-US" sz="1400" b="0" kern="1200" baseline="0" dirty="0" smtClean="0">
                          <a:solidFill>
                            <a:schemeClr val="tx1"/>
                          </a:solidFill>
                          <a:latin typeface="Calibri" pitchFamily="34" charset="0"/>
                          <a:ea typeface="Calibri"/>
                          <a:cs typeface="Arial" pitchFamily="34" charset="0"/>
                        </a:rPr>
                        <a:t> 2MHz SIG</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Reserved</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2</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a:lnSpc>
                          <a:spcPct val="100000"/>
                        </a:lnSpc>
                      </a:pP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r>
              <a:tr h="239220">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Total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48</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a:lnSpc>
                          <a:spcPct val="100000"/>
                        </a:lnSpc>
                      </a:pPr>
                      <a:r>
                        <a:rPr lang="en-US" sz="1400" b="0" kern="1200" dirty="0" smtClean="0">
                          <a:solidFill>
                            <a:schemeClr val="tx1"/>
                          </a:solidFill>
                          <a:latin typeface="Calibri" pitchFamily="34" charset="0"/>
                          <a:ea typeface="Calibri"/>
                          <a:cs typeface="Arial" pitchFamily="34" charset="0"/>
                        </a:rPr>
                        <a:t>Only applies to 2MHz SIG </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685800"/>
            <a:ext cx="7920880" cy="1065213"/>
          </a:xfrm>
        </p:spPr>
        <p:txBody>
          <a:bodyPr/>
          <a:lstStyle/>
          <a:p>
            <a:r>
              <a:rPr lang="en-US" altLang="zh-CN" sz="2800" dirty="0" smtClean="0"/>
              <a:t>Short </a:t>
            </a:r>
            <a:r>
              <a:rPr lang="en-US" altLang="zh-CN" sz="2800" dirty="0" err="1" smtClean="0"/>
              <a:t>Beamforming</a:t>
            </a:r>
            <a:r>
              <a:rPr lang="en-US" altLang="zh-CN" sz="2800" dirty="0" smtClean="0"/>
              <a:t> Report Poll frame SIG Design</a:t>
            </a:r>
            <a:endParaRPr lang="en-US" sz="2800" dirty="0"/>
          </a:p>
        </p:txBody>
      </p:sp>
      <p:sp>
        <p:nvSpPr>
          <p:cNvPr id="3" name="内容占位符 2"/>
          <p:cNvSpPr>
            <a:spLocks noGrp="1"/>
          </p:cNvSpPr>
          <p:nvPr>
            <p:ph idx="1"/>
          </p:nvPr>
        </p:nvSpPr>
        <p:spPr>
          <a:xfrm>
            <a:off x="685800" y="1981200"/>
            <a:ext cx="7770813" cy="4472136"/>
          </a:xfrm>
        </p:spPr>
        <p:txBody>
          <a:bodyPr>
            <a:normAutofit fontScale="70000" lnSpcReduction="20000"/>
          </a:bodyPr>
          <a:lstStyle/>
          <a:p>
            <a:pPr>
              <a:lnSpc>
                <a:spcPct val="150000"/>
              </a:lnSpc>
              <a:buFont typeface="Arial" pitchFamily="34" charset="0"/>
              <a:buChar char="•"/>
            </a:pPr>
            <a:r>
              <a:rPr lang="en-US" altLang="zh-CN" b="0" dirty="0" smtClean="0">
                <a:ea typeface="+mn-ea"/>
              </a:rPr>
              <a:t>In a short </a:t>
            </a:r>
            <a:r>
              <a:rPr lang="en-US" altLang="zh-CN" b="0" dirty="0" err="1" smtClean="0"/>
              <a:t>Beamforming</a:t>
            </a:r>
            <a:r>
              <a:rPr lang="en-US" altLang="zh-CN" b="0" dirty="0" smtClean="0"/>
              <a:t> Report Poll frame, the SIG field includes, for example,</a:t>
            </a:r>
          </a:p>
          <a:p>
            <a:pPr lvl="1">
              <a:lnSpc>
                <a:spcPct val="150000"/>
              </a:lnSpc>
              <a:buFont typeface="Arial" pitchFamily="34" charset="0"/>
              <a:buChar char="•"/>
            </a:pPr>
            <a:r>
              <a:rPr lang="en-US" altLang="zh-CN" dirty="0" smtClean="0"/>
              <a:t>AP address (9 bits)</a:t>
            </a:r>
          </a:p>
          <a:p>
            <a:pPr lvl="1">
              <a:lnSpc>
                <a:spcPct val="150000"/>
              </a:lnSpc>
              <a:buFont typeface="Arial" pitchFamily="34" charset="0"/>
              <a:buChar char="•"/>
            </a:pPr>
            <a:r>
              <a:rPr lang="en-US" altLang="zh-CN" dirty="0" smtClean="0"/>
              <a:t>MCS (4 bits, using the reserved MCS value to indicate the frame type)</a:t>
            </a:r>
          </a:p>
          <a:p>
            <a:pPr lvl="1">
              <a:lnSpc>
                <a:spcPct val="150000"/>
              </a:lnSpc>
              <a:buFont typeface="Arial" pitchFamily="34" charset="0"/>
              <a:buChar char="•"/>
            </a:pPr>
            <a:r>
              <a:rPr lang="en-US" altLang="zh-CN" dirty="0" smtClean="0"/>
              <a:t>STA address (13 bits)</a:t>
            </a:r>
          </a:p>
          <a:p>
            <a:pPr lvl="1">
              <a:lnSpc>
                <a:spcPct val="150000"/>
              </a:lnSpc>
              <a:buFont typeface="Arial" pitchFamily="34" charset="0"/>
              <a:buChar char="•"/>
            </a:pPr>
            <a:r>
              <a:rPr lang="en-US" altLang="zh-CN" dirty="0" smtClean="0"/>
              <a:t>TXOP end (2 bits). This field is set to 0, to indicate those receivers without matched AP or STA address shall not contend for transmission until it receives another frame exchange with TXOP_END equals to 1. This field can be further reduced.</a:t>
            </a:r>
          </a:p>
          <a:p>
            <a:pPr lvl="1">
              <a:lnSpc>
                <a:spcPct val="150000"/>
              </a:lnSpc>
              <a:buFont typeface="Arial" pitchFamily="34" charset="0"/>
              <a:buChar char="•"/>
            </a:pPr>
            <a:r>
              <a:rPr lang="en-US" altLang="zh-CN" dirty="0" smtClean="0"/>
              <a:t>Segment retransmission bitmap( 8 bits). The max segment number could be further reduced to 4 since 11ah only needs to support max 4 antenna. (FFS)</a:t>
            </a:r>
          </a:p>
          <a:p>
            <a:pPr lvl="1">
              <a:lnSpc>
                <a:spcPct val="150000"/>
              </a:lnSpc>
              <a:buFont typeface="Arial" pitchFamily="34" charset="0"/>
              <a:buChar char="•"/>
            </a:pPr>
            <a:r>
              <a:rPr lang="en-US" altLang="zh-CN" dirty="0" smtClean="0"/>
              <a:t>CRC (4 bits)</a:t>
            </a:r>
          </a:p>
          <a:p>
            <a:pPr lvl="1">
              <a:lnSpc>
                <a:spcPct val="150000"/>
              </a:lnSpc>
              <a:buFont typeface="Arial" pitchFamily="34" charset="0"/>
              <a:buChar char="•"/>
            </a:pPr>
            <a:r>
              <a:rPr lang="en-US" altLang="zh-CN" dirty="0" smtClean="0"/>
              <a:t>Tail (6 bits)</a:t>
            </a:r>
          </a:p>
          <a:p>
            <a:pPr lvl="1">
              <a:lnSpc>
                <a:spcPct val="150000"/>
              </a:lnSpc>
              <a:buFont typeface="Arial" pitchFamily="34" charset="0"/>
              <a:buChar char="•"/>
            </a:pPr>
            <a:r>
              <a:rPr lang="en-US" altLang="zh-CN" dirty="0" smtClean="0"/>
              <a:t>Reserved (2 bits)</a:t>
            </a:r>
          </a:p>
          <a:p>
            <a:pPr>
              <a:buFont typeface="Arial" pitchFamily="34" charset="0"/>
              <a:buChar char="•"/>
            </a:pP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9</a:t>
            </a:fld>
            <a:endParaRPr lang="en-GB" altLang="zh-CN"/>
          </a:p>
        </p:txBody>
      </p:sp>
    </p:spTree>
  </p:cSld>
  <p:clrMapOvr>
    <a:masterClrMapping/>
  </p:clrMapOvr>
</p:sld>
</file>

<file path=ppt/theme/theme1.xml><?xml version="1.0" encoding="utf-8"?>
<a:theme xmlns:a="http://schemas.openxmlformats.org/drawingml/2006/main" name="802-11-Submission-ppt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454545"/>
      </a:dk1>
      <a:lt1>
        <a:sysClr val="window" lastClr="FBFBD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802-11-Submission-ppt template</Template>
  <TotalTime>4090</TotalTime>
  <Words>869</Words>
  <Application>Microsoft Office PowerPoint</Application>
  <PresentationFormat>全屏显示(4:3)</PresentationFormat>
  <Paragraphs>173</Paragraphs>
  <Slides>14</Slides>
  <Notes>3</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14</vt:i4>
      </vt:variant>
    </vt:vector>
  </HeadingPairs>
  <TitlesOfParts>
    <vt:vector size="17" baseType="lpstr">
      <vt:lpstr>802-11-Submission-ppt template</vt:lpstr>
      <vt:lpstr>Microsoft Office Word 97 - 2003 文档</vt:lpstr>
      <vt:lpstr>Document</vt:lpstr>
      <vt:lpstr>Short Beamforming Report Poll Frame</vt:lpstr>
      <vt:lpstr>幻灯片 2</vt:lpstr>
      <vt:lpstr>幻灯片 3</vt:lpstr>
      <vt:lpstr>Abstract</vt:lpstr>
      <vt:lpstr>Background</vt:lpstr>
      <vt:lpstr>Discussion</vt:lpstr>
      <vt:lpstr>Current SIG-A field for 2MHz as defined in 11ah Spec framework</vt:lpstr>
      <vt:lpstr>Short Beamforming Report Poll frame SIG Design</vt:lpstr>
      <vt:lpstr>Short Beamforming Report Poll frame SIG Design</vt:lpstr>
      <vt:lpstr>STA Address and AP Address Fields</vt:lpstr>
      <vt:lpstr>Pros vs. Cons</vt:lpstr>
      <vt:lpstr>Conclusion</vt:lpstr>
      <vt:lpstr>Pre-motion</vt:lpstr>
      <vt:lpstr>Motion</vt:lpstr>
    </vt:vector>
  </TitlesOfParts>
  <Company>ZTE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For China S1G Spectrum Regulations</dc:title>
  <dc:creator>DEZHI ZHANG</dc:creator>
  <cp:lastModifiedBy> Sun Bo</cp:lastModifiedBy>
  <cp:revision>205</cp:revision>
  <cp:lastPrinted>1601-01-01T00:00:00Z</cp:lastPrinted>
  <dcterms:created xsi:type="dcterms:W3CDTF">2011-07-11T05:49:01Z</dcterms:created>
  <dcterms:modified xsi:type="dcterms:W3CDTF">2012-07-16T17:58:28Z</dcterms:modified>
</cp:coreProperties>
</file>