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2" r:id="rId24"/>
    <p:sldId id="290" r:id="rId2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20" y="-9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57602" y="8982075"/>
            <a:ext cx="9606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E812CD22-D1D0-4E0E-8E5E-EA4FBC5A4F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09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606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7ECE4A3A-90F7-4D28-BF61-F9F62B39C3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0001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38BAF7E-6774-432C-920D-A2EBC6A4C419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prstGeom prst="rect">
            <a:avLst/>
          </a:prstGeo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7AFAECFD-527D-4824-8F3C-5D441F2B611C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prstGeom prst="rect">
            <a:avLst/>
          </a:prstGeo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20211" y="8985250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7ECE4A3A-90F7-4D28-BF61-F9F62B39C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20211" y="8985250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7ECE4A3A-90F7-4D28-BF61-F9F62B39C3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20211" y="8985250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7ECE4A3A-90F7-4D28-BF61-F9F62B39C3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6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43267" y="8985250"/>
            <a:ext cx="492121" cy="184666"/>
          </a:xfrm>
        </p:spPr>
        <p:txBody>
          <a:bodyPr/>
          <a:lstStyle/>
          <a:p>
            <a:r>
              <a:rPr lang="en-US" smtClean="0"/>
              <a:t>Page </a:t>
            </a:r>
            <a:fld id="{7ECE4A3A-90F7-4D28-BF61-F9F62B39C3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8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Pedestrian</a:t>
            </a:r>
          </a:p>
          <a:p>
            <a:pPr lvl="1"/>
            <a:r>
              <a:rPr lang="en-US" sz="1600" dirty="0"/>
              <a:t>Electronic Payment</a:t>
            </a:r>
          </a:p>
          <a:p>
            <a:pPr lvl="1"/>
            <a:r>
              <a:rPr lang="en-US" sz="1600" dirty="0"/>
              <a:t>Traveller Information</a:t>
            </a:r>
          </a:p>
          <a:p>
            <a:pPr lvl="1"/>
            <a:r>
              <a:rPr lang="en-US" sz="1600" dirty="0"/>
              <a:t>Internet Access</a:t>
            </a:r>
          </a:p>
          <a:p>
            <a:pPr lvl="1"/>
            <a:r>
              <a:rPr lang="en-US" sz="1600" dirty="0"/>
              <a:t>Mobile Accessible Pedestrian Signal System</a:t>
            </a:r>
          </a:p>
          <a:p>
            <a:r>
              <a:rPr lang="en-US" sz="1800" dirty="0"/>
              <a:t>Vehicle</a:t>
            </a:r>
          </a:p>
          <a:p>
            <a:pPr lvl="1"/>
            <a:r>
              <a:rPr lang="en-US" sz="1600" dirty="0"/>
              <a:t>Electronic Payment</a:t>
            </a:r>
          </a:p>
          <a:p>
            <a:pPr lvl="1"/>
            <a:r>
              <a:rPr lang="en-US" sz="1600" dirty="0"/>
              <a:t>Traveller Information</a:t>
            </a:r>
          </a:p>
          <a:p>
            <a:pPr lvl="1"/>
            <a:r>
              <a:rPr lang="en-US" sz="1600" dirty="0"/>
              <a:t>Internet Access</a:t>
            </a:r>
          </a:p>
          <a:p>
            <a:pPr lvl="1"/>
            <a:r>
              <a:rPr lang="en-US" sz="1600" dirty="0"/>
              <a:t>Emergency Services</a:t>
            </a:r>
          </a:p>
          <a:p>
            <a:pPr lvl="1"/>
            <a:r>
              <a:rPr lang="en-US" sz="1600" dirty="0"/>
              <a:t>Inspections</a:t>
            </a:r>
          </a:p>
          <a:p>
            <a:pPr lvl="1"/>
            <a:r>
              <a:rPr lang="en-US" sz="1600" dirty="0"/>
              <a:t>Resource Management</a:t>
            </a:r>
          </a:p>
          <a:p>
            <a:r>
              <a:rPr lang="en-US" sz="1800" dirty="0"/>
              <a:t>Transit</a:t>
            </a:r>
          </a:p>
          <a:p>
            <a:pPr lvl="1"/>
            <a:r>
              <a:rPr lang="en-US" sz="1600" dirty="0"/>
              <a:t>Station arrival</a:t>
            </a:r>
          </a:p>
          <a:p>
            <a:pPr lvl="1"/>
            <a:r>
              <a:rPr lang="en-US" sz="1600" dirty="0"/>
              <a:t>Passenger In-transit access</a:t>
            </a:r>
          </a:p>
          <a:p>
            <a:pPr lvl="1"/>
            <a:r>
              <a:rPr lang="en-US" sz="1600" dirty="0"/>
              <a:t>Station Lobby</a:t>
            </a:r>
          </a:p>
          <a:p>
            <a:pPr lvl="1"/>
            <a:r>
              <a:rPr lang="en-US" sz="1600" dirty="0"/>
              <a:t>Connection Protection</a:t>
            </a:r>
          </a:p>
          <a:p>
            <a:pPr lvl="1"/>
            <a:r>
              <a:rPr lang="en-US" sz="1600" dirty="0"/>
              <a:t>Dynamic Transit Operations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48973" y="8985250"/>
            <a:ext cx="486415" cy="184666"/>
          </a:xfrm>
        </p:spPr>
        <p:txBody>
          <a:bodyPr/>
          <a:lstStyle/>
          <a:p>
            <a:r>
              <a:rPr lang="en-US" smtClean="0"/>
              <a:t>Page </a:t>
            </a:r>
            <a:fld id="{7ECE4A3A-90F7-4D28-BF61-F9F62B39C3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45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81500" y="8985250"/>
            <a:ext cx="153888" cy="184666"/>
          </a:xfrm>
        </p:spPr>
        <p:txBody>
          <a:bodyPr/>
          <a:lstStyle/>
          <a:p>
            <a:fld id="{06CCA0E7-F3A8-4B03-87AF-F8719EA44A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55700" y="701675"/>
            <a:ext cx="4622800" cy="3468688"/>
          </a:xfrm>
          <a:prstGeom prst="rect">
            <a:avLst/>
          </a:prstGeo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-83" charset="0"/>
              <a:ea typeface="ＭＳ Ｐゴシック" pitchFamily="-83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76006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678699" y="8985250"/>
            <a:ext cx="2639762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43267" y="8985250"/>
            <a:ext cx="492121" cy="184666"/>
          </a:xfrm>
        </p:spPr>
        <p:txBody>
          <a:bodyPr/>
          <a:lstStyle>
            <a:lvl1pPr defTabSz="933363"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1pPr>
            <a:lvl2pPr marL="37928205" indent="-37471047" defTabSz="933363"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5pPr>
            <a:lvl6pPr marL="457158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6pPr>
            <a:lvl7pPr marL="914315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7pPr>
            <a:lvl8pPr marL="1371473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8pPr>
            <a:lvl9pPr marL="182863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9pPr>
          </a:lstStyle>
          <a:p>
            <a:r>
              <a:rPr kumimoji="0" lang="en-US" altLang="ja-JP"/>
              <a:t>Page </a:t>
            </a:r>
            <a:fld id="{5A88C491-B674-4F54-AC86-CEDAE9E69065}" type="slidenum">
              <a:rPr kumimoji="0" lang="en-US" altLang="ja-JP"/>
              <a:pPr/>
              <a:t>21</a:t>
            </a:fld>
            <a:endParaRPr kumimoji="0"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8F13878-4B6A-4AEA-AD65-184DB0FDA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9E52686-EC73-4893-9F8E-BB5FCD242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5896C03-A137-4291-AF17-C8887F217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B9B1211-0C6B-4A89-9A56-BDD259378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0159DF0-8947-446D-9335-D7C27B6BB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3C9C6F8-1B70-4D9A-AF1A-AE3536E81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F8C0F2D-4E25-40D0-9846-A03D41575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11DA05D-341C-46E0-90A3-FFD1F371A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BB73A75-FA80-4B23-B2E4-E3AC80B40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6A2DD82-EBD9-4D4D-BB0F-8909F65E8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D683D23-DB53-4879-9A38-AAA1EFF49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83277" y="6475413"/>
            <a:ext cx="9606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0B867F16-F01A-48B0-8E5B-6BD492F5A0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802.11-12/0805r1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1/11-11-0238-19-00ai-use-case-reference-list-for-tgai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985D937-FC96-4B71-804F-789844E2755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Presentation to WFA on 802-11ai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2012-07-09</a:t>
            </a:r>
            <a:endParaRPr lang="en-US" sz="2000" b="0" dirty="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11175" y="2279650"/>
          <a:ext cx="812165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Document" r:id="rId4" imgW="8233006" imgH="2752445" progId="Word.Document.8">
                  <p:embed/>
                </p:oleObj>
              </mc:Choice>
              <mc:Fallback>
                <p:oleObj name="Document" r:id="rId4" imgW="8233006" imgH="2752445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279650"/>
                        <a:ext cx="8121650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Tokyo Central Station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large number of pedestrians attempt to connect at virtually the same time</a:t>
            </a:r>
          </a:p>
          <a:p>
            <a:endParaRPr lang="en-US" dirty="0" smtClean="0"/>
          </a:p>
          <a:p>
            <a:r>
              <a:rPr lang="en-US" dirty="0" smtClean="0"/>
              <a:t>General internet access with graphics and video</a:t>
            </a:r>
          </a:p>
          <a:p>
            <a:pPr lvl="1"/>
            <a:r>
              <a:rPr lang="en-US" dirty="0" smtClean="0"/>
              <a:t>Link-Attempt Rate</a:t>
            </a:r>
            <a:r>
              <a:rPr lang="en-US" dirty="0" smtClean="0"/>
              <a:t>:	</a:t>
            </a:r>
            <a:r>
              <a:rPr lang="en-US" dirty="0" smtClean="0"/>
              <a:t>	100s/second</a:t>
            </a:r>
          </a:p>
          <a:p>
            <a:pPr lvl="1"/>
            <a:r>
              <a:rPr lang="en-US" dirty="0" smtClean="0"/>
              <a:t>Media Load: 		50%</a:t>
            </a:r>
          </a:p>
          <a:p>
            <a:pPr lvl="1"/>
            <a:r>
              <a:rPr lang="en-US" dirty="0" smtClean="0"/>
              <a:t>Coverage Interval	</a:t>
            </a:r>
            <a:r>
              <a:rPr lang="en-US" dirty="0" smtClean="0"/>
              <a:t>	&lt;</a:t>
            </a:r>
            <a:r>
              <a:rPr lang="en-US" dirty="0" smtClean="0"/>
              <a:t>10 sec</a:t>
            </a:r>
          </a:p>
          <a:p>
            <a:pPr lvl="1"/>
            <a:r>
              <a:rPr lang="en-US" dirty="0" smtClean="0"/>
              <a:t>Link Setup Time	</a:t>
            </a:r>
            <a:r>
              <a:rPr lang="en-US" dirty="0" smtClean="0"/>
              <a:t>	100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Driver for the adoption of FILS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ts03\My Documents\_CSR\IEEE\11ai\RE%3a_IEE_Tutorail_Photo_Possibilities\iStock_000016180597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14400"/>
            <a:ext cx="8086725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Drive-by Information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5" name="Picture 3" descr="C:\Documents and Settings\ts03\My Documents\_CSR\IEEE\11ai\RE%3a_IEE_Tutorail_Photo_Possibilities\drive by info 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86725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Drive-by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 smtClean="0"/>
              <a:t>Large number of vehicles </a:t>
            </a:r>
          </a:p>
          <a:p>
            <a:pPr lvl="1"/>
            <a:r>
              <a:rPr lang="en-US" dirty="0" smtClean="0"/>
              <a:t>uploading/downloading a large amount of information</a:t>
            </a:r>
          </a:p>
          <a:p>
            <a:pPr lvl="1"/>
            <a:r>
              <a:rPr lang="en-US" dirty="0" smtClean="0"/>
              <a:t>only in range for a short time.</a:t>
            </a:r>
          </a:p>
          <a:p>
            <a:endParaRPr lang="en-US" dirty="0" smtClean="0"/>
          </a:p>
          <a:p>
            <a:r>
              <a:rPr lang="en-US" dirty="0" smtClean="0"/>
              <a:t>Includes text, graphics, video</a:t>
            </a:r>
          </a:p>
          <a:p>
            <a:pPr lvl="1"/>
            <a:r>
              <a:rPr lang="en-US" dirty="0" smtClean="0"/>
              <a:t>Link-Attempt Rate	</a:t>
            </a:r>
            <a:r>
              <a:rPr lang="en-US" dirty="0" smtClean="0"/>
              <a:t>	&lt;</a:t>
            </a:r>
            <a:r>
              <a:rPr lang="en-US" dirty="0" smtClean="0"/>
              <a:t>10</a:t>
            </a:r>
          </a:p>
          <a:p>
            <a:pPr lvl="1"/>
            <a:r>
              <a:rPr lang="en-US" dirty="0" smtClean="0"/>
              <a:t>Media Load		10 to 50%</a:t>
            </a:r>
          </a:p>
          <a:p>
            <a:pPr lvl="1"/>
            <a:r>
              <a:rPr lang="en-US" dirty="0" smtClean="0"/>
              <a:t>Coverage Interval	</a:t>
            </a:r>
            <a:r>
              <a:rPr lang="en-US" dirty="0" smtClean="0"/>
              <a:t>	&lt;</a:t>
            </a:r>
            <a:r>
              <a:rPr lang="en-US" dirty="0" smtClean="0"/>
              <a:t>1 second</a:t>
            </a:r>
          </a:p>
          <a:p>
            <a:pPr lvl="1"/>
            <a:r>
              <a:rPr lang="en-US" dirty="0" smtClean="0"/>
              <a:t>Link Setup Time	</a:t>
            </a:r>
            <a:r>
              <a:rPr lang="en-US" dirty="0" smtClean="0"/>
              <a:t>	&lt;</a:t>
            </a:r>
            <a:r>
              <a:rPr lang="en-US" dirty="0" smtClean="0"/>
              <a:t>100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FILS is required to make the use case viable for 802.11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685800"/>
          </a:xfrm>
        </p:spPr>
        <p:txBody>
          <a:bodyPr/>
          <a:lstStyle/>
          <a:p>
            <a:r>
              <a:rPr lang="en-US" dirty="0" smtClean="0"/>
              <a:t>Other Use Cases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253490"/>
            <a:ext cx="4191000" cy="4495800"/>
          </a:xfrm>
        </p:spPr>
        <p:txBody>
          <a:bodyPr/>
          <a:lstStyle/>
          <a:p>
            <a:r>
              <a:rPr lang="en-US" sz="1800" dirty="0"/>
              <a:t>Pedestrian</a:t>
            </a:r>
          </a:p>
          <a:p>
            <a:pPr lvl="1"/>
            <a:r>
              <a:rPr lang="en-US" sz="1600" dirty="0"/>
              <a:t>Electronic Payment</a:t>
            </a:r>
          </a:p>
          <a:p>
            <a:pPr lvl="1"/>
            <a:r>
              <a:rPr lang="en-US" sz="1600" dirty="0"/>
              <a:t>Traveller Information</a:t>
            </a:r>
          </a:p>
          <a:p>
            <a:pPr lvl="1"/>
            <a:r>
              <a:rPr lang="en-US" sz="1600" dirty="0" smtClean="0"/>
              <a:t>Pedestrian </a:t>
            </a:r>
            <a:r>
              <a:rPr lang="en-US" sz="1600" dirty="0"/>
              <a:t>Signal System</a:t>
            </a:r>
          </a:p>
          <a:p>
            <a:r>
              <a:rPr lang="en-US" sz="1800" dirty="0"/>
              <a:t>Vehicle</a:t>
            </a:r>
          </a:p>
          <a:p>
            <a:pPr lvl="1"/>
            <a:r>
              <a:rPr lang="en-US" sz="1600" dirty="0"/>
              <a:t>Electronic Payment</a:t>
            </a:r>
          </a:p>
          <a:p>
            <a:pPr lvl="1"/>
            <a:r>
              <a:rPr lang="en-US" sz="1600" dirty="0" smtClean="0"/>
              <a:t>Internet </a:t>
            </a:r>
            <a:r>
              <a:rPr lang="en-US" sz="1600" dirty="0"/>
              <a:t>Access</a:t>
            </a:r>
          </a:p>
          <a:p>
            <a:pPr lvl="1"/>
            <a:r>
              <a:rPr lang="en-US" sz="1600" dirty="0"/>
              <a:t>Emergency Services</a:t>
            </a:r>
          </a:p>
          <a:p>
            <a:pPr lvl="1"/>
            <a:r>
              <a:rPr lang="en-US" sz="1600" dirty="0"/>
              <a:t>Inspections</a:t>
            </a:r>
          </a:p>
          <a:p>
            <a:pPr lvl="1"/>
            <a:r>
              <a:rPr lang="en-US" sz="1600" dirty="0"/>
              <a:t>Resource Management</a:t>
            </a:r>
          </a:p>
          <a:p>
            <a:r>
              <a:rPr lang="en-US" sz="1800" dirty="0"/>
              <a:t>Transit</a:t>
            </a:r>
          </a:p>
          <a:p>
            <a:pPr lvl="1"/>
            <a:r>
              <a:rPr lang="en-US" sz="1600" dirty="0"/>
              <a:t>Station arrival</a:t>
            </a:r>
          </a:p>
          <a:p>
            <a:pPr lvl="1"/>
            <a:r>
              <a:rPr lang="en-US" sz="1600" dirty="0"/>
              <a:t>Passenger In-transit access</a:t>
            </a:r>
          </a:p>
          <a:p>
            <a:pPr lvl="1"/>
            <a:r>
              <a:rPr lang="en-US" sz="1600" dirty="0"/>
              <a:t>Station Lobby</a:t>
            </a:r>
          </a:p>
          <a:p>
            <a:pPr lvl="1"/>
            <a:r>
              <a:rPr lang="en-US" sz="1600" dirty="0"/>
              <a:t>Connection Protection</a:t>
            </a:r>
          </a:p>
          <a:p>
            <a:pPr lvl="1"/>
            <a:r>
              <a:rPr lang="en-US" sz="1600" dirty="0"/>
              <a:t>Dynamic Transit Operations</a:t>
            </a:r>
          </a:p>
          <a:p>
            <a:endParaRPr lang="en-US" dirty="0"/>
          </a:p>
        </p:txBody>
      </p:sp>
      <p:pic>
        <p:nvPicPr>
          <p:cNvPr id="35843" name="Picture 3" descr="C:\Documents and Settings\ts03\My Documents\_CSR\IEEE\11ai\RE%3a_IEE_Tutorail_Photo_Possibilities\iStock_000017425609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4480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802.11ai  -- Fast Initial Link Setup (FILS)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 Approach</a:t>
            </a:r>
          </a:p>
          <a:p>
            <a:pPr marL="342900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Make association faster by reducing serialization </a:t>
            </a:r>
          </a:p>
          <a:p>
            <a:pPr marL="342900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Do not damage security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Problem FILS solves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Fast Initial Link Setup (FILS) is to enable efficient high volume initial access to network services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Devices </a:t>
            </a:r>
            <a:r>
              <a:rPr lang="en-US" dirty="0"/>
              <a:t>are increasingly becoming more </a:t>
            </a:r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number of </a:t>
            </a:r>
            <a:r>
              <a:rPr lang="en-US" dirty="0" smtClean="0"/>
              <a:t>users </a:t>
            </a:r>
            <a:r>
              <a:rPr lang="en-US" dirty="0"/>
              <a:t>are constantly </a:t>
            </a:r>
            <a:r>
              <a:rPr lang="en-US" dirty="0" smtClean="0"/>
              <a:t>entering and </a:t>
            </a:r>
            <a:r>
              <a:rPr lang="en-US" dirty="0"/>
              <a:t>leaving the coverage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association </a:t>
            </a:r>
            <a:r>
              <a:rPr lang="en-US" dirty="0" smtClean="0"/>
              <a:t>mechanisms limit </a:t>
            </a:r>
            <a:r>
              <a:rPr lang="en-US" dirty="0"/>
              <a:t>access to network </a:t>
            </a:r>
            <a:r>
              <a:rPr lang="en-US" dirty="0" smtClean="0"/>
              <a:t>resources due to overhead</a:t>
            </a:r>
            <a:endParaRPr lang="en-US" dirty="0"/>
          </a:p>
          <a:p>
            <a:r>
              <a:rPr lang="en-US" dirty="0"/>
              <a:t>Efficient mechanisms that scale well </a:t>
            </a:r>
            <a:r>
              <a:rPr lang="en-US" dirty="0" smtClean="0"/>
              <a:t>are needed 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/>
              <a:t>the time the STAs spend in initial link </a:t>
            </a:r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Limit air-time needed to establish desired links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aintaining </a:t>
            </a:r>
            <a:r>
              <a:rPr lang="en-US" dirty="0"/>
              <a:t>secure authentication.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Authorization for P802.11ai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594725" cy="41862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amendment defines mechanisms that provide IEEE 802.11 networks with fast initial </a:t>
            </a:r>
            <a:r>
              <a:rPr lang="en-US" sz="2800" dirty="0" smtClean="0"/>
              <a:t>link set-up </a:t>
            </a:r>
            <a:r>
              <a:rPr lang="en-US" sz="2800" dirty="0"/>
              <a:t>methods which do not degrade the security offered by Robust Security Network </a:t>
            </a:r>
            <a:r>
              <a:rPr lang="en-US" sz="2800" dirty="0" smtClean="0"/>
              <a:t>Association (RSNA</a:t>
            </a:r>
            <a:r>
              <a:rPr lang="en-US" sz="2800" dirty="0"/>
              <a:t>) already defined in IEEE 802.1.1.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802.11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current IEEE 802 .II specification does not meet these requirements in some usage scenarios. An </a:t>
            </a:r>
            <a:r>
              <a:rPr lang="en-US" dirty="0" smtClean="0"/>
              <a:t>optimization of </a:t>
            </a:r>
            <a:r>
              <a:rPr lang="en-US" dirty="0"/>
              <a:t>the link set-up is desirable . Optimizations may include improvements to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point / network discovery,</a:t>
            </a:r>
          </a:p>
          <a:p>
            <a:pPr lvl="1"/>
            <a:r>
              <a:rPr lang="en-US" dirty="0" smtClean="0"/>
              <a:t>secure </a:t>
            </a:r>
            <a:r>
              <a:rPr lang="en-US" dirty="0"/>
              <a:t>authentication,</a:t>
            </a:r>
          </a:p>
          <a:p>
            <a:pPr lvl="1"/>
            <a:r>
              <a:rPr lang="en-US" dirty="0" smtClean="0"/>
              <a:t>mechanisms </a:t>
            </a:r>
            <a:r>
              <a:rPr lang="en-US" dirty="0"/>
              <a:t>to support concurrency in the exchange of higher layer protocol messages during </a:t>
            </a:r>
            <a:r>
              <a:rPr lang="en-US" dirty="0" smtClean="0"/>
              <a:t>the authentication </a:t>
            </a:r>
            <a:r>
              <a:rPr lang="en-US" dirty="0"/>
              <a:t>phase (for example assignment of IP addresses).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</a:t>
            </a:r>
            <a:r>
              <a:rPr lang="en-US" b="1" dirty="0"/>
              <a:t>transition diagram for non-mesh </a:t>
            </a:r>
            <a:r>
              <a:rPr lang="en-US" b="1" dirty="0" smtClean="0"/>
              <a:t>STAs </a:t>
            </a:r>
            <a:br>
              <a:rPr lang="en-US" b="1" dirty="0" smtClean="0"/>
            </a:br>
            <a:r>
              <a:rPr lang="en-US" sz="1800" b="1" dirty="0" smtClean="0"/>
              <a:t>(clause 10.3.2)</a:t>
            </a:r>
            <a:endParaRPr lang="en-US" dirty="0"/>
          </a:p>
        </p:txBody>
      </p:sp>
      <p:pic>
        <p:nvPicPr>
          <p:cNvPr id="1026" name="Picture 2" descr="C:\Documents and Settings\ts03\My Documents\_CSR\IEEE\11ai\IEEE_Tutorial_Photo_Possibilities\Figure_10_6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0150"/>
            <a:ext cx="4291795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b="1" dirty="0"/>
              <a:t>State transition </a:t>
            </a:r>
            <a:r>
              <a:rPr lang="en-US" b="1" dirty="0" smtClean="0"/>
              <a:t>diagram – simplified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16" y="1200150"/>
            <a:ext cx="2107293" cy="51196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In the process of discussing future work in the Wi-Fi Alliance, a request was made for more information on both 802.11ah and 802.11ai</a:t>
            </a:r>
          </a:p>
          <a:p>
            <a:r>
              <a:rPr lang="en-US" b="0" dirty="0" smtClean="0"/>
              <a:t>This presentation has the same information I used to make the presentation to the WFA.</a:t>
            </a:r>
          </a:p>
          <a:p>
            <a:r>
              <a:rPr lang="en-US" b="0" dirty="0" smtClean="0"/>
              <a:t>It is NOT the same presentation, just the same information which was taken largely from the IEEE given in Okinawa</a:t>
            </a:r>
            <a:r>
              <a:rPr lang="en-US" b="0" dirty="0" smtClean="0"/>
              <a:t>.</a:t>
            </a:r>
          </a:p>
          <a:p>
            <a:r>
              <a:rPr lang="en-US" dirty="0" smtClean="0"/>
              <a:t>Slides 22 and 23 are the summary of informal feedback received in hallway discussions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976B357-B8BF-4F50-87D3-A7B47B1647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Possible FILS State machine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8018"/>
            <a:ext cx="8594725" cy="4443951"/>
          </a:xfr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3" charset="-128"/>
              </a:rPr>
              <a:t>Time line of TGai  -- Fast Initial Link Setup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sz="2000" dirty="0" smtClean="0">
              <a:ea typeface="ＭＳ Ｐゴシック" pitchFamily="-83" charset="-128"/>
            </a:endParaRPr>
          </a:p>
          <a:p>
            <a:r>
              <a:rPr lang="en-US" altLang="ja-JP" sz="2000" dirty="0" smtClean="0">
                <a:ea typeface="ＭＳ Ｐゴシック" pitchFamily="-83" charset="-128"/>
              </a:rPr>
              <a:t>PAR Approved  				2010-12-08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WG Letter Ballots Initial / </a:t>
            </a:r>
            <a:r>
              <a:rPr lang="en-US" altLang="ja-JP" sz="2000" dirty="0" err="1" smtClean="0">
                <a:ea typeface="ＭＳ Ｐゴシック" pitchFamily="-83" charset="-128"/>
              </a:rPr>
              <a:t>Recirc</a:t>
            </a:r>
            <a:r>
              <a:rPr lang="en-US" altLang="ja-JP" sz="2000" dirty="0" smtClean="0">
                <a:ea typeface="ＭＳ Ｐゴシック" pitchFamily="-83" charset="-128"/>
              </a:rPr>
              <a:t>		Jan13 / Mar 13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Form Sponsor Ballot Pool / Reform	            	Jul 13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MEC Done					Jul 13		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IEEE-SA Sponsor Ballots Initial / </a:t>
            </a:r>
            <a:r>
              <a:rPr lang="en-US" altLang="ja-JP" sz="2000" dirty="0" err="1" smtClean="0">
                <a:ea typeface="ＭＳ Ｐゴシック" pitchFamily="-83" charset="-128"/>
              </a:rPr>
              <a:t>Recirc</a:t>
            </a:r>
            <a:r>
              <a:rPr lang="en-US" altLang="ja-JP" sz="2000" dirty="0" smtClean="0">
                <a:ea typeface="ＭＳ Ｐゴシック" pitchFamily="-83" charset="-128"/>
              </a:rPr>
              <a:t>        	Nov13/ Jan14		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Final 802.11 WG Approval	                          	Mar 14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final or Conditional 802 EC Approval           	Mar 14</a:t>
            </a:r>
          </a:p>
          <a:p>
            <a:r>
              <a:rPr lang="en-US" altLang="ja-JP" sz="2000" dirty="0" err="1" smtClean="0">
                <a:ea typeface="ＭＳ Ｐゴシック" pitchFamily="-83" charset="-128"/>
              </a:rPr>
              <a:t>RevCom</a:t>
            </a:r>
            <a:r>
              <a:rPr lang="en-US" altLang="ja-JP" sz="2000" dirty="0" smtClean="0">
                <a:ea typeface="ＭＳ Ｐゴシック" pitchFamily="-83" charset="-128"/>
              </a:rPr>
              <a:t> &amp; Standards Board Final or</a:t>
            </a:r>
            <a:br>
              <a:rPr lang="en-US" altLang="ja-JP" sz="2000" dirty="0" smtClean="0">
                <a:ea typeface="ＭＳ Ｐゴシック" pitchFamily="-83" charset="-128"/>
              </a:rPr>
            </a:br>
            <a:r>
              <a:rPr lang="en-US" altLang="ja-JP" sz="2000" dirty="0" smtClean="0">
                <a:ea typeface="ＭＳ Ｐゴシック" pitchFamily="-83" charset="-128"/>
              </a:rPr>
              <a:t> Continuous Process Approval 		Mar14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ANSI Approved				N/A</a:t>
            </a:r>
            <a:endParaRPr lang="en-US" altLang="ja-JP" sz="2000" dirty="0" smtClean="0">
              <a:ea typeface="ＭＳ Ｐゴシック" pitchFamily="-83" charset="-128"/>
              <a:hlinkClick r:id="rId3"/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7315200" y="1752600"/>
            <a:ext cx="1676400" cy="685800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We are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from hallway conversations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Fast Initial Link Setup is needed – now</a:t>
            </a:r>
          </a:p>
          <a:p>
            <a:r>
              <a:rPr lang="en-US" dirty="0" smtClean="0"/>
              <a:t>There is a connection in people’s minds that</a:t>
            </a:r>
            <a:br>
              <a:rPr lang="en-US" dirty="0" smtClean="0"/>
            </a:br>
            <a:r>
              <a:rPr lang="en-US" dirty="0" smtClean="0"/>
              <a:t>fast = = low power</a:t>
            </a:r>
          </a:p>
          <a:p>
            <a:r>
              <a:rPr lang="en-US" dirty="0" smtClean="0"/>
              <a:t>At the current rate, 11ai will be too late</a:t>
            </a:r>
          </a:p>
          <a:p>
            <a:r>
              <a:rPr lang="en-US" dirty="0" smtClean="0"/>
              <a:t>Security changes (if necessary) must be a separate effort</a:t>
            </a:r>
          </a:p>
          <a:p>
            <a:r>
              <a:rPr lang="en-US" dirty="0" smtClean="0"/>
              <a:t>Service Discovery is NOT the remit of 11ai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B9B1211-0C6B-4A89-9A56-BDD25937852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FILS </a:t>
            </a:r>
            <a:r>
              <a:rPr lang="en-US" dirty="0" smtClean="0"/>
              <a:t>State </a:t>
            </a:r>
            <a:r>
              <a:rPr lang="en-US" dirty="0" smtClean="0"/>
              <a:t>machine after feedback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6500"/>
            <a:ext cx="8382000" cy="5200650"/>
          </a:xfrm>
        </p:spPr>
      </p:pic>
    </p:spTree>
    <p:extLst>
      <p:ext uri="{BB962C8B-B14F-4D97-AF65-F5344CB8AC3E}">
        <p14:creationId xmlns:p14="http://schemas.microsoft.com/office/powerpoint/2010/main" val="12903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Tom.Siep@csr.com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</p:spTree>
    <p:extLst>
      <p:ext uri="{BB962C8B-B14F-4D97-AF65-F5344CB8AC3E}">
        <p14:creationId xmlns:p14="http://schemas.microsoft.com/office/powerpoint/2010/main" val="23032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IEEE 802.11ai Briefing</a:t>
            </a:r>
            <a:br>
              <a:rPr lang="en-US" dirty="0" smtClean="0"/>
            </a:br>
            <a:r>
              <a:rPr lang="en-US" sz="1800" dirty="0" smtClean="0"/>
              <a:t>LRTG meeting, Toronto</a:t>
            </a:r>
            <a:endParaRPr lang="en-US" sz="1800" dirty="0"/>
          </a:p>
        </p:txBody>
      </p:sp>
      <p:sp>
        <p:nvSpPr>
          <p:cNvPr id="4099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Tom Siep,</a:t>
            </a:r>
          </a:p>
          <a:p>
            <a:r>
              <a:rPr lang="en-US" dirty="0" smtClean="0"/>
              <a:t>CSR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mazon.com: Robopocalypse: A Novel (9780385533850): Daniel H. Wilson: Book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8" t="19345" r="30999" b="1129"/>
          <a:stretch/>
        </p:blipFill>
        <p:spPr>
          <a:xfrm>
            <a:off x="2430780" y="1522142"/>
            <a:ext cx="4206240" cy="492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802.11ai?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tabLst>
                <a:tab pos="285750" algn="l"/>
              </a:tabLst>
            </a:pPr>
            <a:r>
              <a:rPr lang="en-US" dirty="0"/>
              <a:t>802.11ai — Will define the way artificially intelligent robots overtake the world using Wi-Fi</a:t>
            </a:r>
            <a:r>
              <a:rPr lang="en-US" dirty="0" smtClean="0"/>
              <a:t>.*</a:t>
            </a:r>
          </a:p>
          <a:p>
            <a:pPr marL="339725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Actually</a:t>
            </a:r>
            <a:r>
              <a:rPr lang="en-US" dirty="0">
                <a:solidFill>
                  <a:schemeClr val="tx2"/>
                </a:solidFill>
              </a:rPr>
              <a:t>, that’s a lie.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44196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*https</a:t>
            </a:r>
            <a:r>
              <a:rPr lang="en-US" sz="1600" dirty="0"/>
              <a:t>://www.cwnp.com/cwnp_wifi_blog/802-11-alphabet-soup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048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tx2"/>
                </a:solidFill>
                <a:latin typeface="+mn-lt"/>
              </a:rPr>
              <a:t>No public info is yet available for 802.11ai.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Fast Initial Link Setup (FILS)</a:t>
            </a:r>
            <a:br>
              <a:rPr lang="en-US" dirty="0" smtClean="0"/>
            </a:br>
            <a:r>
              <a:rPr lang="en-US" dirty="0" smtClean="0"/>
              <a:t>Use Cases and 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Prototypical use cases </a:t>
            </a:r>
          </a:p>
          <a:p>
            <a:pPr lvl="1"/>
            <a:r>
              <a:rPr lang="en-GB" sz="2000" dirty="0"/>
              <a:t>Establishes a small set reference use </a:t>
            </a:r>
            <a:r>
              <a:rPr lang="en-GB" sz="2000" dirty="0" smtClean="0"/>
              <a:t>cases</a:t>
            </a:r>
          </a:p>
          <a:p>
            <a:pPr lvl="1"/>
            <a:r>
              <a:rPr lang="en-GB" sz="2000" dirty="0" smtClean="0"/>
              <a:t>Sets criteria for 802.11ai submissions</a:t>
            </a:r>
            <a:endParaRPr lang="en-US" sz="2000" dirty="0" smtClean="0"/>
          </a:p>
          <a:p>
            <a:pPr lvl="1"/>
            <a:r>
              <a:rPr lang="en-US" sz="2000" dirty="0" smtClean="0"/>
              <a:t>Full set of use case in </a:t>
            </a:r>
            <a:r>
              <a:rPr lang="en-US" sz="1400" dirty="0" smtClean="0">
                <a:hlinkClick r:id="rId2"/>
              </a:rPr>
              <a:t>11-11-0238-19-00ai-Use-Case-Reference-List-for-TGai.docx</a:t>
            </a:r>
            <a:endParaRPr lang="en-US" dirty="0"/>
          </a:p>
          <a:p>
            <a:pPr marL="285750" indent="-285750">
              <a:tabLst>
                <a:tab pos="228600" algn="l"/>
              </a:tabLst>
            </a:pPr>
            <a:endParaRPr lang="en-US" sz="2400" dirty="0" smtClean="0"/>
          </a:p>
          <a:p>
            <a:pPr marL="285750" indent="-285750">
              <a:tabLst>
                <a:tab pos="228600" algn="l"/>
              </a:tabLst>
            </a:pPr>
            <a:r>
              <a:rPr lang="en-US" sz="2400" dirty="0" smtClean="0"/>
              <a:t>Technical Approach</a:t>
            </a:r>
          </a:p>
          <a:p>
            <a:pPr marL="509587" lvl="1" indent="-285750">
              <a:tabLst>
                <a:tab pos="228600" algn="l"/>
              </a:tabLst>
            </a:pPr>
            <a:r>
              <a:rPr lang="en-US" sz="2000" dirty="0" smtClean="0"/>
              <a:t>Make association faster by reducing serialization </a:t>
            </a:r>
          </a:p>
          <a:p>
            <a:pPr marL="509587" lvl="1" indent="-285750">
              <a:tabLst>
                <a:tab pos="228600" algn="l"/>
              </a:tabLst>
            </a:pPr>
            <a:r>
              <a:rPr lang="en-US" sz="2000" dirty="0" smtClean="0"/>
              <a:t>Do not damage security</a:t>
            </a:r>
          </a:p>
          <a:p>
            <a:pPr marL="285750" indent="-285750">
              <a:tabLst>
                <a:tab pos="228600" algn="l"/>
              </a:tabLst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ts03\My Documents\_CSR\IEEE\11ai\RE%3a_IEE_Tutorail_Photo_Possibilities\Definitions_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ts03\My Documents\_CSR\IEEE\11ai\RE%3a_IEE_Tutorail_Photo_Possibilities\Definitions_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l"/>
            <a:r>
              <a:rPr lang="en-US" dirty="0"/>
              <a:t>Definitions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219200"/>
            <a:ext cx="4495800" cy="4114800"/>
          </a:xfrm>
        </p:spPr>
        <p:txBody>
          <a:bodyPr/>
          <a:lstStyle/>
          <a:p>
            <a:r>
              <a:rPr lang="en-GB" sz="2400" b="0" dirty="0" smtClean="0"/>
              <a:t>FILS = </a:t>
            </a:r>
            <a:r>
              <a:rPr lang="en-GB" sz="2400" u="sng" dirty="0" smtClean="0"/>
              <a:t>F</a:t>
            </a:r>
            <a:r>
              <a:rPr lang="en-GB" sz="2400" b="0" dirty="0" smtClean="0"/>
              <a:t>ast </a:t>
            </a:r>
            <a:r>
              <a:rPr lang="en-GB" sz="2400" u="sng" dirty="0" smtClean="0"/>
              <a:t>I</a:t>
            </a:r>
            <a:r>
              <a:rPr lang="en-GB" sz="2400" b="0" dirty="0" smtClean="0"/>
              <a:t>nitial </a:t>
            </a:r>
            <a:r>
              <a:rPr lang="en-GB" sz="2400" u="sng" dirty="0" smtClean="0"/>
              <a:t>L</a:t>
            </a:r>
            <a:r>
              <a:rPr lang="en-GB" sz="2400" b="0" dirty="0" smtClean="0"/>
              <a:t>ink </a:t>
            </a:r>
            <a:r>
              <a:rPr lang="en-GB" sz="2400" u="sng" dirty="0" smtClean="0"/>
              <a:t>S</a:t>
            </a:r>
            <a:r>
              <a:rPr lang="en-GB" sz="2400" b="0" dirty="0" smtClean="0"/>
              <a:t>etup  </a:t>
            </a:r>
          </a:p>
          <a:p>
            <a:r>
              <a:rPr lang="en-GB" sz="2400" dirty="0" smtClean="0"/>
              <a:t>Device set</a:t>
            </a:r>
          </a:p>
          <a:p>
            <a:pPr lvl="1"/>
            <a:r>
              <a:rPr lang="en-GB" sz="2000" b="0" dirty="0" smtClean="0"/>
              <a:t>mobile STA</a:t>
            </a:r>
          </a:p>
          <a:p>
            <a:pPr lvl="1"/>
            <a:r>
              <a:rPr lang="en-GB" sz="2000" b="0" dirty="0" smtClean="0"/>
              <a:t>network access point </a:t>
            </a:r>
          </a:p>
          <a:p>
            <a:pPr lvl="1"/>
            <a:r>
              <a:rPr lang="en-GB" sz="2000" dirty="0" smtClean="0"/>
              <a:t>“point of interest”</a:t>
            </a:r>
            <a:endParaRPr lang="en-US" sz="2000" b="0" dirty="0"/>
          </a:p>
          <a:p>
            <a:r>
              <a:rPr lang="en-GB" sz="2400" dirty="0" smtClean="0"/>
              <a:t>Use Case Differences</a:t>
            </a:r>
          </a:p>
          <a:p>
            <a:pPr lvl="1"/>
            <a:r>
              <a:rPr lang="en-GB" sz="2000" b="0" dirty="0" smtClean="0"/>
              <a:t>Link-Attempt Rate</a:t>
            </a:r>
          </a:p>
          <a:p>
            <a:pPr lvl="1"/>
            <a:r>
              <a:rPr lang="en-GB" sz="2000" b="0" dirty="0" smtClean="0"/>
              <a:t>Media Load</a:t>
            </a:r>
          </a:p>
          <a:p>
            <a:pPr lvl="1"/>
            <a:r>
              <a:rPr lang="en-GB" sz="2000" b="0" dirty="0" smtClean="0"/>
              <a:t>Coverage Interval</a:t>
            </a:r>
          </a:p>
          <a:p>
            <a:pPr lvl="1"/>
            <a:r>
              <a:rPr lang="en-GB" sz="2000" b="0" dirty="0" smtClean="0"/>
              <a:t>Link </a:t>
            </a:r>
            <a:r>
              <a:rPr lang="en-GB" sz="2000" b="0" dirty="0"/>
              <a:t>Setup </a:t>
            </a:r>
            <a:r>
              <a:rPr lang="en-GB" sz="2000" b="0" dirty="0" smtClean="0"/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2286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ts03\My Documents\_CSR\IEEE\11ai\RE%3a_IEE_Tutorail_Photo_Possibilities\Definitions_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l"/>
            <a:r>
              <a:rPr lang="en-US" dirty="0"/>
              <a:t>Definitions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95800" cy="4876800"/>
          </a:xfrm>
        </p:spPr>
        <p:txBody>
          <a:bodyPr/>
          <a:lstStyle/>
          <a:p>
            <a:r>
              <a:rPr lang="en-US" sz="2400" dirty="0"/>
              <a:t>Link-Attempt Rate </a:t>
            </a:r>
          </a:p>
          <a:p>
            <a:pPr marL="457200" lvl="1" indent="0">
              <a:buNone/>
            </a:pPr>
            <a:r>
              <a:rPr lang="en-US" sz="2000" dirty="0" smtClean="0"/>
              <a:t>Connection attempts per </a:t>
            </a:r>
            <a:r>
              <a:rPr lang="en-US" sz="2000" dirty="0"/>
              <a:t>second</a:t>
            </a:r>
          </a:p>
          <a:p>
            <a:r>
              <a:rPr lang="en-US" sz="2400" dirty="0"/>
              <a:t>Media Load </a:t>
            </a:r>
          </a:p>
          <a:p>
            <a:pPr marL="400050" lvl="1" indent="0">
              <a:buNone/>
            </a:pPr>
            <a:r>
              <a:rPr lang="en-US" sz="2000" dirty="0"/>
              <a:t>“Busyness” </a:t>
            </a:r>
            <a:r>
              <a:rPr lang="en-US" sz="2000" dirty="0" smtClean="0"/>
              <a:t>of the medium</a:t>
            </a:r>
            <a:endParaRPr lang="en-US" sz="2000" dirty="0"/>
          </a:p>
          <a:p>
            <a:r>
              <a:rPr lang="en-US" sz="2400" dirty="0"/>
              <a:t>Coverage Interval </a:t>
            </a:r>
          </a:p>
          <a:p>
            <a:pPr marL="400050" lvl="1" indent="0">
              <a:buNone/>
            </a:pPr>
            <a:r>
              <a:rPr lang="en-US" sz="2000" dirty="0"/>
              <a:t>Time within the range</a:t>
            </a:r>
          </a:p>
          <a:p>
            <a:r>
              <a:rPr lang="en-US" sz="2400" dirty="0"/>
              <a:t>Link Setup Time </a:t>
            </a:r>
          </a:p>
          <a:p>
            <a:pPr marL="400050" lvl="1" indent="0">
              <a:buNone/>
            </a:pPr>
            <a:r>
              <a:rPr lang="en-US" sz="2000" dirty="0" smtClean="0"/>
              <a:t>Tolerable time </a:t>
            </a:r>
            <a:r>
              <a:rPr lang="en-US" sz="2000" dirty="0"/>
              <a:t>to </a:t>
            </a:r>
            <a:r>
              <a:rPr lang="en-US" sz="2000" dirty="0" smtClean="0"/>
              <a:t>connect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286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Tokyo Central Station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8069"/>
            <a:ext cx="7772400" cy="41010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-tm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802-11-Submission-tms</Template>
  <TotalTime>101</TotalTime>
  <Words>886</Words>
  <Application>Microsoft Office PowerPoint</Application>
  <PresentationFormat>On-screen Show (4:3)</PresentationFormat>
  <Paragraphs>229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802-11-Submission-tms</vt:lpstr>
      <vt:lpstr>Document</vt:lpstr>
      <vt:lpstr>Presentation to WFA on 802-11ai</vt:lpstr>
      <vt:lpstr>Abstract</vt:lpstr>
      <vt:lpstr>IEEE 802.11ai Briefing LRTG meeting, Toronto</vt:lpstr>
      <vt:lpstr>What is 802.11ai?</vt:lpstr>
      <vt:lpstr>Fast Initial Link Setup (FILS) Use Cases and Technical Approach</vt:lpstr>
      <vt:lpstr>PowerPoint Presentation</vt:lpstr>
      <vt:lpstr>Definitions (1 of 2)</vt:lpstr>
      <vt:lpstr>Definitions (2 of 2)</vt:lpstr>
      <vt:lpstr>Tokyo Central Station</vt:lpstr>
      <vt:lpstr>Tokyo Central Station Use Case</vt:lpstr>
      <vt:lpstr>Drive-by Information</vt:lpstr>
      <vt:lpstr>Drive-by Use Case</vt:lpstr>
      <vt:lpstr>Other Use Cases</vt:lpstr>
      <vt:lpstr>802.11ai  -- Fast Initial Link Setup (FILS)</vt:lpstr>
      <vt:lpstr>Technical Problem FILS solves</vt:lpstr>
      <vt:lpstr>Project Authorization for P802.11ai</vt:lpstr>
      <vt:lpstr>Changes to the 802.11 standard</vt:lpstr>
      <vt:lpstr>State transition diagram for non-mesh STAs  (clause 10.3.2)</vt:lpstr>
      <vt:lpstr>State transition diagram – simplified</vt:lpstr>
      <vt:lpstr>Possible FILS State machine</vt:lpstr>
      <vt:lpstr>Time line of TGai  -- Fast Initial Link Setup</vt:lpstr>
      <vt:lpstr>Observations from hallway conversations</vt:lpstr>
      <vt:lpstr>FILS State machine after feedback</vt:lpstr>
      <vt:lpstr>Questions?</vt:lpstr>
    </vt:vector>
  </TitlesOfParts>
  <Company>CSR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Tom Siep</dc:creator>
  <cp:lastModifiedBy>Tom Siep</cp:lastModifiedBy>
  <cp:revision>9</cp:revision>
  <cp:lastPrinted>1998-02-10T13:28:06Z</cp:lastPrinted>
  <dcterms:created xsi:type="dcterms:W3CDTF">2012-07-10T04:21:09Z</dcterms:created>
  <dcterms:modified xsi:type="dcterms:W3CDTF">2012-07-16T17:24:31Z</dcterms:modified>
</cp:coreProperties>
</file>