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281" r:id="rId3"/>
    <p:sldId id="271" r:id="rId4"/>
    <p:sldId id="333" r:id="rId5"/>
    <p:sldId id="317" r:id="rId6"/>
    <p:sldId id="319" r:id="rId7"/>
    <p:sldId id="321" r:id="rId8"/>
    <p:sldId id="322" r:id="rId9"/>
    <p:sldId id="324" r:id="rId10"/>
    <p:sldId id="326" r:id="rId11"/>
    <p:sldId id="299" r:id="rId12"/>
    <p:sldId id="300" r:id="rId13"/>
    <p:sldId id="305" r:id="rId14"/>
    <p:sldId id="328" r:id="rId15"/>
    <p:sldId id="329" r:id="rId16"/>
    <p:sldId id="331" r:id="rId17"/>
    <p:sldId id="332" r:id="rId18"/>
    <p:sldId id="315" r:id="rId19"/>
    <p:sldId id="325" r:id="rId20"/>
    <p:sldId id="295"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65"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65"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65"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65"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65" charset="0"/>
        <a:ea typeface="+mn-ea"/>
        <a:cs typeface="+mn-cs"/>
      </a:defRPr>
    </a:lvl5pPr>
    <a:lvl6pPr marL="2286000" algn="l" defTabSz="914400" rtl="0" eaLnBrk="1" latinLnBrk="0" hangingPunct="1">
      <a:defRPr sz="1200" kern="1200">
        <a:solidFill>
          <a:schemeClr val="tx1"/>
        </a:solidFill>
        <a:latin typeface="Times New Roman" pitchFamily="-65" charset="0"/>
        <a:ea typeface="+mn-ea"/>
        <a:cs typeface="+mn-cs"/>
      </a:defRPr>
    </a:lvl6pPr>
    <a:lvl7pPr marL="2743200" algn="l" defTabSz="914400" rtl="0" eaLnBrk="1" latinLnBrk="0" hangingPunct="1">
      <a:defRPr sz="1200" kern="1200">
        <a:solidFill>
          <a:schemeClr val="tx1"/>
        </a:solidFill>
        <a:latin typeface="Times New Roman" pitchFamily="-65" charset="0"/>
        <a:ea typeface="+mn-ea"/>
        <a:cs typeface="+mn-cs"/>
      </a:defRPr>
    </a:lvl7pPr>
    <a:lvl8pPr marL="3200400" algn="l" defTabSz="914400" rtl="0" eaLnBrk="1" latinLnBrk="0" hangingPunct="1">
      <a:defRPr sz="1200" kern="1200">
        <a:solidFill>
          <a:schemeClr val="tx1"/>
        </a:solidFill>
        <a:latin typeface="Times New Roman" pitchFamily="-65" charset="0"/>
        <a:ea typeface="+mn-ea"/>
        <a:cs typeface="+mn-cs"/>
      </a:defRPr>
    </a:lvl8pPr>
    <a:lvl9pPr marL="3657600" algn="l" defTabSz="914400" rtl="0" eaLnBrk="1" latinLnBrk="0" hangingPunct="1">
      <a:defRPr sz="1200" kern="1200">
        <a:solidFill>
          <a:schemeClr val="tx1"/>
        </a:solidFill>
        <a:latin typeface="Times New Roman" pitchFamily="-65"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Yang Yunsong 73640" initials="YY7"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66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93" d="100"/>
          <a:sy n="93" d="100"/>
        </p:scale>
        <p:origin x="-91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3246" y="-102"/>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zh-CN"/>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zh-CN"/>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5AB8E037-1A75-4EC4-AE6D-300D331DA7A8}" type="slidenum">
              <a:rPr lang="en-US" altLang="zh-CN"/>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xmlns="" val="19159469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zh-CN"/>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zh-CN"/>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ltLang="zh-CN"/>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4FAE7BC6-ACA7-4F00-A4FE-85277DE77CFD}" type="slidenum">
              <a:rPr lang="en-US" altLang="zh-CN"/>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xmlns="" val="261178996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a:t>doc.: IEEE 802.11-yy/xxxxr0</a:t>
            </a:r>
          </a:p>
        </p:txBody>
      </p:sp>
      <p:sp>
        <p:nvSpPr>
          <p:cNvPr id="5" name="Rectangle 3"/>
          <p:cNvSpPr>
            <a:spLocks noGrp="1" noChangeArrowheads="1"/>
          </p:cNvSpPr>
          <p:nvPr>
            <p:ph type="dt" idx="1"/>
          </p:nvPr>
        </p:nvSpPr>
        <p:spPr>
          <a:ln/>
        </p:spPr>
        <p:txBody>
          <a:bodyPr/>
          <a:lstStyle/>
          <a:p>
            <a:r>
              <a:rPr lang="en-US" altLang="zh-CN"/>
              <a:t>Month Year</a:t>
            </a:r>
          </a:p>
        </p:txBody>
      </p:sp>
      <p:sp>
        <p:nvSpPr>
          <p:cNvPr id="6" name="Rectangle 6"/>
          <p:cNvSpPr>
            <a:spLocks noGrp="1" noChangeArrowheads="1"/>
          </p:cNvSpPr>
          <p:nvPr>
            <p:ph type="ftr" sz="quarter" idx="4"/>
          </p:nvPr>
        </p:nvSpPr>
        <p:spPr>
          <a:ln/>
        </p:spPr>
        <p:txBody>
          <a:bodyPr/>
          <a:lstStyle/>
          <a:p>
            <a:pPr lvl="4"/>
            <a:r>
              <a:rPr lang="en-US" altLang="zh-CN"/>
              <a:t>John Doe, Some Company</a:t>
            </a:r>
          </a:p>
        </p:txBody>
      </p:sp>
      <p:sp>
        <p:nvSpPr>
          <p:cNvPr id="7" name="Rectangle 7"/>
          <p:cNvSpPr>
            <a:spLocks noGrp="1" noChangeArrowheads="1"/>
          </p:cNvSpPr>
          <p:nvPr>
            <p:ph type="sldNum" sz="quarter" idx="5"/>
          </p:nvPr>
        </p:nvSpPr>
        <p:spPr>
          <a:ln/>
        </p:spPr>
        <p:txBody>
          <a:bodyPr/>
          <a:lstStyle/>
          <a:p>
            <a:r>
              <a:rPr lang="en-US" altLang="zh-CN"/>
              <a:t>Page </a:t>
            </a:r>
            <a:fld id="{56AA3176-F1EA-4D66-82F2-CE1FC2834A64}" type="slidenum">
              <a:rPr lang="en-US" altLang="zh-CN"/>
              <a:pPr/>
              <a:t>1</a:t>
            </a:fld>
            <a:endParaRPr lang="en-US" altLang="zh-CN"/>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a:t>doc.: IEEE 802.11-yy/xxxxr0</a:t>
            </a:r>
          </a:p>
        </p:txBody>
      </p:sp>
      <p:sp>
        <p:nvSpPr>
          <p:cNvPr id="5" name="Rectangle 3"/>
          <p:cNvSpPr>
            <a:spLocks noGrp="1" noChangeArrowheads="1"/>
          </p:cNvSpPr>
          <p:nvPr>
            <p:ph type="dt" idx="1"/>
          </p:nvPr>
        </p:nvSpPr>
        <p:spPr>
          <a:ln/>
        </p:spPr>
        <p:txBody>
          <a:bodyPr/>
          <a:lstStyle/>
          <a:p>
            <a:r>
              <a:rPr lang="en-US" altLang="zh-CN"/>
              <a:t>Month Year</a:t>
            </a:r>
          </a:p>
        </p:txBody>
      </p:sp>
      <p:sp>
        <p:nvSpPr>
          <p:cNvPr id="6" name="Rectangle 6"/>
          <p:cNvSpPr>
            <a:spLocks noGrp="1" noChangeArrowheads="1"/>
          </p:cNvSpPr>
          <p:nvPr>
            <p:ph type="ftr" sz="quarter" idx="4"/>
          </p:nvPr>
        </p:nvSpPr>
        <p:spPr>
          <a:ln/>
        </p:spPr>
        <p:txBody>
          <a:bodyPr/>
          <a:lstStyle/>
          <a:p>
            <a:pPr lvl="4"/>
            <a:r>
              <a:rPr lang="en-US" altLang="zh-CN"/>
              <a:t>John Doe, Some Company</a:t>
            </a:r>
          </a:p>
        </p:txBody>
      </p:sp>
      <p:sp>
        <p:nvSpPr>
          <p:cNvPr id="7" name="Rectangle 7"/>
          <p:cNvSpPr>
            <a:spLocks noGrp="1" noChangeArrowheads="1"/>
          </p:cNvSpPr>
          <p:nvPr>
            <p:ph type="sldNum" sz="quarter" idx="5"/>
          </p:nvPr>
        </p:nvSpPr>
        <p:spPr>
          <a:ln/>
        </p:spPr>
        <p:txBody>
          <a:bodyPr/>
          <a:lstStyle/>
          <a:p>
            <a:r>
              <a:rPr lang="en-US" altLang="zh-CN"/>
              <a:t>Page </a:t>
            </a:r>
            <a:fld id="{B73F2F51-FCA9-47F2-8567-F7FB02918EEE}" type="slidenum">
              <a:rPr lang="en-US" altLang="zh-CN"/>
              <a:pPr/>
              <a:t>2</a:t>
            </a:fld>
            <a:endParaRPr lang="en-US" altLang="zh-CN"/>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zh-CN"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a:t>doc.: IEEE 802.11-yy/xxxxr0</a:t>
            </a:r>
          </a:p>
        </p:txBody>
      </p:sp>
      <p:sp>
        <p:nvSpPr>
          <p:cNvPr id="5" name="Rectangle 3"/>
          <p:cNvSpPr>
            <a:spLocks noGrp="1" noChangeArrowheads="1"/>
          </p:cNvSpPr>
          <p:nvPr>
            <p:ph type="dt" idx="1"/>
          </p:nvPr>
        </p:nvSpPr>
        <p:spPr>
          <a:ln/>
        </p:spPr>
        <p:txBody>
          <a:bodyPr/>
          <a:lstStyle/>
          <a:p>
            <a:r>
              <a:rPr lang="en-US" altLang="zh-CN"/>
              <a:t>Month Year</a:t>
            </a:r>
          </a:p>
        </p:txBody>
      </p:sp>
      <p:sp>
        <p:nvSpPr>
          <p:cNvPr id="6" name="Rectangle 6"/>
          <p:cNvSpPr>
            <a:spLocks noGrp="1" noChangeArrowheads="1"/>
          </p:cNvSpPr>
          <p:nvPr>
            <p:ph type="ftr" sz="quarter" idx="4"/>
          </p:nvPr>
        </p:nvSpPr>
        <p:spPr>
          <a:ln/>
        </p:spPr>
        <p:txBody>
          <a:bodyPr/>
          <a:lstStyle/>
          <a:p>
            <a:pPr lvl="4"/>
            <a:r>
              <a:rPr lang="en-US" altLang="zh-CN"/>
              <a:t>John Doe, Some Company</a:t>
            </a:r>
          </a:p>
        </p:txBody>
      </p:sp>
      <p:sp>
        <p:nvSpPr>
          <p:cNvPr id="7" name="Rectangle 7"/>
          <p:cNvSpPr>
            <a:spLocks noGrp="1" noChangeArrowheads="1"/>
          </p:cNvSpPr>
          <p:nvPr>
            <p:ph type="sldNum" sz="quarter" idx="5"/>
          </p:nvPr>
        </p:nvSpPr>
        <p:spPr>
          <a:ln/>
        </p:spPr>
        <p:txBody>
          <a:bodyPr/>
          <a:lstStyle/>
          <a:p>
            <a:r>
              <a:rPr lang="en-US" altLang="zh-CN"/>
              <a:t>Page </a:t>
            </a:r>
            <a:fld id="{B73F2F51-FCA9-47F2-8567-F7FB02918EEE}" type="slidenum">
              <a:rPr lang="en-US" altLang="zh-CN"/>
              <a:pPr/>
              <a:t>3</a:t>
            </a:fld>
            <a:endParaRPr lang="en-US" altLang="zh-CN"/>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zh-CN"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6" name="灯片编号占位符 5"/>
          <p:cNvSpPr>
            <a:spLocks noGrp="1"/>
          </p:cNvSpPr>
          <p:nvPr>
            <p:ph type="sldNum" sz="quarter" idx="12"/>
          </p:nvPr>
        </p:nvSpPr>
        <p:spPr/>
        <p:txBody>
          <a:bodyPr/>
          <a:lstStyle>
            <a:lvl1pPr>
              <a:defRPr/>
            </a:lvl1pPr>
          </a:lstStyle>
          <a:p>
            <a:r>
              <a:rPr lang="en-US" altLang="zh-CN"/>
              <a:t>Slide </a:t>
            </a:r>
            <a:fld id="{062BA833-9F10-47F1-B922-860D571906CE}"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6" name="灯片编号占位符 5"/>
          <p:cNvSpPr>
            <a:spLocks noGrp="1"/>
          </p:cNvSpPr>
          <p:nvPr>
            <p:ph type="sldNum" sz="quarter" idx="12"/>
          </p:nvPr>
        </p:nvSpPr>
        <p:spPr/>
        <p:txBody>
          <a:bodyPr/>
          <a:lstStyle>
            <a:lvl1pPr>
              <a:defRPr/>
            </a:lvl1pPr>
          </a:lstStyle>
          <a:p>
            <a:r>
              <a:rPr lang="en-US" altLang="zh-CN"/>
              <a:t>Slide </a:t>
            </a:r>
            <a:fld id="{A453D06B-0392-4754-B2A2-E91944336B6F}" type="slidenum">
              <a:rPr lang="en-US" altLang="zh-CN"/>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85800"/>
            <a:ext cx="5676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6" name="灯片编号占位符 5"/>
          <p:cNvSpPr>
            <a:spLocks noGrp="1"/>
          </p:cNvSpPr>
          <p:nvPr>
            <p:ph type="sldNum" sz="quarter" idx="12"/>
          </p:nvPr>
        </p:nvSpPr>
        <p:spPr/>
        <p:txBody>
          <a:bodyPr/>
          <a:lstStyle>
            <a:lvl1pPr>
              <a:defRPr/>
            </a:lvl1pPr>
          </a:lstStyle>
          <a:p>
            <a:r>
              <a:rPr lang="en-US" altLang="zh-CN"/>
              <a:t>Slide </a:t>
            </a:r>
            <a:fld id="{391E61B2-CF2B-4CC7-BF8B-1A81CD26C96C}" type="slidenum">
              <a:rPr lang="en-US" altLang="zh-CN"/>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灯片编号占位符 5"/>
          <p:cNvSpPr>
            <a:spLocks noGrp="1"/>
          </p:cNvSpPr>
          <p:nvPr>
            <p:ph type="sldNum" sz="quarter" idx="12"/>
          </p:nvPr>
        </p:nvSpPr>
        <p:spPr/>
        <p:txBody>
          <a:bodyPr/>
          <a:lstStyle>
            <a:lvl1pPr>
              <a:defRPr/>
            </a:lvl1pPr>
          </a:lstStyle>
          <a:p>
            <a:r>
              <a:rPr lang="en-US" altLang="zh-CN"/>
              <a:t>Slide </a:t>
            </a:r>
            <a:fld id="{F3492426-BCCD-4D74-9D7D-2414C4E79612}"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6" name="灯片编号占位符 5"/>
          <p:cNvSpPr>
            <a:spLocks noGrp="1"/>
          </p:cNvSpPr>
          <p:nvPr>
            <p:ph type="sldNum" sz="quarter" idx="12"/>
          </p:nvPr>
        </p:nvSpPr>
        <p:spPr/>
        <p:txBody>
          <a:bodyPr/>
          <a:lstStyle>
            <a:lvl1pPr>
              <a:defRPr/>
            </a:lvl1pPr>
          </a:lstStyle>
          <a:p>
            <a:r>
              <a:rPr lang="en-US" altLang="zh-CN"/>
              <a:t>Slide </a:t>
            </a:r>
            <a:fld id="{3744C9AB-E25A-4FE4-B741-396676AD3104}" type="slidenum">
              <a:rPr lang="en-US" altLang="zh-CN"/>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灯片编号占位符 6"/>
          <p:cNvSpPr>
            <a:spLocks noGrp="1"/>
          </p:cNvSpPr>
          <p:nvPr>
            <p:ph type="sldNum" sz="quarter" idx="12"/>
          </p:nvPr>
        </p:nvSpPr>
        <p:spPr/>
        <p:txBody>
          <a:bodyPr/>
          <a:lstStyle>
            <a:lvl1pPr>
              <a:defRPr/>
            </a:lvl1pPr>
          </a:lstStyle>
          <a:p>
            <a:r>
              <a:rPr lang="en-US" altLang="zh-CN"/>
              <a:t>Slide </a:t>
            </a:r>
            <a:fld id="{7CB830D7-064D-4C6A-847C-2C85C27CF7C7}" type="slidenum">
              <a:rPr lang="en-US" altLang="zh-CN"/>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9" name="灯片编号占位符 8"/>
          <p:cNvSpPr>
            <a:spLocks noGrp="1"/>
          </p:cNvSpPr>
          <p:nvPr>
            <p:ph type="sldNum" sz="quarter" idx="12"/>
          </p:nvPr>
        </p:nvSpPr>
        <p:spPr/>
        <p:txBody>
          <a:bodyPr/>
          <a:lstStyle>
            <a:lvl1pPr>
              <a:defRPr/>
            </a:lvl1pPr>
          </a:lstStyle>
          <a:p>
            <a:r>
              <a:rPr lang="en-US" altLang="zh-CN"/>
              <a:t>Slide </a:t>
            </a:r>
            <a:fld id="{D9AFAE0B-AFAF-4C3B-A96D-B8A9C27E489E}" type="slidenum">
              <a:rPr lang="en-US" altLang="zh-CN"/>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5" name="灯片编号占位符 4"/>
          <p:cNvSpPr>
            <a:spLocks noGrp="1"/>
          </p:cNvSpPr>
          <p:nvPr>
            <p:ph type="sldNum" sz="quarter" idx="12"/>
          </p:nvPr>
        </p:nvSpPr>
        <p:spPr/>
        <p:txBody>
          <a:bodyPr/>
          <a:lstStyle>
            <a:lvl1pPr>
              <a:defRPr/>
            </a:lvl1pPr>
          </a:lstStyle>
          <a:p>
            <a:r>
              <a:rPr lang="en-US" altLang="zh-CN"/>
              <a:t>Slide </a:t>
            </a:r>
            <a:fld id="{40B94E1F-E6BE-4C42-ACAB-29BFC7812439}" type="slidenum">
              <a:rPr lang="en-US" altLang="zh-CN"/>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4" name="灯片编号占位符 3"/>
          <p:cNvSpPr>
            <a:spLocks noGrp="1"/>
          </p:cNvSpPr>
          <p:nvPr>
            <p:ph type="sldNum" sz="quarter" idx="12"/>
          </p:nvPr>
        </p:nvSpPr>
        <p:spPr/>
        <p:txBody>
          <a:bodyPr/>
          <a:lstStyle>
            <a:lvl1pPr>
              <a:defRPr/>
            </a:lvl1pPr>
          </a:lstStyle>
          <a:p>
            <a:r>
              <a:rPr lang="en-US" altLang="zh-CN"/>
              <a:t>Slide </a:t>
            </a:r>
            <a:fld id="{040E0CBB-CEA7-461A-80C6-1D2FD7651992}" type="slidenum">
              <a:rPr lang="en-US" altLang="zh-CN"/>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7" name="灯片编号占位符 6"/>
          <p:cNvSpPr>
            <a:spLocks noGrp="1"/>
          </p:cNvSpPr>
          <p:nvPr>
            <p:ph type="sldNum" sz="quarter" idx="12"/>
          </p:nvPr>
        </p:nvSpPr>
        <p:spPr/>
        <p:txBody>
          <a:bodyPr/>
          <a:lstStyle>
            <a:lvl1pPr>
              <a:defRPr/>
            </a:lvl1pPr>
          </a:lstStyle>
          <a:p>
            <a:r>
              <a:rPr lang="en-US" altLang="zh-CN"/>
              <a:t>Slide </a:t>
            </a:r>
            <a:fld id="{9641EE8B-0E20-42E0-8C40-124C9FC67549}" type="slidenum">
              <a:rPr lang="en-US" altLang="zh-CN"/>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7" name="灯片编号占位符 6"/>
          <p:cNvSpPr>
            <a:spLocks noGrp="1"/>
          </p:cNvSpPr>
          <p:nvPr>
            <p:ph type="sldNum" sz="quarter" idx="12"/>
          </p:nvPr>
        </p:nvSpPr>
        <p:spPr/>
        <p:txBody>
          <a:bodyPr/>
          <a:lstStyle>
            <a:lvl1pPr>
              <a:defRPr/>
            </a:lvl1pPr>
          </a:lstStyle>
          <a:p>
            <a:r>
              <a:rPr lang="en-US" altLang="zh-CN"/>
              <a:t>Slide </a:t>
            </a:r>
            <a:fld id="{6B3F46B1-210D-4509-9D86-63C489F2F355}" type="slidenum">
              <a:rPr lang="en-US" altLang="zh-CN"/>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zh-CN" altLang="en-US" smtClean="0"/>
              <a:t>单击此处编辑母版标题样式</a:t>
            </a:r>
            <a:endParaRPr lang="en-US" altLang="zh-CN"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ltLang="zh-CN"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a:t>Slide </a:t>
            </a:r>
            <a:fld id="{739F18D2-AD72-4AA9-945B-0B00F3BDF15F}" type="slidenum">
              <a:rPr lang="en-US" altLang="zh-CN"/>
              <a:pPr/>
              <a:t>‹#›</a:t>
            </a:fld>
            <a:endParaRPr lang="en-US" altLang="zh-CN"/>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r>
              <a:rPr lang="en-US" altLang="zh-CN" sz="1800" b="1" dirty="0">
                <a:ea typeface="宋体" charset="-122"/>
              </a:rPr>
              <a:t>doc.: </a:t>
            </a:r>
            <a:r>
              <a:rPr lang="en-US" altLang="zh-CN" sz="1800" b="1" dirty="0" smtClean="0">
                <a:ea typeface="宋体" charset="-122"/>
              </a:rPr>
              <a:t>IEEE </a:t>
            </a:r>
            <a:r>
              <a:rPr lang="en-US" altLang="zh-CN" sz="1800" b="1" dirty="0" smtClean="0">
                <a:ea typeface="宋体" charset="-122"/>
              </a:rPr>
              <a:t>802.11-12/0791r1</a:t>
            </a:r>
            <a:endParaRPr lang="en-US" altLang="zh-CN" sz="18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zh-CN">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1" name="Rectangle 7"/>
          <p:cNvSpPr>
            <a:spLocks noChangeArrowheads="1"/>
          </p:cNvSpPr>
          <p:nvPr userDrawn="1"/>
        </p:nvSpPr>
        <p:spPr bwMode="auto">
          <a:xfrm>
            <a:off x="251520" y="332656"/>
            <a:ext cx="1429879" cy="276999"/>
          </a:xfrm>
          <a:prstGeom prst="rect">
            <a:avLst/>
          </a:prstGeom>
          <a:noFill/>
          <a:ln w="9525">
            <a:noFill/>
            <a:miter lim="800000"/>
            <a:headEnd/>
            <a:tailEnd/>
          </a:ln>
          <a:effectLst/>
        </p:spPr>
        <p:txBody>
          <a:bodyPr wrap="none" lIns="0" tIns="0" rIns="0" bIns="0" anchor="b">
            <a:noAutofit/>
          </a:bodyPr>
          <a:lstStyle/>
          <a:p>
            <a:pPr marL="457200" lvl="4" algn="l"/>
            <a:r>
              <a:rPr lang="en-US" altLang="zh-CN" sz="1800" b="1" dirty="0" smtClean="0">
                <a:ea typeface="宋体" charset="-122"/>
              </a:rPr>
              <a:t>July</a:t>
            </a:r>
            <a:r>
              <a:rPr lang="en-US" altLang="zh-CN" sz="1800" b="1" baseline="0" dirty="0" smtClean="0">
                <a:ea typeface="宋体" charset="-122"/>
              </a:rPr>
              <a:t> 2012</a:t>
            </a:r>
            <a:endParaRPr lang="en-US" altLang="zh-CN" sz="1800" b="1" dirty="0">
              <a:ea typeface="宋体" charset="-122"/>
            </a:endParaRPr>
          </a:p>
        </p:txBody>
      </p:sp>
      <p:sp>
        <p:nvSpPr>
          <p:cNvPr id="12" name="Rectangle 7"/>
          <p:cNvSpPr>
            <a:spLocks noChangeArrowheads="1"/>
          </p:cNvSpPr>
          <p:nvPr userDrawn="1"/>
        </p:nvSpPr>
        <p:spPr bwMode="auto">
          <a:xfrm>
            <a:off x="6588224" y="6381328"/>
            <a:ext cx="1944216" cy="276999"/>
          </a:xfrm>
          <a:prstGeom prst="rect">
            <a:avLst/>
          </a:prstGeom>
          <a:noFill/>
          <a:ln w="9525">
            <a:noFill/>
            <a:miter lim="800000"/>
            <a:headEnd/>
            <a:tailEnd/>
          </a:ln>
          <a:effectLst/>
        </p:spPr>
        <p:txBody>
          <a:bodyPr wrap="none" lIns="0" tIns="0" rIns="0" bIns="0" anchor="b">
            <a:noAutofit/>
          </a:bodyPr>
          <a:lstStyle/>
          <a:p>
            <a:pPr marL="457200" lvl="4" algn="r"/>
            <a:r>
              <a:rPr lang="en-US" altLang="zh-CN" sz="1200" b="0" dirty="0" smtClean="0">
                <a:ea typeface="宋体" charset="-122"/>
              </a:rPr>
              <a:t>Yunsong Yang, Huawei</a:t>
            </a:r>
            <a:endParaRPr lang="en-US" altLang="zh-CN" sz="1200" b="0" dirty="0">
              <a:ea typeface="宋体"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65" charset="0"/>
        </a:defRPr>
      </a:lvl2pPr>
      <a:lvl3pPr algn="ctr" rtl="0" eaLnBrk="1" fontAlgn="base" hangingPunct="1">
        <a:spcBef>
          <a:spcPct val="0"/>
        </a:spcBef>
        <a:spcAft>
          <a:spcPct val="0"/>
        </a:spcAft>
        <a:defRPr sz="3200" b="1">
          <a:solidFill>
            <a:schemeClr val="tx2"/>
          </a:solidFill>
          <a:latin typeface="Times New Roman" pitchFamily="-65" charset="0"/>
        </a:defRPr>
      </a:lvl3pPr>
      <a:lvl4pPr algn="ctr" rtl="0" eaLnBrk="1" fontAlgn="base" hangingPunct="1">
        <a:spcBef>
          <a:spcPct val="0"/>
        </a:spcBef>
        <a:spcAft>
          <a:spcPct val="0"/>
        </a:spcAft>
        <a:defRPr sz="3200" b="1">
          <a:solidFill>
            <a:schemeClr val="tx2"/>
          </a:solidFill>
          <a:latin typeface="Times New Roman" pitchFamily="-65" charset="0"/>
        </a:defRPr>
      </a:lvl4pPr>
      <a:lvl5pPr algn="ctr" rtl="0" eaLnBrk="1" fontAlgn="base" hangingPunct="1">
        <a:spcBef>
          <a:spcPct val="0"/>
        </a:spcBef>
        <a:spcAft>
          <a:spcPct val="0"/>
        </a:spcAft>
        <a:defRPr sz="3200" b="1">
          <a:solidFill>
            <a:schemeClr val="tx2"/>
          </a:solidFill>
          <a:latin typeface="Times New Roman" pitchFamily="-65" charset="0"/>
        </a:defRPr>
      </a:lvl5pPr>
      <a:lvl6pPr marL="457200" algn="ctr" rtl="0" eaLnBrk="1" fontAlgn="base" hangingPunct="1">
        <a:spcBef>
          <a:spcPct val="0"/>
        </a:spcBef>
        <a:spcAft>
          <a:spcPct val="0"/>
        </a:spcAft>
        <a:defRPr sz="3200" b="1">
          <a:solidFill>
            <a:schemeClr val="tx2"/>
          </a:solidFill>
          <a:latin typeface="Times New Roman" pitchFamily="-65" charset="0"/>
        </a:defRPr>
      </a:lvl6pPr>
      <a:lvl7pPr marL="914400" algn="ctr" rtl="0" eaLnBrk="1" fontAlgn="base" hangingPunct="1">
        <a:spcBef>
          <a:spcPct val="0"/>
        </a:spcBef>
        <a:spcAft>
          <a:spcPct val="0"/>
        </a:spcAft>
        <a:defRPr sz="3200" b="1">
          <a:solidFill>
            <a:schemeClr val="tx2"/>
          </a:solidFill>
          <a:latin typeface="Times New Roman" pitchFamily="-65" charset="0"/>
        </a:defRPr>
      </a:lvl7pPr>
      <a:lvl8pPr marL="1371600" algn="ctr" rtl="0" eaLnBrk="1" fontAlgn="base" hangingPunct="1">
        <a:spcBef>
          <a:spcPct val="0"/>
        </a:spcBef>
        <a:spcAft>
          <a:spcPct val="0"/>
        </a:spcAft>
        <a:defRPr sz="3200" b="1">
          <a:solidFill>
            <a:schemeClr val="tx2"/>
          </a:solidFill>
          <a:latin typeface="Times New Roman" pitchFamily="-65" charset="0"/>
        </a:defRPr>
      </a:lvl8pPr>
      <a:lvl9pPr marL="1828800" algn="ctr" rtl="0" eaLnBrk="1" fontAlgn="base" hangingPunct="1">
        <a:spcBef>
          <a:spcPct val="0"/>
        </a:spcBef>
        <a:spcAft>
          <a:spcPct val="0"/>
        </a:spcAft>
        <a:defRPr sz="3200" b="1">
          <a:solidFill>
            <a:schemeClr val="tx2"/>
          </a:solidFill>
          <a:latin typeface="Times New Roman" pitchFamily="-65"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yangyunsong@huawei.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灯片编号占位符 5"/>
          <p:cNvSpPr>
            <a:spLocks noGrp="1"/>
          </p:cNvSpPr>
          <p:nvPr>
            <p:ph type="sldNum" sz="quarter" idx="12"/>
          </p:nvPr>
        </p:nvSpPr>
        <p:spPr/>
        <p:txBody>
          <a:bodyPr/>
          <a:lstStyle/>
          <a:p>
            <a:r>
              <a:rPr lang="en-US" altLang="zh-CN"/>
              <a:t>Slide </a:t>
            </a:r>
            <a:fld id="{7E541D0B-CF74-4B68-82E3-58F79C6030FD}" type="slidenum">
              <a:rPr lang="en-US" altLang="zh-CN"/>
              <a:pPr/>
              <a:t>1</a:t>
            </a:fld>
            <a:endParaRPr lang="en-US" altLang="zh-CN"/>
          </a:p>
        </p:txBody>
      </p:sp>
      <p:sp>
        <p:nvSpPr>
          <p:cNvPr id="30722" name="Rectangle 2"/>
          <p:cNvSpPr>
            <a:spLocks noGrp="1" noChangeArrowheads="1"/>
          </p:cNvSpPr>
          <p:nvPr>
            <p:ph type="title"/>
          </p:nvPr>
        </p:nvSpPr>
        <p:spPr>
          <a:noFill/>
          <a:ln/>
        </p:spPr>
        <p:txBody>
          <a:bodyPr/>
          <a:lstStyle/>
          <a:p>
            <a:r>
              <a:rPr lang="en-US" altLang="zh-CN" dirty="0" smtClean="0">
                <a:ea typeface="宋体" charset="-122"/>
              </a:rPr>
              <a:t>Reducing Overhead in Active Scanning</a:t>
            </a:r>
            <a:endParaRPr lang="en-US" altLang="zh-CN" dirty="0">
              <a:ea typeface="宋体" charset="-122"/>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zh-CN" sz="2000" dirty="0">
                <a:ea typeface="宋体" charset="-122"/>
              </a:rPr>
              <a:t>Date:</a:t>
            </a:r>
            <a:r>
              <a:rPr lang="en-US" altLang="zh-CN" sz="2000" b="0" dirty="0">
                <a:ea typeface="宋体" charset="-122"/>
              </a:rPr>
              <a:t> </a:t>
            </a:r>
            <a:r>
              <a:rPr lang="en-US" altLang="zh-CN" sz="2000" b="0" dirty="0" smtClean="0">
                <a:ea typeface="宋体" charset="-122"/>
              </a:rPr>
              <a:t>2012-07-06</a:t>
            </a:r>
            <a:endParaRPr lang="en-US" altLang="zh-CN" sz="2000" b="0" dirty="0">
              <a:ea typeface="宋体" charset="-122"/>
            </a:endParaRPr>
          </a:p>
        </p:txBody>
      </p:sp>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zh-CN" sz="2000" b="1">
                <a:ea typeface="宋体" charset="-122"/>
              </a:rPr>
              <a:t>Authors:</a:t>
            </a:r>
            <a:endParaRPr lang="en-US" altLang="zh-CN" sz="2000">
              <a:ea typeface="宋体" charset="-122"/>
            </a:endParaRPr>
          </a:p>
        </p:txBody>
      </p:sp>
      <p:graphicFrame>
        <p:nvGraphicFramePr>
          <p:cNvPr id="9" name="表 9"/>
          <p:cNvGraphicFramePr>
            <a:graphicFrameLocks noGrp="1"/>
          </p:cNvGraphicFramePr>
          <p:nvPr>
            <p:extLst>
              <p:ext uri="{D42A27DB-BD31-4B8C-83A1-F6EECF244321}">
                <p14:modId xmlns:p14="http://schemas.microsoft.com/office/powerpoint/2010/main" xmlns="" val="1400439117"/>
              </p:ext>
            </p:extLst>
          </p:nvPr>
        </p:nvGraphicFramePr>
        <p:xfrm>
          <a:off x="609600" y="2362200"/>
          <a:ext cx="8148545" cy="2231390"/>
        </p:xfrm>
        <a:graphic>
          <a:graphicData uri="http://schemas.openxmlformats.org/drawingml/2006/table">
            <a:tbl>
              <a:tblPr/>
              <a:tblGrid>
                <a:gridCol w="1629056"/>
                <a:gridCol w="1505000"/>
                <a:gridCol w="1802082"/>
                <a:gridCol w="1292158"/>
                <a:gridCol w="1920249"/>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Name</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tx1"/>
                          </a:solidFill>
                          <a:effectLst/>
                          <a:latin typeface="Times New Roman" pitchFamily="18" charset="0"/>
                          <a:ea typeface="MS PGothic" pitchFamily="34" charset="-128"/>
                        </a:rPr>
                        <a:t>Affiliations</a:t>
                      </a:r>
                      <a:endParaRPr kumimoji="1" lang="ja-JP" altLang="en-US"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Address</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Phone</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email</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Yunsong Yang</a:t>
                      </a:r>
                      <a:endParaRPr kumimoji="0" lang="zh-CN"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err="1" smtClean="0">
                          <a:ln>
                            <a:noFill/>
                          </a:ln>
                          <a:solidFill>
                            <a:schemeClr val="tx1"/>
                          </a:solidFill>
                          <a:effectLst/>
                          <a:latin typeface="+mn-lt"/>
                          <a:ea typeface="맑은 고딕" pitchFamily="34" charset="-127"/>
                          <a:cs typeface="Times New Roman" pitchFamily="18" charset="0"/>
                        </a:rPr>
                        <a:t>Huawei</a:t>
                      </a:r>
                      <a:r>
                        <a:rPr kumimoji="0" lang="en-US"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 Technologies Co., LTD.</a:t>
                      </a:r>
                      <a:endParaRPr kumimoji="0" lang="zh-CN"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0" lang="en-US"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10180 Telesis Ct. Ste 165, San Diego, CA 92121</a:t>
                      </a: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hlinkClick r:id="rId3"/>
                        </a:rPr>
                        <a:t>yangyunsong@huawei.com</a:t>
                      </a:r>
                      <a:endParaRPr kumimoji="0" lang="en-US"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Young Hoon Kwon</a:t>
                      </a:r>
                      <a:endParaRPr kumimoji="0" lang="zh-CN"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mn-lt"/>
                          <a:ea typeface="맑은 고딕" pitchFamily="34" charset="-127"/>
                          <a:cs typeface="Times New Roman" pitchFamily="18" charset="0"/>
                        </a:rPr>
                        <a:t>Zhigang Rong</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2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algn="ctr">
                        <a:spcBef>
                          <a:spcPts val="0"/>
                        </a:spcBef>
                        <a:spcAft>
                          <a:spcPts val="0"/>
                        </a:spcAft>
                      </a:pPr>
                      <a:r>
                        <a:rPr lang="en-US" sz="1200" dirty="0" err="1">
                          <a:latin typeface="+mn-lt"/>
                          <a:ea typeface="MS Mincho"/>
                          <a:cs typeface="Times New Roman"/>
                        </a:rPr>
                        <a:t>Katsuo</a:t>
                      </a:r>
                      <a:r>
                        <a:rPr lang="en-US" sz="1200" dirty="0">
                          <a:latin typeface="+mn-lt"/>
                          <a:ea typeface="MS Mincho"/>
                          <a:cs typeface="Times New Roman"/>
                        </a:rPr>
                        <a:t> </a:t>
                      </a:r>
                      <a:r>
                        <a:rPr lang="en-US" sz="1200" dirty="0" err="1">
                          <a:latin typeface="+mn-lt"/>
                          <a:ea typeface="MS Mincho"/>
                          <a:cs typeface="Times New Roman"/>
                        </a:rPr>
                        <a:t>Yunoki</a:t>
                      </a:r>
                      <a:endParaRPr lang="en-US" sz="1200" dirty="0">
                        <a:latin typeface="+mn-lt"/>
                        <a:ea typeface="MS Mincho"/>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r>
                        <a:rPr lang="en-US" sz="1200" dirty="0">
                          <a:latin typeface="+mn-lt"/>
                          <a:ea typeface="MS Mincho"/>
                          <a:cs typeface="Times New Roman"/>
                        </a:rPr>
                        <a:t>KDDI R&amp;D Laboratories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r>
                        <a:rPr lang="pt-BR" sz="1200" dirty="0">
                          <a:latin typeface="+mn-lt"/>
                          <a:ea typeface="MS Mincho"/>
                          <a:cs typeface="Times New Roman"/>
                        </a:rPr>
                        <a:t>3-10-10 Iidabashi, Chiyoda-ku, Tokyo, Japan</a:t>
                      </a:r>
                      <a:endParaRPr lang="en-US" sz="1200" dirty="0">
                        <a:latin typeface="+mn-lt"/>
                        <a:ea typeface="MS Mincho"/>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r>
                        <a:rPr lang="pt-BR" sz="1200" dirty="0">
                          <a:latin typeface="+mn-lt"/>
                          <a:ea typeface="MS Mincho"/>
                          <a:cs typeface="Times New Roman"/>
                        </a:rPr>
                        <a:t>+81 80-6744-6231</a:t>
                      </a:r>
                      <a:endParaRPr lang="en-US" sz="1200" dirty="0">
                        <a:latin typeface="+mn-lt"/>
                        <a:ea typeface="MS Mincho"/>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r>
                        <a:rPr lang="pt-BR" sz="1200" dirty="0">
                          <a:latin typeface="+mn-lt"/>
                          <a:ea typeface="MS Mincho"/>
                          <a:cs typeface="Times New Roman"/>
                        </a:rPr>
                        <a:t>yunoki@kddilabs.jp</a:t>
                      </a:r>
                      <a:endParaRPr lang="en-US" sz="1200" dirty="0">
                        <a:latin typeface="+mn-lt"/>
                        <a:ea typeface="MS Mincho"/>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688"/>
            <a:ext cx="7772400" cy="1066800"/>
          </a:xfrm>
        </p:spPr>
        <p:txBody>
          <a:bodyPr/>
          <a:lstStyle/>
          <a:p>
            <a:r>
              <a:rPr lang="en-US" dirty="0" smtClean="0"/>
              <a:t>Analysis on Overhead</a:t>
            </a:r>
            <a:endParaRPr lang="en-US" dirty="0"/>
          </a:p>
        </p:txBody>
      </p:sp>
      <p:graphicFrame>
        <p:nvGraphicFramePr>
          <p:cNvPr id="5" name="Content Placeholder 4"/>
          <p:cNvGraphicFramePr>
            <a:graphicFrameLocks noGrp="1"/>
          </p:cNvGraphicFramePr>
          <p:nvPr>
            <p:ph idx="1"/>
          </p:nvPr>
        </p:nvGraphicFramePr>
        <p:xfrm>
          <a:off x="685800" y="1700808"/>
          <a:ext cx="7772400" cy="4302760"/>
        </p:xfrm>
        <a:graphic>
          <a:graphicData uri="http://schemas.openxmlformats.org/drawingml/2006/table">
            <a:tbl>
              <a:tblPr firstRow="1" bandRow="1">
                <a:tableStyleId>{5C22544A-7EE6-4342-B048-85BDC9FD1C3A}</a:tableStyleId>
              </a:tblPr>
              <a:tblGrid>
                <a:gridCol w="1365920"/>
                <a:gridCol w="1800200"/>
                <a:gridCol w="2232248"/>
                <a:gridCol w="2374032"/>
              </a:tblGrid>
              <a:tr h="370840">
                <a:tc>
                  <a:txBody>
                    <a:bodyPr/>
                    <a:lstStyle/>
                    <a:p>
                      <a:pPr algn="ctr"/>
                      <a:endParaRPr lang="en-US" dirty="0"/>
                    </a:p>
                  </a:txBody>
                  <a:tcPr/>
                </a:tc>
                <a:tc>
                  <a:txBody>
                    <a:bodyPr/>
                    <a:lstStyle/>
                    <a:p>
                      <a:pPr algn="ctr"/>
                      <a:r>
                        <a:rPr lang="en-US" dirty="0" smtClean="0"/>
                        <a:t>Non-Simplified</a:t>
                      </a:r>
                    </a:p>
                    <a:p>
                      <a:pPr algn="ctr"/>
                      <a:r>
                        <a:rPr lang="en-US" dirty="0" smtClean="0"/>
                        <a:t>(Bytes)</a:t>
                      </a:r>
                      <a:endParaRPr lang="en-US" dirty="0"/>
                    </a:p>
                  </a:txBody>
                  <a:tcPr/>
                </a:tc>
                <a:tc>
                  <a:txBody>
                    <a:bodyPr/>
                    <a:lstStyle/>
                    <a:p>
                      <a:pPr algn="ctr"/>
                      <a:r>
                        <a:rPr lang="en-US" dirty="0" smtClean="0"/>
                        <a:t>Simplified Option</a:t>
                      </a:r>
                      <a:r>
                        <a:rPr lang="en-US" baseline="0" dirty="0" smtClean="0"/>
                        <a:t> 1</a:t>
                      </a:r>
                    </a:p>
                    <a:p>
                      <a:pPr algn="ctr"/>
                      <a:r>
                        <a:rPr lang="en-US" baseline="0" dirty="0" smtClean="0"/>
                        <a:t>(Bytes)</a:t>
                      </a:r>
                      <a:endParaRPr lang="en-US" dirty="0"/>
                    </a:p>
                  </a:txBody>
                  <a:tcPr/>
                </a:tc>
                <a:tc>
                  <a:txBody>
                    <a:bodyPr/>
                    <a:lstStyle/>
                    <a:p>
                      <a:pPr algn="ctr"/>
                      <a:r>
                        <a:rPr lang="en-US" dirty="0" smtClean="0"/>
                        <a:t>Simplified Option 2</a:t>
                      </a:r>
                    </a:p>
                    <a:p>
                      <a:pPr algn="ctr"/>
                      <a:r>
                        <a:rPr lang="en-US" dirty="0" smtClean="0"/>
                        <a:t>(Bytes)</a:t>
                      </a:r>
                      <a:endParaRPr lang="en-US" dirty="0"/>
                    </a:p>
                  </a:txBody>
                  <a:tcPr/>
                </a:tc>
              </a:tr>
              <a:tr h="370840">
                <a:tc>
                  <a:txBody>
                    <a:bodyPr/>
                    <a:lstStyle/>
                    <a:p>
                      <a:pPr algn="ctr"/>
                      <a:r>
                        <a:rPr lang="en-US" dirty="0" smtClean="0"/>
                        <a:t>MAC Header</a:t>
                      </a:r>
                      <a:endParaRPr lang="en-US" dirty="0"/>
                    </a:p>
                  </a:txBody>
                  <a:tcPr/>
                </a:tc>
                <a:tc>
                  <a:txBody>
                    <a:bodyPr/>
                    <a:lstStyle/>
                    <a:p>
                      <a:pPr algn="ctr"/>
                      <a:r>
                        <a:rPr lang="en-US" dirty="0" smtClean="0"/>
                        <a:t>28 </a:t>
                      </a:r>
                      <a:endParaRPr lang="en-US" dirty="0"/>
                    </a:p>
                  </a:txBody>
                  <a:tcPr/>
                </a:tc>
                <a:tc>
                  <a:txBody>
                    <a:bodyPr/>
                    <a:lstStyle/>
                    <a:p>
                      <a:pPr algn="ctr"/>
                      <a:r>
                        <a:rPr lang="en-US" dirty="0" smtClean="0"/>
                        <a:t>28+6 if SA is used as reference; or</a:t>
                      </a:r>
                    </a:p>
                    <a:p>
                      <a:pPr algn="ctr"/>
                      <a:r>
                        <a:rPr lang="en-US" dirty="0" smtClean="0"/>
                        <a:t>28+2 if Sequence Control is used as reference.</a:t>
                      </a:r>
                      <a:endParaRPr lang="en-US" dirty="0"/>
                    </a:p>
                  </a:txBody>
                  <a:tcPr/>
                </a:tc>
                <a:tc>
                  <a:txBody>
                    <a:bodyPr/>
                    <a:lstStyle/>
                    <a:p>
                      <a:pPr algn="ctr"/>
                      <a:r>
                        <a:rPr lang="en-US" dirty="0" smtClean="0"/>
                        <a:t>28</a:t>
                      </a:r>
                      <a:endParaRPr lang="en-US" dirty="0"/>
                    </a:p>
                  </a:txBody>
                  <a:tcPr/>
                </a:tc>
              </a:tr>
              <a:tr h="370840">
                <a:tc>
                  <a:txBody>
                    <a:bodyPr/>
                    <a:lstStyle/>
                    <a:p>
                      <a:pPr algn="ctr"/>
                      <a:r>
                        <a:rPr lang="en-US" dirty="0" smtClean="0"/>
                        <a:t>Frame Body</a:t>
                      </a:r>
                      <a:endParaRPr lang="en-US" dirty="0"/>
                    </a:p>
                  </a:txBody>
                  <a:tcPr/>
                </a:tc>
                <a:tc>
                  <a:txBody>
                    <a:bodyPr/>
                    <a:lstStyle/>
                    <a:p>
                      <a:pPr algn="ctr"/>
                      <a:r>
                        <a:rPr lang="en-US" dirty="0" smtClean="0"/>
                        <a:t>100+</a:t>
                      </a:r>
                      <a:endParaRPr lang="en-US" dirty="0"/>
                    </a:p>
                  </a:txBody>
                  <a:tcPr/>
                </a:tc>
                <a:tc>
                  <a:txBody>
                    <a:bodyPr/>
                    <a:lstStyle/>
                    <a:p>
                      <a:pPr algn="ctr"/>
                      <a:r>
                        <a:rPr lang="en-US" dirty="0" smtClean="0"/>
                        <a:t>0</a:t>
                      </a:r>
                      <a:endParaRPr lang="en-US" dirty="0"/>
                    </a:p>
                  </a:txBody>
                  <a:tcPr/>
                </a:tc>
                <a:tc>
                  <a:txBody>
                    <a:bodyPr/>
                    <a:lstStyle/>
                    <a:p>
                      <a:pPr algn="ctr"/>
                      <a:r>
                        <a:rPr lang="en-US" dirty="0" smtClean="0"/>
                        <a:t>8 if SA is used as reference; or</a:t>
                      </a:r>
                    </a:p>
                    <a:p>
                      <a:pPr algn="ctr"/>
                      <a:r>
                        <a:rPr lang="en-US" dirty="0" smtClean="0"/>
                        <a:t>4 if Sequence Control is used as reference.</a:t>
                      </a:r>
                      <a:endParaRPr lang="en-US" dirty="0"/>
                    </a:p>
                  </a:txBody>
                  <a:tcPr/>
                </a:tc>
              </a:tr>
              <a:tr h="370840">
                <a:tc>
                  <a:txBody>
                    <a:bodyPr/>
                    <a:lstStyle/>
                    <a:p>
                      <a:pPr algn="ctr"/>
                      <a:r>
                        <a:rPr lang="en-US" dirty="0" smtClean="0"/>
                        <a:t>FCS</a:t>
                      </a:r>
                      <a:endParaRPr lang="en-US" dirty="0"/>
                    </a:p>
                  </a:txBody>
                  <a:tcPr/>
                </a:tc>
                <a:tc>
                  <a:txBody>
                    <a:bodyPr/>
                    <a:lstStyle/>
                    <a:p>
                      <a:pPr algn="ctr"/>
                      <a:r>
                        <a:rPr lang="en-US" dirty="0" smtClean="0"/>
                        <a:t>4</a:t>
                      </a:r>
                      <a:endParaRPr lang="en-US" dirty="0"/>
                    </a:p>
                  </a:txBody>
                  <a:tcPr/>
                </a:tc>
                <a:tc>
                  <a:txBody>
                    <a:bodyPr/>
                    <a:lstStyle/>
                    <a:p>
                      <a:pPr algn="ctr"/>
                      <a:r>
                        <a:rPr lang="en-US" dirty="0" smtClean="0"/>
                        <a:t>4</a:t>
                      </a:r>
                      <a:endParaRPr lang="en-US" dirty="0"/>
                    </a:p>
                  </a:txBody>
                  <a:tcPr/>
                </a:tc>
                <a:tc>
                  <a:txBody>
                    <a:bodyPr/>
                    <a:lstStyle/>
                    <a:p>
                      <a:pPr algn="ctr"/>
                      <a:r>
                        <a:rPr lang="en-US" dirty="0" smtClean="0"/>
                        <a:t>4</a:t>
                      </a:r>
                      <a:endParaRPr lang="en-US" dirty="0"/>
                    </a:p>
                  </a:txBody>
                  <a:tcPr/>
                </a:tc>
              </a:tr>
              <a:tr h="370840">
                <a:tc>
                  <a:txBody>
                    <a:bodyPr/>
                    <a:lstStyle/>
                    <a:p>
                      <a:pPr algn="ctr"/>
                      <a:r>
                        <a:rPr lang="en-US" dirty="0" smtClean="0"/>
                        <a:t>Overhead Reduction</a:t>
                      </a:r>
                      <a:endParaRPr lang="en-US" dirty="0"/>
                    </a:p>
                  </a:txBody>
                  <a:tcPr/>
                </a:tc>
                <a:tc>
                  <a:txBody>
                    <a:bodyPr/>
                    <a:lstStyle/>
                    <a:p>
                      <a:pPr algn="ctr"/>
                      <a:r>
                        <a:rPr lang="en-US" dirty="0" smtClean="0"/>
                        <a:t>N/A</a:t>
                      </a:r>
                      <a:endParaRPr lang="en-US" dirty="0"/>
                    </a:p>
                  </a:txBody>
                  <a:tcPr/>
                </a:tc>
                <a:tc>
                  <a:txBody>
                    <a:bodyPr/>
                    <a:lstStyle/>
                    <a:p>
                      <a:pPr algn="ctr"/>
                      <a:r>
                        <a:rPr lang="en-US" dirty="0" smtClean="0">
                          <a:solidFill>
                            <a:srgbClr val="FF0000"/>
                          </a:solidFill>
                        </a:rPr>
                        <a:t>~100 Bytes!</a:t>
                      </a:r>
                      <a:endParaRPr lang="en-US" dirty="0">
                        <a:solidFill>
                          <a:srgbClr val="FF000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FF0000"/>
                          </a:solidFill>
                        </a:rPr>
                        <a:t>~100 Bytes!</a:t>
                      </a:r>
                    </a:p>
                    <a:p>
                      <a:pPr algn="ctr"/>
                      <a:endParaRPr lang="en-US" dirty="0">
                        <a:solidFill>
                          <a:srgbClr val="FF0000"/>
                        </a:solidFill>
                      </a:endParaRPr>
                    </a:p>
                  </a:txBody>
                  <a:tcPr/>
                </a:tc>
              </a:tr>
            </a:tbl>
          </a:graphicData>
        </a:graphic>
      </p:graphicFrame>
      <p:sp>
        <p:nvSpPr>
          <p:cNvPr id="4" name="Slide Number Placeholder 3"/>
          <p:cNvSpPr>
            <a:spLocks noGrp="1"/>
          </p:cNvSpPr>
          <p:nvPr>
            <p:ph type="sldNum" sz="quarter" idx="12"/>
          </p:nvPr>
        </p:nvSpPr>
        <p:spPr/>
        <p:txBody>
          <a:bodyPr/>
          <a:lstStyle/>
          <a:p>
            <a:r>
              <a:rPr lang="en-US" altLang="zh-CN" smtClean="0"/>
              <a:t>Slide </a:t>
            </a:r>
            <a:fld id="{F3492426-BCCD-4D74-9D7D-2414C4E79612}" type="slidenum">
              <a:rPr lang="en-US" altLang="zh-CN" smtClean="0"/>
              <a:pPr/>
              <a:t>10</a:t>
            </a:fld>
            <a:endParaRPr lang="en-US" altLang="zh-CN"/>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a:t>
            </a:r>
            <a:endParaRPr lang="en-US" dirty="0"/>
          </a:p>
        </p:txBody>
      </p:sp>
      <p:sp>
        <p:nvSpPr>
          <p:cNvPr id="3" name="Content Placeholder 2"/>
          <p:cNvSpPr>
            <a:spLocks noGrp="1"/>
          </p:cNvSpPr>
          <p:nvPr>
            <p:ph idx="1"/>
          </p:nvPr>
        </p:nvSpPr>
        <p:spPr>
          <a:xfrm>
            <a:off x="685800" y="1700808"/>
            <a:ext cx="8134672" cy="4680520"/>
          </a:xfrm>
        </p:spPr>
        <p:txBody>
          <a:bodyPr>
            <a:normAutofit/>
          </a:bodyPr>
          <a:lstStyle/>
          <a:p>
            <a:r>
              <a:rPr lang="en-US" dirty="0" smtClean="0"/>
              <a:t>Reducing the air-time required to complete the same numbers of Probe Request and Probe Response in a high-density Wi-Fi device environment, such as in Tokyo train station scenario, by taking advantage of other’s Probe Requests or Probe Responses. Thus</a:t>
            </a:r>
          </a:p>
          <a:p>
            <a:pPr lvl="1"/>
            <a:r>
              <a:rPr lang="en-US" dirty="0" smtClean="0"/>
              <a:t>Reducing link setup time</a:t>
            </a:r>
          </a:p>
          <a:p>
            <a:pPr lvl="1"/>
            <a:r>
              <a:rPr lang="en-US" dirty="0" smtClean="0"/>
              <a:t>Allowing more STAs to access the AP for services</a:t>
            </a:r>
          </a:p>
          <a:p>
            <a:pPr lvl="1"/>
            <a:r>
              <a:rPr lang="en-US" dirty="0" smtClean="0"/>
              <a:t>Saving the air-time for real traffic payload and boosting data throughputs in busy APs</a:t>
            </a:r>
          </a:p>
          <a:p>
            <a:pPr lvl="1"/>
            <a:r>
              <a:rPr lang="en-US" dirty="0" smtClean="0"/>
              <a:t>Improving overall user experience</a:t>
            </a:r>
          </a:p>
          <a:p>
            <a:r>
              <a:rPr lang="en-US" dirty="0" smtClean="0"/>
              <a:t>Simple MAC standard changes</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11</a:t>
            </a:fld>
            <a:endParaRPr lang="en-US" altLang="zh-CN"/>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support that a FILS-capable STA may send a simplified Probe Request by referencing to another STA’s Probe Request that was received earlier, thereby </a:t>
            </a:r>
            <a:r>
              <a:rPr lang="en-US" dirty="0" smtClean="0"/>
              <a:t>removing the redundant information elements that are already in the referenced Probe Request from the simplified Probe Request</a:t>
            </a:r>
            <a:r>
              <a:rPr lang="en-US" altLang="zh-CN" dirty="0" smtClean="0"/>
              <a:t>?</a:t>
            </a:r>
          </a:p>
          <a:p>
            <a:endParaRPr lang="en-US" altLang="zh-CN" dirty="0" smtClean="0"/>
          </a:p>
          <a:p>
            <a:pPr>
              <a:buNone/>
              <a:defRPr/>
            </a:pPr>
            <a:r>
              <a:rPr lang="en-US" sz="1800" dirty="0" smtClean="0"/>
              <a:t>Yes:</a:t>
            </a:r>
          </a:p>
          <a:p>
            <a:pPr>
              <a:buNone/>
              <a:defRPr/>
            </a:pPr>
            <a:r>
              <a:rPr lang="en-US" sz="1800" dirty="0" smtClean="0"/>
              <a:t>No:</a:t>
            </a:r>
          </a:p>
          <a:p>
            <a:pPr>
              <a:buNone/>
              <a:defRPr/>
            </a:pPr>
            <a:r>
              <a:rPr lang="en-US" sz="1800" dirty="0" smtClean="0"/>
              <a:t>Abstain:</a:t>
            </a:r>
          </a:p>
          <a:p>
            <a:pPr lvl="1">
              <a:buNone/>
            </a:pPr>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12</a:t>
            </a:fld>
            <a:endParaRPr lang="en-US" altLang="zh-CN"/>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support that a FILS-capable AP may send a simplified Probe Response by referencing to another Probe Response that was sent earlier, thereby </a:t>
            </a:r>
            <a:r>
              <a:rPr lang="en-US" dirty="0" smtClean="0"/>
              <a:t>removing the redundant information elements that are already in the referenced Probe Response from the simplified Probe Response</a:t>
            </a:r>
            <a:r>
              <a:rPr lang="en-US" altLang="zh-CN" dirty="0" smtClean="0"/>
              <a:t>?</a:t>
            </a:r>
          </a:p>
          <a:p>
            <a:pPr lvl="1">
              <a:buNone/>
            </a:pPr>
            <a:endParaRPr lang="en-US" altLang="zh-CN" dirty="0" smtClean="0"/>
          </a:p>
          <a:p>
            <a:pPr>
              <a:buNone/>
              <a:defRPr/>
            </a:pPr>
            <a:r>
              <a:rPr lang="en-US" sz="1800" dirty="0" smtClean="0"/>
              <a:t>Yes:</a:t>
            </a:r>
          </a:p>
          <a:p>
            <a:pPr>
              <a:buNone/>
              <a:defRPr/>
            </a:pPr>
            <a:r>
              <a:rPr lang="en-US" sz="1800" dirty="0" smtClean="0"/>
              <a:t>No:</a:t>
            </a:r>
          </a:p>
          <a:p>
            <a:pPr>
              <a:buNone/>
              <a:defRPr/>
            </a:pPr>
            <a:r>
              <a:rPr lang="en-US" sz="1800" dirty="0" smtClean="0"/>
              <a:t>Abstain:</a:t>
            </a:r>
          </a:p>
          <a:p>
            <a:pPr lvl="1"/>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13</a:t>
            </a:fld>
            <a:endParaRPr lang="en-US" altLang="zh-CN"/>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b="1" dirty="0" smtClean="0"/>
              <a:t>Do you support Option 1, i.e. </a:t>
            </a:r>
            <a:r>
              <a:rPr lang="en-US" sz="2400" b="1" dirty="0" smtClean="0"/>
              <a:t>using the reserved Power Management bit (B12) in the FC field in the MAC header of the Probe Request (or Response) to indicate that it is a Simplified Probe Request (or Response) and adding a Probe Request (or Response) Reference Information field in the MAC header, respectively</a:t>
            </a:r>
            <a:r>
              <a:rPr lang="en-US" altLang="zh-CN" sz="2400" b="1" dirty="0" smtClean="0"/>
              <a:t>?</a:t>
            </a:r>
          </a:p>
          <a:p>
            <a:pPr lvl="1">
              <a:buNone/>
            </a:pPr>
            <a:endParaRPr lang="en-US" altLang="zh-CN" sz="2400" dirty="0" smtClean="0"/>
          </a:p>
          <a:p>
            <a:pPr>
              <a:buNone/>
              <a:defRPr/>
            </a:pPr>
            <a:r>
              <a:rPr lang="en-US" dirty="0" smtClean="0"/>
              <a:t>Yes:</a:t>
            </a:r>
          </a:p>
          <a:p>
            <a:pPr>
              <a:buNone/>
              <a:defRPr/>
            </a:pPr>
            <a:r>
              <a:rPr lang="en-US" dirty="0" smtClean="0"/>
              <a:t>No:</a:t>
            </a:r>
          </a:p>
          <a:p>
            <a:pPr>
              <a:buNone/>
              <a:defRPr/>
            </a:pPr>
            <a:r>
              <a:rPr lang="en-US" dirty="0" smtClean="0"/>
              <a:t>Abstain:</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14</a:t>
            </a:fld>
            <a:endParaRPr lang="en-US" altLang="zh-CN"/>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4</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b="1" dirty="0" smtClean="0"/>
              <a:t>Do you support Option 2, i.e. </a:t>
            </a:r>
            <a:r>
              <a:rPr lang="en-US" sz="2400" b="1" dirty="0" smtClean="0"/>
              <a:t>using the presence of the Probe Request (or Response) Reference IE in the frame body of the Probe Request (or Response) frame to indicate it is a Simplified Probe Request (or Response), respectively</a:t>
            </a:r>
            <a:r>
              <a:rPr lang="en-US" altLang="zh-CN" sz="2400" b="1" dirty="0" smtClean="0"/>
              <a:t>?</a:t>
            </a:r>
          </a:p>
          <a:p>
            <a:pPr lvl="1">
              <a:buNone/>
            </a:pPr>
            <a:endParaRPr lang="en-US" altLang="zh-CN" sz="2400" b="1" dirty="0" smtClean="0"/>
          </a:p>
          <a:p>
            <a:pPr>
              <a:buNone/>
              <a:defRPr/>
            </a:pPr>
            <a:r>
              <a:rPr lang="en-US" dirty="0" smtClean="0"/>
              <a:t>Yes:</a:t>
            </a:r>
          </a:p>
          <a:p>
            <a:pPr>
              <a:buNone/>
              <a:defRPr/>
            </a:pPr>
            <a:r>
              <a:rPr lang="en-US" dirty="0" smtClean="0"/>
              <a:t>No:</a:t>
            </a:r>
          </a:p>
          <a:p>
            <a:pPr>
              <a:buNone/>
              <a:defRPr/>
            </a:pPr>
            <a:r>
              <a:rPr lang="en-US" dirty="0" smtClean="0"/>
              <a:t>Abstain:</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15</a:t>
            </a:fld>
            <a:endParaRPr lang="en-US" altLang="zh-CN"/>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5</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b="1" dirty="0" smtClean="0"/>
              <a:t>Do you support </a:t>
            </a:r>
            <a:r>
              <a:rPr lang="en-US" sz="2400" b="1" dirty="0" smtClean="0"/>
              <a:t>using the source address (SA) in the referenced Probe Request as the reference information in the simplified Probe Request</a:t>
            </a:r>
            <a:r>
              <a:rPr lang="en-US" altLang="zh-CN" sz="2400" b="1" dirty="0" smtClean="0"/>
              <a:t>?</a:t>
            </a:r>
          </a:p>
          <a:p>
            <a:pPr lvl="1">
              <a:buNone/>
            </a:pPr>
            <a:endParaRPr lang="en-US" altLang="zh-CN" sz="2400" b="1" dirty="0" smtClean="0"/>
          </a:p>
          <a:p>
            <a:pPr>
              <a:buNone/>
              <a:defRPr/>
            </a:pPr>
            <a:r>
              <a:rPr lang="en-US" dirty="0" smtClean="0"/>
              <a:t>Yes:</a:t>
            </a:r>
          </a:p>
          <a:p>
            <a:pPr>
              <a:buNone/>
              <a:defRPr/>
            </a:pPr>
            <a:r>
              <a:rPr lang="en-US" dirty="0" smtClean="0"/>
              <a:t>No:</a:t>
            </a:r>
          </a:p>
          <a:p>
            <a:pPr>
              <a:buNone/>
              <a:defRPr/>
            </a:pPr>
            <a:r>
              <a:rPr lang="en-US" dirty="0" smtClean="0"/>
              <a:t>Abstain:</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16</a:t>
            </a:fld>
            <a:endParaRPr lang="en-US" altLang="zh-CN"/>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6</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b="1" dirty="0" smtClean="0"/>
              <a:t>Do you support </a:t>
            </a:r>
            <a:r>
              <a:rPr lang="en-US" sz="2400" b="1" dirty="0" smtClean="0"/>
              <a:t>using the Sequence Control number in the referenced Probe Response as the reference information in the simplified Probe Response</a:t>
            </a:r>
            <a:r>
              <a:rPr lang="en-US" altLang="zh-CN" sz="2400" b="1" dirty="0" smtClean="0"/>
              <a:t>?</a:t>
            </a:r>
          </a:p>
          <a:p>
            <a:pPr lvl="1">
              <a:buNone/>
            </a:pPr>
            <a:endParaRPr lang="en-US" altLang="zh-CN" sz="2400" b="1" dirty="0" smtClean="0"/>
          </a:p>
          <a:p>
            <a:pPr>
              <a:buNone/>
              <a:defRPr/>
            </a:pPr>
            <a:r>
              <a:rPr lang="en-US" dirty="0" smtClean="0"/>
              <a:t>Yes:</a:t>
            </a:r>
          </a:p>
          <a:p>
            <a:pPr>
              <a:buNone/>
              <a:defRPr/>
            </a:pPr>
            <a:r>
              <a:rPr lang="en-US" dirty="0" smtClean="0"/>
              <a:t>No:</a:t>
            </a:r>
          </a:p>
          <a:p>
            <a:pPr>
              <a:buNone/>
              <a:defRPr/>
            </a:pPr>
            <a:r>
              <a:rPr lang="en-US" dirty="0" smtClean="0"/>
              <a:t>Abstain:</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17</a:t>
            </a:fld>
            <a:endParaRPr lang="en-US" altLang="zh-CN"/>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688"/>
            <a:ext cx="7772400" cy="1066800"/>
          </a:xfrm>
        </p:spPr>
        <p:txBody>
          <a:bodyPr/>
          <a:lstStyle/>
          <a:p>
            <a:r>
              <a:rPr lang="en-US" dirty="0" smtClean="0"/>
              <a:t>Motion 1</a:t>
            </a:r>
            <a:endParaRPr lang="en-US" dirty="0"/>
          </a:p>
        </p:txBody>
      </p:sp>
      <p:sp>
        <p:nvSpPr>
          <p:cNvPr id="3" name="Content Placeholder 2"/>
          <p:cNvSpPr>
            <a:spLocks noGrp="1"/>
          </p:cNvSpPr>
          <p:nvPr>
            <p:ph idx="1"/>
          </p:nvPr>
        </p:nvSpPr>
        <p:spPr>
          <a:xfrm>
            <a:off x="685800" y="1556792"/>
            <a:ext cx="7918648" cy="4896544"/>
          </a:xfrm>
        </p:spPr>
        <p:txBody>
          <a:bodyPr/>
          <a:lstStyle/>
          <a:p>
            <a:r>
              <a:rPr lang="en-US" dirty="0" smtClean="0"/>
              <a:t>Add the following text to “Section 6.1 Active scanning” in the </a:t>
            </a:r>
            <a:r>
              <a:rPr lang="en-US" dirty="0" err="1" smtClean="0"/>
              <a:t>TGai</a:t>
            </a:r>
            <a:r>
              <a:rPr lang="en-US" dirty="0" smtClean="0"/>
              <a:t> SFD, 12/0151r8:</a:t>
            </a:r>
          </a:p>
          <a:p>
            <a:pPr>
              <a:buNone/>
            </a:pPr>
            <a:r>
              <a:rPr lang="en-US" dirty="0" smtClean="0"/>
              <a:t>“6.1.X Simplified Probe Request</a:t>
            </a:r>
          </a:p>
          <a:p>
            <a:pPr marL="0" indent="0">
              <a:buNone/>
            </a:pPr>
            <a:r>
              <a:rPr lang="en-US" dirty="0" smtClean="0"/>
              <a:t>STA may send a simplified Probe Request by referencing to a regular Probe Request that was received earlier and by removing the redundant information elements that are already in the referenced Probe Request from the simplified Probe Request.”</a:t>
            </a:r>
          </a:p>
          <a:p>
            <a:pPr>
              <a:buNone/>
            </a:pPr>
            <a:endParaRPr lang="en-US" dirty="0" smtClean="0"/>
          </a:p>
          <a:p>
            <a:pPr>
              <a:spcAft>
                <a:spcPts val="600"/>
              </a:spcAft>
            </a:pPr>
            <a:r>
              <a:rPr lang="en-US" sz="2000" dirty="0" smtClean="0"/>
              <a:t>Mover: </a:t>
            </a:r>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18</a:t>
            </a:fld>
            <a:endParaRPr lang="en-US" altLang="zh-CN"/>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688"/>
            <a:ext cx="7772400" cy="1066800"/>
          </a:xfrm>
        </p:spPr>
        <p:txBody>
          <a:bodyPr/>
          <a:lstStyle/>
          <a:p>
            <a:r>
              <a:rPr lang="en-US" dirty="0" smtClean="0"/>
              <a:t>Motion 2</a:t>
            </a:r>
            <a:endParaRPr lang="en-US" dirty="0"/>
          </a:p>
        </p:txBody>
      </p:sp>
      <p:sp>
        <p:nvSpPr>
          <p:cNvPr id="3" name="Content Placeholder 2"/>
          <p:cNvSpPr>
            <a:spLocks noGrp="1"/>
          </p:cNvSpPr>
          <p:nvPr>
            <p:ph idx="1"/>
          </p:nvPr>
        </p:nvSpPr>
        <p:spPr>
          <a:xfrm>
            <a:off x="685800" y="1556792"/>
            <a:ext cx="7918648" cy="4896544"/>
          </a:xfrm>
        </p:spPr>
        <p:txBody>
          <a:bodyPr/>
          <a:lstStyle/>
          <a:p>
            <a:r>
              <a:rPr lang="en-US" dirty="0" smtClean="0"/>
              <a:t>Add the following text to “Section 6.1 Active scanning” in the </a:t>
            </a:r>
            <a:r>
              <a:rPr lang="en-US" dirty="0" err="1" smtClean="0"/>
              <a:t>TGai</a:t>
            </a:r>
            <a:r>
              <a:rPr lang="en-US" dirty="0" smtClean="0"/>
              <a:t> SFD, 12/0151r8:</a:t>
            </a:r>
          </a:p>
          <a:p>
            <a:pPr>
              <a:buNone/>
            </a:pPr>
            <a:r>
              <a:rPr lang="en-US" dirty="0" smtClean="0"/>
              <a:t>“6.1.Y Simplified Probe Response</a:t>
            </a:r>
          </a:p>
          <a:p>
            <a:pPr marL="0" indent="0">
              <a:buNone/>
            </a:pPr>
            <a:r>
              <a:rPr lang="en-US" dirty="0" smtClean="0"/>
              <a:t>AP may send a simplified Probe Response by referencing to a regular Probe Response that was sent earlier and by removing the redundant information elements that are already in the referenced Probe Response from the simplified Probe Response.”</a:t>
            </a:r>
          </a:p>
          <a:p>
            <a:pPr>
              <a:buNone/>
            </a:pPr>
            <a:endParaRPr lang="en-US" dirty="0" smtClean="0"/>
          </a:p>
          <a:p>
            <a:pPr>
              <a:spcAft>
                <a:spcPts val="600"/>
              </a:spcAft>
            </a:pPr>
            <a:r>
              <a:rPr lang="en-US" sz="2000" dirty="0" smtClean="0"/>
              <a:t>Mover: </a:t>
            </a:r>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19</a:t>
            </a:fld>
            <a:endParaRPr lang="en-US" altLang="zh-C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r>
              <a:rPr lang="en-US" altLang="zh-CN" dirty="0"/>
              <a:t>Slide </a:t>
            </a:r>
            <a:fld id="{C7255C58-EB94-40FB-A2A9-492CCD58C500}" type="slidenum">
              <a:rPr lang="en-US" altLang="zh-CN"/>
              <a:pPr/>
              <a:t>2</a:t>
            </a:fld>
            <a:endParaRPr lang="en-US" altLang="zh-CN" dirty="0"/>
          </a:p>
        </p:txBody>
      </p:sp>
      <p:sp>
        <p:nvSpPr>
          <p:cNvPr id="5122" name="Rectangle 2"/>
          <p:cNvSpPr>
            <a:spLocks noGrp="1" noChangeArrowheads="1"/>
          </p:cNvSpPr>
          <p:nvPr>
            <p:ph type="title"/>
          </p:nvPr>
        </p:nvSpPr>
        <p:spPr>
          <a:noFill/>
          <a:ln/>
        </p:spPr>
        <p:txBody>
          <a:bodyPr/>
          <a:lstStyle/>
          <a:p>
            <a:r>
              <a:rPr lang="en-US" altLang="zh-CN">
                <a:ea typeface="宋体" charset="-122"/>
              </a:rPr>
              <a:t>Abstract</a:t>
            </a:r>
          </a:p>
        </p:txBody>
      </p:sp>
      <p:sp>
        <p:nvSpPr>
          <p:cNvPr id="5123" name="Rectangle 3"/>
          <p:cNvSpPr>
            <a:spLocks noGrp="1" noChangeArrowheads="1"/>
          </p:cNvSpPr>
          <p:nvPr>
            <p:ph type="body" idx="1"/>
          </p:nvPr>
        </p:nvSpPr>
        <p:spPr>
          <a:noFill/>
          <a:ln/>
        </p:spPr>
        <p:txBody>
          <a:bodyPr/>
          <a:lstStyle/>
          <a:p>
            <a:pPr>
              <a:buFontTx/>
              <a:buNone/>
            </a:pPr>
            <a:r>
              <a:rPr lang="en-US" altLang="ja-JP" dirty="0" smtClean="0">
                <a:ea typeface="MS PGothic" pitchFamily="34" charset="-128"/>
              </a:rPr>
              <a:t>This document describes a technical proposal for </a:t>
            </a:r>
            <a:r>
              <a:rPr lang="en-US" altLang="ja-JP" dirty="0" err="1" smtClean="0">
                <a:ea typeface="MS PGothic" pitchFamily="34" charset="-128"/>
              </a:rPr>
              <a:t>TGai</a:t>
            </a:r>
            <a:r>
              <a:rPr lang="en-US" altLang="ja-JP" dirty="0" smtClean="0">
                <a:ea typeface="MS PGothic" pitchFamily="34" charset="-128"/>
              </a:rPr>
              <a:t>. In </a:t>
            </a:r>
            <a:r>
              <a:rPr lang="en-GB" altLang="ja-JP" dirty="0" smtClean="0"/>
              <a:t>this proposal</a:t>
            </a:r>
            <a:r>
              <a:rPr lang="en-US" altLang="ja-JP" dirty="0" smtClean="0"/>
              <a:t> methods are provided to reduce signaling overhead for active scanning during AP discovery.</a:t>
            </a:r>
          </a:p>
          <a:p>
            <a:pPr>
              <a:buFontTx/>
              <a:buNone/>
            </a:pPr>
            <a:endParaRPr lang="en-US" altLang="zh-CN" dirty="0" smtClean="0">
              <a:ea typeface="宋体" charset="-122"/>
            </a:endParaRPr>
          </a:p>
          <a:p>
            <a:pPr>
              <a:buFontTx/>
              <a:buNone/>
            </a:pPr>
            <a:r>
              <a:rPr lang="en-US" altLang="zh-CN" dirty="0" smtClean="0">
                <a:ea typeface="宋体" charset="-122"/>
              </a:rPr>
              <a:t>Related sections of the SFD (12/0151r8)</a:t>
            </a:r>
          </a:p>
          <a:p>
            <a:pPr lvl="1"/>
            <a:r>
              <a:rPr lang="en-US" altLang="zh-CN" dirty="0" smtClean="0">
                <a:ea typeface="宋体" charset="-122"/>
              </a:rPr>
              <a:t>6. Fast network discovery</a:t>
            </a:r>
          </a:p>
          <a:p>
            <a:pPr lvl="2"/>
            <a:r>
              <a:rPr lang="en-US" altLang="zh-CN" dirty="0" smtClean="0">
                <a:ea typeface="宋体" charset="-122"/>
              </a:rPr>
              <a:t>6.1 Active scanning</a:t>
            </a:r>
          </a:p>
          <a:p>
            <a:pPr>
              <a:buFontTx/>
              <a:buNone/>
            </a:pPr>
            <a:endParaRPr lang="en-US" altLang="zh-CN" dirty="0">
              <a:ea typeface="宋体"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a:buNone/>
            </a:pPr>
            <a:r>
              <a:rPr lang="en-US" altLang="zh-CN" dirty="0" smtClean="0"/>
              <a:t>[1] IEEE 802.11-11/1031r0, air-time-consumption-by-beacon-and-probe.</a:t>
            </a:r>
          </a:p>
          <a:p>
            <a:pPr>
              <a:buNone/>
            </a:pPr>
            <a:r>
              <a:rPr lang="en-US" altLang="zh-CN" dirty="0" smtClean="0"/>
              <a:t>[2] IEEE 802.11-11/1413r3, real-air-time-occupation-by-beacon-and-probe.</a:t>
            </a:r>
          </a:p>
          <a:p>
            <a:pPr>
              <a:buNone/>
            </a:pPr>
            <a:r>
              <a:rPr lang="en-US" altLang="zh-CN" dirty="0" smtClean="0"/>
              <a:t>[3] IEEE 802.11-12/0151r8, proposed-specification-framework-for-</a:t>
            </a:r>
            <a:r>
              <a:rPr lang="en-US" altLang="zh-CN" dirty="0" err="1" smtClean="0"/>
              <a:t>tgai</a:t>
            </a:r>
            <a:r>
              <a:rPr lang="en-US" altLang="zh-CN" dirty="0" smtClean="0"/>
              <a:t>.</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20</a:t>
            </a:fld>
            <a:endParaRPr lang="en-US" altLang="zh-C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r>
              <a:rPr lang="en-US" altLang="zh-CN"/>
              <a:t>Slide </a:t>
            </a:r>
            <a:fld id="{C7255C58-EB94-40FB-A2A9-492CCD58C500}" type="slidenum">
              <a:rPr lang="en-US" altLang="zh-CN"/>
              <a:pPr/>
              <a:t>3</a:t>
            </a:fld>
            <a:endParaRPr lang="en-US" altLang="zh-CN"/>
          </a:p>
        </p:txBody>
      </p:sp>
      <p:sp>
        <p:nvSpPr>
          <p:cNvPr id="9" name="Rectangle 2"/>
          <p:cNvSpPr>
            <a:spLocks noGrp="1" noChangeArrowheads="1"/>
          </p:cNvSpPr>
          <p:nvPr>
            <p:ph type="title"/>
          </p:nvPr>
        </p:nvSpPr>
        <p:spPr>
          <a:xfrm>
            <a:off x="685800" y="685800"/>
            <a:ext cx="7772400" cy="1066800"/>
          </a:xfrm>
          <a:noFill/>
          <a:ln/>
        </p:spPr>
        <p:txBody>
          <a:bodyPr/>
          <a:lstStyle/>
          <a:p>
            <a:r>
              <a:rPr lang="en-US" altLang="ja-JP" dirty="0" smtClean="0"/>
              <a:t>Conformance w/ </a:t>
            </a:r>
            <a:r>
              <a:rPr lang="en-US" altLang="ja-JP" dirty="0" err="1" smtClean="0"/>
              <a:t>TGai</a:t>
            </a:r>
            <a:r>
              <a:rPr lang="en-US" altLang="ja-JP" dirty="0" smtClean="0"/>
              <a:t> PAR &amp; 5C </a:t>
            </a:r>
            <a:endParaRPr lang="en-US" dirty="0"/>
          </a:p>
        </p:txBody>
      </p:sp>
      <p:graphicFrame>
        <p:nvGraphicFramePr>
          <p:cNvPr id="10" name="Tabelle 6"/>
          <p:cNvGraphicFramePr>
            <a:graphicFrameLocks noGrp="1"/>
          </p:cNvGraphicFramePr>
          <p:nvPr>
            <p:extLst>
              <p:ext uri="{D42A27DB-BD31-4B8C-83A1-F6EECF244321}">
                <p14:modId xmlns:p14="http://schemas.microsoft.com/office/powerpoint/2010/main" xmlns="" val="3431640252"/>
              </p:ext>
            </p:extLst>
          </p:nvPr>
        </p:nvGraphicFramePr>
        <p:xfrm>
          <a:off x="685800" y="1905000"/>
          <a:ext cx="7772400" cy="3733801"/>
        </p:xfrm>
        <a:graphic>
          <a:graphicData uri="http://schemas.openxmlformats.org/drawingml/2006/table">
            <a:tbl>
              <a:tblPr/>
              <a:tblGrid>
                <a:gridCol w="5848539"/>
                <a:gridCol w="1923861"/>
              </a:tblGrid>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rgbClr val="FFFFFF"/>
                          </a:solidFill>
                          <a:effectLst/>
                          <a:latin typeface="Times New Roman" charset="0"/>
                          <a:ea typeface="ＭＳ Ｐゴシック" charset="-128"/>
                        </a:rPr>
                        <a:t>Conformance Question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1" i="0" u="none" strike="noStrike" cap="none" normalizeH="0" baseline="0" smtClean="0">
                          <a:ln>
                            <a:noFill/>
                          </a:ln>
                          <a:solidFill>
                            <a:srgbClr val="FFFFFF"/>
                          </a:solidFill>
                          <a:effectLst/>
                          <a:latin typeface="Times New Roman" charset="0"/>
                          <a:ea typeface="ＭＳ Ｐゴシック" charset="-128"/>
                        </a:rPr>
                        <a:t>Response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826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degrade the security offered by Robust Security Network Association (RSNA) already defined in 802.11?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change the MAC SAP interface?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require or introduce a change to the 802.1 architecture?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introduce a change in the channel access mechanism?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introduce a change in the PHY?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106251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Which of the following link set-up phases is addressed by the proposal?</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(1) AP Discovery (2) Network Discovery (3) Link (re-)establishment / exchange of security related messages (4) Higher layer aspects, e.g. IP address assignment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688"/>
            <a:ext cx="7772400" cy="1066800"/>
          </a:xfrm>
        </p:spPr>
        <p:txBody>
          <a:bodyPr/>
          <a:lstStyle/>
          <a:p>
            <a:r>
              <a:rPr lang="en-US" dirty="0" smtClean="0"/>
              <a:t>Motivation</a:t>
            </a:r>
            <a:endParaRPr lang="en-US" dirty="0"/>
          </a:p>
        </p:txBody>
      </p:sp>
      <p:sp>
        <p:nvSpPr>
          <p:cNvPr id="3" name="Content Placeholder 2"/>
          <p:cNvSpPr>
            <a:spLocks noGrp="1"/>
          </p:cNvSpPr>
          <p:nvPr>
            <p:ph idx="1"/>
          </p:nvPr>
        </p:nvSpPr>
        <p:spPr>
          <a:xfrm>
            <a:off x="685800" y="1484784"/>
            <a:ext cx="7772400" cy="4968552"/>
          </a:xfrm>
        </p:spPr>
        <p:txBody>
          <a:bodyPr/>
          <a:lstStyle/>
          <a:p>
            <a:r>
              <a:rPr lang="en-US" sz="1800" dirty="0" smtClean="0"/>
              <a:t>Excessive air-time occupancy has been seen as a major drawback for using active scanning in a high-density Wi-Fi device environment, such as in the famous Tokyo train station scenario [1, 2].</a:t>
            </a:r>
          </a:p>
          <a:p>
            <a:r>
              <a:rPr lang="en-US" sz="1800" dirty="0" err="1" smtClean="0"/>
              <a:t>TGai</a:t>
            </a:r>
            <a:r>
              <a:rPr lang="en-US" sz="1800" dirty="0" smtClean="0"/>
              <a:t> has investigated concepts, such as aggregating Probe Responses, filtering Probe Request to limit Probe Response, omission of Probe Request or Probe Response, etc., to reduce air-time occupancy by active scanning [3].</a:t>
            </a:r>
          </a:p>
          <a:p>
            <a:pPr lvl="1"/>
            <a:r>
              <a:rPr lang="en-US" sz="1800" dirty="0" smtClean="0"/>
              <a:t>Some of these approaches may have side-effect of increasing response delay (e.g. when aggregating Probe Responses) or adding overhead on the other direction (e.g. adding filtering criteria in the Probe Request to help to reduce the number of Probe Responses).</a:t>
            </a:r>
          </a:p>
          <a:p>
            <a:r>
              <a:rPr lang="en-US" sz="1800" dirty="0" smtClean="0"/>
              <a:t>We noticed that most information transmitted during active scanning are quite common or similar today among STAs. We also noticed that most Probe Request and Probe Response frames are transmitted using the low data rate [1, 2], which makes them quite audible to many STAs nearby.</a:t>
            </a:r>
          </a:p>
          <a:p>
            <a:r>
              <a:rPr lang="en-US" sz="1800" dirty="0" smtClean="0"/>
              <a:t>We investigated how to take advantage of these findings to further improve active scanning, which resulted the following proposed concepts.</a:t>
            </a:r>
            <a:endParaRPr lang="en-US" sz="1800" dirty="0"/>
          </a:p>
        </p:txBody>
      </p:sp>
      <p:sp>
        <p:nvSpPr>
          <p:cNvPr id="4" name="Slide Number Placeholder 3"/>
          <p:cNvSpPr>
            <a:spLocks noGrp="1"/>
          </p:cNvSpPr>
          <p:nvPr>
            <p:ph type="sldNum" sz="quarter" idx="12"/>
          </p:nvPr>
        </p:nvSpPr>
        <p:spPr/>
        <p:txBody>
          <a:bodyPr/>
          <a:lstStyle/>
          <a:p>
            <a:r>
              <a:rPr lang="en-US" altLang="zh-CN" smtClean="0"/>
              <a:t>Slide </a:t>
            </a:r>
            <a:fld id="{F3492426-BCCD-4D74-9D7D-2414C4E79612}" type="slidenum">
              <a:rPr lang="en-US" altLang="zh-CN" smtClean="0"/>
              <a:pPr/>
              <a:t>4</a:t>
            </a:fld>
            <a:endParaRPr lang="en-US" altLang="zh-CN"/>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20688"/>
            <a:ext cx="8178557" cy="915294"/>
          </a:xfrm>
        </p:spPr>
        <p:txBody>
          <a:bodyPr/>
          <a:lstStyle/>
          <a:p>
            <a:r>
              <a:rPr lang="en-US" dirty="0" smtClean="0"/>
              <a:t>Concept 1 – Simplified Probe Request by Referencing to a Received Probe Request (1)</a:t>
            </a:r>
            <a:endParaRPr lang="en-US" dirty="0"/>
          </a:p>
        </p:txBody>
      </p:sp>
      <p:sp>
        <p:nvSpPr>
          <p:cNvPr id="3" name="Content Placeholder 2"/>
          <p:cNvSpPr>
            <a:spLocks noGrp="1"/>
          </p:cNvSpPr>
          <p:nvPr>
            <p:ph idx="1"/>
          </p:nvPr>
        </p:nvSpPr>
        <p:spPr>
          <a:xfrm>
            <a:off x="539552" y="1844824"/>
            <a:ext cx="8208912" cy="4555432"/>
          </a:xfrm>
        </p:spPr>
        <p:txBody>
          <a:bodyPr/>
          <a:lstStyle/>
          <a:p>
            <a:r>
              <a:rPr lang="en-US" sz="1800" dirty="0" smtClean="0"/>
              <a:t>Due to Probe Delay, CSMA/CD and random </a:t>
            </a:r>
            <a:r>
              <a:rPr lang="en-US" sz="1800" dirty="0" err="1" smtClean="0"/>
              <a:t>backoff</a:t>
            </a:r>
            <a:r>
              <a:rPr lang="en-US" sz="1800" dirty="0" smtClean="0"/>
              <a:t> mechanism, etc., an STA (e.g. STA2) may receive other STAs’ Probe Request(s), while delaying the transmission of its regular Probe Request. </a:t>
            </a:r>
          </a:p>
          <a:p>
            <a:r>
              <a:rPr lang="en-US" sz="1800" dirty="0" smtClean="0"/>
              <a:t>Then STA2 compares the information in the received Probe Request(s) to the information that it wishes to request to identify a Probe Request that it can use as a reference.</a:t>
            </a:r>
          </a:p>
          <a:p>
            <a:r>
              <a:rPr lang="en-US" sz="1800" dirty="0" smtClean="0"/>
              <a:t>Then STA2 sends a simplified Probe Request, which incorporates the Probe Request received from another STA (e.g. STA1) by referencing to that Probe Request, to the AP.</a:t>
            </a:r>
          </a:p>
          <a:p>
            <a:pPr lvl="1"/>
            <a:r>
              <a:rPr lang="en-US" sz="1800" dirty="0" smtClean="0"/>
              <a:t>The simplified Probe Request includes a Probe Request Reference Field or IE, which copies, e.g. the Source Address in the received Probe Request, as the reference information. The target recipient(s) of the Simplified Probe Request use(s) the reference information to uniquely identify the referenced Probe Request, which was received by it earlier.</a:t>
            </a:r>
          </a:p>
        </p:txBody>
      </p:sp>
      <p:sp>
        <p:nvSpPr>
          <p:cNvPr id="5" name="灯片编号占位符 5"/>
          <p:cNvSpPr>
            <a:spLocks noGrp="1"/>
          </p:cNvSpPr>
          <p:nvPr>
            <p:ph type="sldNum" sz="quarter" idx="12"/>
          </p:nvPr>
        </p:nvSpPr>
        <p:spPr>
          <a:xfrm>
            <a:off x="4344988" y="6475413"/>
            <a:ext cx="530225" cy="182562"/>
          </a:xfrm>
        </p:spPr>
        <p:txBody>
          <a:bodyPr/>
          <a:lstStyle/>
          <a:p>
            <a:r>
              <a:rPr lang="en-US" altLang="zh-CN" dirty="0"/>
              <a:t>Slide </a:t>
            </a:r>
            <a:fld id="{C7255C58-EB94-40FB-A2A9-492CCD58C500}" type="slidenum">
              <a:rPr lang="en-US" altLang="zh-CN"/>
              <a:pPr/>
              <a:t>5</a:t>
            </a:fld>
            <a:endParaRPr lang="en-US" altLang="zh-C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20688"/>
            <a:ext cx="8178557" cy="915294"/>
          </a:xfrm>
        </p:spPr>
        <p:txBody>
          <a:bodyPr/>
          <a:lstStyle/>
          <a:p>
            <a:r>
              <a:rPr lang="en-US" dirty="0" smtClean="0"/>
              <a:t>Concept 1 – Simplified Probe Request by Referencing to a Received Probe Request (2)</a:t>
            </a:r>
            <a:endParaRPr lang="en-US" dirty="0"/>
          </a:p>
        </p:txBody>
      </p:sp>
      <p:sp>
        <p:nvSpPr>
          <p:cNvPr id="3" name="Content Placeholder 2"/>
          <p:cNvSpPr>
            <a:spLocks noGrp="1"/>
          </p:cNvSpPr>
          <p:nvPr>
            <p:ph idx="1"/>
          </p:nvPr>
        </p:nvSpPr>
        <p:spPr>
          <a:xfrm>
            <a:off x="381001" y="1700808"/>
            <a:ext cx="8439471" cy="4559624"/>
          </a:xfrm>
        </p:spPr>
        <p:txBody>
          <a:bodyPr/>
          <a:lstStyle/>
          <a:p>
            <a:r>
              <a:rPr lang="en-US" sz="1800" dirty="0" smtClean="0"/>
              <a:t>First, the AP receives a Probe Request from STA1. </a:t>
            </a:r>
          </a:p>
          <a:p>
            <a:r>
              <a:rPr lang="en-US" sz="1800" dirty="0" smtClean="0"/>
              <a:t>Then the AP receives, from STA2, a simplified Probe Request, which incorporates the first Probe Request by referencing to the first Probe Request.</a:t>
            </a:r>
          </a:p>
          <a:p>
            <a:r>
              <a:rPr lang="en-US" sz="1800" dirty="0" smtClean="0"/>
              <a:t>Then the AP sends a Probe Response, at least to STA2, considering both the simplified Probe Request and the referenced Probe Request:</a:t>
            </a:r>
          </a:p>
          <a:p>
            <a:pPr lvl="1"/>
            <a:r>
              <a:rPr lang="en-US" sz="1800" dirty="0" smtClean="0"/>
              <a:t>The AP may broadcast a single </a:t>
            </a:r>
          </a:p>
          <a:p>
            <a:pPr lvl="1">
              <a:buNone/>
            </a:pPr>
            <a:r>
              <a:rPr lang="en-US" sz="1800" dirty="0" smtClean="0"/>
              <a:t>Probe Response that provides </a:t>
            </a:r>
          </a:p>
          <a:p>
            <a:pPr lvl="1">
              <a:buNone/>
            </a:pPr>
            <a:r>
              <a:rPr lang="en-US" sz="1800" dirty="0" smtClean="0"/>
              <a:t>response to both STAs’ Probe </a:t>
            </a:r>
          </a:p>
          <a:p>
            <a:pPr lvl="1">
              <a:buNone/>
            </a:pPr>
            <a:r>
              <a:rPr lang="en-US" sz="1800" dirty="0" smtClean="0"/>
              <a:t>Requests; or</a:t>
            </a:r>
          </a:p>
          <a:p>
            <a:pPr lvl="1"/>
            <a:r>
              <a:rPr lang="en-US" sz="1800" dirty="0" smtClean="0"/>
              <a:t>The AP may </a:t>
            </a:r>
            <a:r>
              <a:rPr lang="en-US" sz="1800" dirty="0" err="1" smtClean="0"/>
              <a:t>unicast</a:t>
            </a:r>
            <a:r>
              <a:rPr lang="en-US" sz="1800" dirty="0" smtClean="0"/>
              <a:t> it to STA2.</a:t>
            </a:r>
          </a:p>
        </p:txBody>
      </p:sp>
      <p:sp>
        <p:nvSpPr>
          <p:cNvPr id="8" name="灯片编号占位符 5"/>
          <p:cNvSpPr>
            <a:spLocks noGrp="1"/>
          </p:cNvSpPr>
          <p:nvPr>
            <p:ph type="sldNum" sz="quarter" idx="12"/>
          </p:nvPr>
        </p:nvSpPr>
        <p:spPr>
          <a:xfrm>
            <a:off x="4344988" y="6475413"/>
            <a:ext cx="530225" cy="182562"/>
          </a:xfrm>
        </p:spPr>
        <p:txBody>
          <a:bodyPr/>
          <a:lstStyle/>
          <a:p>
            <a:r>
              <a:rPr lang="en-US" altLang="zh-CN" dirty="0"/>
              <a:t>Slide </a:t>
            </a:r>
            <a:fld id="{C7255C58-EB94-40FB-A2A9-492CCD58C500}" type="slidenum">
              <a:rPr lang="en-US" altLang="zh-CN"/>
              <a:pPr/>
              <a:t>6</a:t>
            </a:fld>
            <a:endParaRPr lang="en-US" altLang="zh-CN" dirty="0"/>
          </a:p>
        </p:txBody>
      </p:sp>
      <p:pic>
        <p:nvPicPr>
          <p:cNvPr id="1027" name="Picture 3"/>
          <p:cNvPicPr>
            <a:picLocks noChangeAspect="1" noChangeArrowheads="1"/>
          </p:cNvPicPr>
          <p:nvPr/>
        </p:nvPicPr>
        <p:blipFill>
          <a:blip r:embed="rId2" cstate="print"/>
          <a:srcRect/>
          <a:stretch>
            <a:fillRect/>
          </a:stretch>
        </p:blipFill>
        <p:spPr bwMode="auto">
          <a:xfrm>
            <a:off x="4283968" y="3245741"/>
            <a:ext cx="4427612" cy="320759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0688"/>
            <a:ext cx="8337884" cy="915294"/>
          </a:xfrm>
        </p:spPr>
        <p:txBody>
          <a:bodyPr/>
          <a:lstStyle/>
          <a:p>
            <a:r>
              <a:rPr lang="en-US" dirty="0" smtClean="0"/>
              <a:t>Concept 2 – Simplified Probe Response by Referencing a Probe Response Sent Earlier (1)</a:t>
            </a:r>
            <a:endParaRPr lang="en-US" dirty="0"/>
          </a:p>
        </p:txBody>
      </p:sp>
      <p:sp>
        <p:nvSpPr>
          <p:cNvPr id="3" name="Content Placeholder 2"/>
          <p:cNvSpPr>
            <a:spLocks noGrp="1"/>
          </p:cNvSpPr>
          <p:nvPr>
            <p:ph idx="1"/>
          </p:nvPr>
        </p:nvSpPr>
        <p:spPr>
          <a:xfrm>
            <a:off x="381001" y="1772816"/>
            <a:ext cx="8367463" cy="4608512"/>
          </a:xfrm>
        </p:spPr>
        <p:txBody>
          <a:bodyPr/>
          <a:lstStyle/>
          <a:p>
            <a:r>
              <a:rPr lang="en-US" sz="1800" dirty="0" smtClean="0"/>
              <a:t>The AP first sends a regular Probe Response frame in response to a Probe Request sent by an STA (e.g. STA1). </a:t>
            </a:r>
          </a:p>
          <a:p>
            <a:r>
              <a:rPr lang="en-US" sz="1800" dirty="0" smtClean="0"/>
              <a:t>Then in response to a Probe Request, whether it is simplified or not, from another STA (e.g. STA2), the AP sends a simplified Probe Response to STA2, by referencing to the regular Probe Response that was sent earlier, as long as the AP knows that STA2 is listening to the regular Probe Response, e.g.</a:t>
            </a:r>
          </a:p>
          <a:p>
            <a:pPr lvl="1"/>
            <a:r>
              <a:rPr lang="en-US" sz="1800" dirty="0" smtClean="0"/>
              <a:t>The AP receives the Probe Request from STA2 immediately before it sends out the regular Probe Response; or</a:t>
            </a:r>
          </a:p>
          <a:p>
            <a:pPr lvl="1"/>
            <a:r>
              <a:rPr lang="en-US" sz="1800" dirty="0" smtClean="0"/>
              <a:t>The second Probe Request is a simplified Probe Request that references to the first Probe Request, indicating that STA2 must be awaken and listening to the channel since it receives the first Probe Request.</a:t>
            </a:r>
          </a:p>
        </p:txBody>
      </p:sp>
      <p:sp>
        <p:nvSpPr>
          <p:cNvPr id="5" name="灯片编号占位符 5"/>
          <p:cNvSpPr>
            <a:spLocks noGrp="1"/>
          </p:cNvSpPr>
          <p:nvPr>
            <p:ph type="sldNum" sz="quarter" idx="12"/>
          </p:nvPr>
        </p:nvSpPr>
        <p:spPr>
          <a:xfrm>
            <a:off x="4344988" y="6475413"/>
            <a:ext cx="530225" cy="182562"/>
          </a:xfrm>
        </p:spPr>
        <p:txBody>
          <a:bodyPr/>
          <a:lstStyle/>
          <a:p>
            <a:r>
              <a:rPr lang="en-US" altLang="zh-CN" dirty="0"/>
              <a:t>Slide </a:t>
            </a:r>
            <a:fld id="{C7255C58-EB94-40FB-A2A9-492CCD58C500}" type="slidenum">
              <a:rPr lang="en-US" altLang="zh-CN"/>
              <a:pPr/>
              <a:t>7</a:t>
            </a:fld>
            <a:endParaRPr lang="en-US" altLang="zh-C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0688"/>
            <a:ext cx="8337884" cy="915294"/>
          </a:xfrm>
        </p:spPr>
        <p:txBody>
          <a:bodyPr/>
          <a:lstStyle/>
          <a:p>
            <a:r>
              <a:rPr lang="en-US" dirty="0" smtClean="0"/>
              <a:t>Concept 2 – Simplified Probe Response by Referencing a Probe Response Sent Earlier (2)</a:t>
            </a:r>
            <a:endParaRPr lang="en-US" dirty="0"/>
          </a:p>
        </p:txBody>
      </p:sp>
      <p:sp>
        <p:nvSpPr>
          <p:cNvPr id="3" name="Content Placeholder 2"/>
          <p:cNvSpPr>
            <a:spLocks noGrp="1"/>
          </p:cNvSpPr>
          <p:nvPr>
            <p:ph idx="1"/>
          </p:nvPr>
        </p:nvSpPr>
        <p:spPr>
          <a:xfrm>
            <a:off x="381001" y="1628800"/>
            <a:ext cx="8490284" cy="4555432"/>
          </a:xfrm>
        </p:spPr>
        <p:txBody>
          <a:bodyPr/>
          <a:lstStyle/>
          <a:p>
            <a:r>
              <a:rPr lang="en-US" sz="1800" dirty="0" smtClean="0"/>
              <a:t>The simplified Probe Response includes a Probe Response Reference Field or IE which copies, e.g. the Sequence Control number in the Probe Response that is sent earlier, as the reference information.</a:t>
            </a:r>
          </a:p>
          <a:p>
            <a:pPr lvl="1"/>
            <a:r>
              <a:rPr lang="en-US" sz="1800" dirty="0" smtClean="0"/>
              <a:t>The target recipient(s) of the Simplified Probe Response use(s) the reference information to uniquely identify the referenced Probe Response, which was received by it earlier.</a:t>
            </a:r>
          </a:p>
        </p:txBody>
      </p:sp>
      <p:pic>
        <p:nvPicPr>
          <p:cNvPr id="3074" name="Picture 2"/>
          <p:cNvPicPr>
            <a:picLocks noChangeAspect="1" noChangeArrowheads="1"/>
          </p:cNvPicPr>
          <p:nvPr/>
        </p:nvPicPr>
        <p:blipFill>
          <a:blip r:embed="rId2" cstate="print"/>
          <a:srcRect/>
          <a:stretch>
            <a:fillRect/>
          </a:stretch>
        </p:blipFill>
        <p:spPr bwMode="auto">
          <a:xfrm>
            <a:off x="4241221" y="3140968"/>
            <a:ext cx="4291220" cy="3328045"/>
          </a:xfrm>
          <a:prstGeom prst="rect">
            <a:avLst/>
          </a:prstGeom>
          <a:noFill/>
          <a:ln w="9525">
            <a:noFill/>
            <a:miter lim="800000"/>
            <a:headEnd/>
            <a:tailEnd/>
          </a:ln>
        </p:spPr>
      </p:pic>
      <p:sp>
        <p:nvSpPr>
          <p:cNvPr id="6" name="灯片编号占位符 5"/>
          <p:cNvSpPr>
            <a:spLocks noGrp="1"/>
          </p:cNvSpPr>
          <p:nvPr>
            <p:ph type="sldNum" sz="quarter" idx="12"/>
          </p:nvPr>
        </p:nvSpPr>
        <p:spPr>
          <a:xfrm>
            <a:off x="4344988" y="6475413"/>
            <a:ext cx="530225" cy="182562"/>
          </a:xfrm>
        </p:spPr>
        <p:txBody>
          <a:bodyPr/>
          <a:lstStyle/>
          <a:p>
            <a:r>
              <a:rPr lang="en-US" altLang="zh-CN" dirty="0"/>
              <a:t>Slide </a:t>
            </a:r>
            <a:fld id="{C7255C58-EB94-40FB-A2A9-492CCD58C500}" type="slidenum">
              <a:rPr lang="en-US" altLang="zh-CN"/>
              <a:pPr/>
              <a:t>8</a:t>
            </a:fld>
            <a:endParaRPr lang="en-US" altLang="zh-C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688"/>
            <a:ext cx="7772400" cy="1066800"/>
          </a:xfrm>
        </p:spPr>
        <p:txBody>
          <a:bodyPr/>
          <a:lstStyle/>
          <a:p>
            <a:r>
              <a:rPr lang="en-US" dirty="0" smtClean="0"/>
              <a:t>Frame Format for the Simplified Probe Request (or Response) frame</a:t>
            </a:r>
            <a:endParaRPr lang="en-US" dirty="0"/>
          </a:p>
        </p:txBody>
      </p:sp>
      <p:sp>
        <p:nvSpPr>
          <p:cNvPr id="3" name="Content Placeholder 2"/>
          <p:cNvSpPr>
            <a:spLocks noGrp="1"/>
          </p:cNvSpPr>
          <p:nvPr>
            <p:ph idx="1"/>
          </p:nvPr>
        </p:nvSpPr>
        <p:spPr>
          <a:xfrm>
            <a:off x="685800" y="1844824"/>
            <a:ext cx="7918648" cy="4608512"/>
          </a:xfrm>
        </p:spPr>
        <p:txBody>
          <a:bodyPr/>
          <a:lstStyle/>
          <a:p>
            <a:r>
              <a:rPr lang="en-US" sz="1800" dirty="0" smtClean="0"/>
              <a:t>Due to a lack of un-used sub-types for management frames, we recommend that </a:t>
            </a:r>
            <a:r>
              <a:rPr lang="en-US" sz="1800" dirty="0" err="1" smtClean="0"/>
              <a:t>TGai</a:t>
            </a:r>
            <a:r>
              <a:rPr lang="en-US" sz="1800" dirty="0" smtClean="0"/>
              <a:t> reuses and modifies the existing Probe Request (or Response) frame format for the simplified Probe Request (or Response), respectively.</a:t>
            </a:r>
          </a:p>
          <a:p>
            <a:pPr lvl="1"/>
            <a:r>
              <a:rPr lang="en-US" sz="1800" dirty="0" smtClean="0"/>
              <a:t>Option 1. Using the reserved Power Management bit (B12) in the FC field in the MAC header of the Probe Request (or Response) to indicate that it is a Simplified Probe Request (or Response)</a:t>
            </a:r>
          </a:p>
          <a:p>
            <a:pPr lvl="2"/>
            <a:r>
              <a:rPr lang="en-US" dirty="0" smtClean="0"/>
              <a:t>Then the Probe Request (or Response) Reference Information can be a field in the MAC header</a:t>
            </a:r>
          </a:p>
          <a:p>
            <a:pPr lvl="3"/>
            <a:r>
              <a:rPr lang="en-US" sz="1800" dirty="0" smtClean="0"/>
              <a:t>Pro: less overhead 	Con: requires changes in MAC header</a:t>
            </a:r>
          </a:p>
          <a:p>
            <a:pPr lvl="1"/>
            <a:r>
              <a:rPr lang="en-US" sz="1800" dirty="0" smtClean="0"/>
              <a:t>Option 2. Using the presence of the Probe Request (or Response) Reference IE in the frame body to indicate that it is a Simplified Probe Request (or Response)</a:t>
            </a:r>
          </a:p>
          <a:p>
            <a:pPr lvl="2"/>
            <a:r>
              <a:rPr lang="en-US" dirty="0" smtClean="0"/>
              <a:t>Then the Probe Request (or Response) Reference Information must be an IE in the frame body.</a:t>
            </a:r>
          </a:p>
          <a:p>
            <a:pPr lvl="3"/>
            <a:r>
              <a:rPr lang="en-US" sz="1800" dirty="0" smtClean="0"/>
              <a:t>Pro: more flexible	Con: slightly more overhead</a:t>
            </a:r>
          </a:p>
        </p:txBody>
      </p:sp>
      <p:sp>
        <p:nvSpPr>
          <p:cNvPr id="5" name="Slide Number Placeholder 4"/>
          <p:cNvSpPr>
            <a:spLocks noGrp="1"/>
          </p:cNvSpPr>
          <p:nvPr>
            <p:ph type="sldNum" sz="quarter" idx="12"/>
          </p:nvPr>
        </p:nvSpPr>
        <p:spPr/>
        <p:txBody>
          <a:bodyPr/>
          <a:lstStyle/>
          <a:p>
            <a:r>
              <a:rPr lang="en-US" altLang="zh-CN" smtClean="0"/>
              <a:t>Slide </a:t>
            </a:r>
            <a:fld id="{F3492426-BCCD-4D74-9D7D-2414C4E79612}" type="slidenum">
              <a:rPr lang="en-US" altLang="zh-CN" smtClean="0"/>
              <a:pPr/>
              <a:t>9</a:t>
            </a:fld>
            <a:endParaRPr lang="en-US" altLang="zh-CN"/>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65"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65"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2700</TotalTime>
  <Words>1773</Words>
  <Application>Microsoft Office PowerPoint</Application>
  <PresentationFormat>On-screen Show (4:3)</PresentationFormat>
  <Paragraphs>197</Paragraphs>
  <Slides>20</Slides>
  <Notes>3</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802-11-Submission</vt:lpstr>
      <vt:lpstr>Reducing Overhead in Active Scanning</vt:lpstr>
      <vt:lpstr>Abstract</vt:lpstr>
      <vt:lpstr>Conformance w/ TGai PAR &amp; 5C </vt:lpstr>
      <vt:lpstr>Motivation</vt:lpstr>
      <vt:lpstr>Concept 1 – Simplified Probe Request by Referencing to a Received Probe Request (1)</vt:lpstr>
      <vt:lpstr>Concept 1 – Simplified Probe Request by Referencing to a Received Probe Request (2)</vt:lpstr>
      <vt:lpstr>Concept 2 – Simplified Probe Response by Referencing a Probe Response Sent Earlier (1)</vt:lpstr>
      <vt:lpstr>Concept 2 – Simplified Probe Response by Referencing a Probe Response Sent Earlier (2)</vt:lpstr>
      <vt:lpstr>Frame Format for the Simplified Probe Request (or Response) frame</vt:lpstr>
      <vt:lpstr>Analysis on Overhead</vt:lpstr>
      <vt:lpstr>Benefits</vt:lpstr>
      <vt:lpstr>Straw Poll 1</vt:lpstr>
      <vt:lpstr>Straw Poll 2</vt:lpstr>
      <vt:lpstr>Straw Poll 3</vt:lpstr>
      <vt:lpstr>Straw Poll 4</vt:lpstr>
      <vt:lpstr>Straw Poll 5</vt:lpstr>
      <vt:lpstr>Straw Poll 6</vt:lpstr>
      <vt:lpstr>Motion 1</vt:lpstr>
      <vt:lpstr>Motion 2</vt:lpstr>
      <vt:lpstr>References</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Yunsong Yang</dc:creator>
  <cp:lastModifiedBy>Yang Yunsong 73640</cp:lastModifiedBy>
  <cp:revision>177</cp:revision>
  <cp:lastPrinted>1998-02-10T13:28:06Z</cp:lastPrinted>
  <dcterms:created xsi:type="dcterms:W3CDTF">2011-11-01T05:42:00Z</dcterms:created>
  <dcterms:modified xsi:type="dcterms:W3CDTF">2012-07-17T20:39:22Z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(4)DsjA61wJS2oQYROklwWlklUOhZq/r06EJNwWpUbfeZ6wx8i6qmoInuoUGfVC3QBFYPBlBUxK_x000d_
5ipyKKZjllKo6Uk2t5H/WzeMqBozHGxABQV30SuH+rNMrgyHnjBUSgafDo6Ne2GgHWjV7Cun_x000d_
GuufqOo6NXjhE/vp3tGMVxemRbo/K2opRIiAq3O3WWSIIuDdgtsP5hBqEv2SCUpBM3SO3v0A_x000d_
RQKHzpSp1SH4AL5OO6</vt:lpwstr>
  </property>
  <property fmtid="{D5CDD505-2E9C-101B-9397-08002B2CF9AE}" pid="3" name="_ms_pID_7253431">
    <vt:lpwstr>EYKO2nVno+d/vIsdssxMAMPSrkdO7fJDfRSd2rbVUlhwTWcL7O7upn_x000d_
kZ/3NUUlyiEgFVm0i04uQrO+ctpQh035VcZkC0eMYaOnuILbjdhXyjo6MSzWxESVERfa2QOt_x000d_
YWN1yU2IWdljstNTlwaW8Ochv1pgPxFSsQWbo8IZXjb2GUaOzKZp2tZVF4tukeygyIBmKSZi_x000d_
Jq9naqUUXEax1XgAydp9SRom7yMKSGZAkYl0</vt:lpwstr>
  </property>
  <property fmtid="{D5CDD505-2E9C-101B-9397-08002B2CF9AE}" pid="4" name="_ms_pID_7253432">
    <vt:lpwstr>AhGqzamVuGdJhQeoo7+D0JqosohapFwhWjO3_x000d_
KtMx1qs8pJv3Dj+weRSMw8Q6M7OcXVUaft/jFzhv1M4f3vGU+OG8h9OkVpEihmNzAceNI3mN_x000d_
WIT5FKjQNrFP2ZuEwhTAkrA0ujbdij4+oumY4ADx+y7QSKNSRH4qu4nfkad6esuvKGN5K2bZ_x000d_
6oQKSWMCyLQMjlLXYfwm99gH1dQ0gCQ2zFhTUl0BLMmfpE5USK8/y9</vt:lpwstr>
  </property>
  <property fmtid="{D5CDD505-2E9C-101B-9397-08002B2CF9AE}" pid="5" name="_ms_pID_7253433">
    <vt:lpwstr>zCZvjaZymm9Npf7HU9_x000d_
BCHVCSkcIEhSvY5iV+6Iw/PHGOM=</vt:lpwstr>
  </property>
  <property fmtid="{D5CDD505-2E9C-101B-9397-08002B2CF9AE}" pid="6" name="sflag">
    <vt:lpwstr>1341532756</vt:lpwstr>
  </property>
</Properties>
</file>