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69" r:id="rId2"/>
    <p:sldId id="281" r:id="rId3"/>
    <p:sldId id="271" r:id="rId4"/>
    <p:sldId id="293" r:id="rId5"/>
    <p:sldId id="296" r:id="rId6"/>
    <p:sldId id="294" r:id="rId7"/>
    <p:sldId id="302" r:id="rId8"/>
    <p:sldId id="297" r:id="rId9"/>
    <p:sldId id="316" r:id="rId10"/>
    <p:sldId id="303" r:id="rId11"/>
    <p:sldId id="313" r:id="rId12"/>
    <p:sldId id="304" r:id="rId13"/>
    <p:sldId id="299" r:id="rId14"/>
    <p:sldId id="300" r:id="rId15"/>
    <p:sldId id="305" r:id="rId16"/>
    <p:sldId id="314" r:id="rId17"/>
    <p:sldId id="315" r:id="rId18"/>
    <p:sldId id="295" r:id="rId19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-65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-65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-65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-65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99663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9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3246" y="-102"/>
      </p:cViewPr>
      <p:guideLst>
        <p:guide orient="horz" pos="2923"/>
        <p:guide pos="218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zh-CN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zh-CN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altLang="zh-CN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 altLang="zh-CN"/>
              <a:t>Page </a:t>
            </a:r>
            <a:fld id="{5AB8E037-1A75-4EC4-AE6D-300D331DA7A8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 altLang="zh-CN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9159469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zh-CN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zh-CN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altLang="zh-CN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altLang="zh-CN"/>
              <a:t>Page </a:t>
            </a:r>
            <a:fld id="{4FAE7BC6-ACA7-4F00-A4FE-85277DE77CFD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zh-CN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611789964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zh-CN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zh-CN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altLang="zh-CN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zh-CN"/>
              <a:t>Page </a:t>
            </a:r>
            <a:fld id="{56AA3176-F1EA-4D66-82F2-CE1FC2834A64}" type="slidenum">
              <a:rPr lang="en-US" altLang="zh-CN"/>
              <a:pPr/>
              <a:t>1</a:t>
            </a:fld>
            <a:endParaRPr lang="en-US" altLang="zh-CN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zh-CN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zh-CN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altLang="zh-CN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zh-CN"/>
              <a:t>Page </a:t>
            </a:r>
            <a:fld id="{B73F2F51-FCA9-47F2-8567-F7FB02918EEE}" type="slidenum">
              <a:rPr lang="en-US" altLang="zh-CN"/>
              <a:pPr/>
              <a:t>2</a:t>
            </a:fld>
            <a:endParaRPr lang="en-US" altLang="zh-CN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zh-CN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zh-CN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altLang="zh-CN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zh-CN"/>
              <a:t>Page </a:t>
            </a:r>
            <a:fld id="{B73F2F51-FCA9-47F2-8567-F7FB02918EEE}" type="slidenum">
              <a:rPr lang="en-US" altLang="zh-CN"/>
              <a:pPr/>
              <a:t>3</a:t>
            </a:fld>
            <a:endParaRPr lang="en-US" altLang="zh-CN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zh-CN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zh-CN"/>
              <a:t>Month Year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6791202" y="6475413"/>
            <a:ext cx="1752723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zh-CN"/>
              <a:t>John Doe, Some Company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062BA833-9F10-47F1-B922-860D571906CE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zh-CN"/>
              <a:t>Month Year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6791202" y="6475413"/>
            <a:ext cx="1752723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zh-CN"/>
              <a:t>John Doe, Some Company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A453D06B-0392-4754-B2A2-E91944336B6F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zh-CN"/>
              <a:t>Month Year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6791202" y="6475413"/>
            <a:ext cx="1752723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zh-CN"/>
              <a:t>John Doe, Some Company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391E61B2-CF2B-4CC7-BF8B-1A81CD26C96C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6791201" y="6475413"/>
            <a:ext cx="1752724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Young </a:t>
            </a:r>
            <a:r>
              <a:rPr lang="en-US" altLang="zh-CN" dirty="0" err="1" smtClean="0"/>
              <a:t>Hoon</a:t>
            </a:r>
            <a:r>
              <a:rPr lang="en-US" altLang="zh-CN" dirty="0" smtClean="0"/>
              <a:t> Kwon, </a:t>
            </a:r>
            <a:r>
              <a:rPr lang="en-US" altLang="zh-CN" dirty="0" err="1" smtClean="0"/>
              <a:t>Huawei</a:t>
            </a:r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F3492426-BCCD-4D74-9D7D-2414C4E79612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zh-CN"/>
              <a:t>Month Year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6791202" y="6475413"/>
            <a:ext cx="1752723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zh-CN"/>
              <a:t>John Doe, Some Company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3744C9AB-E25A-4FE4-B741-396676AD3104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7CB830D7-064D-4C6A-847C-2C85C27CF7C7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zh-CN"/>
              <a:t>Month Year</a:t>
            </a: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6791202" y="6475413"/>
            <a:ext cx="1752723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zh-CN"/>
              <a:t>John Doe, Some Company</a:t>
            </a: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D9AFAE0B-AFAF-4C3B-A96D-B8A9C27E489E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zh-CN"/>
              <a:t>Month Year</a:t>
            </a: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6791202" y="6475413"/>
            <a:ext cx="1752723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zh-CN"/>
              <a:t>John Doe, Some Company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40B94E1F-E6BE-4C42-ACAB-29BFC7812439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zh-CN"/>
              <a:t>Month Year</a:t>
            </a: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6791202" y="6475413"/>
            <a:ext cx="1752723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zh-CN"/>
              <a:t>John Doe, Some Company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040E0CBB-CEA7-461A-80C6-1D2FD7651992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zh-CN"/>
              <a:t>Month Year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6791202" y="6475413"/>
            <a:ext cx="1752723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zh-CN"/>
              <a:t>John Doe, Some Company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9641EE8B-0E20-42E0-8C40-124C9FC67549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zh-CN"/>
              <a:t>Month Year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6791202" y="6475413"/>
            <a:ext cx="1752723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zh-CN"/>
              <a:t>John Doe, Some Company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6B3F46B1-210D-4509-9D86-63C489F2F355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en-US" altLang="zh-CN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altLang="zh-CN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ea typeface="宋体" charset="-122"/>
              </a:defRPr>
            </a:lvl1pPr>
          </a:lstStyle>
          <a:p>
            <a:r>
              <a:rPr lang="en-US" altLang="zh-CN"/>
              <a:t>Slide </a:t>
            </a:r>
            <a:fld id="{739F18D2-AD72-4AA9-945B-0B00F3BDF15F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altLang="zh-CN" sz="1800" b="1" dirty="0">
                <a:ea typeface="宋体" charset="-122"/>
              </a:rPr>
              <a:t>doc.: </a:t>
            </a:r>
            <a:r>
              <a:rPr lang="en-US" altLang="zh-CN" sz="1800" b="1" dirty="0" smtClean="0">
                <a:ea typeface="宋体" charset="-122"/>
              </a:rPr>
              <a:t>IEEE </a:t>
            </a:r>
            <a:r>
              <a:rPr lang="en-US" altLang="zh-CN" sz="1800" b="1" dirty="0" smtClean="0">
                <a:ea typeface="宋体" charset="-122"/>
              </a:rPr>
              <a:t>802.11-12/0790r0</a:t>
            </a:r>
            <a:endParaRPr lang="en-US" altLang="zh-CN" sz="1800" b="1" dirty="0">
              <a:ea typeface="宋体" charset="-122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zh-CN">
                <a:ea typeface="宋体" charset="-122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251520" y="332656"/>
            <a:ext cx="142987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noAutofit/>
          </a:bodyPr>
          <a:lstStyle/>
          <a:p>
            <a:pPr marL="457200" lvl="4" algn="l"/>
            <a:r>
              <a:rPr lang="en-US" altLang="zh-CN" sz="1800" b="1" dirty="0" smtClean="0">
                <a:ea typeface="宋体" charset="-122"/>
              </a:rPr>
              <a:t>July</a:t>
            </a:r>
            <a:r>
              <a:rPr lang="en-US" altLang="zh-CN" sz="1800" b="1" baseline="0" dirty="0" smtClean="0">
                <a:ea typeface="宋体" charset="-122"/>
              </a:rPr>
              <a:t> 2012</a:t>
            </a:r>
            <a:endParaRPr lang="en-US" altLang="zh-CN" sz="1800" b="1" dirty="0">
              <a:ea typeface="宋体" charset="-122"/>
            </a:endParaRPr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6588224" y="6381328"/>
            <a:ext cx="194421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noAutofit/>
          </a:bodyPr>
          <a:lstStyle/>
          <a:p>
            <a:pPr marL="457200" lvl="4" algn="r"/>
            <a:r>
              <a:rPr lang="en-US" altLang="zh-CN" sz="1200" b="0" dirty="0" err="1" smtClean="0">
                <a:ea typeface="宋体" charset="-122"/>
              </a:rPr>
              <a:t>Huawei</a:t>
            </a:r>
            <a:endParaRPr lang="en-US" altLang="zh-CN" sz="1200" b="0" dirty="0">
              <a:ea typeface="宋体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-65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-65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-65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-65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-65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-65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-65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-65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younghoon.kwon@huawei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/>
              <a:t>Slide </a:t>
            </a:r>
            <a:fld id="{7E541D0B-CF74-4B68-82E3-58F79C6030FD}" type="slidenum">
              <a:rPr lang="en-US" altLang="zh-CN"/>
              <a:pPr/>
              <a:t>1</a:t>
            </a:fld>
            <a:endParaRPr lang="en-US" altLang="zh-CN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zh-CN" dirty="0" smtClean="0">
                <a:ea typeface="宋体" charset="-122"/>
              </a:rPr>
              <a:t>Multiple Frequency Channel Scanning</a:t>
            </a:r>
            <a:endParaRPr lang="en-US" altLang="zh-CN" dirty="0">
              <a:ea typeface="宋体" charset="-122"/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altLang="zh-CN" sz="2000" dirty="0">
                <a:ea typeface="宋体" charset="-122"/>
              </a:rPr>
              <a:t>Date:</a:t>
            </a:r>
            <a:r>
              <a:rPr lang="en-US" altLang="zh-CN" sz="2000" b="0" dirty="0">
                <a:ea typeface="宋体" charset="-122"/>
              </a:rPr>
              <a:t> </a:t>
            </a:r>
            <a:r>
              <a:rPr lang="en-US" altLang="zh-CN" sz="2000" b="0" dirty="0" smtClean="0">
                <a:ea typeface="宋体" charset="-122"/>
              </a:rPr>
              <a:t>2012-07-06</a:t>
            </a:r>
            <a:endParaRPr lang="en-US" altLang="zh-CN" sz="2000" b="0" dirty="0">
              <a:ea typeface="宋体" charset="-122"/>
            </a:endParaRPr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altLang="zh-CN" sz="2000" b="1">
                <a:ea typeface="宋体" charset="-122"/>
              </a:rPr>
              <a:t>Authors:</a:t>
            </a:r>
            <a:endParaRPr lang="en-US" altLang="zh-CN" sz="2000">
              <a:ea typeface="宋体" charset="-122"/>
            </a:endParaRPr>
          </a:p>
        </p:txBody>
      </p:sp>
      <p:graphicFrame>
        <p:nvGraphicFramePr>
          <p:cNvPr id="9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00439117"/>
              </p:ext>
            </p:extLst>
          </p:nvPr>
        </p:nvGraphicFramePr>
        <p:xfrm>
          <a:off x="609600" y="2362200"/>
          <a:ext cx="8148545" cy="2231390"/>
        </p:xfrm>
        <a:graphic>
          <a:graphicData uri="http://schemas.openxmlformats.org/drawingml/2006/table">
            <a:tbl>
              <a:tblPr/>
              <a:tblGrid>
                <a:gridCol w="1629056"/>
                <a:gridCol w="1505000"/>
                <a:gridCol w="1802082"/>
                <a:gridCol w="1292158"/>
                <a:gridCol w="1920249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Name</a:t>
                      </a:r>
                      <a:endParaRPr kumimoji="1" lang="ja-JP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Affiliations</a:t>
                      </a:r>
                      <a:endParaRPr kumimoji="1" lang="ja-JP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Address</a:t>
                      </a:r>
                      <a:endParaRPr kumimoji="1" lang="ja-JP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Phone</a:t>
                      </a:r>
                      <a:endParaRPr kumimoji="1" lang="ja-JP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email</a:t>
                      </a:r>
                      <a:endParaRPr kumimoji="1" lang="ja-JP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Young </a:t>
                      </a:r>
                      <a:r>
                        <a:rPr kumimoji="0" lang="en-US" altLang="zh-CN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Hoon</a:t>
                      </a: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 Kwon</a:t>
                      </a:r>
                      <a:endParaRPr kumimoji="0" lang="zh-CN" altLang="zh-CN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705" marR="52705" marT="825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Huawei</a:t>
                      </a: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 Technologies Co., LTD.</a:t>
                      </a:r>
                      <a:endParaRPr kumimoji="0" lang="zh-CN" altLang="zh-CN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705" marR="52705" marT="825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10180 Telesis Ct. Ste 165, San Diego, CA 92121</a:t>
                      </a:r>
                    </a:p>
                  </a:txBody>
                  <a:tcPr marL="52705" marR="52705" marT="825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705" marR="52705" marT="825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  <a:hlinkClick r:id="rId3"/>
                        </a:rPr>
                        <a:t>younghoon.kwon@huawei.com</a:t>
                      </a:r>
                      <a:endParaRPr kumimoji="0" lang="en-US" altLang="zh-CN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Yunsong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 Yang</a:t>
                      </a: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ja-JP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Zhigang Rong</a:t>
                      </a: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Proposed Recommendation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134672" cy="4400128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Standard impact</a:t>
            </a:r>
          </a:p>
          <a:p>
            <a:pPr lvl="1"/>
            <a:r>
              <a:rPr lang="en-US" altLang="zh-CN" dirty="0" smtClean="0"/>
              <a:t>Indication of time to next FILS beacon transmission and corresponding frequency channel in FILS beacon</a:t>
            </a:r>
          </a:p>
          <a:p>
            <a:pPr lvl="1"/>
            <a:r>
              <a:rPr lang="en-US" altLang="zh-CN" dirty="0" smtClean="0"/>
              <a:t>STA’s report on FILS beacon transmission timing information of nearby APs including APs in different frequency channels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F3492426-BCCD-4D74-9D7D-2414C4E79612}" type="slidenum">
              <a:rPr lang="en-US" altLang="zh-CN" smtClean="0"/>
              <a:pPr/>
              <a:t>10</a:t>
            </a:fld>
            <a:endParaRPr lang="en-US" altLang="zh-CN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Proposed Recommendation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134672" cy="4400128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Multiple applications for the proposed recommendation</a:t>
            </a:r>
          </a:p>
          <a:p>
            <a:pPr lvl="1"/>
            <a:r>
              <a:rPr lang="en-US" altLang="zh-CN" dirty="0" smtClean="0"/>
              <a:t>AP indicates time to earliest next FILS beacon among all APs in all frequency channels is indicated in FILS beacon</a:t>
            </a:r>
          </a:p>
          <a:p>
            <a:pPr lvl="2"/>
            <a:r>
              <a:rPr lang="en-US" altLang="zh-CN" dirty="0" smtClean="0"/>
              <a:t>STA can hop to corresponding channel right after current FILS </a:t>
            </a:r>
            <a:r>
              <a:rPr lang="en-US" altLang="zh-CN" smtClean="0"/>
              <a:t>beacon.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AP indicates time to next FILS beacon information in its own channel only</a:t>
            </a:r>
          </a:p>
          <a:p>
            <a:pPr lvl="2"/>
            <a:r>
              <a:rPr lang="en-US" altLang="zh-CN" dirty="0" smtClean="0"/>
              <a:t>STA hops to other channel only when there’s quite enough silent period on current channel</a:t>
            </a:r>
          </a:p>
          <a:p>
            <a:pPr lvl="2"/>
            <a:r>
              <a:rPr lang="en-US" altLang="zh-CN" dirty="0" smtClean="0"/>
              <a:t>When a STA hops to other channel, it can figure out the beacon status in that channel with same mechanism.</a:t>
            </a:r>
          </a:p>
          <a:p>
            <a:pPr lvl="2"/>
            <a:r>
              <a:rPr lang="en-US" altLang="zh-CN" dirty="0" smtClean="0"/>
              <a:t>STA can hop back to the original channel at the estimated beacon transmission time of the original channel.</a:t>
            </a:r>
          </a:p>
          <a:p>
            <a:pPr lvl="1"/>
            <a:endParaRPr lang="en-US" altLang="zh-CN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F3492426-BCCD-4D74-9D7D-2414C4E79612}" type="slidenum">
              <a:rPr lang="en-US" altLang="zh-CN" smtClean="0"/>
              <a:pPr/>
              <a:t>11</a:t>
            </a:fld>
            <a:endParaRPr lang="en-US" altLang="zh-CN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Proposed Recommendation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134672" cy="1159768"/>
          </a:xfrm>
        </p:spPr>
        <p:txBody>
          <a:bodyPr>
            <a:normAutofit lnSpcReduction="10000"/>
          </a:bodyPr>
          <a:lstStyle/>
          <a:p>
            <a:r>
              <a:rPr lang="en-US" altLang="zh-CN" dirty="0" smtClean="0"/>
              <a:t>Example scenario using proposed recommendations:</a:t>
            </a:r>
          </a:p>
          <a:p>
            <a:pPr lvl="1"/>
            <a:r>
              <a:rPr lang="en-US" altLang="zh-CN" dirty="0" smtClean="0"/>
              <a:t>3 frequency channels</a:t>
            </a:r>
          </a:p>
          <a:p>
            <a:pPr lvl="1"/>
            <a:r>
              <a:rPr lang="en-US" altLang="zh-CN" dirty="0" smtClean="0"/>
              <a:t>3 APs in each frequency channel</a:t>
            </a:r>
          </a:p>
          <a:p>
            <a:endParaRPr lang="en-US" altLang="zh-CN" dirty="0" smtClean="0"/>
          </a:p>
        </p:txBody>
      </p:sp>
      <p:cxnSp>
        <p:nvCxnSpPr>
          <p:cNvPr id="208" name="Straight Arrow Connector 207"/>
          <p:cNvCxnSpPr/>
          <p:nvPr/>
        </p:nvCxnSpPr>
        <p:spPr bwMode="auto">
          <a:xfrm>
            <a:off x="890332" y="3830960"/>
            <a:ext cx="65532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9" name="Straight Arrow Connector 208"/>
          <p:cNvCxnSpPr/>
          <p:nvPr/>
        </p:nvCxnSpPr>
        <p:spPr bwMode="auto">
          <a:xfrm>
            <a:off x="890332" y="4592960"/>
            <a:ext cx="65532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0" name="Straight Arrow Connector 209"/>
          <p:cNvCxnSpPr/>
          <p:nvPr/>
        </p:nvCxnSpPr>
        <p:spPr bwMode="auto">
          <a:xfrm>
            <a:off x="890332" y="5431160"/>
            <a:ext cx="66294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11" name="TextBox 210"/>
          <p:cNvSpPr txBox="1"/>
          <p:nvPr/>
        </p:nvSpPr>
        <p:spPr>
          <a:xfrm>
            <a:off x="7491475" y="3602360"/>
            <a:ext cx="1109599" cy="3939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Freq. </a:t>
            </a:r>
            <a:r>
              <a:rPr lang="en-US" dirty="0" err="1" smtClean="0"/>
              <a:t>ch</a:t>
            </a:r>
            <a:r>
              <a:rPr lang="en-US" dirty="0" smtClean="0"/>
              <a:t>. 1</a:t>
            </a:r>
            <a:endParaRPr lang="en-US" dirty="0"/>
          </a:p>
        </p:txBody>
      </p:sp>
      <p:sp>
        <p:nvSpPr>
          <p:cNvPr id="212" name="TextBox 211"/>
          <p:cNvSpPr txBox="1"/>
          <p:nvPr/>
        </p:nvSpPr>
        <p:spPr>
          <a:xfrm>
            <a:off x="7491475" y="4364360"/>
            <a:ext cx="1079142" cy="3939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Freq. </a:t>
            </a:r>
            <a:r>
              <a:rPr lang="en-US" dirty="0" err="1" smtClean="0"/>
              <a:t>ch</a:t>
            </a:r>
            <a:r>
              <a:rPr lang="en-US" dirty="0" smtClean="0"/>
              <a:t>. 2</a:t>
            </a:r>
            <a:endParaRPr lang="en-US" dirty="0"/>
          </a:p>
        </p:txBody>
      </p:sp>
      <p:sp>
        <p:nvSpPr>
          <p:cNvPr id="213" name="TextBox 212"/>
          <p:cNvSpPr txBox="1"/>
          <p:nvPr/>
        </p:nvSpPr>
        <p:spPr>
          <a:xfrm>
            <a:off x="7519732" y="5224166"/>
            <a:ext cx="1079142" cy="3939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Freq. </a:t>
            </a:r>
            <a:r>
              <a:rPr lang="en-US" dirty="0" err="1" smtClean="0"/>
              <a:t>ch</a:t>
            </a:r>
            <a:r>
              <a:rPr lang="en-US" dirty="0" smtClean="0"/>
              <a:t>. 3</a:t>
            </a:r>
            <a:endParaRPr lang="en-US" dirty="0"/>
          </a:p>
        </p:txBody>
      </p:sp>
      <p:cxnSp>
        <p:nvCxnSpPr>
          <p:cNvPr id="214" name="Straight Connector 213"/>
          <p:cNvCxnSpPr/>
          <p:nvPr/>
        </p:nvCxnSpPr>
        <p:spPr bwMode="auto">
          <a:xfrm flipV="1">
            <a:off x="3100132" y="3267425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5" name="Straight Connector 214"/>
          <p:cNvCxnSpPr/>
          <p:nvPr/>
        </p:nvCxnSpPr>
        <p:spPr bwMode="auto">
          <a:xfrm flipV="1">
            <a:off x="5157532" y="3267425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6" name="Straight Arrow Connector 215"/>
          <p:cNvCxnSpPr/>
          <p:nvPr/>
        </p:nvCxnSpPr>
        <p:spPr bwMode="auto">
          <a:xfrm>
            <a:off x="3100132" y="3343625"/>
            <a:ext cx="20574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ysDash"/>
            <a:round/>
            <a:headEnd type="arrow" w="sm" len="sm"/>
            <a:tailEnd type="arrow" w="sm" len="sm"/>
          </a:ln>
          <a:effectLst/>
        </p:spPr>
      </p:cxnSp>
      <p:sp>
        <p:nvSpPr>
          <p:cNvPr id="217" name="TextBox 216"/>
          <p:cNvSpPr txBox="1"/>
          <p:nvPr/>
        </p:nvSpPr>
        <p:spPr>
          <a:xfrm>
            <a:off x="3100132" y="3068960"/>
            <a:ext cx="2002471" cy="3508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0" dirty="0" smtClean="0"/>
              <a:t>Inter FILS beacon duration</a:t>
            </a:r>
            <a:endParaRPr lang="en-US" sz="1200" b="0" dirty="0"/>
          </a:p>
        </p:txBody>
      </p:sp>
      <p:grpSp>
        <p:nvGrpSpPr>
          <p:cNvPr id="218" name="Group 217"/>
          <p:cNvGrpSpPr/>
          <p:nvPr/>
        </p:nvGrpSpPr>
        <p:grpSpPr>
          <a:xfrm>
            <a:off x="1042732" y="3449960"/>
            <a:ext cx="6172200" cy="381000"/>
            <a:chOff x="1295400" y="3581400"/>
            <a:chExt cx="6172200" cy="685800"/>
          </a:xfrm>
        </p:grpSpPr>
        <p:cxnSp>
          <p:nvCxnSpPr>
            <p:cNvPr id="219" name="Straight Arrow Connector 218"/>
            <p:cNvCxnSpPr/>
            <p:nvPr/>
          </p:nvCxnSpPr>
          <p:spPr bwMode="auto">
            <a:xfrm flipV="1">
              <a:off x="1295400" y="3581400"/>
              <a:ext cx="0" cy="685800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20" name="Straight Arrow Connector 219"/>
            <p:cNvCxnSpPr/>
            <p:nvPr/>
          </p:nvCxnSpPr>
          <p:spPr bwMode="auto">
            <a:xfrm flipV="1">
              <a:off x="3352800" y="3581400"/>
              <a:ext cx="0" cy="685800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21" name="Straight Arrow Connector 220"/>
            <p:cNvCxnSpPr/>
            <p:nvPr/>
          </p:nvCxnSpPr>
          <p:spPr bwMode="auto">
            <a:xfrm flipV="1">
              <a:off x="5410200" y="3581400"/>
              <a:ext cx="0" cy="685800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22" name="Straight Arrow Connector 221"/>
            <p:cNvCxnSpPr/>
            <p:nvPr/>
          </p:nvCxnSpPr>
          <p:spPr bwMode="auto">
            <a:xfrm flipV="1">
              <a:off x="7467600" y="3581400"/>
              <a:ext cx="0" cy="685800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23" name="Straight Arrow Connector 222"/>
            <p:cNvCxnSpPr/>
            <p:nvPr/>
          </p:nvCxnSpPr>
          <p:spPr bwMode="auto">
            <a:xfrm flipV="1">
              <a:off x="2286000" y="3581400"/>
              <a:ext cx="0" cy="685800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FF33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24" name="Straight Arrow Connector 223"/>
            <p:cNvCxnSpPr/>
            <p:nvPr/>
          </p:nvCxnSpPr>
          <p:spPr bwMode="auto">
            <a:xfrm flipV="1">
              <a:off x="4343400" y="3581400"/>
              <a:ext cx="0" cy="685800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FF33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25" name="Straight Arrow Connector 224"/>
            <p:cNvCxnSpPr/>
            <p:nvPr/>
          </p:nvCxnSpPr>
          <p:spPr bwMode="auto">
            <a:xfrm flipV="1">
              <a:off x="6400800" y="3581400"/>
              <a:ext cx="0" cy="685800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FF33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26" name="Straight Arrow Connector 225"/>
            <p:cNvCxnSpPr/>
            <p:nvPr/>
          </p:nvCxnSpPr>
          <p:spPr bwMode="auto">
            <a:xfrm flipV="1">
              <a:off x="3200400" y="3581400"/>
              <a:ext cx="0" cy="685800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27" name="Straight Arrow Connector 226"/>
            <p:cNvCxnSpPr/>
            <p:nvPr/>
          </p:nvCxnSpPr>
          <p:spPr bwMode="auto">
            <a:xfrm flipV="1">
              <a:off x="5257800" y="3581400"/>
              <a:ext cx="0" cy="685800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28" name="Straight Arrow Connector 227"/>
            <p:cNvCxnSpPr/>
            <p:nvPr/>
          </p:nvCxnSpPr>
          <p:spPr bwMode="auto">
            <a:xfrm flipV="1">
              <a:off x="7315200" y="3581400"/>
              <a:ext cx="0" cy="685800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cxnSp>
        <p:nvCxnSpPr>
          <p:cNvPr id="229" name="Straight Arrow Connector 228"/>
          <p:cNvCxnSpPr/>
          <p:nvPr/>
        </p:nvCxnSpPr>
        <p:spPr bwMode="auto">
          <a:xfrm flipV="1">
            <a:off x="1499932" y="4211960"/>
            <a:ext cx="0" cy="3810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2">
                <a:lumMod val="75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30" name="Straight Arrow Connector 229"/>
          <p:cNvCxnSpPr/>
          <p:nvPr/>
        </p:nvCxnSpPr>
        <p:spPr bwMode="auto">
          <a:xfrm flipV="1">
            <a:off x="3557332" y="4211960"/>
            <a:ext cx="0" cy="3810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2">
                <a:lumMod val="75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31" name="Straight Arrow Connector 230"/>
          <p:cNvCxnSpPr/>
          <p:nvPr/>
        </p:nvCxnSpPr>
        <p:spPr bwMode="auto">
          <a:xfrm flipV="1">
            <a:off x="5614732" y="4211960"/>
            <a:ext cx="0" cy="3810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2">
                <a:lumMod val="75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32" name="Straight Arrow Connector 231"/>
          <p:cNvCxnSpPr/>
          <p:nvPr/>
        </p:nvCxnSpPr>
        <p:spPr bwMode="auto">
          <a:xfrm flipV="1">
            <a:off x="1880932" y="4211960"/>
            <a:ext cx="0" cy="3810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33" name="Straight Arrow Connector 232"/>
          <p:cNvCxnSpPr/>
          <p:nvPr/>
        </p:nvCxnSpPr>
        <p:spPr bwMode="auto">
          <a:xfrm flipV="1">
            <a:off x="3938332" y="4211960"/>
            <a:ext cx="0" cy="3810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34" name="Straight Arrow Connector 233"/>
          <p:cNvCxnSpPr/>
          <p:nvPr/>
        </p:nvCxnSpPr>
        <p:spPr bwMode="auto">
          <a:xfrm flipV="1">
            <a:off x="5995732" y="4211960"/>
            <a:ext cx="0" cy="3810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35" name="Straight Arrow Connector 234"/>
          <p:cNvCxnSpPr/>
          <p:nvPr/>
        </p:nvCxnSpPr>
        <p:spPr bwMode="auto">
          <a:xfrm flipV="1">
            <a:off x="2871532" y="4211960"/>
            <a:ext cx="0" cy="3810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996633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36" name="Straight Arrow Connector 235"/>
          <p:cNvCxnSpPr/>
          <p:nvPr/>
        </p:nvCxnSpPr>
        <p:spPr bwMode="auto">
          <a:xfrm flipV="1">
            <a:off x="4928932" y="4211960"/>
            <a:ext cx="0" cy="3810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996633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37" name="Straight Arrow Connector 236"/>
          <p:cNvCxnSpPr/>
          <p:nvPr/>
        </p:nvCxnSpPr>
        <p:spPr bwMode="auto">
          <a:xfrm flipV="1">
            <a:off x="6986332" y="4211960"/>
            <a:ext cx="0" cy="3810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996633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38" name="Straight Arrow Connector 237"/>
          <p:cNvCxnSpPr/>
          <p:nvPr/>
        </p:nvCxnSpPr>
        <p:spPr bwMode="auto">
          <a:xfrm flipV="1">
            <a:off x="2657128" y="5050160"/>
            <a:ext cx="0" cy="3810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39" name="Straight Arrow Connector 238"/>
          <p:cNvCxnSpPr/>
          <p:nvPr/>
        </p:nvCxnSpPr>
        <p:spPr bwMode="auto">
          <a:xfrm flipV="1">
            <a:off x="4714528" y="5050160"/>
            <a:ext cx="0" cy="3810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40" name="Straight Arrow Connector 239"/>
          <p:cNvCxnSpPr/>
          <p:nvPr/>
        </p:nvCxnSpPr>
        <p:spPr bwMode="auto">
          <a:xfrm flipV="1">
            <a:off x="6771928" y="5050160"/>
            <a:ext cx="0" cy="3810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41" name="Straight Arrow Connector 240"/>
          <p:cNvCxnSpPr/>
          <p:nvPr/>
        </p:nvCxnSpPr>
        <p:spPr bwMode="auto">
          <a:xfrm flipV="1">
            <a:off x="1195536" y="5050160"/>
            <a:ext cx="0" cy="3810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660066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42" name="Straight Arrow Connector 241"/>
          <p:cNvCxnSpPr/>
          <p:nvPr/>
        </p:nvCxnSpPr>
        <p:spPr bwMode="auto">
          <a:xfrm flipV="1">
            <a:off x="3252936" y="5050160"/>
            <a:ext cx="0" cy="3810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660066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43" name="Straight Arrow Connector 242"/>
          <p:cNvCxnSpPr/>
          <p:nvPr/>
        </p:nvCxnSpPr>
        <p:spPr bwMode="auto">
          <a:xfrm flipV="1">
            <a:off x="5310336" y="5050160"/>
            <a:ext cx="0" cy="3810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660066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44" name="Straight Arrow Connector 243"/>
          <p:cNvCxnSpPr/>
          <p:nvPr/>
        </p:nvCxnSpPr>
        <p:spPr bwMode="auto">
          <a:xfrm flipV="1">
            <a:off x="7367736" y="5050160"/>
            <a:ext cx="0" cy="3810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660066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45" name="Straight Arrow Connector 244"/>
          <p:cNvCxnSpPr/>
          <p:nvPr/>
        </p:nvCxnSpPr>
        <p:spPr bwMode="auto">
          <a:xfrm flipV="1">
            <a:off x="2428528" y="5050160"/>
            <a:ext cx="0" cy="3810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66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46" name="Straight Arrow Connector 245"/>
          <p:cNvCxnSpPr/>
          <p:nvPr/>
        </p:nvCxnSpPr>
        <p:spPr bwMode="auto">
          <a:xfrm flipV="1">
            <a:off x="4485928" y="5050160"/>
            <a:ext cx="0" cy="3810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66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47" name="Straight Arrow Connector 246"/>
          <p:cNvCxnSpPr/>
          <p:nvPr/>
        </p:nvCxnSpPr>
        <p:spPr bwMode="auto">
          <a:xfrm flipV="1">
            <a:off x="6543328" y="5050160"/>
            <a:ext cx="0" cy="3810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66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48" name="TextBox 247"/>
          <p:cNvSpPr txBox="1"/>
          <p:nvPr/>
        </p:nvSpPr>
        <p:spPr>
          <a:xfrm>
            <a:off x="838200" y="3830960"/>
            <a:ext cx="433132" cy="2830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AP1</a:t>
            </a:r>
            <a:endParaRPr lang="en-US" sz="1000" dirty="0"/>
          </a:p>
        </p:txBody>
      </p:sp>
      <p:sp>
        <p:nvSpPr>
          <p:cNvPr id="249" name="TextBox 248"/>
          <p:cNvSpPr txBox="1"/>
          <p:nvPr/>
        </p:nvSpPr>
        <p:spPr>
          <a:xfrm>
            <a:off x="2947732" y="3830960"/>
            <a:ext cx="433132" cy="2830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AP1</a:t>
            </a:r>
            <a:endParaRPr lang="en-US" sz="1000" dirty="0"/>
          </a:p>
        </p:txBody>
      </p:sp>
      <p:sp>
        <p:nvSpPr>
          <p:cNvPr id="250" name="TextBox 249"/>
          <p:cNvSpPr txBox="1"/>
          <p:nvPr/>
        </p:nvSpPr>
        <p:spPr>
          <a:xfrm>
            <a:off x="1828800" y="3830960"/>
            <a:ext cx="433132" cy="2830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AP2</a:t>
            </a:r>
            <a:endParaRPr lang="en-US" sz="1000" dirty="0"/>
          </a:p>
        </p:txBody>
      </p:sp>
      <p:sp>
        <p:nvSpPr>
          <p:cNvPr id="251" name="TextBox 250"/>
          <p:cNvSpPr txBox="1"/>
          <p:nvPr/>
        </p:nvSpPr>
        <p:spPr>
          <a:xfrm>
            <a:off x="3886200" y="3830960"/>
            <a:ext cx="433132" cy="2830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AP2</a:t>
            </a:r>
            <a:endParaRPr lang="en-US" sz="1000" dirty="0"/>
          </a:p>
        </p:txBody>
      </p:sp>
      <p:sp>
        <p:nvSpPr>
          <p:cNvPr id="252" name="TextBox 251"/>
          <p:cNvSpPr txBox="1"/>
          <p:nvPr/>
        </p:nvSpPr>
        <p:spPr>
          <a:xfrm>
            <a:off x="5943600" y="3830960"/>
            <a:ext cx="433132" cy="2830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AP2</a:t>
            </a:r>
            <a:endParaRPr lang="en-US" sz="1000" dirty="0"/>
          </a:p>
        </p:txBody>
      </p:sp>
      <p:sp>
        <p:nvSpPr>
          <p:cNvPr id="253" name="TextBox 252"/>
          <p:cNvSpPr txBox="1"/>
          <p:nvPr/>
        </p:nvSpPr>
        <p:spPr>
          <a:xfrm>
            <a:off x="2642932" y="3830960"/>
            <a:ext cx="433132" cy="2830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AP3</a:t>
            </a:r>
            <a:endParaRPr lang="en-US" sz="1000" dirty="0"/>
          </a:p>
        </p:txBody>
      </p:sp>
      <p:sp>
        <p:nvSpPr>
          <p:cNvPr id="254" name="TextBox 253"/>
          <p:cNvSpPr txBox="1"/>
          <p:nvPr/>
        </p:nvSpPr>
        <p:spPr>
          <a:xfrm>
            <a:off x="5081332" y="3830960"/>
            <a:ext cx="433132" cy="2830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AP1</a:t>
            </a:r>
            <a:endParaRPr lang="en-US" sz="1000" dirty="0"/>
          </a:p>
        </p:txBody>
      </p:sp>
      <p:sp>
        <p:nvSpPr>
          <p:cNvPr id="255" name="TextBox 254"/>
          <p:cNvSpPr txBox="1"/>
          <p:nvPr/>
        </p:nvSpPr>
        <p:spPr>
          <a:xfrm>
            <a:off x="4776532" y="3830960"/>
            <a:ext cx="433132" cy="2830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AP3</a:t>
            </a:r>
            <a:endParaRPr lang="en-US" sz="1000" dirty="0"/>
          </a:p>
        </p:txBody>
      </p:sp>
      <p:sp>
        <p:nvSpPr>
          <p:cNvPr id="256" name="TextBox 255"/>
          <p:cNvSpPr txBox="1"/>
          <p:nvPr/>
        </p:nvSpPr>
        <p:spPr>
          <a:xfrm>
            <a:off x="7086600" y="3830960"/>
            <a:ext cx="433132" cy="2830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AP1</a:t>
            </a:r>
            <a:endParaRPr lang="en-US" sz="1000" dirty="0"/>
          </a:p>
        </p:txBody>
      </p:sp>
      <p:sp>
        <p:nvSpPr>
          <p:cNvPr id="257" name="TextBox 256"/>
          <p:cNvSpPr txBox="1"/>
          <p:nvPr/>
        </p:nvSpPr>
        <p:spPr>
          <a:xfrm>
            <a:off x="6781800" y="3830960"/>
            <a:ext cx="433132" cy="2830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AP3</a:t>
            </a:r>
            <a:endParaRPr lang="en-US" sz="1000" dirty="0"/>
          </a:p>
        </p:txBody>
      </p:sp>
      <p:sp>
        <p:nvSpPr>
          <p:cNvPr id="258" name="TextBox 257"/>
          <p:cNvSpPr txBox="1"/>
          <p:nvPr/>
        </p:nvSpPr>
        <p:spPr>
          <a:xfrm>
            <a:off x="1295400" y="4592960"/>
            <a:ext cx="433132" cy="2830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AP4</a:t>
            </a:r>
            <a:endParaRPr lang="en-US" sz="1000" dirty="0"/>
          </a:p>
        </p:txBody>
      </p:sp>
      <p:sp>
        <p:nvSpPr>
          <p:cNvPr id="259" name="TextBox 258"/>
          <p:cNvSpPr txBox="1"/>
          <p:nvPr/>
        </p:nvSpPr>
        <p:spPr>
          <a:xfrm>
            <a:off x="3352800" y="4592960"/>
            <a:ext cx="433132" cy="2830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AP4</a:t>
            </a:r>
            <a:endParaRPr lang="en-US" sz="1000" dirty="0"/>
          </a:p>
        </p:txBody>
      </p:sp>
      <p:sp>
        <p:nvSpPr>
          <p:cNvPr id="260" name="TextBox 259"/>
          <p:cNvSpPr txBox="1"/>
          <p:nvPr/>
        </p:nvSpPr>
        <p:spPr>
          <a:xfrm>
            <a:off x="5410200" y="4592960"/>
            <a:ext cx="433132" cy="2830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AP4</a:t>
            </a:r>
            <a:endParaRPr lang="en-US" sz="1000" dirty="0"/>
          </a:p>
        </p:txBody>
      </p:sp>
      <p:sp>
        <p:nvSpPr>
          <p:cNvPr id="261" name="TextBox 260"/>
          <p:cNvSpPr txBox="1"/>
          <p:nvPr/>
        </p:nvSpPr>
        <p:spPr>
          <a:xfrm>
            <a:off x="1652332" y="4592960"/>
            <a:ext cx="433132" cy="2830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AP5</a:t>
            </a:r>
            <a:endParaRPr lang="en-US" sz="1000" dirty="0"/>
          </a:p>
        </p:txBody>
      </p:sp>
      <p:sp>
        <p:nvSpPr>
          <p:cNvPr id="262" name="TextBox 261"/>
          <p:cNvSpPr txBox="1"/>
          <p:nvPr/>
        </p:nvSpPr>
        <p:spPr>
          <a:xfrm>
            <a:off x="3709732" y="4592960"/>
            <a:ext cx="433132" cy="2830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AP5</a:t>
            </a:r>
            <a:endParaRPr lang="en-US" sz="1000" dirty="0"/>
          </a:p>
        </p:txBody>
      </p:sp>
      <p:sp>
        <p:nvSpPr>
          <p:cNvPr id="263" name="TextBox 262"/>
          <p:cNvSpPr txBox="1"/>
          <p:nvPr/>
        </p:nvSpPr>
        <p:spPr>
          <a:xfrm>
            <a:off x="5791200" y="4592960"/>
            <a:ext cx="433132" cy="2830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AP5</a:t>
            </a:r>
            <a:endParaRPr lang="en-US" sz="1000" dirty="0"/>
          </a:p>
        </p:txBody>
      </p:sp>
      <p:sp>
        <p:nvSpPr>
          <p:cNvPr id="264" name="TextBox 263"/>
          <p:cNvSpPr txBox="1"/>
          <p:nvPr/>
        </p:nvSpPr>
        <p:spPr>
          <a:xfrm>
            <a:off x="2667000" y="4592960"/>
            <a:ext cx="433132" cy="2830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AP6</a:t>
            </a:r>
            <a:endParaRPr lang="en-US" sz="1000" dirty="0"/>
          </a:p>
        </p:txBody>
      </p:sp>
      <p:sp>
        <p:nvSpPr>
          <p:cNvPr id="265" name="TextBox 264"/>
          <p:cNvSpPr txBox="1"/>
          <p:nvPr/>
        </p:nvSpPr>
        <p:spPr>
          <a:xfrm>
            <a:off x="4724400" y="4592960"/>
            <a:ext cx="433132" cy="2830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AP6</a:t>
            </a:r>
            <a:endParaRPr lang="en-US" sz="1000" dirty="0"/>
          </a:p>
        </p:txBody>
      </p:sp>
      <p:sp>
        <p:nvSpPr>
          <p:cNvPr id="266" name="TextBox 265"/>
          <p:cNvSpPr txBox="1"/>
          <p:nvPr/>
        </p:nvSpPr>
        <p:spPr>
          <a:xfrm>
            <a:off x="6781800" y="4592960"/>
            <a:ext cx="433132" cy="2830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AP6</a:t>
            </a:r>
            <a:endParaRPr lang="en-US" sz="1000" dirty="0"/>
          </a:p>
        </p:txBody>
      </p:sp>
      <p:sp>
        <p:nvSpPr>
          <p:cNvPr id="267" name="TextBox 266"/>
          <p:cNvSpPr txBox="1"/>
          <p:nvPr/>
        </p:nvSpPr>
        <p:spPr>
          <a:xfrm>
            <a:off x="2452596" y="5431160"/>
            <a:ext cx="433132" cy="2830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AP9</a:t>
            </a:r>
            <a:endParaRPr lang="en-US" sz="1000" dirty="0"/>
          </a:p>
        </p:txBody>
      </p:sp>
      <p:sp>
        <p:nvSpPr>
          <p:cNvPr id="268" name="TextBox 267"/>
          <p:cNvSpPr txBox="1"/>
          <p:nvPr/>
        </p:nvSpPr>
        <p:spPr>
          <a:xfrm>
            <a:off x="991004" y="5431160"/>
            <a:ext cx="433132" cy="2830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AP7</a:t>
            </a:r>
            <a:endParaRPr lang="en-US" sz="1000" dirty="0"/>
          </a:p>
        </p:txBody>
      </p:sp>
      <p:sp>
        <p:nvSpPr>
          <p:cNvPr id="269" name="TextBox 268"/>
          <p:cNvSpPr txBox="1"/>
          <p:nvPr/>
        </p:nvSpPr>
        <p:spPr>
          <a:xfrm>
            <a:off x="3048404" y="5431160"/>
            <a:ext cx="433132" cy="2830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AP7</a:t>
            </a:r>
            <a:endParaRPr lang="en-US" sz="1000" dirty="0"/>
          </a:p>
        </p:txBody>
      </p:sp>
      <p:sp>
        <p:nvSpPr>
          <p:cNvPr id="270" name="TextBox 269"/>
          <p:cNvSpPr txBox="1"/>
          <p:nvPr/>
        </p:nvSpPr>
        <p:spPr>
          <a:xfrm>
            <a:off x="5105804" y="5431160"/>
            <a:ext cx="433132" cy="2830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AP7</a:t>
            </a:r>
            <a:endParaRPr lang="en-US" sz="1000" dirty="0"/>
          </a:p>
        </p:txBody>
      </p:sp>
      <p:sp>
        <p:nvSpPr>
          <p:cNvPr id="271" name="TextBox 270"/>
          <p:cNvSpPr txBox="1"/>
          <p:nvPr/>
        </p:nvSpPr>
        <p:spPr>
          <a:xfrm>
            <a:off x="7163204" y="5431160"/>
            <a:ext cx="433132" cy="2830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AP7</a:t>
            </a:r>
            <a:endParaRPr lang="en-US" sz="1000" dirty="0"/>
          </a:p>
        </p:txBody>
      </p:sp>
      <p:sp>
        <p:nvSpPr>
          <p:cNvPr id="272" name="TextBox 271"/>
          <p:cNvSpPr txBox="1"/>
          <p:nvPr/>
        </p:nvSpPr>
        <p:spPr>
          <a:xfrm>
            <a:off x="2123728" y="5431160"/>
            <a:ext cx="433132" cy="2830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AP8</a:t>
            </a:r>
            <a:endParaRPr lang="en-US" sz="1000" dirty="0"/>
          </a:p>
        </p:txBody>
      </p:sp>
      <p:sp>
        <p:nvSpPr>
          <p:cNvPr id="273" name="TextBox 272"/>
          <p:cNvSpPr txBox="1"/>
          <p:nvPr/>
        </p:nvSpPr>
        <p:spPr>
          <a:xfrm>
            <a:off x="4648200" y="5431160"/>
            <a:ext cx="433132" cy="2830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AP9</a:t>
            </a:r>
            <a:endParaRPr lang="en-US" sz="1000" dirty="0"/>
          </a:p>
        </p:txBody>
      </p:sp>
      <p:sp>
        <p:nvSpPr>
          <p:cNvPr id="274" name="TextBox 273"/>
          <p:cNvSpPr txBox="1"/>
          <p:nvPr/>
        </p:nvSpPr>
        <p:spPr>
          <a:xfrm>
            <a:off x="4181128" y="5431160"/>
            <a:ext cx="433132" cy="2830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AP8</a:t>
            </a:r>
            <a:endParaRPr lang="en-US" sz="1000" dirty="0"/>
          </a:p>
        </p:txBody>
      </p:sp>
      <p:sp>
        <p:nvSpPr>
          <p:cNvPr id="275" name="TextBox 274"/>
          <p:cNvSpPr txBox="1"/>
          <p:nvPr/>
        </p:nvSpPr>
        <p:spPr>
          <a:xfrm>
            <a:off x="6744675" y="5431160"/>
            <a:ext cx="433132" cy="2830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AP9</a:t>
            </a:r>
            <a:endParaRPr lang="en-US" sz="1000" dirty="0"/>
          </a:p>
        </p:txBody>
      </p:sp>
      <p:sp>
        <p:nvSpPr>
          <p:cNvPr id="276" name="TextBox 275"/>
          <p:cNvSpPr txBox="1"/>
          <p:nvPr/>
        </p:nvSpPr>
        <p:spPr>
          <a:xfrm>
            <a:off x="6277603" y="5431160"/>
            <a:ext cx="433132" cy="2830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AP8</a:t>
            </a:r>
            <a:endParaRPr lang="en-US" sz="1000" dirty="0"/>
          </a:p>
        </p:txBody>
      </p:sp>
      <p:sp>
        <p:nvSpPr>
          <p:cNvPr id="277" name="Oval 276"/>
          <p:cNvSpPr>
            <a:spLocks noChangeAspect="1"/>
          </p:cNvSpPr>
          <p:nvPr/>
        </p:nvSpPr>
        <p:spPr bwMode="auto">
          <a:xfrm>
            <a:off x="1015084" y="3661571"/>
            <a:ext cx="76200" cy="76200"/>
          </a:xfrm>
          <a:prstGeom prst="ellipse">
            <a:avLst/>
          </a:prstGeom>
          <a:solidFill>
            <a:srgbClr val="FF33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8509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990000"/>
              </a:solidFill>
              <a:effectLst/>
              <a:latin typeface="FrutigerNext LT Light" pitchFamily="34" charset="0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278" name="Oval 277"/>
          <p:cNvSpPr>
            <a:spLocks noChangeAspect="1"/>
          </p:cNvSpPr>
          <p:nvPr/>
        </p:nvSpPr>
        <p:spPr bwMode="auto">
          <a:xfrm>
            <a:off x="1164380" y="5225008"/>
            <a:ext cx="76200" cy="76200"/>
          </a:xfrm>
          <a:prstGeom prst="ellipse">
            <a:avLst/>
          </a:prstGeom>
          <a:solidFill>
            <a:srgbClr val="FF33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8509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990000"/>
              </a:solidFill>
              <a:effectLst/>
              <a:latin typeface="FrutigerNext LT Light" pitchFamily="34" charset="0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279" name="Oval 278"/>
          <p:cNvSpPr>
            <a:spLocks noChangeAspect="1"/>
          </p:cNvSpPr>
          <p:nvPr/>
        </p:nvSpPr>
        <p:spPr bwMode="auto">
          <a:xfrm>
            <a:off x="1456604" y="4427023"/>
            <a:ext cx="76200" cy="76200"/>
          </a:xfrm>
          <a:prstGeom prst="ellipse">
            <a:avLst/>
          </a:prstGeom>
          <a:solidFill>
            <a:srgbClr val="FF33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8509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990000"/>
              </a:solidFill>
              <a:effectLst/>
              <a:latin typeface="FrutigerNext LT Light" pitchFamily="34" charset="0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280" name="Oval 279"/>
          <p:cNvSpPr>
            <a:spLocks noChangeAspect="1"/>
          </p:cNvSpPr>
          <p:nvPr/>
        </p:nvSpPr>
        <p:spPr bwMode="auto">
          <a:xfrm>
            <a:off x="1849985" y="4423571"/>
            <a:ext cx="76200" cy="76200"/>
          </a:xfrm>
          <a:prstGeom prst="ellipse">
            <a:avLst/>
          </a:prstGeom>
          <a:solidFill>
            <a:srgbClr val="FF33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8509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990000"/>
              </a:solidFill>
              <a:effectLst/>
              <a:latin typeface="FrutigerNext LT Light" pitchFamily="34" charset="0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281" name="Oval 280"/>
          <p:cNvSpPr>
            <a:spLocks noChangeAspect="1"/>
          </p:cNvSpPr>
          <p:nvPr/>
        </p:nvSpPr>
        <p:spPr bwMode="auto">
          <a:xfrm>
            <a:off x="1994001" y="3645024"/>
            <a:ext cx="76200" cy="76200"/>
          </a:xfrm>
          <a:prstGeom prst="ellipse">
            <a:avLst/>
          </a:prstGeom>
          <a:solidFill>
            <a:srgbClr val="FF33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8509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990000"/>
              </a:solidFill>
              <a:effectLst/>
              <a:latin typeface="FrutigerNext LT Light" pitchFamily="34" charset="0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282" name="Oval 281"/>
          <p:cNvSpPr>
            <a:spLocks noChangeAspect="1"/>
          </p:cNvSpPr>
          <p:nvPr/>
        </p:nvSpPr>
        <p:spPr bwMode="auto">
          <a:xfrm>
            <a:off x="2388516" y="5229200"/>
            <a:ext cx="76200" cy="76200"/>
          </a:xfrm>
          <a:prstGeom prst="ellipse">
            <a:avLst/>
          </a:prstGeom>
          <a:solidFill>
            <a:srgbClr val="FF33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8509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990000"/>
              </a:solidFill>
              <a:effectLst/>
              <a:latin typeface="FrutigerNext LT Light" pitchFamily="34" charset="0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283" name="Oval 282"/>
          <p:cNvSpPr>
            <a:spLocks noChangeAspect="1"/>
          </p:cNvSpPr>
          <p:nvPr/>
        </p:nvSpPr>
        <p:spPr bwMode="auto">
          <a:xfrm>
            <a:off x="2915816" y="3649787"/>
            <a:ext cx="76200" cy="76200"/>
          </a:xfrm>
          <a:prstGeom prst="ellipse">
            <a:avLst/>
          </a:prstGeom>
          <a:solidFill>
            <a:srgbClr val="FF33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8509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990000"/>
              </a:solidFill>
              <a:effectLst/>
              <a:latin typeface="FrutigerNext LT Light" pitchFamily="34" charset="0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284" name="Oval 283"/>
          <p:cNvSpPr>
            <a:spLocks noChangeAspect="1"/>
          </p:cNvSpPr>
          <p:nvPr/>
        </p:nvSpPr>
        <p:spPr bwMode="auto">
          <a:xfrm>
            <a:off x="2623021" y="5228430"/>
            <a:ext cx="76200" cy="76200"/>
          </a:xfrm>
          <a:prstGeom prst="ellipse">
            <a:avLst/>
          </a:prstGeom>
          <a:solidFill>
            <a:srgbClr val="FF33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8509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990000"/>
              </a:solidFill>
              <a:effectLst/>
              <a:latin typeface="FrutigerNext LT Light" pitchFamily="34" charset="0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285" name="Oval 284"/>
          <p:cNvSpPr>
            <a:spLocks noChangeAspect="1"/>
          </p:cNvSpPr>
          <p:nvPr/>
        </p:nvSpPr>
        <p:spPr bwMode="auto">
          <a:xfrm>
            <a:off x="2838482" y="4428157"/>
            <a:ext cx="76200" cy="76200"/>
          </a:xfrm>
          <a:prstGeom prst="ellipse">
            <a:avLst/>
          </a:prstGeom>
          <a:solidFill>
            <a:srgbClr val="FF33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8509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990000"/>
              </a:solidFill>
              <a:effectLst/>
              <a:latin typeface="FrutigerNext LT Light" pitchFamily="34" charset="0"/>
              <a:ea typeface="Arial Unicode MS" pitchFamily="50" charset="-127"/>
              <a:cs typeface="Arial Unicode MS" pitchFamily="50" charset="-127"/>
            </a:endParaRPr>
          </a:p>
        </p:txBody>
      </p:sp>
      <p:cxnSp>
        <p:nvCxnSpPr>
          <p:cNvPr id="286" name="Straight Arrow Connector 285"/>
          <p:cNvCxnSpPr>
            <a:stCxn id="277" idx="6"/>
            <a:endCxn id="278" idx="2"/>
          </p:cNvCxnSpPr>
          <p:nvPr/>
        </p:nvCxnSpPr>
        <p:spPr bwMode="auto">
          <a:xfrm>
            <a:off x="1091284" y="3699671"/>
            <a:ext cx="73096" cy="1563437"/>
          </a:xfrm>
          <a:prstGeom prst="straightConnector1">
            <a:avLst/>
          </a:prstGeom>
          <a:solidFill>
            <a:schemeClr val="accent1"/>
          </a:solidFill>
          <a:ln w="15875" cap="flat" cmpd="sng" algn="ctr">
            <a:solidFill>
              <a:srgbClr val="FF3300"/>
            </a:solidFill>
            <a:prstDash val="sysDash"/>
            <a:round/>
            <a:headEnd type="none" w="med" len="med"/>
            <a:tailEnd type="arrow" w="sm" len="sm"/>
          </a:ln>
          <a:effectLst/>
        </p:spPr>
      </p:cxnSp>
      <p:cxnSp>
        <p:nvCxnSpPr>
          <p:cNvPr id="287" name="Straight Arrow Connector 286"/>
          <p:cNvCxnSpPr>
            <a:stCxn id="278" idx="6"/>
            <a:endCxn id="279" idx="2"/>
          </p:cNvCxnSpPr>
          <p:nvPr/>
        </p:nvCxnSpPr>
        <p:spPr bwMode="auto">
          <a:xfrm flipV="1">
            <a:off x="1240580" y="4465123"/>
            <a:ext cx="216024" cy="797985"/>
          </a:xfrm>
          <a:prstGeom prst="straightConnector1">
            <a:avLst/>
          </a:prstGeom>
          <a:solidFill>
            <a:schemeClr val="accent1"/>
          </a:solidFill>
          <a:ln w="15875" cap="flat" cmpd="sng" algn="ctr">
            <a:solidFill>
              <a:srgbClr val="FF3300"/>
            </a:solidFill>
            <a:prstDash val="sysDash"/>
            <a:round/>
            <a:headEnd type="none" w="med" len="med"/>
            <a:tailEnd type="arrow" w="sm" len="sm"/>
          </a:ln>
          <a:effectLst/>
        </p:spPr>
      </p:cxnSp>
      <p:cxnSp>
        <p:nvCxnSpPr>
          <p:cNvPr id="288" name="Straight Arrow Connector 287"/>
          <p:cNvCxnSpPr>
            <a:stCxn id="280" idx="6"/>
            <a:endCxn id="281" idx="2"/>
          </p:cNvCxnSpPr>
          <p:nvPr/>
        </p:nvCxnSpPr>
        <p:spPr bwMode="auto">
          <a:xfrm flipV="1">
            <a:off x="1926185" y="3683124"/>
            <a:ext cx="67816" cy="778547"/>
          </a:xfrm>
          <a:prstGeom prst="straightConnector1">
            <a:avLst/>
          </a:prstGeom>
          <a:solidFill>
            <a:schemeClr val="accent1"/>
          </a:solidFill>
          <a:ln w="15875" cap="flat" cmpd="sng" algn="ctr">
            <a:solidFill>
              <a:srgbClr val="FF3300"/>
            </a:solidFill>
            <a:prstDash val="sysDash"/>
            <a:round/>
            <a:headEnd type="none" w="med" len="med"/>
            <a:tailEnd type="arrow" w="sm" len="sm"/>
          </a:ln>
          <a:effectLst/>
        </p:spPr>
      </p:cxnSp>
      <p:cxnSp>
        <p:nvCxnSpPr>
          <p:cNvPr id="289" name="Straight Arrow Connector 288"/>
          <p:cNvCxnSpPr>
            <a:stCxn id="281" idx="6"/>
            <a:endCxn id="282" idx="2"/>
          </p:cNvCxnSpPr>
          <p:nvPr/>
        </p:nvCxnSpPr>
        <p:spPr bwMode="auto">
          <a:xfrm>
            <a:off x="2070201" y="3683124"/>
            <a:ext cx="318315" cy="1584176"/>
          </a:xfrm>
          <a:prstGeom prst="straightConnector1">
            <a:avLst/>
          </a:prstGeom>
          <a:solidFill>
            <a:schemeClr val="accent1"/>
          </a:solidFill>
          <a:ln w="15875" cap="flat" cmpd="sng" algn="ctr">
            <a:solidFill>
              <a:srgbClr val="FF3300"/>
            </a:solidFill>
            <a:prstDash val="sysDash"/>
            <a:round/>
            <a:headEnd type="none" w="med" len="med"/>
            <a:tailEnd type="arrow" w="sm" len="sm"/>
          </a:ln>
          <a:effectLst/>
        </p:spPr>
      </p:cxnSp>
      <p:cxnSp>
        <p:nvCxnSpPr>
          <p:cNvPr id="290" name="Straight Arrow Connector 289"/>
          <p:cNvCxnSpPr>
            <a:stCxn id="284" idx="6"/>
            <a:endCxn id="285" idx="2"/>
          </p:cNvCxnSpPr>
          <p:nvPr/>
        </p:nvCxnSpPr>
        <p:spPr bwMode="auto">
          <a:xfrm flipV="1">
            <a:off x="2699221" y="4466257"/>
            <a:ext cx="139261" cy="800273"/>
          </a:xfrm>
          <a:prstGeom prst="straightConnector1">
            <a:avLst/>
          </a:prstGeom>
          <a:solidFill>
            <a:schemeClr val="accent1"/>
          </a:solidFill>
          <a:ln w="15875" cap="flat" cmpd="sng" algn="ctr">
            <a:solidFill>
              <a:srgbClr val="FF3300"/>
            </a:solidFill>
            <a:prstDash val="sysDash"/>
            <a:round/>
            <a:headEnd type="none" w="med" len="med"/>
            <a:tailEnd type="arrow" w="sm" len="sm"/>
          </a:ln>
          <a:effectLst/>
        </p:spPr>
      </p:cxnSp>
      <p:cxnSp>
        <p:nvCxnSpPr>
          <p:cNvPr id="291" name="Straight Arrow Connector 290"/>
          <p:cNvCxnSpPr>
            <a:stCxn id="285" idx="6"/>
            <a:endCxn id="283" idx="2"/>
          </p:cNvCxnSpPr>
          <p:nvPr/>
        </p:nvCxnSpPr>
        <p:spPr bwMode="auto">
          <a:xfrm flipV="1">
            <a:off x="2914682" y="3687887"/>
            <a:ext cx="1134" cy="778370"/>
          </a:xfrm>
          <a:prstGeom prst="straightConnector1">
            <a:avLst/>
          </a:prstGeom>
          <a:solidFill>
            <a:schemeClr val="accent1"/>
          </a:solidFill>
          <a:ln w="15875" cap="flat" cmpd="sng" algn="ctr">
            <a:solidFill>
              <a:srgbClr val="FF3300"/>
            </a:solidFill>
            <a:prstDash val="sysDash"/>
            <a:round/>
            <a:headEnd type="none" w="med" len="med"/>
            <a:tailEnd type="arrow" w="sm" len="sm"/>
          </a:ln>
          <a:effectLst/>
        </p:spPr>
      </p:cxnSp>
      <p:cxnSp>
        <p:nvCxnSpPr>
          <p:cNvPr id="292" name="Elbow Connector 291"/>
          <p:cNvCxnSpPr>
            <a:stCxn id="279" idx="6"/>
            <a:endCxn id="280" idx="2"/>
          </p:cNvCxnSpPr>
          <p:nvPr/>
        </p:nvCxnSpPr>
        <p:spPr bwMode="auto">
          <a:xfrm flipV="1">
            <a:off x="1532804" y="4461671"/>
            <a:ext cx="317181" cy="3452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5875" cap="flat" cmpd="sng" algn="ctr">
            <a:solidFill>
              <a:srgbClr val="FF3300"/>
            </a:solidFill>
            <a:prstDash val="sysDash"/>
            <a:round/>
            <a:headEnd type="none" w="med" len="med"/>
            <a:tailEnd type="arrow" w="sm" len="sm"/>
          </a:ln>
          <a:effectLst/>
        </p:spPr>
      </p:cxnSp>
      <p:cxnSp>
        <p:nvCxnSpPr>
          <p:cNvPr id="293" name="Elbow Connector 292"/>
          <p:cNvCxnSpPr>
            <a:stCxn id="282" idx="6"/>
            <a:endCxn id="284" idx="2"/>
          </p:cNvCxnSpPr>
          <p:nvPr/>
        </p:nvCxnSpPr>
        <p:spPr bwMode="auto">
          <a:xfrm flipV="1">
            <a:off x="2464716" y="5266530"/>
            <a:ext cx="158305" cy="77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5875" cap="flat" cmpd="sng" algn="ctr">
            <a:solidFill>
              <a:srgbClr val="FF3300"/>
            </a:solidFill>
            <a:prstDash val="sysDash"/>
            <a:round/>
            <a:headEnd type="none" w="med" len="med"/>
            <a:tailEnd type="arrow" w="sm" len="sm"/>
          </a:ln>
          <a:effectLst/>
        </p:spPr>
      </p:cxnSp>
      <p:cxnSp>
        <p:nvCxnSpPr>
          <p:cNvPr id="294" name="Straight Connector 293"/>
          <p:cNvCxnSpPr/>
          <p:nvPr/>
        </p:nvCxnSpPr>
        <p:spPr bwMode="auto">
          <a:xfrm flipV="1">
            <a:off x="914400" y="6040760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5" name="Straight Connector 294"/>
          <p:cNvCxnSpPr/>
          <p:nvPr/>
        </p:nvCxnSpPr>
        <p:spPr bwMode="auto">
          <a:xfrm flipV="1">
            <a:off x="3122314" y="6041482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6" name="Straight Arrow Connector 295"/>
          <p:cNvCxnSpPr/>
          <p:nvPr/>
        </p:nvCxnSpPr>
        <p:spPr bwMode="auto">
          <a:xfrm>
            <a:off x="914400" y="6116960"/>
            <a:ext cx="221744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ysDash"/>
            <a:round/>
            <a:headEnd type="arrow" w="sm" len="sm"/>
            <a:tailEnd type="arrow" w="sm" len="sm"/>
          </a:ln>
          <a:effectLst/>
        </p:spPr>
      </p:cxnSp>
      <p:sp>
        <p:nvSpPr>
          <p:cNvPr id="297" name="TextBox 296"/>
          <p:cNvSpPr txBox="1"/>
          <p:nvPr/>
        </p:nvSpPr>
        <p:spPr>
          <a:xfrm>
            <a:off x="827584" y="6093296"/>
            <a:ext cx="2882328" cy="3213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</a:rPr>
              <a:t>Total FILS beacon scanning duration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298" name="Oval 297"/>
          <p:cNvSpPr>
            <a:spLocks noChangeAspect="1"/>
          </p:cNvSpPr>
          <p:nvPr/>
        </p:nvSpPr>
        <p:spPr bwMode="auto">
          <a:xfrm>
            <a:off x="3068216" y="3649787"/>
            <a:ext cx="76200" cy="76200"/>
          </a:xfrm>
          <a:prstGeom prst="ellipse">
            <a:avLst/>
          </a:prstGeom>
          <a:solidFill>
            <a:srgbClr val="FF33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8509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990000"/>
              </a:solidFill>
              <a:effectLst/>
              <a:latin typeface="FrutigerNext LT Light" pitchFamily="34" charset="0"/>
              <a:ea typeface="Arial Unicode MS" pitchFamily="50" charset="-127"/>
              <a:cs typeface="Arial Unicode MS" pitchFamily="50" charset="-127"/>
            </a:endParaRPr>
          </a:p>
        </p:txBody>
      </p:sp>
      <p:cxnSp>
        <p:nvCxnSpPr>
          <p:cNvPr id="299" name="Straight Arrow Connector 298"/>
          <p:cNvCxnSpPr>
            <a:stCxn id="283" idx="6"/>
            <a:endCxn id="298" idx="2"/>
          </p:cNvCxnSpPr>
          <p:nvPr/>
        </p:nvCxnSpPr>
        <p:spPr bwMode="auto">
          <a:xfrm>
            <a:off x="2992016" y="3687887"/>
            <a:ext cx="76200" cy="0"/>
          </a:xfrm>
          <a:prstGeom prst="straightConnector1">
            <a:avLst/>
          </a:prstGeom>
          <a:solidFill>
            <a:schemeClr val="accent1"/>
          </a:solidFill>
          <a:ln w="15875" cap="flat" cmpd="sng" algn="ctr">
            <a:solidFill>
              <a:srgbClr val="FF3300"/>
            </a:solidFill>
            <a:prstDash val="sysDash"/>
            <a:round/>
            <a:headEnd type="none" w="med" len="med"/>
            <a:tailEnd type="arrow" w="sm" len="sm"/>
          </a:ln>
          <a:effectLst/>
        </p:spPr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134672" cy="4400128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Reduction of passive scanning time</a:t>
            </a:r>
          </a:p>
          <a:p>
            <a:r>
              <a:rPr lang="en-US" altLang="zh-CN" dirty="0" smtClean="0"/>
              <a:t>Reduction of Probe Request/Response packet transmission occurrence</a:t>
            </a:r>
          </a:p>
          <a:p>
            <a:r>
              <a:rPr lang="en-US" altLang="zh-CN" dirty="0" smtClean="0"/>
              <a:t>Reduction of overall AP discovery time</a:t>
            </a:r>
          </a:p>
          <a:p>
            <a:endParaRPr lang="en-US" altLang="zh-CN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F3492426-BCCD-4D74-9D7D-2414C4E79612}" type="slidenum">
              <a:rPr lang="en-US" altLang="zh-CN" smtClean="0"/>
              <a:pPr/>
              <a:t>13</a:t>
            </a:fld>
            <a:endParaRPr lang="en-US" altLang="zh-CN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134672" cy="4400128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Do you support including information of the FILS beacon transmission time of other BSSs in the contents of the FILS beacon frame?</a:t>
            </a:r>
          </a:p>
          <a:p>
            <a:endParaRPr lang="en-US" altLang="zh-CN" dirty="0" smtClean="0"/>
          </a:p>
          <a:p>
            <a:pPr>
              <a:buNone/>
              <a:defRPr/>
            </a:pPr>
            <a:r>
              <a:rPr lang="en-US" sz="1800" dirty="0" smtClean="0"/>
              <a:t>Yes:</a:t>
            </a:r>
          </a:p>
          <a:p>
            <a:pPr>
              <a:buNone/>
              <a:defRPr/>
            </a:pPr>
            <a:r>
              <a:rPr lang="en-US" sz="1800" dirty="0" smtClean="0"/>
              <a:t>No:</a:t>
            </a:r>
          </a:p>
          <a:p>
            <a:pPr>
              <a:buNone/>
              <a:defRPr/>
            </a:pPr>
            <a:r>
              <a:rPr lang="en-US" sz="1800" dirty="0" smtClean="0"/>
              <a:t>Abstain:</a:t>
            </a:r>
          </a:p>
          <a:p>
            <a:pPr lvl="1">
              <a:buNone/>
            </a:pPr>
            <a:endParaRPr lang="en-US" altLang="zh-CN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F3492426-BCCD-4D74-9D7D-2414C4E79612}" type="slidenum">
              <a:rPr lang="en-US" altLang="zh-CN" smtClean="0"/>
              <a:pPr/>
              <a:t>14</a:t>
            </a:fld>
            <a:endParaRPr lang="en-US" altLang="zh-CN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134672" cy="4400128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Do you agree that STA can report FILS beacon transmission timing information of nearby APs?</a:t>
            </a:r>
          </a:p>
          <a:p>
            <a:pPr lvl="1"/>
            <a:endParaRPr lang="en-US" altLang="zh-CN" dirty="0" smtClean="0"/>
          </a:p>
          <a:p>
            <a:pPr lvl="1">
              <a:buNone/>
            </a:pPr>
            <a:endParaRPr lang="en-US" altLang="zh-CN" dirty="0" smtClean="0"/>
          </a:p>
          <a:p>
            <a:pPr>
              <a:buNone/>
              <a:defRPr/>
            </a:pPr>
            <a:r>
              <a:rPr lang="en-US" sz="1800" dirty="0" smtClean="0"/>
              <a:t>Yes:</a:t>
            </a:r>
          </a:p>
          <a:p>
            <a:pPr>
              <a:buNone/>
              <a:defRPr/>
            </a:pPr>
            <a:r>
              <a:rPr lang="en-US" sz="1800" dirty="0" smtClean="0"/>
              <a:t>No:</a:t>
            </a:r>
          </a:p>
          <a:p>
            <a:pPr>
              <a:buNone/>
              <a:defRPr/>
            </a:pPr>
            <a:r>
              <a:rPr lang="en-US" sz="1800" dirty="0" smtClean="0"/>
              <a:t>Abstain:</a:t>
            </a:r>
          </a:p>
          <a:p>
            <a:pPr lvl="1"/>
            <a:endParaRPr lang="en-US" altLang="zh-CN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F3492426-BCCD-4D74-9D7D-2414C4E79612}" type="slidenum">
              <a:rPr lang="en-US" altLang="zh-CN" smtClean="0"/>
              <a:pPr/>
              <a:t>15</a:t>
            </a:fld>
            <a:endParaRPr lang="en-US" altLang="zh-CN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 the following text to “Section 6.2 Passive scanning” in the </a:t>
            </a:r>
            <a:r>
              <a:rPr lang="en-US" dirty="0" err="1" smtClean="0"/>
              <a:t>TGai</a:t>
            </a:r>
            <a:r>
              <a:rPr lang="en-US" dirty="0" smtClean="0"/>
              <a:t> SFD, 12/0151r8:</a:t>
            </a:r>
          </a:p>
          <a:p>
            <a:pPr>
              <a:buNone/>
            </a:pPr>
            <a:r>
              <a:rPr lang="en-US" b="0" dirty="0" smtClean="0"/>
              <a:t>“</a:t>
            </a:r>
          </a:p>
          <a:p>
            <a:pPr lvl="1"/>
            <a:r>
              <a:rPr lang="en-US" dirty="0" smtClean="0"/>
              <a:t>The FILS beacon frame may include information of the FILS beacon transmission time of other BSSs.”</a:t>
            </a:r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>
              <a:spcAft>
                <a:spcPts val="600"/>
              </a:spcAft>
            </a:pPr>
            <a:r>
              <a:rPr lang="en-US" sz="2000" dirty="0" smtClean="0"/>
              <a:t>Mover: </a:t>
            </a:r>
          </a:p>
          <a:p>
            <a:pPr>
              <a:spcAft>
                <a:spcPts val="600"/>
              </a:spcAft>
            </a:pPr>
            <a:r>
              <a:rPr lang="en-US" sz="2000" dirty="0" err="1" smtClean="0"/>
              <a:t>Seconder</a:t>
            </a:r>
            <a:r>
              <a:rPr lang="en-US" sz="2000" dirty="0" smtClean="0"/>
              <a:t>: </a:t>
            </a:r>
          </a:p>
          <a:p>
            <a:pPr>
              <a:spcAft>
                <a:spcPts val="600"/>
              </a:spcAft>
            </a:pPr>
            <a:r>
              <a:rPr lang="en-US" sz="2000" dirty="0" smtClean="0"/>
              <a:t>Result    </a:t>
            </a:r>
            <a:r>
              <a:rPr lang="en-US" sz="2000" u="sng" dirty="0" smtClean="0"/>
              <a:t>Yes                 </a:t>
            </a:r>
            <a:r>
              <a:rPr lang="en-US" sz="2000" dirty="0" smtClean="0"/>
              <a:t>      </a:t>
            </a:r>
            <a:r>
              <a:rPr lang="en-US" sz="2000" u="sng" dirty="0" smtClean="0"/>
              <a:t>No                  </a:t>
            </a:r>
            <a:r>
              <a:rPr lang="en-US" sz="2000" dirty="0" smtClean="0"/>
              <a:t>       </a:t>
            </a:r>
            <a:r>
              <a:rPr lang="en-US" sz="2000" u="sng" dirty="0" smtClean="0"/>
              <a:t>Abstain</a:t>
            </a:r>
            <a:r>
              <a:rPr lang="en-US" sz="2000" dirty="0" smtClean="0"/>
              <a:t>___________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F3492426-BCCD-4D74-9D7D-2414C4E79612}" type="slidenum">
              <a:rPr lang="en-US" altLang="zh-CN" smtClean="0"/>
              <a:pPr/>
              <a:t>16</a:t>
            </a:fld>
            <a:endParaRPr lang="en-US" altLang="zh-CN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 the following text to “Section 6.2 Passive scanning” in the </a:t>
            </a:r>
            <a:r>
              <a:rPr lang="en-US" dirty="0" err="1" smtClean="0"/>
              <a:t>TGai</a:t>
            </a:r>
            <a:r>
              <a:rPr lang="en-US" dirty="0" smtClean="0"/>
              <a:t> SFD, 12/0151r8:</a:t>
            </a:r>
          </a:p>
          <a:p>
            <a:pPr>
              <a:buNone/>
            </a:pPr>
            <a:r>
              <a:rPr lang="en-US" b="0" dirty="0" smtClean="0"/>
              <a:t>“</a:t>
            </a:r>
          </a:p>
          <a:p>
            <a:pPr lvl="1"/>
            <a:r>
              <a:rPr lang="en-US" dirty="0" smtClean="0"/>
              <a:t>STA can report FILS beacon transmission timing information of nearby APs.”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>
              <a:spcAft>
                <a:spcPts val="600"/>
              </a:spcAft>
            </a:pPr>
            <a:r>
              <a:rPr lang="en-US" sz="2000" dirty="0" smtClean="0"/>
              <a:t>Mover: </a:t>
            </a:r>
          </a:p>
          <a:p>
            <a:pPr>
              <a:spcAft>
                <a:spcPts val="600"/>
              </a:spcAft>
            </a:pPr>
            <a:r>
              <a:rPr lang="en-US" sz="2000" dirty="0" err="1" smtClean="0"/>
              <a:t>Seconder</a:t>
            </a:r>
            <a:r>
              <a:rPr lang="en-US" sz="2000" dirty="0" smtClean="0"/>
              <a:t>: </a:t>
            </a:r>
          </a:p>
          <a:p>
            <a:pPr>
              <a:spcAft>
                <a:spcPts val="600"/>
              </a:spcAft>
            </a:pPr>
            <a:r>
              <a:rPr lang="en-US" sz="2000" dirty="0" smtClean="0"/>
              <a:t>Result    </a:t>
            </a:r>
            <a:r>
              <a:rPr lang="en-US" sz="2000" u="sng" dirty="0" smtClean="0"/>
              <a:t>Yes                 </a:t>
            </a:r>
            <a:r>
              <a:rPr lang="en-US" sz="2000" dirty="0" smtClean="0"/>
              <a:t>      </a:t>
            </a:r>
            <a:r>
              <a:rPr lang="en-US" sz="2000" u="sng" dirty="0" smtClean="0"/>
              <a:t>No                  </a:t>
            </a:r>
            <a:r>
              <a:rPr lang="en-US" sz="2000" dirty="0" smtClean="0"/>
              <a:t>       </a:t>
            </a:r>
            <a:r>
              <a:rPr lang="en-US" sz="2000" u="sng" dirty="0" smtClean="0"/>
              <a:t>Abstain</a:t>
            </a:r>
            <a:r>
              <a:rPr lang="en-US" sz="2000" dirty="0" smtClean="0"/>
              <a:t>___________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F3492426-BCCD-4D74-9D7D-2414C4E79612}" type="slidenum">
              <a:rPr lang="en-US" altLang="zh-CN" smtClean="0"/>
              <a:pPr/>
              <a:t>17</a:t>
            </a:fld>
            <a:endParaRPr lang="en-US" altLang="zh-CN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[1] </a:t>
            </a:r>
            <a:r>
              <a:rPr lang="en-US" altLang="zh-CN" dirty="0" smtClean="0"/>
              <a:t>IEEE802.11-12/0042r4, AP discovery with FILS beacon</a:t>
            </a:r>
          </a:p>
          <a:p>
            <a:pPr>
              <a:buNone/>
            </a:pPr>
            <a:r>
              <a:rPr lang="en-US" dirty="0" smtClean="0"/>
              <a:t>[2] IEEE802.11-12/0567r1, Multiple frequency channel scanning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F3492426-BCCD-4D74-9D7D-2414C4E79612}" type="slidenum">
              <a:rPr lang="en-US" altLang="zh-CN" smtClean="0"/>
              <a:pPr/>
              <a:t>18</a:t>
            </a:fld>
            <a:endParaRPr lang="en-US" altLang="zh-CN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/>
              <a:t>Slide </a:t>
            </a:r>
            <a:fld id="{C7255C58-EB94-40FB-A2A9-492CCD58C500}" type="slidenum">
              <a:rPr lang="en-US" altLang="zh-CN"/>
              <a:pPr/>
              <a:t>2</a:t>
            </a:fld>
            <a:endParaRPr lang="en-US" altLang="zh-CN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zh-CN">
                <a:ea typeface="宋体" charset="-122"/>
              </a:rPr>
              <a:t>Abstract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altLang="ja-JP" dirty="0" smtClean="0">
                <a:ea typeface="MS PGothic" pitchFamily="34" charset="-128"/>
              </a:rPr>
              <a:t>This document describes a technical proposal for </a:t>
            </a:r>
            <a:r>
              <a:rPr lang="en-US" altLang="ja-JP" dirty="0" err="1" smtClean="0">
                <a:ea typeface="MS PGothic" pitchFamily="34" charset="-128"/>
              </a:rPr>
              <a:t>TGai</a:t>
            </a:r>
            <a:r>
              <a:rPr lang="en-US" altLang="ja-JP" dirty="0" smtClean="0">
                <a:ea typeface="MS PGothic" pitchFamily="34" charset="-128"/>
              </a:rPr>
              <a:t>. In </a:t>
            </a:r>
            <a:r>
              <a:rPr lang="en-GB" altLang="ja-JP" dirty="0" smtClean="0"/>
              <a:t>this proposal</a:t>
            </a:r>
            <a:r>
              <a:rPr lang="en-US" altLang="ja-JP" dirty="0" smtClean="0"/>
              <a:t> means are provided to speed-up AP/network discovery that reduces network congestion by reducing chance of Probe Request/Response transmission.</a:t>
            </a:r>
          </a:p>
          <a:p>
            <a:pPr>
              <a:buFontTx/>
              <a:buNone/>
            </a:pPr>
            <a:endParaRPr lang="en-US" altLang="zh-CN" dirty="0" smtClean="0">
              <a:ea typeface="宋体" charset="-122"/>
            </a:endParaRPr>
          </a:p>
          <a:p>
            <a:pPr>
              <a:buFontTx/>
              <a:buNone/>
            </a:pPr>
            <a:r>
              <a:rPr lang="en-US" altLang="zh-CN" dirty="0" smtClean="0">
                <a:ea typeface="宋体" charset="-122"/>
              </a:rPr>
              <a:t>Related sections of the SFD </a:t>
            </a:r>
            <a:r>
              <a:rPr lang="en-US" altLang="zh-CN" smtClean="0">
                <a:ea typeface="宋体" charset="-122"/>
              </a:rPr>
              <a:t>(12/0151r8)</a:t>
            </a:r>
            <a:endParaRPr lang="en-US" altLang="zh-CN" dirty="0" smtClean="0">
              <a:ea typeface="宋体" charset="-122"/>
            </a:endParaRPr>
          </a:p>
          <a:p>
            <a:pPr lvl="1"/>
            <a:r>
              <a:rPr lang="en-US" altLang="zh-CN" dirty="0" smtClean="0">
                <a:ea typeface="宋体" charset="-122"/>
              </a:rPr>
              <a:t>6. Fast network discovery</a:t>
            </a:r>
          </a:p>
          <a:p>
            <a:pPr lvl="2"/>
            <a:r>
              <a:rPr lang="en-US" altLang="zh-CN" dirty="0" smtClean="0">
                <a:ea typeface="宋体" charset="-122"/>
              </a:rPr>
              <a:t>6.2 Passive scanning</a:t>
            </a:r>
          </a:p>
          <a:p>
            <a:pPr>
              <a:buFontTx/>
              <a:buNone/>
            </a:pPr>
            <a:endParaRPr lang="en-US" altLang="zh-CN" dirty="0">
              <a:ea typeface="宋体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/>
              <a:t>Slide </a:t>
            </a:r>
            <a:fld id="{C7255C58-EB94-40FB-A2A9-492CCD58C500}" type="slidenum">
              <a:rPr lang="en-US" altLang="zh-CN"/>
              <a:pPr/>
              <a:t>3</a:t>
            </a:fld>
            <a:endParaRPr lang="en-US" altLang="zh-CN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noFill/>
          <a:ln/>
        </p:spPr>
        <p:txBody>
          <a:bodyPr/>
          <a:lstStyle/>
          <a:p>
            <a:r>
              <a:rPr lang="en-US" altLang="ja-JP" dirty="0" smtClean="0"/>
              <a:t>Conformance w/ </a:t>
            </a:r>
            <a:r>
              <a:rPr lang="en-US" altLang="ja-JP" dirty="0" err="1" smtClean="0"/>
              <a:t>TGai</a:t>
            </a:r>
            <a:r>
              <a:rPr lang="en-US" altLang="ja-JP" dirty="0" smtClean="0"/>
              <a:t> PAR &amp; 5C </a:t>
            </a:r>
            <a:endParaRPr lang="en-US" dirty="0"/>
          </a:p>
        </p:txBody>
      </p:sp>
      <p:graphicFrame>
        <p:nvGraphicFramePr>
          <p:cNvPr id="10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31640252"/>
              </p:ext>
            </p:extLst>
          </p:nvPr>
        </p:nvGraphicFramePr>
        <p:xfrm>
          <a:off x="685800" y="1905000"/>
          <a:ext cx="7772400" cy="3733801"/>
        </p:xfrm>
        <a:graphic>
          <a:graphicData uri="http://schemas.openxmlformats.org/drawingml/2006/table">
            <a:tbl>
              <a:tblPr/>
              <a:tblGrid>
                <a:gridCol w="5848539"/>
                <a:gridCol w="1923861"/>
              </a:tblGrid>
              <a:tr h="4177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Conformance Question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Response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826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Does the proposal degrade the security offered by Robust Security Network Association (RSNA) already defined in 802.11?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4177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Does the proposal change the MAC SAP interface?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4177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Does the proposal require or introduce a change to the 802.1 architecture?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4177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Does the proposal introduce a change in the channel access mechanism?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4177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Does the proposal introduce a change in the PHY?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10625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Which of the following link set-up phases is addressed by the proposal?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(1) AP Discovery (2) Network Discovery (3) Link (re-)establishment / exchange of security related messages (4) Higher layer aspects, e.g. IP address assignment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 Discovery: Scanning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00128"/>
          </a:xfrm>
        </p:spPr>
        <p:txBody>
          <a:bodyPr>
            <a:normAutofit fontScale="92500" lnSpcReduction="20000"/>
          </a:bodyPr>
          <a:lstStyle/>
          <a:p>
            <a:r>
              <a:rPr lang="en-US" altLang="zh-CN" dirty="0" smtClean="0"/>
              <a:t>2 scanning schemes defined in IEEE :</a:t>
            </a:r>
          </a:p>
          <a:p>
            <a:pPr lvl="1"/>
            <a:r>
              <a:rPr lang="en-US" altLang="zh-CN" dirty="0" smtClean="0"/>
              <a:t>Passive scanning</a:t>
            </a:r>
          </a:p>
          <a:p>
            <a:pPr lvl="2"/>
            <a:r>
              <a:rPr lang="en-US" altLang="zh-CN" dirty="0" smtClean="0"/>
              <a:t>A STA waits until next beacon frame comes.</a:t>
            </a:r>
          </a:p>
          <a:p>
            <a:pPr lvl="2"/>
            <a:r>
              <a:rPr lang="en-US" altLang="zh-CN" dirty="0" smtClean="0"/>
              <a:t>Based on received beacon frame, a STA discovers APs and initiates association.</a:t>
            </a:r>
          </a:p>
          <a:p>
            <a:pPr lvl="2"/>
            <a:r>
              <a:rPr lang="en-US" altLang="zh-CN" dirty="0" smtClean="0"/>
              <a:t>Pros: No additional air channel occupancy for AP discovery.</a:t>
            </a:r>
          </a:p>
          <a:p>
            <a:pPr lvl="2"/>
            <a:r>
              <a:rPr lang="en-US" altLang="zh-CN" dirty="0" smtClean="0"/>
              <a:t>Cons: As beacon frame is broadcasted once in a while (normally in the order of 100msec), it takes more time to discover an AP.</a:t>
            </a:r>
          </a:p>
          <a:p>
            <a:pPr lvl="1"/>
            <a:r>
              <a:rPr lang="en-US" altLang="zh-CN" dirty="0" smtClean="0"/>
              <a:t>Active scanning</a:t>
            </a:r>
          </a:p>
          <a:p>
            <a:pPr lvl="2"/>
            <a:r>
              <a:rPr lang="en-US" altLang="zh-CN" dirty="0" smtClean="0"/>
              <a:t>A STA transmits a Probe Request message including specific SSID that the STA wants to associate.</a:t>
            </a:r>
          </a:p>
          <a:p>
            <a:pPr lvl="2"/>
            <a:r>
              <a:rPr lang="en-US" altLang="zh-CN" dirty="0" smtClean="0"/>
              <a:t>Corresponding APs that receives Probe Request send back Probe Response message including needed  BSS information.</a:t>
            </a:r>
          </a:p>
          <a:p>
            <a:pPr lvl="2"/>
            <a:r>
              <a:rPr lang="en-US" altLang="zh-CN" dirty="0" smtClean="0"/>
              <a:t>Pros: Fast AP discovery available.</a:t>
            </a:r>
          </a:p>
          <a:p>
            <a:pPr lvl="2"/>
            <a:r>
              <a:rPr lang="en-US" altLang="zh-CN" dirty="0" smtClean="0"/>
              <a:t>Cons: additional air channel occupancy required, especially for the case wildcard SSID is included in Probe Request message. (In this case, every AP needs to send back Probe Response message.)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F3492426-BCCD-4D74-9D7D-2414C4E79612}" type="slidenum">
              <a:rPr lang="en-US" altLang="zh-CN" smtClean="0"/>
              <a:pPr/>
              <a:t>4</a:t>
            </a:fld>
            <a:endParaRPr lang="en-US" altLang="zh-CN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 Discovery: Scanning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00128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Improvement on passive scanning schemes [1]</a:t>
            </a:r>
          </a:p>
          <a:p>
            <a:pPr lvl="1"/>
            <a:r>
              <a:rPr lang="en-US" altLang="zh-CN" dirty="0" smtClean="0"/>
              <a:t>Use of FILS beacon</a:t>
            </a:r>
          </a:p>
          <a:p>
            <a:pPr lvl="2"/>
            <a:r>
              <a:rPr lang="en-US" altLang="zh-CN" dirty="0" smtClean="0"/>
              <a:t>Define a very short beacon (FILS beacon) to advertise AP, transmit it much more frequently.</a:t>
            </a:r>
          </a:p>
          <a:p>
            <a:pPr lvl="2"/>
            <a:r>
              <a:rPr lang="en-US" altLang="zh-CN" dirty="0" smtClean="0"/>
              <a:t>FILS beacon only contains several necessary element for discovery.</a:t>
            </a:r>
          </a:p>
          <a:p>
            <a:pPr lvl="2"/>
            <a:r>
              <a:rPr lang="en-US" altLang="zh-CN" dirty="0" smtClean="0"/>
              <a:t>FILS beacon will not replace the traditional beacon frame, it will be sent much more frequently between traditional beacons.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F3492426-BCCD-4D74-9D7D-2414C4E79612}" type="slidenum">
              <a:rPr lang="en-US" altLang="zh-CN" smtClean="0"/>
              <a:pPr/>
              <a:t>5</a:t>
            </a:fld>
            <a:endParaRPr lang="en-US" altLang="zh-CN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Channel Scanning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134672" cy="4400128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There are multiple frequency channels and there may be multiple APs in each frequency channel.</a:t>
            </a:r>
          </a:p>
          <a:p>
            <a:pPr lvl="1"/>
            <a:r>
              <a:rPr lang="en-US" altLang="zh-CN" dirty="0" smtClean="0"/>
              <a:t>Even though FILS/short beacon can reduce inter-beacon time, to scan the short beacon of all APs in all frequency channels takes quite amount of time.</a:t>
            </a:r>
          </a:p>
          <a:p>
            <a:pPr lvl="1"/>
            <a:r>
              <a:rPr lang="en-US" altLang="zh-CN" dirty="0" smtClean="0"/>
              <a:t>If there are N frequency channels, and each AP’s inter-beacon interval is T, the total FILS beacon scanning time can be up to N*T, which can be easily over 100msec.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F3492426-BCCD-4D74-9D7D-2414C4E79612}" type="slidenum">
              <a:rPr lang="en-US" altLang="zh-CN" smtClean="0"/>
              <a:pPr/>
              <a:t>6</a:t>
            </a:fld>
            <a:endParaRPr lang="en-US" altLang="zh-CN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Channel Scanning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134672" cy="1087760"/>
          </a:xfrm>
        </p:spPr>
        <p:txBody>
          <a:bodyPr>
            <a:normAutofit fontScale="92500" lnSpcReduction="10000"/>
          </a:bodyPr>
          <a:lstStyle/>
          <a:p>
            <a:r>
              <a:rPr lang="en-US" altLang="zh-CN" dirty="0" smtClean="0"/>
              <a:t>Example scenario</a:t>
            </a:r>
          </a:p>
          <a:p>
            <a:pPr lvl="1"/>
            <a:r>
              <a:rPr lang="en-US" altLang="zh-CN" dirty="0" smtClean="0"/>
              <a:t>3 frequency channels</a:t>
            </a:r>
          </a:p>
          <a:p>
            <a:pPr lvl="1"/>
            <a:r>
              <a:rPr lang="en-US" altLang="zh-CN" dirty="0" smtClean="0"/>
              <a:t>3 APs in each frequency channel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F3492426-BCCD-4D74-9D7D-2414C4E79612}" type="slidenum">
              <a:rPr lang="en-US" altLang="zh-CN" smtClean="0"/>
              <a:pPr/>
              <a:t>7</a:t>
            </a:fld>
            <a:endParaRPr lang="en-US" altLang="zh-CN"/>
          </a:p>
        </p:txBody>
      </p:sp>
      <p:cxnSp>
        <p:nvCxnSpPr>
          <p:cNvPr id="5" name="Straight Arrow Connector 4"/>
          <p:cNvCxnSpPr/>
          <p:nvPr/>
        </p:nvCxnSpPr>
        <p:spPr bwMode="auto">
          <a:xfrm>
            <a:off x="890332" y="3922230"/>
            <a:ext cx="65532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" name="Straight Arrow Connector 6"/>
          <p:cNvCxnSpPr/>
          <p:nvPr/>
        </p:nvCxnSpPr>
        <p:spPr bwMode="auto">
          <a:xfrm>
            <a:off x="890332" y="4684230"/>
            <a:ext cx="65532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" name="Straight Arrow Connector 7"/>
          <p:cNvCxnSpPr/>
          <p:nvPr/>
        </p:nvCxnSpPr>
        <p:spPr bwMode="auto">
          <a:xfrm>
            <a:off x="890332" y="5522430"/>
            <a:ext cx="66294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7491475" y="3693630"/>
            <a:ext cx="1109599" cy="3939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Freq. </a:t>
            </a:r>
            <a:r>
              <a:rPr lang="en-US" dirty="0" err="1" smtClean="0"/>
              <a:t>ch</a:t>
            </a:r>
            <a:r>
              <a:rPr lang="en-US" dirty="0" smtClean="0"/>
              <a:t>. 1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491475" y="4455630"/>
            <a:ext cx="1079142" cy="3939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Freq. </a:t>
            </a:r>
            <a:r>
              <a:rPr lang="en-US" dirty="0" err="1" smtClean="0"/>
              <a:t>ch</a:t>
            </a:r>
            <a:r>
              <a:rPr lang="en-US" dirty="0" smtClean="0"/>
              <a:t>. 2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519732" y="5315436"/>
            <a:ext cx="1079142" cy="3939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Freq. </a:t>
            </a:r>
            <a:r>
              <a:rPr lang="en-US" dirty="0" err="1" smtClean="0"/>
              <a:t>ch</a:t>
            </a:r>
            <a:r>
              <a:rPr lang="en-US" dirty="0" smtClean="0"/>
              <a:t>. 3</a:t>
            </a:r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 bwMode="auto">
          <a:xfrm flipV="1">
            <a:off x="3100132" y="3358695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 flipV="1">
            <a:off x="5157532" y="3358695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Arrow Connector 13"/>
          <p:cNvCxnSpPr/>
          <p:nvPr/>
        </p:nvCxnSpPr>
        <p:spPr bwMode="auto">
          <a:xfrm>
            <a:off x="3100132" y="3434895"/>
            <a:ext cx="20574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ysDash"/>
            <a:round/>
            <a:headEnd type="arrow" w="sm" len="sm"/>
            <a:tailEnd type="arrow" w="sm" len="sm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3100132" y="3160230"/>
            <a:ext cx="2002471" cy="3508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0" dirty="0" smtClean="0"/>
              <a:t>Inter FILS beacon duration</a:t>
            </a:r>
            <a:endParaRPr lang="en-US" sz="1200" b="0" dirty="0"/>
          </a:p>
        </p:txBody>
      </p:sp>
      <p:grpSp>
        <p:nvGrpSpPr>
          <p:cNvPr id="16" name="Group 15"/>
          <p:cNvGrpSpPr/>
          <p:nvPr/>
        </p:nvGrpSpPr>
        <p:grpSpPr>
          <a:xfrm>
            <a:off x="1042732" y="3541230"/>
            <a:ext cx="6172200" cy="381000"/>
            <a:chOff x="1295400" y="3581400"/>
            <a:chExt cx="6172200" cy="685800"/>
          </a:xfrm>
        </p:grpSpPr>
        <p:cxnSp>
          <p:nvCxnSpPr>
            <p:cNvPr id="17" name="Straight Arrow Connector 16"/>
            <p:cNvCxnSpPr/>
            <p:nvPr/>
          </p:nvCxnSpPr>
          <p:spPr bwMode="auto">
            <a:xfrm flipV="1">
              <a:off x="1295400" y="3581400"/>
              <a:ext cx="0" cy="685800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8" name="Straight Arrow Connector 17"/>
            <p:cNvCxnSpPr/>
            <p:nvPr/>
          </p:nvCxnSpPr>
          <p:spPr bwMode="auto">
            <a:xfrm flipV="1">
              <a:off x="3352800" y="3581400"/>
              <a:ext cx="0" cy="685800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9" name="Straight Arrow Connector 18"/>
            <p:cNvCxnSpPr/>
            <p:nvPr/>
          </p:nvCxnSpPr>
          <p:spPr bwMode="auto">
            <a:xfrm flipV="1">
              <a:off x="5410200" y="3581400"/>
              <a:ext cx="0" cy="685800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0" name="Straight Arrow Connector 19"/>
            <p:cNvCxnSpPr/>
            <p:nvPr/>
          </p:nvCxnSpPr>
          <p:spPr bwMode="auto">
            <a:xfrm flipV="1">
              <a:off x="7467600" y="3581400"/>
              <a:ext cx="0" cy="685800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1" name="Straight Arrow Connector 20"/>
            <p:cNvCxnSpPr/>
            <p:nvPr/>
          </p:nvCxnSpPr>
          <p:spPr bwMode="auto">
            <a:xfrm flipV="1">
              <a:off x="2286000" y="3581400"/>
              <a:ext cx="0" cy="685800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FF33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2" name="Straight Arrow Connector 21"/>
            <p:cNvCxnSpPr/>
            <p:nvPr/>
          </p:nvCxnSpPr>
          <p:spPr bwMode="auto">
            <a:xfrm flipV="1">
              <a:off x="4343400" y="3581400"/>
              <a:ext cx="0" cy="685800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FF33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3" name="Straight Arrow Connector 22"/>
            <p:cNvCxnSpPr/>
            <p:nvPr/>
          </p:nvCxnSpPr>
          <p:spPr bwMode="auto">
            <a:xfrm flipV="1">
              <a:off x="6400800" y="3581400"/>
              <a:ext cx="0" cy="685800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FF33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4" name="Straight Arrow Connector 23"/>
            <p:cNvCxnSpPr/>
            <p:nvPr/>
          </p:nvCxnSpPr>
          <p:spPr bwMode="auto">
            <a:xfrm flipV="1">
              <a:off x="3200400" y="3581400"/>
              <a:ext cx="0" cy="685800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5" name="Straight Arrow Connector 24"/>
            <p:cNvCxnSpPr/>
            <p:nvPr/>
          </p:nvCxnSpPr>
          <p:spPr bwMode="auto">
            <a:xfrm flipV="1">
              <a:off x="5257800" y="3581400"/>
              <a:ext cx="0" cy="685800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6" name="Straight Arrow Connector 25"/>
            <p:cNvCxnSpPr/>
            <p:nvPr/>
          </p:nvCxnSpPr>
          <p:spPr bwMode="auto">
            <a:xfrm flipV="1">
              <a:off x="7315200" y="3581400"/>
              <a:ext cx="0" cy="685800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cxnSp>
        <p:nvCxnSpPr>
          <p:cNvPr id="28" name="Straight Arrow Connector 27"/>
          <p:cNvCxnSpPr/>
          <p:nvPr/>
        </p:nvCxnSpPr>
        <p:spPr bwMode="auto">
          <a:xfrm flipV="1">
            <a:off x="1499932" y="4303230"/>
            <a:ext cx="0" cy="3810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2">
                <a:lumMod val="75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 flipV="1">
            <a:off x="3557332" y="4303230"/>
            <a:ext cx="0" cy="3810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2">
                <a:lumMod val="75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0" name="Straight Arrow Connector 29"/>
          <p:cNvCxnSpPr/>
          <p:nvPr/>
        </p:nvCxnSpPr>
        <p:spPr bwMode="auto">
          <a:xfrm flipV="1">
            <a:off x="5614732" y="4303230"/>
            <a:ext cx="0" cy="3810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2">
                <a:lumMod val="75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1" name="Straight Arrow Connector 30"/>
          <p:cNvCxnSpPr/>
          <p:nvPr/>
        </p:nvCxnSpPr>
        <p:spPr bwMode="auto">
          <a:xfrm flipV="1">
            <a:off x="1880932" y="4303230"/>
            <a:ext cx="0" cy="3810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2" name="Straight Arrow Connector 31"/>
          <p:cNvCxnSpPr/>
          <p:nvPr/>
        </p:nvCxnSpPr>
        <p:spPr bwMode="auto">
          <a:xfrm flipV="1">
            <a:off x="3938332" y="4303230"/>
            <a:ext cx="0" cy="3810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3" name="Straight Arrow Connector 32"/>
          <p:cNvCxnSpPr/>
          <p:nvPr/>
        </p:nvCxnSpPr>
        <p:spPr bwMode="auto">
          <a:xfrm flipV="1">
            <a:off x="5995732" y="4303230"/>
            <a:ext cx="0" cy="3810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4" name="Straight Arrow Connector 33"/>
          <p:cNvCxnSpPr/>
          <p:nvPr/>
        </p:nvCxnSpPr>
        <p:spPr bwMode="auto">
          <a:xfrm flipV="1">
            <a:off x="2871532" y="4303230"/>
            <a:ext cx="0" cy="3810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996633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5" name="Straight Arrow Connector 34"/>
          <p:cNvCxnSpPr/>
          <p:nvPr/>
        </p:nvCxnSpPr>
        <p:spPr bwMode="auto">
          <a:xfrm flipV="1">
            <a:off x="4928932" y="4303230"/>
            <a:ext cx="0" cy="3810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996633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6" name="Straight Arrow Connector 35"/>
          <p:cNvCxnSpPr/>
          <p:nvPr/>
        </p:nvCxnSpPr>
        <p:spPr bwMode="auto">
          <a:xfrm flipV="1">
            <a:off x="6986332" y="4303230"/>
            <a:ext cx="0" cy="3810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996633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7" name="Straight Arrow Connector 36"/>
          <p:cNvCxnSpPr/>
          <p:nvPr/>
        </p:nvCxnSpPr>
        <p:spPr bwMode="auto">
          <a:xfrm flipV="1">
            <a:off x="2795332" y="5141430"/>
            <a:ext cx="0" cy="3810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8" name="Straight Arrow Connector 37"/>
          <p:cNvCxnSpPr/>
          <p:nvPr/>
        </p:nvCxnSpPr>
        <p:spPr bwMode="auto">
          <a:xfrm flipV="1">
            <a:off x="4852732" y="5141430"/>
            <a:ext cx="0" cy="3810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9" name="Straight Arrow Connector 38"/>
          <p:cNvCxnSpPr/>
          <p:nvPr/>
        </p:nvCxnSpPr>
        <p:spPr bwMode="auto">
          <a:xfrm flipV="1">
            <a:off x="6910132" y="5141430"/>
            <a:ext cx="0" cy="3810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0" name="Straight Arrow Connector 39"/>
          <p:cNvCxnSpPr/>
          <p:nvPr/>
        </p:nvCxnSpPr>
        <p:spPr bwMode="auto">
          <a:xfrm flipV="1">
            <a:off x="1094864" y="5141430"/>
            <a:ext cx="0" cy="3810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660066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1" name="Straight Arrow Connector 40"/>
          <p:cNvCxnSpPr/>
          <p:nvPr/>
        </p:nvCxnSpPr>
        <p:spPr bwMode="auto">
          <a:xfrm flipV="1">
            <a:off x="3152264" y="5141430"/>
            <a:ext cx="0" cy="3810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660066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2" name="Straight Arrow Connector 41"/>
          <p:cNvCxnSpPr/>
          <p:nvPr/>
        </p:nvCxnSpPr>
        <p:spPr bwMode="auto">
          <a:xfrm flipV="1">
            <a:off x="5209664" y="5141430"/>
            <a:ext cx="0" cy="3810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660066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3" name="Straight Arrow Connector 42"/>
          <p:cNvCxnSpPr/>
          <p:nvPr/>
        </p:nvCxnSpPr>
        <p:spPr bwMode="auto">
          <a:xfrm flipV="1">
            <a:off x="7267064" y="5141430"/>
            <a:ext cx="0" cy="3810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660066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4" name="Straight Arrow Connector 43"/>
          <p:cNvCxnSpPr/>
          <p:nvPr/>
        </p:nvCxnSpPr>
        <p:spPr bwMode="auto">
          <a:xfrm flipV="1">
            <a:off x="2566732" y="5141430"/>
            <a:ext cx="0" cy="3810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66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5" name="Straight Arrow Connector 44"/>
          <p:cNvCxnSpPr/>
          <p:nvPr/>
        </p:nvCxnSpPr>
        <p:spPr bwMode="auto">
          <a:xfrm flipV="1">
            <a:off x="4624132" y="5141430"/>
            <a:ext cx="0" cy="3810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66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6" name="Straight Arrow Connector 45"/>
          <p:cNvCxnSpPr/>
          <p:nvPr/>
        </p:nvCxnSpPr>
        <p:spPr bwMode="auto">
          <a:xfrm flipV="1">
            <a:off x="6681532" y="5141430"/>
            <a:ext cx="0" cy="3810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66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7" name="TextBox 46"/>
          <p:cNvSpPr txBox="1"/>
          <p:nvPr/>
        </p:nvSpPr>
        <p:spPr>
          <a:xfrm>
            <a:off x="838200" y="3922230"/>
            <a:ext cx="433132" cy="2830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AP1</a:t>
            </a:r>
            <a:endParaRPr lang="en-US" sz="1000" dirty="0"/>
          </a:p>
        </p:txBody>
      </p:sp>
      <p:sp>
        <p:nvSpPr>
          <p:cNvPr id="48" name="TextBox 47"/>
          <p:cNvSpPr txBox="1"/>
          <p:nvPr/>
        </p:nvSpPr>
        <p:spPr>
          <a:xfrm>
            <a:off x="2947732" y="3922230"/>
            <a:ext cx="433132" cy="2830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AP1</a:t>
            </a:r>
            <a:endParaRPr lang="en-US" sz="1000" dirty="0"/>
          </a:p>
        </p:txBody>
      </p:sp>
      <p:sp>
        <p:nvSpPr>
          <p:cNvPr id="49" name="TextBox 48"/>
          <p:cNvSpPr txBox="1"/>
          <p:nvPr/>
        </p:nvSpPr>
        <p:spPr>
          <a:xfrm>
            <a:off x="1828800" y="3922230"/>
            <a:ext cx="433132" cy="2830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AP2</a:t>
            </a:r>
            <a:endParaRPr lang="en-US" sz="1000" dirty="0"/>
          </a:p>
        </p:txBody>
      </p:sp>
      <p:sp>
        <p:nvSpPr>
          <p:cNvPr id="50" name="TextBox 49"/>
          <p:cNvSpPr txBox="1"/>
          <p:nvPr/>
        </p:nvSpPr>
        <p:spPr>
          <a:xfrm>
            <a:off x="3886200" y="3922230"/>
            <a:ext cx="433132" cy="2830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AP2</a:t>
            </a:r>
            <a:endParaRPr lang="en-US" sz="1000" dirty="0"/>
          </a:p>
        </p:txBody>
      </p:sp>
      <p:sp>
        <p:nvSpPr>
          <p:cNvPr id="51" name="TextBox 50"/>
          <p:cNvSpPr txBox="1"/>
          <p:nvPr/>
        </p:nvSpPr>
        <p:spPr>
          <a:xfrm>
            <a:off x="5943600" y="3922230"/>
            <a:ext cx="433132" cy="2830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AP2</a:t>
            </a:r>
            <a:endParaRPr lang="en-US" sz="1000" dirty="0"/>
          </a:p>
        </p:txBody>
      </p:sp>
      <p:sp>
        <p:nvSpPr>
          <p:cNvPr id="52" name="TextBox 51"/>
          <p:cNvSpPr txBox="1"/>
          <p:nvPr/>
        </p:nvSpPr>
        <p:spPr>
          <a:xfrm>
            <a:off x="2642932" y="3922230"/>
            <a:ext cx="433132" cy="2830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AP3</a:t>
            </a:r>
            <a:endParaRPr lang="en-US" sz="1000" dirty="0"/>
          </a:p>
        </p:txBody>
      </p:sp>
      <p:sp>
        <p:nvSpPr>
          <p:cNvPr id="53" name="TextBox 52"/>
          <p:cNvSpPr txBox="1"/>
          <p:nvPr/>
        </p:nvSpPr>
        <p:spPr>
          <a:xfrm>
            <a:off x="5081332" y="3922230"/>
            <a:ext cx="433132" cy="2830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AP1</a:t>
            </a:r>
            <a:endParaRPr lang="en-US" sz="1000" dirty="0"/>
          </a:p>
        </p:txBody>
      </p:sp>
      <p:sp>
        <p:nvSpPr>
          <p:cNvPr id="54" name="TextBox 53"/>
          <p:cNvSpPr txBox="1"/>
          <p:nvPr/>
        </p:nvSpPr>
        <p:spPr>
          <a:xfrm>
            <a:off x="4776532" y="3922230"/>
            <a:ext cx="433132" cy="2830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AP3</a:t>
            </a:r>
            <a:endParaRPr lang="en-US" sz="1000" dirty="0"/>
          </a:p>
        </p:txBody>
      </p:sp>
      <p:sp>
        <p:nvSpPr>
          <p:cNvPr id="55" name="TextBox 54"/>
          <p:cNvSpPr txBox="1"/>
          <p:nvPr/>
        </p:nvSpPr>
        <p:spPr>
          <a:xfrm>
            <a:off x="7086600" y="3922230"/>
            <a:ext cx="433132" cy="2830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AP1</a:t>
            </a:r>
            <a:endParaRPr lang="en-US" sz="1000" dirty="0"/>
          </a:p>
        </p:txBody>
      </p:sp>
      <p:sp>
        <p:nvSpPr>
          <p:cNvPr id="56" name="TextBox 55"/>
          <p:cNvSpPr txBox="1"/>
          <p:nvPr/>
        </p:nvSpPr>
        <p:spPr>
          <a:xfrm>
            <a:off x="6781800" y="3922230"/>
            <a:ext cx="433132" cy="2830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AP3</a:t>
            </a:r>
            <a:endParaRPr lang="en-US" sz="1000" dirty="0"/>
          </a:p>
        </p:txBody>
      </p:sp>
      <p:sp>
        <p:nvSpPr>
          <p:cNvPr id="57" name="TextBox 56"/>
          <p:cNvSpPr txBox="1"/>
          <p:nvPr/>
        </p:nvSpPr>
        <p:spPr>
          <a:xfrm>
            <a:off x="1295400" y="4684230"/>
            <a:ext cx="433132" cy="2830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AP4</a:t>
            </a:r>
            <a:endParaRPr lang="en-US" sz="1000" dirty="0"/>
          </a:p>
        </p:txBody>
      </p:sp>
      <p:sp>
        <p:nvSpPr>
          <p:cNvPr id="58" name="TextBox 57"/>
          <p:cNvSpPr txBox="1"/>
          <p:nvPr/>
        </p:nvSpPr>
        <p:spPr>
          <a:xfrm>
            <a:off x="3352800" y="4684230"/>
            <a:ext cx="433132" cy="2830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AP4</a:t>
            </a:r>
            <a:endParaRPr lang="en-US" sz="1000" dirty="0"/>
          </a:p>
        </p:txBody>
      </p:sp>
      <p:sp>
        <p:nvSpPr>
          <p:cNvPr id="59" name="TextBox 58"/>
          <p:cNvSpPr txBox="1"/>
          <p:nvPr/>
        </p:nvSpPr>
        <p:spPr>
          <a:xfrm>
            <a:off x="5410200" y="4684230"/>
            <a:ext cx="433132" cy="2830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AP4</a:t>
            </a:r>
            <a:endParaRPr lang="en-US" sz="1000" dirty="0"/>
          </a:p>
        </p:txBody>
      </p:sp>
      <p:sp>
        <p:nvSpPr>
          <p:cNvPr id="60" name="TextBox 59"/>
          <p:cNvSpPr txBox="1"/>
          <p:nvPr/>
        </p:nvSpPr>
        <p:spPr>
          <a:xfrm>
            <a:off x="1652332" y="4684230"/>
            <a:ext cx="433132" cy="2830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AP5</a:t>
            </a:r>
            <a:endParaRPr lang="en-US" sz="1000" dirty="0"/>
          </a:p>
        </p:txBody>
      </p:sp>
      <p:sp>
        <p:nvSpPr>
          <p:cNvPr id="61" name="TextBox 60"/>
          <p:cNvSpPr txBox="1"/>
          <p:nvPr/>
        </p:nvSpPr>
        <p:spPr>
          <a:xfrm>
            <a:off x="3709732" y="4684230"/>
            <a:ext cx="433132" cy="2830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AP5</a:t>
            </a:r>
            <a:endParaRPr lang="en-US" sz="1000" dirty="0"/>
          </a:p>
        </p:txBody>
      </p:sp>
      <p:sp>
        <p:nvSpPr>
          <p:cNvPr id="62" name="TextBox 61"/>
          <p:cNvSpPr txBox="1"/>
          <p:nvPr/>
        </p:nvSpPr>
        <p:spPr>
          <a:xfrm>
            <a:off x="5791200" y="4684230"/>
            <a:ext cx="433132" cy="2830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AP5</a:t>
            </a:r>
            <a:endParaRPr lang="en-US" sz="1000" dirty="0"/>
          </a:p>
        </p:txBody>
      </p:sp>
      <p:sp>
        <p:nvSpPr>
          <p:cNvPr id="63" name="TextBox 62"/>
          <p:cNvSpPr txBox="1"/>
          <p:nvPr/>
        </p:nvSpPr>
        <p:spPr>
          <a:xfrm>
            <a:off x="2667000" y="4684230"/>
            <a:ext cx="433132" cy="2830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AP6</a:t>
            </a:r>
            <a:endParaRPr lang="en-US" sz="1000" dirty="0"/>
          </a:p>
        </p:txBody>
      </p:sp>
      <p:sp>
        <p:nvSpPr>
          <p:cNvPr id="64" name="TextBox 63"/>
          <p:cNvSpPr txBox="1"/>
          <p:nvPr/>
        </p:nvSpPr>
        <p:spPr>
          <a:xfrm>
            <a:off x="4724400" y="4684230"/>
            <a:ext cx="433132" cy="2830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AP6</a:t>
            </a:r>
            <a:endParaRPr lang="en-US" sz="1000" dirty="0"/>
          </a:p>
        </p:txBody>
      </p:sp>
      <p:sp>
        <p:nvSpPr>
          <p:cNvPr id="65" name="TextBox 64"/>
          <p:cNvSpPr txBox="1"/>
          <p:nvPr/>
        </p:nvSpPr>
        <p:spPr>
          <a:xfrm>
            <a:off x="6781800" y="4684230"/>
            <a:ext cx="433132" cy="2830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AP6</a:t>
            </a:r>
            <a:endParaRPr lang="en-US" sz="1000" dirty="0"/>
          </a:p>
        </p:txBody>
      </p:sp>
      <p:sp>
        <p:nvSpPr>
          <p:cNvPr id="66" name="TextBox 65"/>
          <p:cNvSpPr txBox="1"/>
          <p:nvPr/>
        </p:nvSpPr>
        <p:spPr>
          <a:xfrm>
            <a:off x="2590800" y="5522430"/>
            <a:ext cx="433132" cy="2830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AP9</a:t>
            </a:r>
            <a:endParaRPr lang="en-US" sz="1000" dirty="0"/>
          </a:p>
        </p:txBody>
      </p:sp>
      <p:sp>
        <p:nvSpPr>
          <p:cNvPr id="67" name="TextBox 66"/>
          <p:cNvSpPr txBox="1"/>
          <p:nvPr/>
        </p:nvSpPr>
        <p:spPr>
          <a:xfrm>
            <a:off x="890332" y="5522430"/>
            <a:ext cx="433132" cy="2830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AP7</a:t>
            </a:r>
            <a:endParaRPr lang="en-US" sz="1000" dirty="0"/>
          </a:p>
        </p:txBody>
      </p:sp>
      <p:sp>
        <p:nvSpPr>
          <p:cNvPr id="68" name="TextBox 67"/>
          <p:cNvSpPr txBox="1"/>
          <p:nvPr/>
        </p:nvSpPr>
        <p:spPr>
          <a:xfrm>
            <a:off x="2947732" y="5522430"/>
            <a:ext cx="433132" cy="2830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AP7</a:t>
            </a:r>
            <a:endParaRPr lang="en-US" sz="1000" dirty="0"/>
          </a:p>
        </p:txBody>
      </p:sp>
      <p:sp>
        <p:nvSpPr>
          <p:cNvPr id="69" name="TextBox 68"/>
          <p:cNvSpPr txBox="1"/>
          <p:nvPr/>
        </p:nvSpPr>
        <p:spPr>
          <a:xfrm>
            <a:off x="5005132" y="5522430"/>
            <a:ext cx="433132" cy="2830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AP7</a:t>
            </a:r>
            <a:endParaRPr lang="en-US" sz="1000" dirty="0"/>
          </a:p>
        </p:txBody>
      </p:sp>
      <p:sp>
        <p:nvSpPr>
          <p:cNvPr id="70" name="TextBox 69"/>
          <p:cNvSpPr txBox="1"/>
          <p:nvPr/>
        </p:nvSpPr>
        <p:spPr>
          <a:xfrm>
            <a:off x="7062532" y="5522430"/>
            <a:ext cx="433132" cy="2830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AP7</a:t>
            </a:r>
            <a:endParaRPr lang="en-US" sz="1000" dirty="0"/>
          </a:p>
        </p:txBody>
      </p:sp>
      <p:sp>
        <p:nvSpPr>
          <p:cNvPr id="71" name="TextBox 70"/>
          <p:cNvSpPr txBox="1"/>
          <p:nvPr/>
        </p:nvSpPr>
        <p:spPr>
          <a:xfrm>
            <a:off x="2261932" y="5522430"/>
            <a:ext cx="433132" cy="2830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AP8</a:t>
            </a:r>
            <a:endParaRPr lang="en-US" sz="1000" dirty="0"/>
          </a:p>
        </p:txBody>
      </p:sp>
      <p:sp>
        <p:nvSpPr>
          <p:cNvPr id="72" name="TextBox 71"/>
          <p:cNvSpPr txBox="1"/>
          <p:nvPr/>
        </p:nvSpPr>
        <p:spPr>
          <a:xfrm>
            <a:off x="4648200" y="5522430"/>
            <a:ext cx="433132" cy="2830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AP9</a:t>
            </a:r>
            <a:endParaRPr lang="en-US" sz="1000" dirty="0"/>
          </a:p>
        </p:txBody>
      </p:sp>
      <p:sp>
        <p:nvSpPr>
          <p:cNvPr id="73" name="TextBox 72"/>
          <p:cNvSpPr txBox="1"/>
          <p:nvPr/>
        </p:nvSpPr>
        <p:spPr>
          <a:xfrm>
            <a:off x="4319332" y="5522430"/>
            <a:ext cx="433132" cy="2830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AP8</a:t>
            </a:r>
            <a:endParaRPr lang="en-US" sz="1000" dirty="0"/>
          </a:p>
        </p:txBody>
      </p:sp>
      <p:sp>
        <p:nvSpPr>
          <p:cNvPr id="74" name="TextBox 73"/>
          <p:cNvSpPr txBox="1"/>
          <p:nvPr/>
        </p:nvSpPr>
        <p:spPr>
          <a:xfrm>
            <a:off x="6744675" y="5522430"/>
            <a:ext cx="433132" cy="2830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AP9</a:t>
            </a:r>
            <a:endParaRPr lang="en-US" sz="1000" dirty="0"/>
          </a:p>
        </p:txBody>
      </p:sp>
      <p:sp>
        <p:nvSpPr>
          <p:cNvPr id="75" name="TextBox 74"/>
          <p:cNvSpPr txBox="1"/>
          <p:nvPr/>
        </p:nvSpPr>
        <p:spPr>
          <a:xfrm>
            <a:off x="6415807" y="5522430"/>
            <a:ext cx="433132" cy="2830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AP8</a:t>
            </a:r>
            <a:endParaRPr lang="en-US" sz="1000" dirty="0"/>
          </a:p>
        </p:txBody>
      </p:sp>
      <p:sp>
        <p:nvSpPr>
          <p:cNvPr id="76" name="Oval 75"/>
          <p:cNvSpPr>
            <a:spLocks noChangeAspect="1"/>
          </p:cNvSpPr>
          <p:nvPr/>
        </p:nvSpPr>
        <p:spPr bwMode="auto">
          <a:xfrm>
            <a:off x="1015084" y="3752841"/>
            <a:ext cx="76200" cy="76200"/>
          </a:xfrm>
          <a:prstGeom prst="ellipse">
            <a:avLst/>
          </a:prstGeom>
          <a:solidFill>
            <a:srgbClr val="FF33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8509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990000"/>
              </a:solidFill>
              <a:effectLst/>
              <a:latin typeface="FrutigerNext LT Light" pitchFamily="34" charset="0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77" name="Oval 76"/>
          <p:cNvSpPr>
            <a:spLocks noChangeAspect="1"/>
          </p:cNvSpPr>
          <p:nvPr/>
        </p:nvSpPr>
        <p:spPr bwMode="auto">
          <a:xfrm>
            <a:off x="2005684" y="3752841"/>
            <a:ext cx="76200" cy="76200"/>
          </a:xfrm>
          <a:prstGeom prst="ellipse">
            <a:avLst/>
          </a:prstGeom>
          <a:solidFill>
            <a:srgbClr val="FF33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8509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990000"/>
              </a:solidFill>
              <a:effectLst/>
              <a:latin typeface="FrutigerNext LT Light" pitchFamily="34" charset="0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78" name="Oval 77"/>
          <p:cNvSpPr>
            <a:spLocks noChangeAspect="1"/>
          </p:cNvSpPr>
          <p:nvPr/>
        </p:nvSpPr>
        <p:spPr bwMode="auto">
          <a:xfrm>
            <a:off x="2920084" y="3752841"/>
            <a:ext cx="76200" cy="76200"/>
          </a:xfrm>
          <a:prstGeom prst="ellipse">
            <a:avLst/>
          </a:prstGeom>
          <a:solidFill>
            <a:srgbClr val="FF33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8509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990000"/>
              </a:solidFill>
              <a:effectLst/>
              <a:latin typeface="FrutigerNext LT Light" pitchFamily="34" charset="0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79" name="Oval 78"/>
          <p:cNvSpPr>
            <a:spLocks noChangeAspect="1"/>
          </p:cNvSpPr>
          <p:nvPr/>
        </p:nvSpPr>
        <p:spPr bwMode="auto">
          <a:xfrm>
            <a:off x="3529684" y="4514841"/>
            <a:ext cx="76200" cy="76200"/>
          </a:xfrm>
          <a:prstGeom prst="ellipse">
            <a:avLst/>
          </a:prstGeom>
          <a:solidFill>
            <a:srgbClr val="FF33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8509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990000"/>
              </a:solidFill>
              <a:effectLst/>
              <a:latin typeface="FrutigerNext LT Light" pitchFamily="34" charset="0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80" name="Oval 79"/>
          <p:cNvSpPr>
            <a:spLocks noChangeAspect="1"/>
          </p:cNvSpPr>
          <p:nvPr/>
        </p:nvSpPr>
        <p:spPr bwMode="auto">
          <a:xfrm>
            <a:off x="3910684" y="4514841"/>
            <a:ext cx="76200" cy="76200"/>
          </a:xfrm>
          <a:prstGeom prst="ellipse">
            <a:avLst/>
          </a:prstGeom>
          <a:solidFill>
            <a:srgbClr val="FF33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8509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990000"/>
              </a:solidFill>
              <a:effectLst/>
              <a:latin typeface="FrutigerNext LT Light" pitchFamily="34" charset="0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81" name="Oval 80"/>
          <p:cNvSpPr>
            <a:spLocks noChangeAspect="1"/>
          </p:cNvSpPr>
          <p:nvPr/>
        </p:nvSpPr>
        <p:spPr bwMode="auto">
          <a:xfrm>
            <a:off x="4901284" y="4514841"/>
            <a:ext cx="76200" cy="76200"/>
          </a:xfrm>
          <a:prstGeom prst="ellipse">
            <a:avLst/>
          </a:prstGeom>
          <a:solidFill>
            <a:srgbClr val="FF33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8509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990000"/>
              </a:solidFill>
              <a:effectLst/>
              <a:latin typeface="FrutigerNext LT Light" pitchFamily="34" charset="0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82" name="Oval 81"/>
          <p:cNvSpPr>
            <a:spLocks noChangeAspect="1"/>
          </p:cNvSpPr>
          <p:nvPr/>
        </p:nvSpPr>
        <p:spPr bwMode="auto">
          <a:xfrm>
            <a:off x="7239416" y="5353041"/>
            <a:ext cx="76200" cy="76200"/>
          </a:xfrm>
          <a:prstGeom prst="ellipse">
            <a:avLst/>
          </a:prstGeom>
          <a:solidFill>
            <a:srgbClr val="FF33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8509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990000"/>
              </a:solidFill>
              <a:effectLst/>
              <a:latin typeface="FrutigerNext LT Light" pitchFamily="34" charset="0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83" name="Oval 82"/>
          <p:cNvSpPr>
            <a:spLocks noChangeAspect="1"/>
          </p:cNvSpPr>
          <p:nvPr/>
        </p:nvSpPr>
        <p:spPr bwMode="auto">
          <a:xfrm>
            <a:off x="6653884" y="5353041"/>
            <a:ext cx="76200" cy="76200"/>
          </a:xfrm>
          <a:prstGeom prst="ellipse">
            <a:avLst/>
          </a:prstGeom>
          <a:solidFill>
            <a:srgbClr val="FF33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8509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990000"/>
              </a:solidFill>
              <a:effectLst/>
              <a:latin typeface="FrutigerNext LT Light" pitchFamily="34" charset="0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84" name="Oval 83"/>
          <p:cNvSpPr>
            <a:spLocks noChangeAspect="1"/>
          </p:cNvSpPr>
          <p:nvPr/>
        </p:nvSpPr>
        <p:spPr bwMode="auto">
          <a:xfrm>
            <a:off x="6882484" y="5353041"/>
            <a:ext cx="76200" cy="76200"/>
          </a:xfrm>
          <a:prstGeom prst="ellipse">
            <a:avLst/>
          </a:prstGeom>
          <a:solidFill>
            <a:srgbClr val="FF33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8509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990000"/>
              </a:solidFill>
              <a:effectLst/>
              <a:latin typeface="FrutigerNext LT Light" pitchFamily="34" charset="0"/>
              <a:ea typeface="Arial Unicode MS" pitchFamily="50" charset="-127"/>
              <a:cs typeface="Arial Unicode MS" pitchFamily="50" charset="-127"/>
            </a:endParaRPr>
          </a:p>
        </p:txBody>
      </p:sp>
      <p:cxnSp>
        <p:nvCxnSpPr>
          <p:cNvPr id="85" name="Straight Arrow Connector 84"/>
          <p:cNvCxnSpPr>
            <a:stCxn id="76" idx="6"/>
            <a:endCxn id="77" idx="2"/>
          </p:cNvCxnSpPr>
          <p:nvPr/>
        </p:nvCxnSpPr>
        <p:spPr bwMode="auto">
          <a:xfrm>
            <a:off x="1091284" y="3790941"/>
            <a:ext cx="914400" cy="0"/>
          </a:xfrm>
          <a:prstGeom prst="straightConnector1">
            <a:avLst/>
          </a:prstGeom>
          <a:solidFill>
            <a:schemeClr val="accent1"/>
          </a:solidFill>
          <a:ln w="15875" cap="flat" cmpd="sng" algn="ctr">
            <a:solidFill>
              <a:srgbClr val="FF3300"/>
            </a:solidFill>
            <a:prstDash val="sysDash"/>
            <a:round/>
            <a:headEnd type="none" w="med" len="med"/>
            <a:tailEnd type="arrow" w="sm" len="sm"/>
          </a:ln>
          <a:effectLst/>
        </p:spPr>
      </p:cxnSp>
      <p:cxnSp>
        <p:nvCxnSpPr>
          <p:cNvPr id="86" name="Straight Arrow Connector 85"/>
          <p:cNvCxnSpPr>
            <a:stCxn id="77" idx="6"/>
            <a:endCxn id="78" idx="2"/>
          </p:cNvCxnSpPr>
          <p:nvPr/>
        </p:nvCxnSpPr>
        <p:spPr bwMode="auto">
          <a:xfrm>
            <a:off x="2081884" y="3790941"/>
            <a:ext cx="838200" cy="0"/>
          </a:xfrm>
          <a:prstGeom prst="straightConnector1">
            <a:avLst/>
          </a:prstGeom>
          <a:solidFill>
            <a:schemeClr val="accent1"/>
          </a:solidFill>
          <a:ln w="15875" cap="flat" cmpd="sng" algn="ctr">
            <a:solidFill>
              <a:srgbClr val="FF3300"/>
            </a:solidFill>
            <a:prstDash val="sysDash"/>
            <a:round/>
            <a:headEnd type="none" w="med" len="med"/>
            <a:tailEnd type="arrow" w="sm" len="sm"/>
          </a:ln>
          <a:effectLst/>
        </p:spPr>
      </p:cxnSp>
      <p:cxnSp>
        <p:nvCxnSpPr>
          <p:cNvPr id="87" name="Straight Arrow Connector 86"/>
          <p:cNvCxnSpPr>
            <a:stCxn id="79" idx="6"/>
            <a:endCxn id="80" idx="2"/>
          </p:cNvCxnSpPr>
          <p:nvPr/>
        </p:nvCxnSpPr>
        <p:spPr bwMode="auto">
          <a:xfrm>
            <a:off x="3605884" y="4552941"/>
            <a:ext cx="304800" cy="0"/>
          </a:xfrm>
          <a:prstGeom prst="straightConnector1">
            <a:avLst/>
          </a:prstGeom>
          <a:solidFill>
            <a:schemeClr val="accent1"/>
          </a:solidFill>
          <a:ln w="15875" cap="flat" cmpd="sng" algn="ctr">
            <a:solidFill>
              <a:srgbClr val="FF3300"/>
            </a:solidFill>
            <a:prstDash val="sysDash"/>
            <a:round/>
            <a:headEnd type="none" w="med" len="med"/>
            <a:tailEnd type="arrow" w="sm" len="sm"/>
          </a:ln>
          <a:effectLst/>
        </p:spPr>
      </p:cxnSp>
      <p:cxnSp>
        <p:nvCxnSpPr>
          <p:cNvPr id="88" name="Straight Arrow Connector 87"/>
          <p:cNvCxnSpPr>
            <a:stCxn id="80" idx="6"/>
            <a:endCxn id="81" idx="2"/>
          </p:cNvCxnSpPr>
          <p:nvPr/>
        </p:nvCxnSpPr>
        <p:spPr bwMode="auto">
          <a:xfrm>
            <a:off x="3986884" y="4552941"/>
            <a:ext cx="914400" cy="0"/>
          </a:xfrm>
          <a:prstGeom prst="straightConnector1">
            <a:avLst/>
          </a:prstGeom>
          <a:solidFill>
            <a:schemeClr val="accent1"/>
          </a:solidFill>
          <a:ln w="15875" cap="flat" cmpd="sng" algn="ctr">
            <a:solidFill>
              <a:srgbClr val="FF3300"/>
            </a:solidFill>
            <a:prstDash val="sysDash"/>
            <a:round/>
            <a:headEnd type="none" w="med" len="med"/>
            <a:tailEnd type="arrow" w="sm" len="sm"/>
          </a:ln>
          <a:effectLst/>
        </p:spPr>
      </p:cxnSp>
      <p:cxnSp>
        <p:nvCxnSpPr>
          <p:cNvPr id="89" name="Straight Arrow Connector 88"/>
          <p:cNvCxnSpPr>
            <a:stCxn id="83" idx="6"/>
            <a:endCxn id="84" idx="2"/>
          </p:cNvCxnSpPr>
          <p:nvPr/>
        </p:nvCxnSpPr>
        <p:spPr bwMode="auto">
          <a:xfrm>
            <a:off x="6730084" y="5391141"/>
            <a:ext cx="152400" cy="0"/>
          </a:xfrm>
          <a:prstGeom prst="straightConnector1">
            <a:avLst/>
          </a:prstGeom>
          <a:solidFill>
            <a:schemeClr val="accent1"/>
          </a:solidFill>
          <a:ln w="15875" cap="flat" cmpd="sng" algn="ctr">
            <a:solidFill>
              <a:srgbClr val="FF3300"/>
            </a:solidFill>
            <a:prstDash val="sysDash"/>
            <a:round/>
            <a:headEnd type="none" w="med" len="med"/>
            <a:tailEnd type="arrow" w="sm" len="sm"/>
          </a:ln>
          <a:effectLst/>
        </p:spPr>
      </p:cxnSp>
      <p:cxnSp>
        <p:nvCxnSpPr>
          <p:cNvPr id="90" name="Straight Arrow Connector 89"/>
          <p:cNvCxnSpPr>
            <a:stCxn id="84" idx="6"/>
            <a:endCxn id="82" idx="2"/>
          </p:cNvCxnSpPr>
          <p:nvPr/>
        </p:nvCxnSpPr>
        <p:spPr bwMode="auto">
          <a:xfrm>
            <a:off x="6958684" y="5391141"/>
            <a:ext cx="280732" cy="0"/>
          </a:xfrm>
          <a:prstGeom prst="straightConnector1">
            <a:avLst/>
          </a:prstGeom>
          <a:solidFill>
            <a:schemeClr val="accent1"/>
          </a:solidFill>
          <a:ln w="15875" cap="flat" cmpd="sng" algn="ctr">
            <a:solidFill>
              <a:srgbClr val="FF3300"/>
            </a:solidFill>
            <a:prstDash val="sysDash"/>
            <a:round/>
            <a:headEnd type="none" w="med" len="med"/>
            <a:tailEnd type="arrow" w="sm" len="sm"/>
          </a:ln>
          <a:effectLst/>
        </p:spPr>
      </p:cxnSp>
      <p:cxnSp>
        <p:nvCxnSpPr>
          <p:cNvPr id="91" name="Elbow Connector 90"/>
          <p:cNvCxnSpPr>
            <a:stCxn id="78" idx="6"/>
            <a:endCxn id="79" idx="2"/>
          </p:cNvCxnSpPr>
          <p:nvPr/>
        </p:nvCxnSpPr>
        <p:spPr bwMode="auto">
          <a:xfrm>
            <a:off x="2996284" y="3790941"/>
            <a:ext cx="533400" cy="76200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5875" cap="flat" cmpd="sng" algn="ctr">
            <a:solidFill>
              <a:srgbClr val="FF3300"/>
            </a:solidFill>
            <a:prstDash val="sysDash"/>
            <a:round/>
            <a:headEnd type="none" w="med" len="med"/>
            <a:tailEnd type="arrow" w="sm" len="sm"/>
          </a:ln>
          <a:effectLst/>
        </p:spPr>
      </p:cxnSp>
      <p:cxnSp>
        <p:nvCxnSpPr>
          <p:cNvPr id="92" name="Elbow Connector 91"/>
          <p:cNvCxnSpPr>
            <a:stCxn id="81" idx="6"/>
            <a:endCxn id="83" idx="2"/>
          </p:cNvCxnSpPr>
          <p:nvPr/>
        </p:nvCxnSpPr>
        <p:spPr bwMode="auto">
          <a:xfrm>
            <a:off x="4977484" y="4552941"/>
            <a:ext cx="1676400" cy="83820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5875" cap="flat" cmpd="sng" algn="ctr">
            <a:solidFill>
              <a:srgbClr val="FF3300"/>
            </a:solidFill>
            <a:prstDash val="sysDash"/>
            <a:round/>
            <a:headEnd type="none" w="med" len="med"/>
            <a:tailEnd type="arrow" w="sm" len="sm"/>
          </a:ln>
          <a:effectLst/>
        </p:spPr>
      </p:cxnSp>
      <p:cxnSp>
        <p:nvCxnSpPr>
          <p:cNvPr id="93" name="Straight Connector 92"/>
          <p:cNvCxnSpPr/>
          <p:nvPr/>
        </p:nvCxnSpPr>
        <p:spPr bwMode="auto">
          <a:xfrm flipV="1">
            <a:off x="914400" y="6132030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4" name="Straight Connector 93"/>
          <p:cNvCxnSpPr/>
          <p:nvPr/>
        </p:nvCxnSpPr>
        <p:spPr bwMode="auto">
          <a:xfrm flipV="1">
            <a:off x="7391400" y="6132030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5" name="Straight Arrow Connector 94"/>
          <p:cNvCxnSpPr/>
          <p:nvPr/>
        </p:nvCxnSpPr>
        <p:spPr bwMode="auto">
          <a:xfrm>
            <a:off x="914400" y="6208230"/>
            <a:ext cx="64770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ysDash"/>
            <a:round/>
            <a:headEnd type="arrow" w="sm" len="sm"/>
            <a:tailEnd type="arrow" w="sm" len="sm"/>
          </a:ln>
          <a:effectLst/>
        </p:spPr>
      </p:cxnSp>
      <p:sp>
        <p:nvSpPr>
          <p:cNvPr id="96" name="TextBox 95"/>
          <p:cNvSpPr txBox="1"/>
          <p:nvPr/>
        </p:nvSpPr>
        <p:spPr>
          <a:xfrm>
            <a:off x="3255329" y="6132030"/>
            <a:ext cx="2882328" cy="3213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</a:rPr>
              <a:t>Total FILS beacon scanning duration</a:t>
            </a:r>
            <a:endParaRPr lang="en-US" sz="1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Proposed Recommendation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8840"/>
            <a:ext cx="8134672" cy="4400128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zh-CN" sz="2200" dirty="0" smtClean="0"/>
              <a:t>In 12/567r1, a passive scanning method is proposed [2].</a:t>
            </a:r>
          </a:p>
          <a:p>
            <a:pPr lvl="1">
              <a:lnSpc>
                <a:spcPct val="90000"/>
              </a:lnSpc>
            </a:pPr>
            <a:r>
              <a:rPr lang="en-US" altLang="zh-CN" sz="1800" dirty="0" smtClean="0"/>
              <a:t>Enables FILS beacon frame transmission time from multiple APs in the same frequency channel to be arranged closely together in time.</a:t>
            </a:r>
          </a:p>
          <a:p>
            <a:pPr lvl="1">
              <a:lnSpc>
                <a:spcPct val="90000"/>
              </a:lnSpc>
            </a:pPr>
            <a:r>
              <a:rPr lang="en-US" altLang="zh-CN" sz="1800" dirty="0" smtClean="0"/>
              <a:t>Scanning of one frequency channel can be done in short time and STAs can switch to other frequency channel.</a:t>
            </a:r>
          </a:p>
          <a:p>
            <a:pPr lvl="1">
              <a:lnSpc>
                <a:spcPct val="90000"/>
              </a:lnSpc>
            </a:pPr>
            <a:r>
              <a:rPr lang="en-US" altLang="zh-CN" sz="1800" dirty="0" smtClean="0"/>
              <a:t>However, the group’s feedback was that it requires coordination among multiple APs, which is not easy to be implemented in real world.</a:t>
            </a:r>
          </a:p>
          <a:p>
            <a:pPr lvl="1">
              <a:lnSpc>
                <a:spcPct val="90000"/>
              </a:lnSpc>
            </a:pPr>
            <a:endParaRPr lang="en-US" altLang="zh-CN" sz="1800" dirty="0" smtClean="0"/>
          </a:p>
          <a:p>
            <a:pPr>
              <a:lnSpc>
                <a:spcPct val="90000"/>
              </a:lnSpc>
            </a:pPr>
            <a:r>
              <a:rPr lang="en-US" altLang="zh-CN" sz="2600" dirty="0" smtClean="0"/>
              <a:t>In this contribution, we modified 12/567r1 to avoid inter-AP coordination issue in reducing multiple frequency channel scanning time.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F3492426-BCCD-4D74-9D7D-2414C4E79612}" type="slidenum">
              <a:rPr lang="en-US" altLang="zh-CN" smtClean="0"/>
              <a:pPr/>
              <a:t>8</a:t>
            </a:fld>
            <a:endParaRPr lang="en-US" altLang="zh-CN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Proposed Recommendation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8840"/>
            <a:ext cx="8134672" cy="4400128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zh-CN" sz="2200" dirty="0" smtClean="0"/>
              <a:t>Proposed features</a:t>
            </a:r>
          </a:p>
          <a:p>
            <a:pPr lvl="1">
              <a:lnSpc>
                <a:spcPct val="90000"/>
              </a:lnSpc>
              <a:buFontTx/>
              <a:buChar char="–"/>
            </a:pPr>
            <a:r>
              <a:rPr lang="en-US" altLang="zh-CN" dirty="0" smtClean="0"/>
              <a:t>Time to next FILS beacon of neighboring APs are indicated in FILS beacon, such that STAs can hop to right frequency channel after finishing scanning of current AP.</a:t>
            </a:r>
          </a:p>
          <a:p>
            <a:pPr>
              <a:lnSpc>
                <a:spcPct val="90000"/>
              </a:lnSpc>
            </a:pPr>
            <a:endParaRPr lang="en-US" altLang="zh-CN" sz="22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F3492426-BCCD-4D74-9D7D-2414C4E79612}" type="slidenum">
              <a:rPr lang="en-US" altLang="zh-CN" smtClean="0"/>
              <a:pPr/>
              <a:t>9</a:t>
            </a:fld>
            <a:endParaRPr lang="en-US" altLang="zh-CN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-6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-65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2412</TotalTime>
  <Words>1191</Words>
  <Application>Microsoft Office PowerPoint</Application>
  <PresentationFormat>On-screen Show (4:3)</PresentationFormat>
  <Paragraphs>223</Paragraphs>
  <Slides>18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802-11-Submission</vt:lpstr>
      <vt:lpstr>Multiple Frequency Channel Scanning</vt:lpstr>
      <vt:lpstr>Abstract</vt:lpstr>
      <vt:lpstr>Conformance w/ TGai PAR &amp; 5C </vt:lpstr>
      <vt:lpstr>AP Discovery: Scanning</vt:lpstr>
      <vt:lpstr>AP Discovery: Scanning</vt:lpstr>
      <vt:lpstr>Multiple Channel Scanning</vt:lpstr>
      <vt:lpstr>Multiple Channel Scanning</vt:lpstr>
      <vt:lpstr>Proposed Recommendation</vt:lpstr>
      <vt:lpstr>Proposed Recommendation</vt:lpstr>
      <vt:lpstr>Proposed Recommendation</vt:lpstr>
      <vt:lpstr>Proposed Recommendation</vt:lpstr>
      <vt:lpstr>Proposed Recommendation</vt:lpstr>
      <vt:lpstr>Benefits</vt:lpstr>
      <vt:lpstr>Straw Poll 1</vt:lpstr>
      <vt:lpstr>Straw Poll 2</vt:lpstr>
      <vt:lpstr>Motion 1</vt:lpstr>
      <vt:lpstr>Motion 2</vt:lpstr>
      <vt:lpstr>References</vt:lpstr>
    </vt:vector>
  </TitlesOfParts>
  <Company>Huawei Technologies Co.,Ltd.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huawei</dc:creator>
  <cp:lastModifiedBy>Yang Yunsong 73640</cp:lastModifiedBy>
  <cp:revision>149</cp:revision>
  <cp:lastPrinted>1998-02-10T13:28:06Z</cp:lastPrinted>
  <dcterms:created xsi:type="dcterms:W3CDTF">2011-11-01T05:42:00Z</dcterms:created>
  <dcterms:modified xsi:type="dcterms:W3CDTF">2012-07-06T23:07:05Z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(4)DsjA61wJS2oQYROklwWlklUOhZq/r06EJNwWpUbfeZ6wx8i6qmoInuoUGfVC3QBFYPBlBUxK_x000d_
5ipyKKZjllKo6Uk2t5H/WzeMqBozHGxABQV30SuH+rNMrgyHnjBUSgafDo6Ne2GgHWjV7Cun_x000d_
GuufqOo6NXjhE/vp3tGMVxemRbo/K2opRIiAq3O3WWSIIuDdgtsP5hBqEv2SCUpBM3SO3v0A_x000d_
RQKHzpSp1SH4AL5OO6</vt:lpwstr>
  </property>
  <property fmtid="{D5CDD505-2E9C-101B-9397-08002B2CF9AE}" pid="3" name="_ms_pID_7253431">
    <vt:lpwstr>EYKO2nVno+d/vIsdssxMAMPSrkdO7fJDfRSd2rbVUlhwTWcL7O7upn_x000d_
kZ/3NUUlyiEgFVm0i04uQrO+ctpQh035VcZkC0eMYaOnuILbjdhXyjo6MSzWxESVERfa2QOt_x000d_
YWN1yU2IWdljstNTlwaW8Ochv1pgPxFSsQWbo8IZXjb2GUaOzKZp2tZVF4tukeygyIBmKSZi_x000d_
Jq9naqUUXEax1XgAydp9SRom7yMKSGZAkYl0</vt:lpwstr>
  </property>
  <property fmtid="{D5CDD505-2E9C-101B-9397-08002B2CF9AE}" pid="4" name="_ms_pID_7253432">
    <vt:lpwstr>AhGqzamVuGdJhQeoo7+D0JqosohapFwhWjO3_x000d_
KtMx1qs8pJv3Dj+weRSMw8Q6M7OcXVUaft/jFzhv1M4f3vGU+OG8h9OkVpEihmNzAceNI3mN_x000d_
WIT5FKjQNrFP2ZuEwhTAkrA0ujbdij4+oumY4ADx+y7QSKNSRH4qu4nfkad6esuvKGN5K2bZ_x000d_
6oQKSWMCyLQMjlLXYfwm99gH1dQ0gCQ2zFhTUl0BLMmfpE5USK8/y9</vt:lpwstr>
  </property>
  <property fmtid="{D5CDD505-2E9C-101B-9397-08002B2CF9AE}" pid="5" name="_ms_pID_7253433">
    <vt:lpwstr>zCZvjaZymm9Npf7HU9_x000d_
BCHVCSkcIEhSvY5iV+6Iw/PHGOM=</vt:lpwstr>
  </property>
  <property fmtid="{D5CDD505-2E9C-101B-9397-08002B2CF9AE}" pid="6" name="sflag">
    <vt:lpwstr>1341532756</vt:lpwstr>
  </property>
</Properties>
</file>