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81" r:id="rId3"/>
    <p:sldId id="271" r:id="rId4"/>
    <p:sldId id="293" r:id="rId5"/>
    <p:sldId id="296" r:id="rId6"/>
    <p:sldId id="294" r:id="rId7"/>
    <p:sldId id="302" r:id="rId8"/>
    <p:sldId id="297" r:id="rId9"/>
    <p:sldId id="316" r:id="rId10"/>
    <p:sldId id="303" r:id="rId11"/>
    <p:sldId id="313" r:id="rId12"/>
    <p:sldId id="304" r:id="rId13"/>
    <p:sldId id="299" r:id="rId14"/>
    <p:sldId id="300" r:id="rId15"/>
    <p:sldId id="305" r:id="rId16"/>
    <p:sldId id="314" r:id="rId17"/>
    <p:sldId id="315" r:id="rId18"/>
    <p:sldId id="29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246" y="-102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5AB8E037-1A75-4EC4-AE6D-300D331DA7A8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15946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4FAE7BC6-ACA7-4F00-A4FE-85277DE77CF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1178996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56AA3176-F1EA-4D66-82F2-CE1FC2834A64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zh-CN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zh-CN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zh-CN"/>
              <a:t>Page </a:t>
            </a:r>
            <a:fld id="{B73F2F51-FCA9-47F2-8567-F7FB02918EE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62BA833-9F10-47F1-B922-860D571906C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453D06B-0392-4754-B2A2-E91944336B6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91E61B2-CF2B-4CC7-BF8B-1A81CD26C96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201" y="6475413"/>
            <a:ext cx="17527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Young </a:t>
            </a:r>
            <a:r>
              <a:rPr lang="en-US" altLang="zh-CN" dirty="0" err="1" smtClean="0"/>
              <a:t>Hoon</a:t>
            </a:r>
            <a:r>
              <a:rPr lang="en-US" altLang="zh-CN" dirty="0" smtClean="0"/>
              <a:t> Kwon, </a:t>
            </a:r>
            <a:r>
              <a:rPr lang="en-US" altLang="zh-CN" dirty="0" err="1" smtClean="0"/>
              <a:t>Huawei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3492426-BCCD-4D74-9D7D-2414C4E7961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744C9AB-E25A-4FE4-B741-396676AD310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CB830D7-064D-4C6A-847C-2C85C27CF7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D9AFAE0B-AFAF-4C3B-A96D-B8A9C27E489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0B94E1F-E6BE-4C42-ACAB-29BFC781243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40E0CBB-CEA7-461A-80C6-1D2FD765199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641EE8B-0E20-42E0-8C40-124C9FC6754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6791202" y="6475413"/>
            <a:ext cx="175272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6B3F46B1-210D-4509-9D86-63C489F2F3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charset="-122"/>
              </a:defRPr>
            </a:lvl1pPr>
          </a:lstStyle>
          <a:p>
            <a:r>
              <a:rPr lang="en-US" altLang="zh-CN"/>
              <a:t>Slide </a:t>
            </a:r>
            <a:fld id="{739F18D2-AD72-4AA9-945B-0B00F3BDF15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zh-CN" sz="1800" b="1" dirty="0">
                <a:ea typeface="宋体" charset="-122"/>
              </a:rPr>
              <a:t>doc.: </a:t>
            </a:r>
            <a:r>
              <a:rPr lang="en-US" altLang="zh-CN" sz="1800" b="1" dirty="0" smtClean="0">
                <a:ea typeface="宋体" charset="-122"/>
              </a:rPr>
              <a:t>IEEE </a:t>
            </a:r>
            <a:r>
              <a:rPr lang="en-US" altLang="zh-CN" sz="1800" b="1" dirty="0" smtClean="0">
                <a:ea typeface="宋体" charset="-122"/>
              </a:rPr>
              <a:t>802.11-12/0790r0</a:t>
            </a:r>
            <a:endParaRPr lang="en-US" altLang="zh-CN" sz="1800" b="1" dirty="0">
              <a:ea typeface="宋体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altLang="zh-CN">
                <a:ea typeface="宋体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298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noAutofit/>
          </a:bodyPr>
          <a:lstStyle/>
          <a:p>
            <a:pPr marL="457200" lvl="4" algn="l"/>
            <a:r>
              <a:rPr lang="en-US" altLang="zh-CN" sz="1800" b="1" dirty="0" smtClean="0">
                <a:ea typeface="宋体" charset="-122"/>
              </a:rPr>
              <a:t>July</a:t>
            </a:r>
            <a:r>
              <a:rPr lang="en-US" altLang="zh-CN" sz="1800" b="1" baseline="0" dirty="0" smtClean="0">
                <a:ea typeface="宋体" charset="-122"/>
              </a:rPr>
              <a:t> 2012</a:t>
            </a:r>
            <a:endParaRPr lang="en-US" altLang="zh-CN" sz="1800" b="1" dirty="0">
              <a:ea typeface="宋体" charset="-122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588224" y="6381328"/>
            <a:ext cx="194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noAutofit/>
          </a:bodyPr>
          <a:lstStyle/>
          <a:p>
            <a:pPr marL="457200" lvl="4" algn="r"/>
            <a:r>
              <a:rPr lang="en-US" altLang="zh-CN" sz="1200" b="0" dirty="0" err="1" smtClean="0">
                <a:ea typeface="宋体" charset="-122"/>
              </a:rPr>
              <a:t>Huawei</a:t>
            </a:r>
            <a:endParaRPr lang="en-US" altLang="zh-CN" sz="1200" b="0" dirty="0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ounghoon.kwo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E541D0B-CF74-4B68-82E3-58F79C6030FD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 smtClean="0">
                <a:ea typeface="宋体" charset="-122"/>
              </a:rPr>
              <a:t>Multiple Frequency Channel Scanning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>
                <a:ea typeface="宋体" charset="-122"/>
              </a:rPr>
              <a:t>Date:</a:t>
            </a:r>
            <a:r>
              <a:rPr lang="en-US" altLang="zh-CN" sz="2000" b="0" dirty="0">
                <a:ea typeface="宋体" charset="-122"/>
              </a:rPr>
              <a:t> </a:t>
            </a:r>
            <a:r>
              <a:rPr lang="en-US" altLang="zh-CN" sz="2000" b="0" dirty="0" smtClean="0">
                <a:ea typeface="宋体" charset="-122"/>
              </a:rPr>
              <a:t>2012-07-06</a:t>
            </a:r>
            <a:endParaRPr lang="en-US" altLang="zh-CN" sz="2000" b="0" dirty="0">
              <a:ea typeface="宋体" charset="-122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sz="2000" b="1">
                <a:ea typeface="宋体" charset="-122"/>
              </a:rPr>
              <a:t>Authors:</a:t>
            </a:r>
            <a:endParaRPr lang="en-US" altLang="zh-CN" sz="2000">
              <a:ea typeface="宋体" charset="-122"/>
            </a:endParaRPr>
          </a:p>
        </p:txBody>
      </p:sp>
      <p:graphicFrame>
        <p:nvGraphicFramePr>
          <p:cNvPr id="9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0439117"/>
              </p:ext>
            </p:extLst>
          </p:nvPr>
        </p:nvGraphicFramePr>
        <p:xfrm>
          <a:off x="609600" y="2362200"/>
          <a:ext cx="8148545" cy="2231390"/>
        </p:xfrm>
        <a:graphic>
          <a:graphicData uri="http://schemas.openxmlformats.org/drawingml/2006/table">
            <a:tbl>
              <a:tblPr/>
              <a:tblGrid>
                <a:gridCol w="1629056"/>
                <a:gridCol w="1505000"/>
                <a:gridCol w="1802082"/>
                <a:gridCol w="1292158"/>
                <a:gridCol w="1920249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Young </a:t>
                      </a: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Hoon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Kwon</a:t>
                      </a: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Co., LTD.</a:t>
                      </a: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10180 Telesis Ct. Ste 165, San Diego, CA 92121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younghoon.kwon@huawei.com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Yunsong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Yang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Zhigang Rong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Standard impact</a:t>
            </a:r>
          </a:p>
          <a:p>
            <a:pPr lvl="1"/>
            <a:r>
              <a:rPr lang="en-US" altLang="zh-CN" dirty="0" smtClean="0"/>
              <a:t>Indication of time to next FILS beacon transmission and corresponding frequency channel in FILS beacon</a:t>
            </a:r>
          </a:p>
          <a:p>
            <a:pPr lvl="1"/>
            <a:r>
              <a:rPr lang="en-US" altLang="zh-CN" dirty="0" smtClean="0"/>
              <a:t>STA’s report on FILS beacon transmission timing information of nearby APs including APs in different frequency channels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Multiple applications for the proposed recommendation</a:t>
            </a:r>
          </a:p>
          <a:p>
            <a:pPr lvl="1"/>
            <a:r>
              <a:rPr lang="en-US" altLang="zh-CN" dirty="0" smtClean="0"/>
              <a:t>AP indicates time to earliest next FILS beacon among all APs in all frequency channels is indicated in FILS beacon</a:t>
            </a:r>
          </a:p>
          <a:p>
            <a:pPr lvl="2"/>
            <a:r>
              <a:rPr lang="en-US" altLang="zh-CN" dirty="0" smtClean="0"/>
              <a:t>STA can hop to corresponding channel right after current FILS </a:t>
            </a:r>
            <a:r>
              <a:rPr lang="en-US" altLang="zh-CN" smtClean="0"/>
              <a:t>beacon.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AP indicates time to next FILS beacon information in its own channel only</a:t>
            </a:r>
          </a:p>
          <a:p>
            <a:pPr lvl="2"/>
            <a:r>
              <a:rPr lang="en-US" altLang="zh-CN" dirty="0" smtClean="0"/>
              <a:t>STA hops to other channel only when there’s quite enough silent period on current channel</a:t>
            </a:r>
          </a:p>
          <a:p>
            <a:pPr lvl="2"/>
            <a:r>
              <a:rPr lang="en-US" altLang="zh-CN" dirty="0" smtClean="0"/>
              <a:t>When a STA hops to other channel, it can figure out the beacon status in that channel with same mechanism.</a:t>
            </a:r>
          </a:p>
          <a:p>
            <a:pPr lvl="2"/>
            <a:r>
              <a:rPr lang="en-US" altLang="zh-CN" dirty="0" smtClean="0"/>
              <a:t>STA can hop back to the original channel at the estimated beacon transmission time of the original channel.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1159768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Example scenario using proposed recommendations:</a:t>
            </a:r>
          </a:p>
          <a:p>
            <a:pPr lvl="1"/>
            <a:r>
              <a:rPr lang="en-US" altLang="zh-CN" dirty="0" smtClean="0"/>
              <a:t>3 frequency channels</a:t>
            </a:r>
          </a:p>
          <a:p>
            <a:pPr lvl="1"/>
            <a:r>
              <a:rPr lang="en-US" altLang="zh-CN" dirty="0" smtClean="0"/>
              <a:t>3 APs in each frequency channel</a:t>
            </a:r>
          </a:p>
          <a:p>
            <a:endParaRPr lang="en-US" altLang="zh-CN" dirty="0" smtClean="0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890332" y="3830960"/>
            <a:ext cx="6553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9" name="Straight Arrow Connector 208"/>
          <p:cNvCxnSpPr/>
          <p:nvPr/>
        </p:nvCxnSpPr>
        <p:spPr bwMode="auto">
          <a:xfrm>
            <a:off x="890332" y="4592960"/>
            <a:ext cx="6553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0" name="Straight Arrow Connector 209"/>
          <p:cNvCxnSpPr/>
          <p:nvPr/>
        </p:nvCxnSpPr>
        <p:spPr bwMode="auto">
          <a:xfrm>
            <a:off x="890332" y="5431160"/>
            <a:ext cx="6629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1" name="TextBox 210"/>
          <p:cNvSpPr txBox="1"/>
          <p:nvPr/>
        </p:nvSpPr>
        <p:spPr>
          <a:xfrm>
            <a:off x="7491475" y="3602360"/>
            <a:ext cx="1109599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212" name="TextBox 211"/>
          <p:cNvSpPr txBox="1"/>
          <p:nvPr/>
        </p:nvSpPr>
        <p:spPr>
          <a:xfrm>
            <a:off x="7491475" y="4364360"/>
            <a:ext cx="1079142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213" name="TextBox 212"/>
          <p:cNvSpPr txBox="1"/>
          <p:nvPr/>
        </p:nvSpPr>
        <p:spPr>
          <a:xfrm>
            <a:off x="7519732" y="5224166"/>
            <a:ext cx="1079142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3</a:t>
            </a:r>
            <a:endParaRPr lang="en-US" dirty="0"/>
          </a:p>
        </p:txBody>
      </p:sp>
      <p:cxnSp>
        <p:nvCxnSpPr>
          <p:cNvPr id="214" name="Straight Connector 213"/>
          <p:cNvCxnSpPr/>
          <p:nvPr/>
        </p:nvCxnSpPr>
        <p:spPr bwMode="auto">
          <a:xfrm flipV="1">
            <a:off x="3100132" y="326742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flipV="1">
            <a:off x="5157532" y="326742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6" name="Straight Arrow Connector 215"/>
          <p:cNvCxnSpPr/>
          <p:nvPr/>
        </p:nvCxnSpPr>
        <p:spPr bwMode="auto">
          <a:xfrm>
            <a:off x="3100132" y="3343625"/>
            <a:ext cx="2057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3100132" y="3068960"/>
            <a:ext cx="2002471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Inter FILS beacon duration</a:t>
            </a:r>
            <a:endParaRPr lang="en-US" sz="1200" b="0" dirty="0"/>
          </a:p>
        </p:txBody>
      </p:sp>
      <p:grpSp>
        <p:nvGrpSpPr>
          <p:cNvPr id="218" name="Group 217"/>
          <p:cNvGrpSpPr/>
          <p:nvPr/>
        </p:nvGrpSpPr>
        <p:grpSpPr>
          <a:xfrm>
            <a:off x="1042732" y="3449960"/>
            <a:ext cx="6172200" cy="381000"/>
            <a:chOff x="1295400" y="3581400"/>
            <a:chExt cx="6172200" cy="685800"/>
          </a:xfrm>
        </p:grpSpPr>
        <p:cxnSp>
          <p:nvCxnSpPr>
            <p:cNvPr id="219" name="Straight Arrow Connector 218"/>
            <p:cNvCxnSpPr/>
            <p:nvPr/>
          </p:nvCxnSpPr>
          <p:spPr bwMode="auto">
            <a:xfrm flipV="1">
              <a:off x="1295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0" name="Straight Arrow Connector 219"/>
            <p:cNvCxnSpPr/>
            <p:nvPr/>
          </p:nvCxnSpPr>
          <p:spPr bwMode="auto">
            <a:xfrm flipV="1">
              <a:off x="3352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1" name="Straight Arrow Connector 220"/>
            <p:cNvCxnSpPr/>
            <p:nvPr/>
          </p:nvCxnSpPr>
          <p:spPr bwMode="auto">
            <a:xfrm flipV="1">
              <a:off x="54102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2" name="Straight Arrow Connector 221"/>
            <p:cNvCxnSpPr/>
            <p:nvPr/>
          </p:nvCxnSpPr>
          <p:spPr bwMode="auto">
            <a:xfrm flipV="1">
              <a:off x="74676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3" name="Straight Arrow Connector 222"/>
            <p:cNvCxnSpPr/>
            <p:nvPr/>
          </p:nvCxnSpPr>
          <p:spPr bwMode="auto">
            <a:xfrm flipV="1">
              <a:off x="22860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4" name="Straight Arrow Connector 223"/>
            <p:cNvCxnSpPr/>
            <p:nvPr/>
          </p:nvCxnSpPr>
          <p:spPr bwMode="auto">
            <a:xfrm flipV="1">
              <a:off x="4343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5" name="Straight Arrow Connector 224"/>
            <p:cNvCxnSpPr/>
            <p:nvPr/>
          </p:nvCxnSpPr>
          <p:spPr bwMode="auto">
            <a:xfrm flipV="1">
              <a:off x="6400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6" name="Straight Arrow Connector 225"/>
            <p:cNvCxnSpPr/>
            <p:nvPr/>
          </p:nvCxnSpPr>
          <p:spPr bwMode="auto">
            <a:xfrm flipV="1">
              <a:off x="3200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7" name="Straight Arrow Connector 226"/>
            <p:cNvCxnSpPr/>
            <p:nvPr/>
          </p:nvCxnSpPr>
          <p:spPr bwMode="auto">
            <a:xfrm flipV="1">
              <a:off x="5257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8" name="Straight Arrow Connector 227"/>
            <p:cNvCxnSpPr/>
            <p:nvPr/>
          </p:nvCxnSpPr>
          <p:spPr bwMode="auto">
            <a:xfrm flipV="1">
              <a:off x="73152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29" name="Straight Arrow Connector 228"/>
          <p:cNvCxnSpPr/>
          <p:nvPr/>
        </p:nvCxnSpPr>
        <p:spPr bwMode="auto">
          <a:xfrm flipV="1">
            <a:off x="14999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V="1">
            <a:off x="35573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1" name="Straight Arrow Connector 230"/>
          <p:cNvCxnSpPr/>
          <p:nvPr/>
        </p:nvCxnSpPr>
        <p:spPr bwMode="auto">
          <a:xfrm flipV="1">
            <a:off x="56147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2" name="Straight Arrow Connector 231"/>
          <p:cNvCxnSpPr/>
          <p:nvPr/>
        </p:nvCxnSpPr>
        <p:spPr bwMode="auto">
          <a:xfrm flipV="1">
            <a:off x="18809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3" name="Straight Arrow Connector 232"/>
          <p:cNvCxnSpPr/>
          <p:nvPr/>
        </p:nvCxnSpPr>
        <p:spPr bwMode="auto">
          <a:xfrm flipV="1">
            <a:off x="39383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" name="Straight Arrow Connector 233"/>
          <p:cNvCxnSpPr/>
          <p:nvPr/>
        </p:nvCxnSpPr>
        <p:spPr bwMode="auto">
          <a:xfrm flipV="1">
            <a:off x="59957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5" name="Straight Arrow Connector 234"/>
          <p:cNvCxnSpPr/>
          <p:nvPr/>
        </p:nvCxnSpPr>
        <p:spPr bwMode="auto">
          <a:xfrm flipV="1">
            <a:off x="28715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6" name="Straight Arrow Connector 235"/>
          <p:cNvCxnSpPr/>
          <p:nvPr/>
        </p:nvCxnSpPr>
        <p:spPr bwMode="auto">
          <a:xfrm flipV="1">
            <a:off x="49289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7" name="Straight Arrow Connector 236"/>
          <p:cNvCxnSpPr/>
          <p:nvPr/>
        </p:nvCxnSpPr>
        <p:spPr bwMode="auto">
          <a:xfrm flipV="1">
            <a:off x="6986332" y="42119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8" name="Straight Arrow Connector 237"/>
          <p:cNvCxnSpPr/>
          <p:nvPr/>
        </p:nvCxnSpPr>
        <p:spPr bwMode="auto">
          <a:xfrm flipV="1">
            <a:off x="26571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9" name="Straight Arrow Connector 238"/>
          <p:cNvCxnSpPr/>
          <p:nvPr/>
        </p:nvCxnSpPr>
        <p:spPr bwMode="auto">
          <a:xfrm flipV="1">
            <a:off x="47145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0" name="Straight Arrow Connector 239"/>
          <p:cNvCxnSpPr/>
          <p:nvPr/>
        </p:nvCxnSpPr>
        <p:spPr bwMode="auto">
          <a:xfrm flipV="1">
            <a:off x="67719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1" name="Straight Arrow Connector 240"/>
          <p:cNvCxnSpPr/>
          <p:nvPr/>
        </p:nvCxnSpPr>
        <p:spPr bwMode="auto">
          <a:xfrm flipV="1">
            <a:off x="1195536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2" name="Straight Arrow Connector 241"/>
          <p:cNvCxnSpPr/>
          <p:nvPr/>
        </p:nvCxnSpPr>
        <p:spPr bwMode="auto">
          <a:xfrm flipV="1">
            <a:off x="3252936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3" name="Straight Arrow Connector 242"/>
          <p:cNvCxnSpPr/>
          <p:nvPr/>
        </p:nvCxnSpPr>
        <p:spPr bwMode="auto">
          <a:xfrm flipV="1">
            <a:off x="5310336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4" name="Straight Arrow Connector 243"/>
          <p:cNvCxnSpPr/>
          <p:nvPr/>
        </p:nvCxnSpPr>
        <p:spPr bwMode="auto">
          <a:xfrm flipV="1">
            <a:off x="7367736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5" name="Straight Arrow Connector 244"/>
          <p:cNvCxnSpPr/>
          <p:nvPr/>
        </p:nvCxnSpPr>
        <p:spPr bwMode="auto">
          <a:xfrm flipV="1">
            <a:off x="24285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6" name="Straight Arrow Connector 245"/>
          <p:cNvCxnSpPr/>
          <p:nvPr/>
        </p:nvCxnSpPr>
        <p:spPr bwMode="auto">
          <a:xfrm flipV="1">
            <a:off x="44859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7" name="Straight Arrow Connector 246"/>
          <p:cNvCxnSpPr/>
          <p:nvPr/>
        </p:nvCxnSpPr>
        <p:spPr bwMode="auto">
          <a:xfrm flipV="1">
            <a:off x="6543328" y="505016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8" name="TextBox 247"/>
          <p:cNvSpPr txBox="1"/>
          <p:nvPr/>
        </p:nvSpPr>
        <p:spPr>
          <a:xfrm>
            <a:off x="8382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49" name="TextBox 248"/>
          <p:cNvSpPr txBox="1"/>
          <p:nvPr/>
        </p:nvSpPr>
        <p:spPr>
          <a:xfrm>
            <a:off x="2947732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50" name="TextBox 249"/>
          <p:cNvSpPr txBox="1"/>
          <p:nvPr/>
        </p:nvSpPr>
        <p:spPr>
          <a:xfrm>
            <a:off x="18288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251" name="TextBox 250"/>
          <p:cNvSpPr txBox="1"/>
          <p:nvPr/>
        </p:nvSpPr>
        <p:spPr>
          <a:xfrm>
            <a:off x="38862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252" name="TextBox 251"/>
          <p:cNvSpPr txBox="1"/>
          <p:nvPr/>
        </p:nvSpPr>
        <p:spPr>
          <a:xfrm>
            <a:off x="59436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253" name="TextBox 252"/>
          <p:cNvSpPr txBox="1"/>
          <p:nvPr/>
        </p:nvSpPr>
        <p:spPr>
          <a:xfrm>
            <a:off x="2642932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254" name="TextBox 253"/>
          <p:cNvSpPr txBox="1"/>
          <p:nvPr/>
        </p:nvSpPr>
        <p:spPr>
          <a:xfrm>
            <a:off x="5081332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55" name="TextBox 254"/>
          <p:cNvSpPr txBox="1"/>
          <p:nvPr/>
        </p:nvSpPr>
        <p:spPr>
          <a:xfrm>
            <a:off x="4776532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256" name="TextBox 255"/>
          <p:cNvSpPr txBox="1"/>
          <p:nvPr/>
        </p:nvSpPr>
        <p:spPr>
          <a:xfrm>
            <a:off x="70866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257" name="TextBox 256"/>
          <p:cNvSpPr txBox="1"/>
          <p:nvPr/>
        </p:nvSpPr>
        <p:spPr>
          <a:xfrm>
            <a:off x="6781800" y="3830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258" name="TextBox 257"/>
          <p:cNvSpPr txBox="1"/>
          <p:nvPr/>
        </p:nvSpPr>
        <p:spPr>
          <a:xfrm>
            <a:off x="12954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259" name="TextBox 258"/>
          <p:cNvSpPr txBox="1"/>
          <p:nvPr/>
        </p:nvSpPr>
        <p:spPr>
          <a:xfrm>
            <a:off x="33528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260" name="TextBox 259"/>
          <p:cNvSpPr txBox="1"/>
          <p:nvPr/>
        </p:nvSpPr>
        <p:spPr>
          <a:xfrm>
            <a:off x="54102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261" name="TextBox 260"/>
          <p:cNvSpPr txBox="1"/>
          <p:nvPr/>
        </p:nvSpPr>
        <p:spPr>
          <a:xfrm>
            <a:off x="1652332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262" name="TextBox 261"/>
          <p:cNvSpPr txBox="1"/>
          <p:nvPr/>
        </p:nvSpPr>
        <p:spPr>
          <a:xfrm>
            <a:off x="3709732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263" name="TextBox 262"/>
          <p:cNvSpPr txBox="1"/>
          <p:nvPr/>
        </p:nvSpPr>
        <p:spPr>
          <a:xfrm>
            <a:off x="57912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264" name="TextBox 263"/>
          <p:cNvSpPr txBox="1"/>
          <p:nvPr/>
        </p:nvSpPr>
        <p:spPr>
          <a:xfrm>
            <a:off x="26670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265" name="TextBox 264"/>
          <p:cNvSpPr txBox="1"/>
          <p:nvPr/>
        </p:nvSpPr>
        <p:spPr>
          <a:xfrm>
            <a:off x="47244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266" name="TextBox 265"/>
          <p:cNvSpPr txBox="1"/>
          <p:nvPr/>
        </p:nvSpPr>
        <p:spPr>
          <a:xfrm>
            <a:off x="6781800" y="45929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267" name="TextBox 266"/>
          <p:cNvSpPr txBox="1"/>
          <p:nvPr/>
        </p:nvSpPr>
        <p:spPr>
          <a:xfrm>
            <a:off x="2452596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268" name="TextBox 267"/>
          <p:cNvSpPr txBox="1"/>
          <p:nvPr/>
        </p:nvSpPr>
        <p:spPr>
          <a:xfrm>
            <a:off x="991004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269" name="TextBox 268"/>
          <p:cNvSpPr txBox="1"/>
          <p:nvPr/>
        </p:nvSpPr>
        <p:spPr>
          <a:xfrm>
            <a:off x="3048404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270" name="TextBox 269"/>
          <p:cNvSpPr txBox="1"/>
          <p:nvPr/>
        </p:nvSpPr>
        <p:spPr>
          <a:xfrm>
            <a:off x="5105804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271" name="TextBox 270"/>
          <p:cNvSpPr txBox="1"/>
          <p:nvPr/>
        </p:nvSpPr>
        <p:spPr>
          <a:xfrm>
            <a:off x="7163204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272" name="TextBox 271"/>
          <p:cNvSpPr txBox="1"/>
          <p:nvPr/>
        </p:nvSpPr>
        <p:spPr>
          <a:xfrm>
            <a:off x="2123728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273" name="TextBox 272"/>
          <p:cNvSpPr txBox="1"/>
          <p:nvPr/>
        </p:nvSpPr>
        <p:spPr>
          <a:xfrm>
            <a:off x="4648200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274" name="TextBox 273"/>
          <p:cNvSpPr txBox="1"/>
          <p:nvPr/>
        </p:nvSpPr>
        <p:spPr>
          <a:xfrm>
            <a:off x="4181128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275" name="TextBox 274"/>
          <p:cNvSpPr txBox="1"/>
          <p:nvPr/>
        </p:nvSpPr>
        <p:spPr>
          <a:xfrm>
            <a:off x="6744675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276" name="TextBox 275"/>
          <p:cNvSpPr txBox="1"/>
          <p:nvPr/>
        </p:nvSpPr>
        <p:spPr>
          <a:xfrm>
            <a:off x="6277603" y="543116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277" name="Oval 276"/>
          <p:cNvSpPr>
            <a:spLocks noChangeAspect="1"/>
          </p:cNvSpPr>
          <p:nvPr/>
        </p:nvSpPr>
        <p:spPr bwMode="auto">
          <a:xfrm>
            <a:off x="1015084" y="366157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78" name="Oval 277"/>
          <p:cNvSpPr>
            <a:spLocks noChangeAspect="1"/>
          </p:cNvSpPr>
          <p:nvPr/>
        </p:nvSpPr>
        <p:spPr bwMode="auto">
          <a:xfrm>
            <a:off x="1164380" y="5225008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79" name="Oval 278"/>
          <p:cNvSpPr>
            <a:spLocks noChangeAspect="1"/>
          </p:cNvSpPr>
          <p:nvPr/>
        </p:nvSpPr>
        <p:spPr bwMode="auto">
          <a:xfrm>
            <a:off x="1456604" y="4427023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0" name="Oval 279"/>
          <p:cNvSpPr>
            <a:spLocks noChangeAspect="1"/>
          </p:cNvSpPr>
          <p:nvPr/>
        </p:nvSpPr>
        <p:spPr bwMode="auto">
          <a:xfrm>
            <a:off x="1849985" y="442357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1" name="Oval 280"/>
          <p:cNvSpPr>
            <a:spLocks noChangeAspect="1"/>
          </p:cNvSpPr>
          <p:nvPr/>
        </p:nvSpPr>
        <p:spPr bwMode="auto">
          <a:xfrm>
            <a:off x="1994001" y="3645024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2" name="Oval 281"/>
          <p:cNvSpPr>
            <a:spLocks noChangeAspect="1"/>
          </p:cNvSpPr>
          <p:nvPr/>
        </p:nvSpPr>
        <p:spPr bwMode="auto">
          <a:xfrm>
            <a:off x="2388516" y="5229200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3" name="Oval 282"/>
          <p:cNvSpPr>
            <a:spLocks noChangeAspect="1"/>
          </p:cNvSpPr>
          <p:nvPr/>
        </p:nvSpPr>
        <p:spPr bwMode="auto">
          <a:xfrm>
            <a:off x="2915816" y="3649787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4" name="Oval 283"/>
          <p:cNvSpPr>
            <a:spLocks noChangeAspect="1"/>
          </p:cNvSpPr>
          <p:nvPr/>
        </p:nvSpPr>
        <p:spPr bwMode="auto">
          <a:xfrm>
            <a:off x="2623021" y="5228430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285" name="Oval 284"/>
          <p:cNvSpPr>
            <a:spLocks noChangeAspect="1"/>
          </p:cNvSpPr>
          <p:nvPr/>
        </p:nvSpPr>
        <p:spPr bwMode="auto">
          <a:xfrm>
            <a:off x="2838482" y="4428157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286" name="Straight Arrow Connector 285"/>
          <p:cNvCxnSpPr>
            <a:stCxn id="277" idx="6"/>
            <a:endCxn id="278" idx="2"/>
          </p:cNvCxnSpPr>
          <p:nvPr/>
        </p:nvCxnSpPr>
        <p:spPr bwMode="auto">
          <a:xfrm>
            <a:off x="1091284" y="3699671"/>
            <a:ext cx="73096" cy="156343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87" name="Straight Arrow Connector 286"/>
          <p:cNvCxnSpPr>
            <a:stCxn id="278" idx="6"/>
            <a:endCxn id="279" idx="2"/>
          </p:cNvCxnSpPr>
          <p:nvPr/>
        </p:nvCxnSpPr>
        <p:spPr bwMode="auto">
          <a:xfrm flipV="1">
            <a:off x="1240580" y="4465123"/>
            <a:ext cx="216024" cy="797985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88" name="Straight Arrow Connector 287"/>
          <p:cNvCxnSpPr>
            <a:stCxn id="280" idx="6"/>
            <a:endCxn id="281" idx="2"/>
          </p:cNvCxnSpPr>
          <p:nvPr/>
        </p:nvCxnSpPr>
        <p:spPr bwMode="auto">
          <a:xfrm flipV="1">
            <a:off x="1926185" y="3683124"/>
            <a:ext cx="67816" cy="778547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89" name="Straight Arrow Connector 288"/>
          <p:cNvCxnSpPr>
            <a:stCxn id="281" idx="6"/>
            <a:endCxn id="282" idx="2"/>
          </p:cNvCxnSpPr>
          <p:nvPr/>
        </p:nvCxnSpPr>
        <p:spPr bwMode="auto">
          <a:xfrm>
            <a:off x="2070201" y="3683124"/>
            <a:ext cx="318315" cy="1584176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90" name="Straight Arrow Connector 289"/>
          <p:cNvCxnSpPr>
            <a:stCxn id="284" idx="6"/>
            <a:endCxn id="285" idx="2"/>
          </p:cNvCxnSpPr>
          <p:nvPr/>
        </p:nvCxnSpPr>
        <p:spPr bwMode="auto">
          <a:xfrm flipV="1">
            <a:off x="2699221" y="4466257"/>
            <a:ext cx="139261" cy="800273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91" name="Straight Arrow Connector 290"/>
          <p:cNvCxnSpPr>
            <a:stCxn id="285" idx="6"/>
            <a:endCxn id="283" idx="2"/>
          </p:cNvCxnSpPr>
          <p:nvPr/>
        </p:nvCxnSpPr>
        <p:spPr bwMode="auto">
          <a:xfrm flipV="1">
            <a:off x="2914682" y="3687887"/>
            <a:ext cx="1134" cy="77837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92" name="Elbow Connector 291"/>
          <p:cNvCxnSpPr>
            <a:stCxn id="279" idx="6"/>
            <a:endCxn id="280" idx="2"/>
          </p:cNvCxnSpPr>
          <p:nvPr/>
        </p:nvCxnSpPr>
        <p:spPr bwMode="auto">
          <a:xfrm flipV="1">
            <a:off x="1532804" y="4461671"/>
            <a:ext cx="317181" cy="345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93" name="Elbow Connector 292"/>
          <p:cNvCxnSpPr>
            <a:stCxn id="282" idx="6"/>
            <a:endCxn id="284" idx="2"/>
          </p:cNvCxnSpPr>
          <p:nvPr/>
        </p:nvCxnSpPr>
        <p:spPr bwMode="auto">
          <a:xfrm flipV="1">
            <a:off x="2464716" y="5266530"/>
            <a:ext cx="158305" cy="77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flipV="1">
            <a:off x="914400" y="604076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5" name="Straight Connector 294"/>
          <p:cNvCxnSpPr/>
          <p:nvPr/>
        </p:nvCxnSpPr>
        <p:spPr bwMode="auto">
          <a:xfrm flipV="1">
            <a:off x="3122314" y="6041482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6" name="Straight Arrow Connector 295"/>
          <p:cNvCxnSpPr/>
          <p:nvPr/>
        </p:nvCxnSpPr>
        <p:spPr bwMode="auto">
          <a:xfrm>
            <a:off x="914400" y="6116960"/>
            <a:ext cx="221744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297" name="TextBox 296"/>
          <p:cNvSpPr txBox="1"/>
          <p:nvPr/>
        </p:nvSpPr>
        <p:spPr>
          <a:xfrm>
            <a:off x="827584" y="6093296"/>
            <a:ext cx="2882328" cy="321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Total FILS beacon scanning duration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298" name="Oval 297"/>
          <p:cNvSpPr>
            <a:spLocks noChangeAspect="1"/>
          </p:cNvSpPr>
          <p:nvPr/>
        </p:nvSpPr>
        <p:spPr bwMode="auto">
          <a:xfrm>
            <a:off x="3068216" y="3649787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299" name="Straight Arrow Connector 298"/>
          <p:cNvCxnSpPr>
            <a:stCxn id="283" idx="6"/>
            <a:endCxn id="298" idx="2"/>
          </p:cNvCxnSpPr>
          <p:nvPr/>
        </p:nvCxnSpPr>
        <p:spPr bwMode="auto">
          <a:xfrm>
            <a:off x="2992016" y="3687887"/>
            <a:ext cx="762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Reduction of passive scanning time</a:t>
            </a:r>
          </a:p>
          <a:p>
            <a:r>
              <a:rPr lang="en-US" altLang="zh-CN" dirty="0" smtClean="0"/>
              <a:t>Reduction of Probe Request/Response packet transmission occurrence</a:t>
            </a:r>
          </a:p>
          <a:p>
            <a:r>
              <a:rPr lang="en-US" altLang="zh-CN" dirty="0" smtClean="0"/>
              <a:t>Reduction of overall AP discovery time</a:t>
            </a:r>
          </a:p>
          <a:p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 you support including information of the FILS beacon transmission time of other BSSs in the contents of the FILS beacon frame?</a:t>
            </a:r>
          </a:p>
          <a:p>
            <a:endParaRPr lang="en-US" altLang="zh-CN" dirty="0" smtClean="0"/>
          </a:p>
          <a:p>
            <a:pPr>
              <a:buNone/>
              <a:defRPr/>
            </a:pPr>
            <a:r>
              <a:rPr lang="en-US" sz="1800" dirty="0" smtClean="0"/>
              <a:t>Yes:</a:t>
            </a:r>
          </a:p>
          <a:p>
            <a:pPr>
              <a:buNone/>
              <a:defRPr/>
            </a:pPr>
            <a:r>
              <a:rPr lang="en-US" sz="1800" dirty="0" smtClean="0"/>
              <a:t>No:</a:t>
            </a:r>
          </a:p>
          <a:p>
            <a:pPr>
              <a:buNone/>
              <a:defRPr/>
            </a:pPr>
            <a:r>
              <a:rPr lang="en-US" sz="1800" dirty="0" smtClean="0"/>
              <a:t>Abstain: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 you agree that STA can report FILS beacon transmission timing information of nearby APs?</a:t>
            </a:r>
          </a:p>
          <a:p>
            <a:pPr lvl="1"/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>
              <a:buNone/>
              <a:defRPr/>
            </a:pPr>
            <a:r>
              <a:rPr lang="en-US" sz="1800" dirty="0" smtClean="0"/>
              <a:t>Yes:</a:t>
            </a:r>
          </a:p>
          <a:p>
            <a:pPr>
              <a:buNone/>
              <a:defRPr/>
            </a:pPr>
            <a:r>
              <a:rPr lang="en-US" sz="1800" dirty="0" smtClean="0"/>
              <a:t>No:</a:t>
            </a:r>
          </a:p>
          <a:p>
            <a:pPr>
              <a:buNone/>
              <a:defRPr/>
            </a:pPr>
            <a:r>
              <a:rPr lang="en-US" sz="1800" dirty="0" smtClean="0"/>
              <a:t>Abstain: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following text to “Section 6.2 Passive scanning” in the </a:t>
            </a:r>
            <a:r>
              <a:rPr lang="en-US" dirty="0" err="1" smtClean="0"/>
              <a:t>TGai</a:t>
            </a:r>
            <a:r>
              <a:rPr lang="en-US" dirty="0" smtClean="0"/>
              <a:t> SFD, 12/0151r8:</a:t>
            </a:r>
          </a:p>
          <a:p>
            <a:pPr>
              <a:buNone/>
            </a:pPr>
            <a:r>
              <a:rPr lang="en-US" b="0" dirty="0" smtClean="0"/>
              <a:t>“</a:t>
            </a:r>
          </a:p>
          <a:p>
            <a:pPr lvl="1"/>
            <a:r>
              <a:rPr lang="en-US" dirty="0" smtClean="0"/>
              <a:t>The FILS beacon frame may include information of the FILS beacon transmission time of other BSSs.”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/>
              <a:t>Seconder</a:t>
            </a:r>
            <a:r>
              <a:rPr lang="en-US" sz="2000" dirty="0" smtClean="0"/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Result    </a:t>
            </a:r>
            <a:r>
              <a:rPr lang="en-US" sz="2000" u="sng" dirty="0" smtClean="0"/>
              <a:t>Yes                 </a:t>
            </a:r>
            <a:r>
              <a:rPr lang="en-US" sz="2000" dirty="0" smtClean="0"/>
              <a:t>      </a:t>
            </a:r>
            <a:r>
              <a:rPr lang="en-US" sz="2000" u="sng" dirty="0" smtClean="0"/>
              <a:t>No                  </a:t>
            </a:r>
            <a:r>
              <a:rPr lang="en-US" sz="2000" dirty="0" smtClean="0"/>
              <a:t>       </a:t>
            </a:r>
            <a:r>
              <a:rPr lang="en-US" sz="2000" u="sng" dirty="0" smtClean="0"/>
              <a:t>Abstain</a:t>
            </a:r>
            <a:r>
              <a:rPr lang="en-US" sz="2000" dirty="0" smtClean="0"/>
              <a:t>___________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the following text to “Section 6.2 Passive scanning” in the </a:t>
            </a:r>
            <a:r>
              <a:rPr lang="en-US" dirty="0" err="1" smtClean="0"/>
              <a:t>TGai</a:t>
            </a:r>
            <a:r>
              <a:rPr lang="en-US" dirty="0" smtClean="0"/>
              <a:t> SFD, 12/0151r8:</a:t>
            </a:r>
          </a:p>
          <a:p>
            <a:pPr>
              <a:buNone/>
            </a:pPr>
            <a:r>
              <a:rPr lang="en-US" b="0" dirty="0" smtClean="0"/>
              <a:t>“</a:t>
            </a:r>
          </a:p>
          <a:p>
            <a:pPr lvl="1"/>
            <a:r>
              <a:rPr lang="en-US" dirty="0" smtClean="0"/>
              <a:t>STA can report FILS beacon transmission timing information of nearby APs.”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/>
              <a:t>Seconder</a:t>
            </a:r>
            <a:r>
              <a:rPr lang="en-US" sz="2000" dirty="0" smtClean="0"/>
              <a:t>: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Result    </a:t>
            </a:r>
            <a:r>
              <a:rPr lang="en-US" sz="2000" u="sng" dirty="0" smtClean="0"/>
              <a:t>Yes                 </a:t>
            </a:r>
            <a:r>
              <a:rPr lang="en-US" sz="2000" dirty="0" smtClean="0"/>
              <a:t>      </a:t>
            </a:r>
            <a:r>
              <a:rPr lang="en-US" sz="2000" u="sng" dirty="0" smtClean="0"/>
              <a:t>No                  </a:t>
            </a:r>
            <a:r>
              <a:rPr lang="en-US" sz="2000" dirty="0" smtClean="0"/>
              <a:t>       </a:t>
            </a:r>
            <a:r>
              <a:rPr lang="en-US" sz="2000" u="sng" dirty="0" smtClean="0"/>
              <a:t>Abstain</a:t>
            </a:r>
            <a:r>
              <a:rPr lang="en-US" sz="2000" dirty="0" smtClean="0"/>
              <a:t>___________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</a:t>
            </a:r>
            <a:r>
              <a:rPr lang="en-US" altLang="zh-CN" dirty="0" smtClean="0"/>
              <a:t>IEEE802.11-12/0042r4, AP discovery with FILS beacon</a:t>
            </a:r>
          </a:p>
          <a:p>
            <a:pPr>
              <a:buNone/>
            </a:pPr>
            <a:r>
              <a:rPr lang="en-US" dirty="0" smtClean="0"/>
              <a:t>[2] IEEE802.11-12/0567r1, Multiple frequency channel scanning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18</a:t>
            </a:fld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>
                <a:ea typeface="宋体" charset="-122"/>
              </a:rPr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This document describes a technical proposal for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. In </a:t>
            </a:r>
            <a:r>
              <a:rPr lang="en-GB" altLang="ja-JP" dirty="0" smtClean="0"/>
              <a:t>this proposal</a:t>
            </a:r>
            <a:r>
              <a:rPr lang="en-US" altLang="ja-JP" dirty="0" smtClean="0"/>
              <a:t> means are provided to speed-up AP/network discovery that reduces network congestion by reducing chance of Probe Request/Response transmission.</a:t>
            </a:r>
          </a:p>
          <a:p>
            <a:pPr>
              <a:buFontTx/>
              <a:buNone/>
            </a:pPr>
            <a:endParaRPr lang="en-US" altLang="zh-CN" dirty="0" smtClean="0">
              <a:ea typeface="宋体" charset="-122"/>
            </a:endParaRPr>
          </a:p>
          <a:p>
            <a:pPr>
              <a:buFontTx/>
              <a:buNone/>
            </a:pPr>
            <a:r>
              <a:rPr lang="en-US" altLang="zh-CN" dirty="0" smtClean="0">
                <a:ea typeface="宋体" charset="-122"/>
              </a:rPr>
              <a:t>Related sections of the SFD </a:t>
            </a:r>
            <a:r>
              <a:rPr lang="en-US" altLang="zh-CN" smtClean="0">
                <a:ea typeface="宋体" charset="-122"/>
              </a:rPr>
              <a:t>(12/0151r8)</a:t>
            </a:r>
            <a:endParaRPr lang="en-US" altLang="zh-CN" dirty="0" smtClean="0">
              <a:ea typeface="宋体" charset="-122"/>
            </a:endParaRPr>
          </a:p>
          <a:p>
            <a:pPr lvl="1"/>
            <a:r>
              <a:rPr lang="en-US" altLang="zh-CN" dirty="0" smtClean="0">
                <a:ea typeface="宋体" charset="-122"/>
              </a:rPr>
              <a:t>6. Fast network discovery</a:t>
            </a:r>
          </a:p>
          <a:p>
            <a:pPr lvl="2"/>
            <a:r>
              <a:rPr lang="en-US" altLang="zh-CN" dirty="0" smtClean="0">
                <a:ea typeface="宋体" charset="-122"/>
              </a:rPr>
              <a:t>6.2 Passive scanning</a:t>
            </a:r>
          </a:p>
          <a:p>
            <a:pPr>
              <a:buFontTx/>
              <a:buNone/>
            </a:pPr>
            <a:endParaRPr lang="en-US" altLang="zh-CN" dirty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C7255C58-EB94-40FB-A2A9-492CCD58C500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  <a:endParaRPr lang="en-US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Discovery: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2 scanning schemes defined in IEEE :</a:t>
            </a:r>
          </a:p>
          <a:p>
            <a:pPr lvl="1"/>
            <a:r>
              <a:rPr lang="en-US" altLang="zh-CN" dirty="0" smtClean="0"/>
              <a:t>Passive scanning</a:t>
            </a:r>
          </a:p>
          <a:p>
            <a:pPr lvl="2"/>
            <a:r>
              <a:rPr lang="en-US" altLang="zh-CN" dirty="0" smtClean="0"/>
              <a:t>A STA waits until next beacon frame comes.</a:t>
            </a:r>
          </a:p>
          <a:p>
            <a:pPr lvl="2"/>
            <a:r>
              <a:rPr lang="en-US" altLang="zh-CN" dirty="0" smtClean="0"/>
              <a:t>Based on received beacon frame, a STA discovers APs and initiates association.</a:t>
            </a:r>
          </a:p>
          <a:p>
            <a:pPr lvl="2"/>
            <a:r>
              <a:rPr lang="en-US" altLang="zh-CN" dirty="0" smtClean="0"/>
              <a:t>Pros: No additional air channel occupancy for AP discovery.</a:t>
            </a:r>
          </a:p>
          <a:p>
            <a:pPr lvl="2"/>
            <a:r>
              <a:rPr lang="en-US" altLang="zh-CN" dirty="0" smtClean="0"/>
              <a:t>Cons: As beacon frame is broadcasted once in a while (normally in the order of 100msec), it takes more time to discover an AP.</a:t>
            </a:r>
          </a:p>
          <a:p>
            <a:pPr lvl="1"/>
            <a:r>
              <a:rPr lang="en-US" altLang="zh-CN" dirty="0" smtClean="0"/>
              <a:t>Active scanning</a:t>
            </a:r>
          </a:p>
          <a:p>
            <a:pPr lvl="2"/>
            <a:r>
              <a:rPr lang="en-US" altLang="zh-CN" dirty="0" smtClean="0"/>
              <a:t>A STA transmits a Probe Request message including specific SSID that the STA wants to associate.</a:t>
            </a:r>
          </a:p>
          <a:p>
            <a:pPr lvl="2"/>
            <a:r>
              <a:rPr lang="en-US" altLang="zh-CN" dirty="0" smtClean="0"/>
              <a:t>Corresponding APs that receives Probe Request send back Probe Response message including needed  BSS information.</a:t>
            </a:r>
          </a:p>
          <a:p>
            <a:pPr lvl="2"/>
            <a:r>
              <a:rPr lang="en-US" altLang="zh-CN" dirty="0" smtClean="0"/>
              <a:t>Pros: Fast AP discovery available.</a:t>
            </a:r>
          </a:p>
          <a:p>
            <a:pPr lvl="2"/>
            <a:r>
              <a:rPr lang="en-US" altLang="zh-CN" dirty="0" smtClean="0"/>
              <a:t>Cons: additional air channel occupancy required, especially for the case wildcard SSID is included in Probe Request message. (In this case, every AP needs to send back Probe Response message.)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Discovery: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Improvement on passive scanning schemes [1]</a:t>
            </a:r>
          </a:p>
          <a:p>
            <a:pPr lvl="1"/>
            <a:r>
              <a:rPr lang="en-US" altLang="zh-CN" dirty="0" smtClean="0"/>
              <a:t>Use of FILS beacon</a:t>
            </a:r>
          </a:p>
          <a:p>
            <a:pPr lvl="2"/>
            <a:r>
              <a:rPr lang="en-US" altLang="zh-CN" dirty="0" smtClean="0"/>
              <a:t>Define a very short beacon (FILS beacon) to advertise AP, transmit it much more frequently.</a:t>
            </a:r>
          </a:p>
          <a:p>
            <a:pPr lvl="2"/>
            <a:r>
              <a:rPr lang="en-US" altLang="zh-CN" dirty="0" smtClean="0"/>
              <a:t>FILS beacon only contains several necessary element for discovery.</a:t>
            </a:r>
          </a:p>
          <a:p>
            <a:pPr lvl="2"/>
            <a:r>
              <a:rPr lang="en-US" altLang="zh-CN" dirty="0" smtClean="0"/>
              <a:t>FILS beacon will not replace the traditional beacon frame, it will be sent much more frequently between traditional beacons.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Channel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There are multiple frequency channels and there may be multiple APs in each frequency channel.</a:t>
            </a:r>
          </a:p>
          <a:p>
            <a:pPr lvl="1"/>
            <a:r>
              <a:rPr lang="en-US" altLang="zh-CN" dirty="0" smtClean="0"/>
              <a:t>Even though FILS/short beacon can reduce inter-beacon time, to scan the short beacon of all APs in all frequency channels takes quite amount of time.</a:t>
            </a:r>
          </a:p>
          <a:p>
            <a:pPr lvl="1"/>
            <a:r>
              <a:rPr lang="en-US" altLang="zh-CN" dirty="0" smtClean="0"/>
              <a:t>If there are N frequency channels, and each AP’s inter-beacon interval is T, the total FILS beacon scanning time can be up to N*T, which can be easily over 100msec.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Channel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108776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Example scenario</a:t>
            </a:r>
          </a:p>
          <a:p>
            <a:pPr lvl="1"/>
            <a:r>
              <a:rPr lang="en-US" altLang="zh-CN" dirty="0" smtClean="0"/>
              <a:t>3 frequency channels</a:t>
            </a:r>
          </a:p>
          <a:p>
            <a:pPr lvl="1"/>
            <a:r>
              <a:rPr lang="en-US" altLang="zh-CN" dirty="0" smtClean="0"/>
              <a:t>3 APs in each frequency 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7</a:t>
            </a:fld>
            <a:endParaRPr lang="en-US" altLang="zh-CN"/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890332" y="3922230"/>
            <a:ext cx="6553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890332" y="4684230"/>
            <a:ext cx="6553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890332" y="5522430"/>
            <a:ext cx="6629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7491475" y="3693630"/>
            <a:ext cx="1109599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91475" y="4455630"/>
            <a:ext cx="1079142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2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519732" y="5315436"/>
            <a:ext cx="1079142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Freq. </a:t>
            </a:r>
            <a:r>
              <a:rPr lang="en-US" dirty="0" err="1" smtClean="0"/>
              <a:t>ch</a:t>
            </a:r>
            <a:r>
              <a:rPr lang="en-US" dirty="0" smtClean="0"/>
              <a:t>. 3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3100132" y="335869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5157532" y="3358695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3100132" y="3434895"/>
            <a:ext cx="2057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100132" y="3160230"/>
            <a:ext cx="2002471" cy="3508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/>
              <a:t>Inter FILS beacon duration</a:t>
            </a:r>
            <a:endParaRPr lang="en-US" sz="1200" b="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042732" y="3541230"/>
            <a:ext cx="6172200" cy="381000"/>
            <a:chOff x="1295400" y="3581400"/>
            <a:chExt cx="6172200" cy="685800"/>
          </a:xfrm>
        </p:grpSpPr>
        <p:cxnSp>
          <p:nvCxnSpPr>
            <p:cNvPr id="17" name="Straight Arrow Connector 16"/>
            <p:cNvCxnSpPr/>
            <p:nvPr/>
          </p:nvCxnSpPr>
          <p:spPr bwMode="auto">
            <a:xfrm flipV="1">
              <a:off x="1295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352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 flipV="1">
              <a:off x="54102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 flipV="1">
              <a:off x="74676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V="1">
              <a:off x="22860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4343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6400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32004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 flipV="1">
              <a:off x="52578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7315200" y="3581400"/>
              <a:ext cx="0" cy="6858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cxnSp>
        <p:nvCxnSpPr>
          <p:cNvPr id="28" name="Straight Arrow Connector 27"/>
          <p:cNvCxnSpPr/>
          <p:nvPr/>
        </p:nvCxnSpPr>
        <p:spPr bwMode="auto">
          <a:xfrm flipV="1">
            <a:off x="14999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5573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56147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18809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 flipV="1">
            <a:off x="39383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V="1">
            <a:off x="59957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flipV="1">
            <a:off x="28715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49289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6986332" y="43032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996633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V="1">
            <a:off x="27953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flipV="1">
            <a:off x="48527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V="1">
            <a:off x="69101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1094864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3152264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5209664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V="1">
            <a:off x="7267064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66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5667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flipV="1">
            <a:off x="46241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V="1">
            <a:off x="6681532" y="5141430"/>
            <a:ext cx="0" cy="381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6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8382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2947732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49" name="TextBox 48"/>
          <p:cNvSpPr txBox="1"/>
          <p:nvPr/>
        </p:nvSpPr>
        <p:spPr>
          <a:xfrm>
            <a:off x="18288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50" name="TextBox 49"/>
          <p:cNvSpPr txBox="1"/>
          <p:nvPr/>
        </p:nvSpPr>
        <p:spPr>
          <a:xfrm>
            <a:off x="38862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51" name="TextBox 50"/>
          <p:cNvSpPr txBox="1"/>
          <p:nvPr/>
        </p:nvSpPr>
        <p:spPr>
          <a:xfrm>
            <a:off x="59436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AP2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2642932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53" name="TextBox 52"/>
          <p:cNvSpPr txBox="1"/>
          <p:nvPr/>
        </p:nvSpPr>
        <p:spPr>
          <a:xfrm>
            <a:off x="5081332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4776532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70866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AP1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6781800" y="3922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AP3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>
            <a:off x="12954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33528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54102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AP4</a:t>
            </a:r>
            <a:endParaRPr lang="en-US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1652332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61" name="TextBox 60"/>
          <p:cNvSpPr txBox="1"/>
          <p:nvPr/>
        </p:nvSpPr>
        <p:spPr>
          <a:xfrm>
            <a:off x="3709732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62" name="TextBox 61"/>
          <p:cNvSpPr txBox="1"/>
          <p:nvPr/>
        </p:nvSpPr>
        <p:spPr>
          <a:xfrm>
            <a:off x="57912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AP5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26670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47244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781800" y="46842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AP6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2590800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8903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29477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50051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70625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AP7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22619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648200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4319332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6744675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AP9</a:t>
            </a:r>
            <a:endParaRPr lang="en-US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6415807" y="5522430"/>
            <a:ext cx="433132" cy="2830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AP8</a:t>
            </a:r>
            <a:endParaRPr lang="en-US" sz="1000" dirty="0"/>
          </a:p>
        </p:txBody>
      </p:sp>
      <p:sp>
        <p:nvSpPr>
          <p:cNvPr id="76" name="Oval 75"/>
          <p:cNvSpPr>
            <a:spLocks noChangeAspect="1"/>
          </p:cNvSpPr>
          <p:nvPr/>
        </p:nvSpPr>
        <p:spPr bwMode="auto">
          <a:xfrm>
            <a:off x="1015084" y="3752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7" name="Oval 76"/>
          <p:cNvSpPr>
            <a:spLocks noChangeAspect="1"/>
          </p:cNvSpPr>
          <p:nvPr/>
        </p:nvSpPr>
        <p:spPr bwMode="auto">
          <a:xfrm>
            <a:off x="2005684" y="3752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8" name="Oval 77"/>
          <p:cNvSpPr>
            <a:spLocks noChangeAspect="1"/>
          </p:cNvSpPr>
          <p:nvPr/>
        </p:nvSpPr>
        <p:spPr bwMode="auto">
          <a:xfrm>
            <a:off x="2920084" y="3752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79" name="Oval 78"/>
          <p:cNvSpPr>
            <a:spLocks noChangeAspect="1"/>
          </p:cNvSpPr>
          <p:nvPr/>
        </p:nvSpPr>
        <p:spPr bwMode="auto">
          <a:xfrm>
            <a:off x="3529684" y="4514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0" name="Oval 79"/>
          <p:cNvSpPr>
            <a:spLocks noChangeAspect="1"/>
          </p:cNvSpPr>
          <p:nvPr/>
        </p:nvSpPr>
        <p:spPr bwMode="auto">
          <a:xfrm>
            <a:off x="3910684" y="4514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1" name="Oval 80"/>
          <p:cNvSpPr>
            <a:spLocks noChangeAspect="1"/>
          </p:cNvSpPr>
          <p:nvPr/>
        </p:nvSpPr>
        <p:spPr bwMode="auto">
          <a:xfrm>
            <a:off x="4901284" y="45148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2" name="Oval 81"/>
          <p:cNvSpPr>
            <a:spLocks noChangeAspect="1"/>
          </p:cNvSpPr>
          <p:nvPr/>
        </p:nvSpPr>
        <p:spPr bwMode="auto">
          <a:xfrm>
            <a:off x="7239416" y="53530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3" name="Oval 82"/>
          <p:cNvSpPr>
            <a:spLocks noChangeAspect="1"/>
          </p:cNvSpPr>
          <p:nvPr/>
        </p:nvSpPr>
        <p:spPr bwMode="auto">
          <a:xfrm>
            <a:off x="6653884" y="53530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84" name="Oval 83"/>
          <p:cNvSpPr>
            <a:spLocks noChangeAspect="1"/>
          </p:cNvSpPr>
          <p:nvPr/>
        </p:nvSpPr>
        <p:spPr bwMode="auto">
          <a:xfrm>
            <a:off x="6882484" y="5353041"/>
            <a:ext cx="76200" cy="76200"/>
          </a:xfrm>
          <a:prstGeom prst="ellipse">
            <a:avLst/>
          </a:prstGeom>
          <a:solidFill>
            <a:srgbClr val="FF33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50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990000"/>
              </a:solidFill>
              <a:effectLst/>
              <a:latin typeface="FrutigerNext LT Light" pitchFamily="34" charset="0"/>
              <a:ea typeface="Arial Unicode MS" pitchFamily="50" charset="-127"/>
              <a:cs typeface="Arial Unicode MS" pitchFamily="50" charset="-127"/>
            </a:endParaRPr>
          </a:p>
        </p:txBody>
      </p:sp>
      <p:cxnSp>
        <p:nvCxnSpPr>
          <p:cNvPr id="85" name="Straight Arrow Connector 84"/>
          <p:cNvCxnSpPr>
            <a:stCxn id="76" idx="6"/>
            <a:endCxn id="77" idx="2"/>
          </p:cNvCxnSpPr>
          <p:nvPr/>
        </p:nvCxnSpPr>
        <p:spPr bwMode="auto">
          <a:xfrm>
            <a:off x="1091284" y="3790941"/>
            <a:ext cx="9144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86" name="Straight Arrow Connector 85"/>
          <p:cNvCxnSpPr>
            <a:stCxn id="77" idx="6"/>
            <a:endCxn id="78" idx="2"/>
          </p:cNvCxnSpPr>
          <p:nvPr/>
        </p:nvCxnSpPr>
        <p:spPr bwMode="auto">
          <a:xfrm>
            <a:off x="2081884" y="3790941"/>
            <a:ext cx="8382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87" name="Straight Arrow Connector 86"/>
          <p:cNvCxnSpPr>
            <a:stCxn id="79" idx="6"/>
            <a:endCxn id="80" idx="2"/>
          </p:cNvCxnSpPr>
          <p:nvPr/>
        </p:nvCxnSpPr>
        <p:spPr bwMode="auto">
          <a:xfrm>
            <a:off x="3605884" y="4552941"/>
            <a:ext cx="3048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88" name="Straight Arrow Connector 87"/>
          <p:cNvCxnSpPr>
            <a:stCxn id="80" idx="6"/>
            <a:endCxn id="81" idx="2"/>
          </p:cNvCxnSpPr>
          <p:nvPr/>
        </p:nvCxnSpPr>
        <p:spPr bwMode="auto">
          <a:xfrm>
            <a:off x="3986884" y="4552941"/>
            <a:ext cx="9144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89" name="Straight Arrow Connector 88"/>
          <p:cNvCxnSpPr>
            <a:stCxn id="83" idx="6"/>
            <a:endCxn id="84" idx="2"/>
          </p:cNvCxnSpPr>
          <p:nvPr/>
        </p:nvCxnSpPr>
        <p:spPr bwMode="auto">
          <a:xfrm>
            <a:off x="6730084" y="5391141"/>
            <a:ext cx="152400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90" name="Straight Arrow Connector 89"/>
          <p:cNvCxnSpPr>
            <a:stCxn id="84" idx="6"/>
            <a:endCxn id="82" idx="2"/>
          </p:cNvCxnSpPr>
          <p:nvPr/>
        </p:nvCxnSpPr>
        <p:spPr bwMode="auto">
          <a:xfrm>
            <a:off x="6958684" y="5391141"/>
            <a:ext cx="280732" cy="0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91" name="Elbow Connector 90"/>
          <p:cNvCxnSpPr>
            <a:stCxn id="78" idx="6"/>
            <a:endCxn id="79" idx="2"/>
          </p:cNvCxnSpPr>
          <p:nvPr/>
        </p:nvCxnSpPr>
        <p:spPr bwMode="auto">
          <a:xfrm>
            <a:off x="2996284" y="3790941"/>
            <a:ext cx="533400" cy="7620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92" name="Elbow Connector 91"/>
          <p:cNvCxnSpPr>
            <a:stCxn id="81" idx="6"/>
            <a:endCxn id="83" idx="2"/>
          </p:cNvCxnSpPr>
          <p:nvPr/>
        </p:nvCxnSpPr>
        <p:spPr bwMode="auto">
          <a:xfrm>
            <a:off x="4977484" y="4552941"/>
            <a:ext cx="167640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5875" cap="flat" cmpd="sng" algn="ctr">
            <a:solidFill>
              <a:srgbClr val="FF3300"/>
            </a:solidFill>
            <a:prstDash val="sysDash"/>
            <a:round/>
            <a:headEnd type="none" w="med" len="med"/>
            <a:tailEnd type="arrow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914400" y="613203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7391400" y="6132030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914400" y="6208230"/>
            <a:ext cx="64770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arrow" w="sm" len="sm"/>
            <a:tailEnd type="arrow" w="sm" len="sm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3255329" y="6132030"/>
            <a:ext cx="2882328" cy="321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Total FILS beacon scanning duration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8134672" cy="44001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2200" dirty="0" smtClean="0"/>
              <a:t>In 12/567r1, a passive scanning method is proposed [2].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/>
              <a:t>Enables FILS beacon frame transmission time from multiple APs in the same frequency channel to be arranged closely together in time.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/>
              <a:t>Scanning of one frequency channel can be done in short time and STAs can switch to other frequency channel.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 smtClean="0"/>
              <a:t>However, the group’s feedback was that it requires coordination among multiple APs, which is not easy to be implemented in real world.</a:t>
            </a:r>
          </a:p>
          <a:p>
            <a:pPr lvl="1">
              <a:lnSpc>
                <a:spcPct val="90000"/>
              </a:lnSpc>
            </a:pPr>
            <a:endParaRPr lang="en-US" altLang="zh-CN" sz="1800" dirty="0" smtClean="0"/>
          </a:p>
          <a:p>
            <a:pPr>
              <a:lnSpc>
                <a:spcPct val="90000"/>
              </a:lnSpc>
            </a:pPr>
            <a:r>
              <a:rPr lang="en-US" altLang="zh-CN" sz="2600" dirty="0" smtClean="0"/>
              <a:t>In this contribution, we modified 12/567r1 to avoid inter-AP coordination issue in reducing multiple frequency channel scanning time.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8</a:t>
            </a:fld>
            <a:endParaRPr lang="en-US" alt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8134672" cy="440012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2200" dirty="0" smtClean="0"/>
              <a:t>Proposed features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altLang="zh-CN" dirty="0" smtClean="0"/>
              <a:t>Time to next FILS beacon of neighboring APs are indicated in FILS beacon, such that STAs can hop to right frequency channel after finishing scanning of current AP.</a:t>
            </a:r>
          </a:p>
          <a:p>
            <a:pPr>
              <a:lnSpc>
                <a:spcPct val="90000"/>
              </a:lnSpc>
            </a:pPr>
            <a:endParaRPr lang="en-US" altLang="zh-CN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2412</TotalTime>
  <Words>1191</Words>
  <Application>Microsoft Office PowerPoint</Application>
  <PresentationFormat>On-screen Show (4:3)</PresentationFormat>
  <Paragraphs>223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802-11-Submission</vt:lpstr>
      <vt:lpstr>Multiple Frequency Channel Scanning</vt:lpstr>
      <vt:lpstr>Abstract</vt:lpstr>
      <vt:lpstr>Conformance w/ TGai PAR &amp; 5C </vt:lpstr>
      <vt:lpstr>AP Discovery: Scanning</vt:lpstr>
      <vt:lpstr>AP Discovery: Scanning</vt:lpstr>
      <vt:lpstr>Multiple Channel Scanning</vt:lpstr>
      <vt:lpstr>Multiple Channel Scanning</vt:lpstr>
      <vt:lpstr>Proposed Recommendation</vt:lpstr>
      <vt:lpstr>Proposed Recommendation</vt:lpstr>
      <vt:lpstr>Proposed Recommendation</vt:lpstr>
      <vt:lpstr>Proposed Recommendation</vt:lpstr>
      <vt:lpstr>Proposed Recommendation</vt:lpstr>
      <vt:lpstr>Benefits</vt:lpstr>
      <vt:lpstr>Straw Poll 1</vt:lpstr>
      <vt:lpstr>Straw Poll 2</vt:lpstr>
      <vt:lpstr>Motion 1</vt:lpstr>
      <vt:lpstr>Motion 2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huawei</dc:creator>
  <cp:lastModifiedBy>Yang Yunsong 73640</cp:lastModifiedBy>
  <cp:revision>149</cp:revision>
  <cp:lastPrinted>1998-02-10T13:28:06Z</cp:lastPrinted>
  <dcterms:created xsi:type="dcterms:W3CDTF">2011-11-01T05:42:00Z</dcterms:created>
  <dcterms:modified xsi:type="dcterms:W3CDTF">2012-07-06T23:07:05Z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(4)DsjA61wJS2oQYROklwWlklUOhZq/r06EJNwWpUbfeZ6wx8i6qmoInuoUGfVC3QBFYPBlBUxK_x000d_
5ipyKKZjllKo6Uk2t5H/WzeMqBozHGxABQV30SuH+rNMrgyHnjBUSgafDo6Ne2GgHWjV7Cun_x000d_
GuufqOo6NXjhE/vp3tGMVxemRbo/K2opRIiAq3O3WWSIIuDdgtsP5hBqEv2SCUpBM3SO3v0A_x000d_
RQKHzpSp1SH4AL5OO6</vt:lpwstr>
  </property>
  <property fmtid="{D5CDD505-2E9C-101B-9397-08002B2CF9AE}" pid="3" name="_ms_pID_7253431">
    <vt:lpwstr>EYKO2nVno+d/vIsdssxMAMPSrkdO7fJDfRSd2rbVUlhwTWcL7O7upn_x000d_
kZ/3NUUlyiEgFVm0i04uQrO+ctpQh035VcZkC0eMYaOnuILbjdhXyjo6MSzWxESVERfa2QOt_x000d_
YWN1yU2IWdljstNTlwaW8Ochv1pgPxFSsQWbo8IZXjb2GUaOzKZp2tZVF4tukeygyIBmKSZi_x000d_
Jq9naqUUXEax1XgAydp9SRom7yMKSGZAkYl0</vt:lpwstr>
  </property>
  <property fmtid="{D5CDD505-2E9C-101B-9397-08002B2CF9AE}" pid="4" name="_ms_pID_7253432">
    <vt:lpwstr>AhGqzamVuGdJhQeoo7+D0JqosohapFwhWjO3_x000d_
KtMx1qs8pJv3Dj+weRSMw8Q6M7OcXVUaft/jFzhv1M4f3vGU+OG8h9OkVpEihmNzAceNI3mN_x000d_
WIT5FKjQNrFP2ZuEwhTAkrA0ujbdij4+oumY4ADx+y7QSKNSRH4qu4nfkad6esuvKGN5K2bZ_x000d_
6oQKSWMCyLQMjlLXYfwm99gH1dQ0gCQ2zFhTUl0BLMmfpE5USK8/y9</vt:lpwstr>
  </property>
  <property fmtid="{D5CDD505-2E9C-101B-9397-08002B2CF9AE}" pid="5" name="_ms_pID_7253433">
    <vt:lpwstr>zCZvjaZymm9Npf7HU9_x000d_
BCHVCSkcIEhSvY5iV+6Iw/PHGOM=</vt:lpwstr>
  </property>
  <property fmtid="{D5CDD505-2E9C-101B-9397-08002B2CF9AE}" pid="6" name="sflag">
    <vt:lpwstr>1341532756</vt:lpwstr>
  </property>
</Properties>
</file>