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vml" ContentType="application/vnd.openxmlformats-officedocument.vmlDrawing"/>
  <Default Extension="doc" ContentType="application/msword"/>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2"/>
  </p:notesMasterIdLst>
  <p:handoutMasterIdLst>
    <p:handoutMasterId r:id="rId13"/>
  </p:handoutMasterIdLst>
  <p:sldIdLst>
    <p:sldId id="331" r:id="rId2"/>
    <p:sldId id="332" r:id="rId3"/>
    <p:sldId id="344" r:id="rId4"/>
    <p:sldId id="343" r:id="rId5"/>
    <p:sldId id="334" r:id="rId6"/>
    <p:sldId id="345" r:id="rId7"/>
    <p:sldId id="346" r:id="rId8"/>
    <p:sldId id="347" r:id="rId9"/>
    <p:sldId id="350" r:id="rId10"/>
    <p:sldId id="349" r:id="rId11"/>
  </p:sldIdLst>
  <p:sldSz cx="9144000" cy="6858000" type="screen4x3"/>
  <p:notesSz cx="6794500" cy="9931400"/>
  <p:defaultTextStyle>
    <a:defPPr>
      <a:defRPr lang="en-GB"/>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3300"/>
  </p:clrMru>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398" autoAdjust="0"/>
    <p:restoredTop sz="94660"/>
  </p:normalViewPr>
  <p:slideViewPr>
    <p:cSldViewPr>
      <p:cViewPr varScale="1">
        <p:scale>
          <a:sx n="93" d="100"/>
          <a:sy n="93" d="100"/>
        </p:scale>
        <p:origin x="-954" y="-96"/>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p:cViewPr>
        <p:scale>
          <a:sx n="100" d="100"/>
          <a:sy n="100" d="100"/>
        </p:scale>
        <p:origin x="-2604" y="294"/>
      </p:cViewPr>
      <p:guideLst>
        <p:guide orient="horz" pos="2312"/>
        <p:guide pos="2822"/>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470525" y="204788"/>
            <a:ext cx="641350"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smtClean="0">
                <a:cs typeface="+mn-cs"/>
              </a:defRPr>
            </a:lvl1pPr>
          </a:lstStyle>
          <a:p>
            <a:pPr>
              <a:defRPr/>
            </a:pPr>
            <a:r>
              <a:rPr lang="en-GB"/>
              <a:t>doc.: IEEE 802.11-12/775r0</a:t>
            </a:r>
            <a:endParaRPr lang="en-GB"/>
          </a:p>
        </p:txBody>
      </p:sp>
      <p:sp>
        <p:nvSpPr>
          <p:cNvPr id="3075" name="Rectangle 3"/>
          <p:cNvSpPr>
            <a:spLocks noGrp="1" noChangeArrowheads="1"/>
          </p:cNvSpPr>
          <p:nvPr>
            <p:ph type="dt" sz="quarter" idx="1"/>
          </p:nvPr>
        </p:nvSpPr>
        <p:spPr bwMode="auto">
          <a:xfrm>
            <a:off x="682625" y="204788"/>
            <a:ext cx="827088" cy="214312"/>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2012</a:t>
            </a:r>
            <a:endParaRPr lang="en-GB"/>
          </a:p>
        </p:txBody>
      </p:sp>
      <p:sp>
        <p:nvSpPr>
          <p:cNvPr id="3076" name="Rectangle 4"/>
          <p:cNvSpPr>
            <a:spLocks noGrp="1" noChangeArrowheads="1"/>
          </p:cNvSpPr>
          <p:nvPr>
            <p:ph type="ftr" sz="quarter" idx="2"/>
          </p:nvPr>
        </p:nvSpPr>
        <p:spPr bwMode="auto">
          <a:xfrm>
            <a:off x="4333875" y="9612313"/>
            <a:ext cx="1855788"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Steve Grau, Juniper Networks</a:t>
            </a:r>
          </a:p>
        </p:txBody>
      </p:sp>
      <p:sp>
        <p:nvSpPr>
          <p:cNvPr id="3077" name="Rectangle 5"/>
          <p:cNvSpPr>
            <a:spLocks noGrp="1" noChangeArrowheads="1"/>
          </p:cNvSpPr>
          <p:nvPr>
            <p:ph type="sldNum" sz="quarter" idx="3"/>
          </p:nvPr>
        </p:nvSpPr>
        <p:spPr bwMode="auto">
          <a:xfrm>
            <a:off x="3067050" y="9612313"/>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GB"/>
              <a:t>Page </a:t>
            </a:r>
            <a:fld id="{36364E7F-BBCC-4990-AF56-7CDDA11BCE54}" type="slidenum">
              <a:rPr lang="en-GB"/>
              <a:pPr>
                <a:defRPr/>
              </a:pPr>
              <a:t>‹#›</a:t>
            </a:fld>
            <a:endParaRPr lang="en-GB"/>
          </a:p>
        </p:txBody>
      </p:sp>
      <p:sp>
        <p:nvSpPr>
          <p:cNvPr id="3078" name="Line 6"/>
          <p:cNvSpPr>
            <a:spLocks noChangeShapeType="1"/>
          </p:cNvSpPr>
          <p:nvPr/>
        </p:nvSpPr>
        <p:spPr bwMode="auto">
          <a:xfrm>
            <a:off x="681038" y="415925"/>
            <a:ext cx="54324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GB">
              <a:cs typeface="+mn-cs"/>
            </a:endParaRPr>
          </a:p>
        </p:txBody>
      </p:sp>
      <p:sp>
        <p:nvSpPr>
          <p:cNvPr id="3079" name="Rectangle 7"/>
          <p:cNvSpPr>
            <a:spLocks noChangeArrowheads="1"/>
          </p:cNvSpPr>
          <p:nvPr/>
        </p:nvSpPr>
        <p:spPr bwMode="auto">
          <a:xfrm>
            <a:off x="681038" y="9612313"/>
            <a:ext cx="711200" cy="182562"/>
          </a:xfrm>
          <a:prstGeom prst="rect">
            <a:avLst/>
          </a:prstGeom>
          <a:noFill/>
          <a:ln w="9525">
            <a:noFill/>
            <a:miter lim="800000"/>
            <a:headEnd/>
            <a:tailEnd/>
          </a:ln>
          <a:effectLst/>
        </p:spPr>
        <p:txBody>
          <a:bodyPr wrap="none" lIns="0" tIns="0" rIns="0" bIns="0">
            <a:spAutoFit/>
          </a:bodyPr>
          <a:lstStyle/>
          <a:p>
            <a:pPr defTabSz="933450" eaLnBrk="0" hangingPunct="0">
              <a:defRPr/>
            </a:pPr>
            <a:r>
              <a:rPr lang="en-GB">
                <a:cs typeface="+mn-cs"/>
              </a:rPr>
              <a:t>Submission</a:t>
            </a:r>
          </a:p>
        </p:txBody>
      </p:sp>
      <p:sp>
        <p:nvSpPr>
          <p:cNvPr id="3080" name="Line 8"/>
          <p:cNvSpPr>
            <a:spLocks noChangeShapeType="1"/>
          </p:cNvSpPr>
          <p:nvPr/>
        </p:nvSpPr>
        <p:spPr bwMode="auto">
          <a:xfrm>
            <a:off x="681038" y="9599613"/>
            <a:ext cx="5583237"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GB">
              <a:cs typeface="+mn-cs"/>
            </a:endParaRPr>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13388" y="120650"/>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smtClean="0">
                <a:cs typeface="+mn-cs"/>
              </a:defRPr>
            </a:lvl1pPr>
          </a:lstStyle>
          <a:p>
            <a:pPr>
              <a:defRPr/>
            </a:pPr>
            <a:r>
              <a:rPr lang="en-GB"/>
              <a:t>doc.: IEEE 802.11-12/775r0</a:t>
            </a:r>
            <a:endParaRPr lang="en-GB"/>
          </a:p>
        </p:txBody>
      </p:sp>
      <p:sp>
        <p:nvSpPr>
          <p:cNvPr id="2051" name="Rectangle 3"/>
          <p:cNvSpPr>
            <a:spLocks noGrp="1" noChangeArrowheads="1"/>
          </p:cNvSpPr>
          <p:nvPr>
            <p:ph type="dt" idx="1"/>
          </p:nvPr>
        </p:nvSpPr>
        <p:spPr bwMode="auto">
          <a:xfrm>
            <a:off x="641350" y="120650"/>
            <a:ext cx="8270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2012</a:t>
            </a:r>
            <a:endParaRPr lang="en-GB"/>
          </a:p>
        </p:txBody>
      </p:sp>
      <p:sp>
        <p:nvSpPr>
          <p:cNvPr id="11268" name="Rectangle 4"/>
          <p:cNvSpPr>
            <a:spLocks noGrp="1" noRot="1" noChangeAspect="1" noChangeArrowheads="1" noTextEdit="1"/>
          </p:cNvSpPr>
          <p:nvPr>
            <p:ph type="sldImg" idx="2"/>
          </p:nvPr>
        </p:nvSpPr>
        <p:spPr bwMode="auto">
          <a:xfrm>
            <a:off x="923925" y="750888"/>
            <a:ext cx="4948238" cy="3711575"/>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04875" y="4716463"/>
            <a:ext cx="4984750" cy="4471987"/>
          </a:xfrm>
          <a:prstGeom prst="rect">
            <a:avLst/>
          </a:prstGeom>
          <a:noFill/>
          <a:ln w="9525">
            <a:noFill/>
            <a:miter lim="800000"/>
            <a:headEnd/>
            <a:tailEnd/>
          </a:ln>
          <a:effectLst/>
        </p:spPr>
        <p:txBody>
          <a:bodyPr vert="horz" wrap="square" lIns="93746" tIns="46079" rIns="93746" bIns="46079" numCol="1" anchor="t" anchorCtr="0" compatLnSpc="1">
            <a:prstTxWarp prst="textNoShape">
              <a:avLst/>
            </a:prstTxWarp>
          </a:bodyPr>
          <a:lstStyle/>
          <a:p>
            <a:pPr lvl="0"/>
            <a:r>
              <a:rPr lang="en-GB" noProof="0" smtClean="0"/>
              <a:t>Click to edit Master text styles</a:t>
            </a:r>
          </a:p>
          <a:p>
            <a:pPr lvl="1"/>
            <a:r>
              <a:rPr lang="en-GB" noProof="0" smtClean="0"/>
              <a:t>Second level</a:t>
            </a:r>
          </a:p>
          <a:p>
            <a:pPr lvl="2"/>
            <a:r>
              <a:rPr lang="en-GB" noProof="0" smtClean="0"/>
              <a:t>Third level</a:t>
            </a:r>
          </a:p>
          <a:p>
            <a:pPr lvl="3"/>
            <a:r>
              <a:rPr lang="en-GB" noProof="0" smtClean="0"/>
              <a:t>Fourth level</a:t>
            </a:r>
          </a:p>
          <a:p>
            <a:pPr lvl="4"/>
            <a:r>
              <a:rPr lang="en-GB" noProof="0" smtClean="0"/>
              <a:t>Fifth level</a:t>
            </a:r>
          </a:p>
        </p:txBody>
      </p:sp>
      <p:sp>
        <p:nvSpPr>
          <p:cNvPr id="2054" name="Rectangle 6"/>
          <p:cNvSpPr>
            <a:spLocks noGrp="1" noChangeArrowheads="1"/>
          </p:cNvSpPr>
          <p:nvPr>
            <p:ph type="ftr" sz="quarter" idx="4"/>
          </p:nvPr>
        </p:nvSpPr>
        <p:spPr bwMode="auto">
          <a:xfrm>
            <a:off x="3835400" y="9615488"/>
            <a:ext cx="2319338"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8788" lvl="4" algn="r" defTabSz="933450" eaLnBrk="0" hangingPunct="0">
              <a:defRPr>
                <a:cs typeface="+mn-cs"/>
              </a:defRPr>
            </a:lvl5pPr>
          </a:lstStyle>
          <a:p>
            <a:pPr lvl="4">
              <a:defRPr/>
            </a:pPr>
            <a:r>
              <a:rPr lang="en-GB"/>
              <a:t>Steve Grau, Juniper Networks</a:t>
            </a:r>
          </a:p>
        </p:txBody>
      </p:sp>
      <p:sp>
        <p:nvSpPr>
          <p:cNvPr id="2055" name="Rectangle 7"/>
          <p:cNvSpPr>
            <a:spLocks noGrp="1" noChangeArrowheads="1"/>
          </p:cNvSpPr>
          <p:nvPr>
            <p:ph type="sldNum" sz="quarter" idx="5"/>
          </p:nvPr>
        </p:nvSpPr>
        <p:spPr bwMode="auto">
          <a:xfrm>
            <a:off x="3146425" y="9615488"/>
            <a:ext cx="512763"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GB"/>
              <a:t>Page </a:t>
            </a:r>
            <a:fld id="{0F7327AD-C50C-49DE-ADAC-C43401F5C378}" type="slidenum">
              <a:rPr lang="en-GB"/>
              <a:pPr>
                <a:defRPr/>
              </a:pPr>
              <a:t>‹#›</a:t>
            </a:fld>
            <a:endParaRPr lang="en-GB"/>
          </a:p>
        </p:txBody>
      </p:sp>
      <p:sp>
        <p:nvSpPr>
          <p:cNvPr id="2056" name="Rectangle 8"/>
          <p:cNvSpPr>
            <a:spLocks noChangeArrowheads="1"/>
          </p:cNvSpPr>
          <p:nvPr/>
        </p:nvSpPr>
        <p:spPr bwMode="auto">
          <a:xfrm>
            <a:off x="709613" y="9615488"/>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GB">
                <a:cs typeface="+mn-cs"/>
              </a:rPr>
              <a:t>Submission</a:t>
            </a:r>
          </a:p>
        </p:txBody>
      </p:sp>
      <p:sp>
        <p:nvSpPr>
          <p:cNvPr id="2057" name="Line 9"/>
          <p:cNvSpPr>
            <a:spLocks noChangeShapeType="1"/>
          </p:cNvSpPr>
          <p:nvPr/>
        </p:nvSpPr>
        <p:spPr bwMode="auto">
          <a:xfrm>
            <a:off x="709613" y="9613900"/>
            <a:ext cx="537527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GB">
              <a:cs typeface="+mn-cs"/>
            </a:endParaRPr>
          </a:p>
        </p:txBody>
      </p:sp>
      <p:sp>
        <p:nvSpPr>
          <p:cNvPr id="2058" name="Line 10"/>
          <p:cNvSpPr>
            <a:spLocks noChangeShapeType="1"/>
          </p:cNvSpPr>
          <p:nvPr/>
        </p:nvSpPr>
        <p:spPr bwMode="auto">
          <a:xfrm>
            <a:off x="635000" y="317500"/>
            <a:ext cx="55245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GB">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Grp="1" noChangeArrowheads="1"/>
          </p:cNvSpPr>
          <p:nvPr>
            <p:ph type="hdr" sz="quarter"/>
          </p:nvPr>
        </p:nvSpPr>
        <p:spPr/>
        <p:txBody>
          <a:bodyPr/>
          <a:lstStyle/>
          <a:p>
            <a:pPr>
              <a:defRPr/>
            </a:pPr>
            <a:r>
              <a:rPr lang="en-GB"/>
              <a:t>doc.: IEEE 802.11-12/775r0</a:t>
            </a:r>
            <a:endParaRPr lang="en-GB"/>
          </a:p>
        </p:txBody>
      </p:sp>
      <p:sp>
        <p:nvSpPr>
          <p:cNvPr id="10243" name="Rectangle 3"/>
          <p:cNvSpPr>
            <a:spLocks noGrp="1" noChangeArrowheads="1"/>
          </p:cNvSpPr>
          <p:nvPr>
            <p:ph type="dt" sz="quarter" idx="1"/>
          </p:nvPr>
        </p:nvSpPr>
        <p:spPr/>
        <p:txBody>
          <a:bodyPr/>
          <a:lstStyle/>
          <a:p>
            <a:pPr>
              <a:defRPr/>
            </a:pPr>
            <a:r>
              <a:rPr lang="en-US"/>
              <a:t>July 2012</a:t>
            </a:r>
            <a:endParaRPr lang="en-GB"/>
          </a:p>
        </p:txBody>
      </p:sp>
      <p:sp>
        <p:nvSpPr>
          <p:cNvPr id="10244" name="Rectangle 6"/>
          <p:cNvSpPr>
            <a:spLocks noGrp="1" noChangeArrowheads="1"/>
          </p:cNvSpPr>
          <p:nvPr>
            <p:ph type="ftr" sz="quarter" idx="4"/>
          </p:nvPr>
        </p:nvSpPr>
        <p:spPr/>
        <p:txBody>
          <a:bodyPr/>
          <a:lstStyle/>
          <a:p>
            <a:pPr lvl="4">
              <a:defRPr/>
            </a:pPr>
            <a:r>
              <a:rPr lang="en-GB" smtClean="0"/>
              <a:t>Steve Grau, Juniper Networks</a:t>
            </a:r>
          </a:p>
        </p:txBody>
      </p:sp>
      <p:sp>
        <p:nvSpPr>
          <p:cNvPr id="10245" name="Rectangle 7"/>
          <p:cNvSpPr>
            <a:spLocks noGrp="1" noChangeArrowheads="1"/>
          </p:cNvSpPr>
          <p:nvPr>
            <p:ph type="sldNum" sz="quarter" idx="5"/>
          </p:nvPr>
        </p:nvSpPr>
        <p:spPr/>
        <p:txBody>
          <a:bodyPr/>
          <a:lstStyle/>
          <a:p>
            <a:pPr>
              <a:defRPr/>
            </a:pPr>
            <a:r>
              <a:rPr lang="en-GB" smtClean="0"/>
              <a:t>Page </a:t>
            </a:r>
            <a:fld id="{6EE33241-DE1B-4E53-B236-1436E9AF5548}" type="slidenum">
              <a:rPr lang="en-GB" smtClean="0"/>
              <a:pPr>
                <a:defRPr/>
              </a:pPr>
              <a:t>1</a:t>
            </a:fld>
            <a:endParaRPr lang="en-GB" smtClean="0"/>
          </a:p>
        </p:txBody>
      </p:sp>
      <p:sp>
        <p:nvSpPr>
          <p:cNvPr id="12294" name="Rectangle 2"/>
          <p:cNvSpPr>
            <a:spLocks noGrp="1" noRot="1" noChangeAspect="1" noChangeArrowheads="1" noTextEdit="1"/>
          </p:cNvSpPr>
          <p:nvPr>
            <p:ph type="sldImg"/>
          </p:nvPr>
        </p:nvSpPr>
        <p:spPr>
          <a:xfrm>
            <a:off x="922338" y="750888"/>
            <a:ext cx="4949825" cy="3711575"/>
          </a:xfrm>
          <a:ln/>
        </p:spPr>
      </p:sp>
      <p:sp>
        <p:nvSpPr>
          <p:cNvPr id="1229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t>July 2012</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t>Steve Grau, Juniper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381AE9FB-AFA9-4779-99B6-0FEB758B60C2}" type="slidenum">
              <a:rPr lang="en-GB"/>
              <a:pPr>
                <a:defRPr/>
              </a:pPr>
              <a:t>‹#›</a:t>
            </a:fld>
            <a:endParaRPr lang="en-GB"/>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t>July 2012</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t>Steve Grau, Juniper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9A9C0560-ABBD-4FC0-AD68-D7CB44BF2008}" type="slidenum">
              <a:rPr lang="en-GB"/>
              <a:pPr>
                <a:defRPr/>
              </a:pPr>
              <a:t>‹#›</a:t>
            </a:fld>
            <a:endParaRPr lang="en-GB"/>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t>July 2012</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t>Steve Grau, Juniper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81A28174-0DB9-4364-A86C-1E64785121F0}" type="slidenum">
              <a:rPr lang="en-GB"/>
              <a:pPr>
                <a:defRPr/>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4"/>
          <p:cNvSpPr>
            <a:spLocks noGrp="1" noChangeArrowheads="1"/>
          </p:cNvSpPr>
          <p:nvPr>
            <p:ph type="dt" sz="half" idx="10"/>
          </p:nvPr>
        </p:nvSpPr>
        <p:spPr>
          <a:ln/>
        </p:spPr>
        <p:txBody>
          <a:bodyPr/>
          <a:lstStyle>
            <a:lvl1pPr>
              <a:defRPr/>
            </a:lvl1pPr>
          </a:lstStyle>
          <a:p>
            <a:pPr>
              <a:defRPr/>
            </a:pPr>
            <a:r>
              <a:rPr lang="en-US"/>
              <a:t>July 2012</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t>Steve Grau, Juniper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ECC62612-E6B2-4732-836A-854C77468122}" type="slidenum">
              <a:rPr lang="en-GB"/>
              <a:pPr>
                <a:defRPr/>
              </a:pPr>
              <a:t>‹#›</a:t>
            </a:fld>
            <a:endParaRPr lang="en-GB"/>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a:t>July 2012</a:t>
            </a:r>
            <a:endParaRPr lang="en-GB" dirty="0"/>
          </a:p>
        </p:txBody>
      </p:sp>
      <p:sp>
        <p:nvSpPr>
          <p:cNvPr id="5" name="Rectangle 5"/>
          <p:cNvSpPr>
            <a:spLocks noGrp="1" noChangeArrowheads="1"/>
          </p:cNvSpPr>
          <p:nvPr>
            <p:ph type="ftr" sz="quarter" idx="11"/>
          </p:nvPr>
        </p:nvSpPr>
        <p:spPr>
          <a:ln/>
        </p:spPr>
        <p:txBody>
          <a:bodyPr/>
          <a:lstStyle>
            <a:lvl1pPr>
              <a:defRPr/>
            </a:lvl1pPr>
          </a:lstStyle>
          <a:p>
            <a:pPr>
              <a:defRPr/>
            </a:pPr>
            <a:r>
              <a:rPr lang="en-GB"/>
              <a:t>Steve Grau, Juniper Networks</a:t>
            </a:r>
          </a:p>
        </p:txBody>
      </p:sp>
      <p:sp>
        <p:nvSpPr>
          <p:cNvPr id="6" name="Rectangle 6"/>
          <p:cNvSpPr>
            <a:spLocks noGrp="1" noChangeArrowheads="1"/>
          </p:cNvSpPr>
          <p:nvPr>
            <p:ph type="sldNum" sz="quarter" idx="12"/>
          </p:nvPr>
        </p:nvSpPr>
        <p:spPr>
          <a:ln/>
        </p:spPr>
        <p:txBody>
          <a:bodyPr/>
          <a:lstStyle>
            <a:lvl1pPr>
              <a:defRPr/>
            </a:lvl1pPr>
          </a:lstStyle>
          <a:p>
            <a:pPr>
              <a:defRPr/>
            </a:pPr>
            <a:r>
              <a:rPr lang="en-GB"/>
              <a:t>Slide </a:t>
            </a:r>
            <a:fld id="{A8BCE762-4679-480D-AB06-C4B97C466A6A}" type="slidenum">
              <a:rPr lang="en-GB"/>
              <a:pPr>
                <a:defRPr/>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4"/>
          <p:cNvSpPr>
            <a:spLocks noGrp="1" noChangeArrowheads="1"/>
          </p:cNvSpPr>
          <p:nvPr>
            <p:ph type="dt" sz="half" idx="10"/>
          </p:nvPr>
        </p:nvSpPr>
        <p:spPr>
          <a:ln/>
        </p:spPr>
        <p:txBody>
          <a:bodyPr/>
          <a:lstStyle>
            <a:lvl1pPr>
              <a:defRPr/>
            </a:lvl1pPr>
          </a:lstStyle>
          <a:p>
            <a:pPr>
              <a:defRPr/>
            </a:pPr>
            <a:r>
              <a:rPr lang="en-US"/>
              <a:t>July 2012</a:t>
            </a: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a:t>Steve Grau, Juniper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t>Slide </a:t>
            </a:r>
            <a:fld id="{AFC1768A-3CA4-4E31-9E57-14C521F668C9}" type="slidenum">
              <a:rPr lang="en-GB"/>
              <a:pPr>
                <a:defRPr/>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4"/>
          <p:cNvSpPr>
            <a:spLocks noGrp="1" noChangeArrowheads="1"/>
          </p:cNvSpPr>
          <p:nvPr>
            <p:ph type="dt" sz="half" idx="10"/>
          </p:nvPr>
        </p:nvSpPr>
        <p:spPr>
          <a:ln/>
        </p:spPr>
        <p:txBody>
          <a:bodyPr/>
          <a:lstStyle>
            <a:lvl1pPr>
              <a:defRPr/>
            </a:lvl1pPr>
          </a:lstStyle>
          <a:p>
            <a:pPr>
              <a:defRPr/>
            </a:pPr>
            <a:r>
              <a:rPr lang="en-US"/>
              <a:t>July 2012</a:t>
            </a:r>
            <a:endParaRPr lang="en-GB" dirty="0"/>
          </a:p>
        </p:txBody>
      </p:sp>
      <p:sp>
        <p:nvSpPr>
          <p:cNvPr id="8" name="Rectangle 5"/>
          <p:cNvSpPr>
            <a:spLocks noGrp="1" noChangeArrowheads="1"/>
          </p:cNvSpPr>
          <p:nvPr>
            <p:ph type="ftr" sz="quarter" idx="11"/>
          </p:nvPr>
        </p:nvSpPr>
        <p:spPr>
          <a:ln/>
        </p:spPr>
        <p:txBody>
          <a:bodyPr/>
          <a:lstStyle>
            <a:lvl1pPr>
              <a:defRPr/>
            </a:lvl1pPr>
          </a:lstStyle>
          <a:p>
            <a:pPr>
              <a:defRPr/>
            </a:pPr>
            <a:r>
              <a:rPr lang="en-GB"/>
              <a:t>Steve Grau, Juniper Networks</a:t>
            </a:r>
          </a:p>
        </p:txBody>
      </p:sp>
      <p:sp>
        <p:nvSpPr>
          <p:cNvPr id="9" name="Rectangle 6"/>
          <p:cNvSpPr>
            <a:spLocks noGrp="1" noChangeArrowheads="1"/>
          </p:cNvSpPr>
          <p:nvPr>
            <p:ph type="sldNum" sz="quarter" idx="12"/>
          </p:nvPr>
        </p:nvSpPr>
        <p:spPr>
          <a:ln/>
        </p:spPr>
        <p:txBody>
          <a:bodyPr/>
          <a:lstStyle>
            <a:lvl1pPr>
              <a:defRPr/>
            </a:lvl1pPr>
          </a:lstStyle>
          <a:p>
            <a:pPr>
              <a:defRPr/>
            </a:pPr>
            <a:r>
              <a:rPr lang="en-GB"/>
              <a:t>Slide </a:t>
            </a:r>
            <a:fld id="{28C68BF4-E1BA-4545-AE85-406F2618CEC6}" type="slidenum">
              <a:rPr lang="en-GB"/>
              <a:pPr>
                <a:defRPr/>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4"/>
          <p:cNvSpPr>
            <a:spLocks noGrp="1" noChangeArrowheads="1"/>
          </p:cNvSpPr>
          <p:nvPr>
            <p:ph type="dt" sz="half" idx="10"/>
          </p:nvPr>
        </p:nvSpPr>
        <p:spPr>
          <a:ln/>
        </p:spPr>
        <p:txBody>
          <a:bodyPr/>
          <a:lstStyle>
            <a:lvl1pPr>
              <a:defRPr/>
            </a:lvl1pPr>
          </a:lstStyle>
          <a:p>
            <a:pPr>
              <a:defRPr/>
            </a:pPr>
            <a:r>
              <a:rPr lang="en-US"/>
              <a:t>July 2012</a:t>
            </a:r>
            <a:endParaRPr lang="en-GB" dirty="0"/>
          </a:p>
        </p:txBody>
      </p:sp>
      <p:sp>
        <p:nvSpPr>
          <p:cNvPr id="4" name="Rectangle 5"/>
          <p:cNvSpPr>
            <a:spLocks noGrp="1" noChangeArrowheads="1"/>
          </p:cNvSpPr>
          <p:nvPr>
            <p:ph type="ftr" sz="quarter" idx="11"/>
          </p:nvPr>
        </p:nvSpPr>
        <p:spPr>
          <a:ln/>
        </p:spPr>
        <p:txBody>
          <a:bodyPr/>
          <a:lstStyle>
            <a:lvl1pPr>
              <a:defRPr/>
            </a:lvl1pPr>
          </a:lstStyle>
          <a:p>
            <a:pPr>
              <a:defRPr/>
            </a:pPr>
            <a:r>
              <a:rPr lang="en-GB"/>
              <a:t>Steve Grau, Juniper Networks</a:t>
            </a:r>
          </a:p>
        </p:txBody>
      </p:sp>
      <p:sp>
        <p:nvSpPr>
          <p:cNvPr id="5" name="Rectangle 6"/>
          <p:cNvSpPr>
            <a:spLocks noGrp="1" noChangeArrowheads="1"/>
          </p:cNvSpPr>
          <p:nvPr>
            <p:ph type="sldNum" sz="quarter" idx="12"/>
          </p:nvPr>
        </p:nvSpPr>
        <p:spPr>
          <a:ln/>
        </p:spPr>
        <p:txBody>
          <a:bodyPr/>
          <a:lstStyle>
            <a:lvl1pPr>
              <a:defRPr/>
            </a:lvl1pPr>
          </a:lstStyle>
          <a:p>
            <a:pPr>
              <a:defRPr/>
            </a:pPr>
            <a:r>
              <a:rPr lang="en-GB"/>
              <a:t>Slide </a:t>
            </a:r>
            <a:fld id="{70D2EA55-BA46-47F2-A81F-FE72150A8151}" type="slidenum">
              <a:rPr lang="en-GB"/>
              <a:pPr>
                <a:defRPr/>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a:t>July 2012</a:t>
            </a:r>
            <a:endParaRPr lang="en-GB" dirty="0"/>
          </a:p>
        </p:txBody>
      </p:sp>
      <p:sp>
        <p:nvSpPr>
          <p:cNvPr id="3" name="Rectangle 5"/>
          <p:cNvSpPr>
            <a:spLocks noGrp="1" noChangeArrowheads="1"/>
          </p:cNvSpPr>
          <p:nvPr>
            <p:ph type="ftr" sz="quarter" idx="11"/>
          </p:nvPr>
        </p:nvSpPr>
        <p:spPr>
          <a:ln/>
        </p:spPr>
        <p:txBody>
          <a:bodyPr/>
          <a:lstStyle>
            <a:lvl1pPr>
              <a:defRPr/>
            </a:lvl1pPr>
          </a:lstStyle>
          <a:p>
            <a:pPr>
              <a:defRPr/>
            </a:pPr>
            <a:r>
              <a:rPr lang="en-GB"/>
              <a:t>Steve Grau, Juniper Networks</a:t>
            </a:r>
          </a:p>
        </p:txBody>
      </p:sp>
      <p:sp>
        <p:nvSpPr>
          <p:cNvPr id="4" name="Rectangle 6"/>
          <p:cNvSpPr>
            <a:spLocks noGrp="1" noChangeArrowheads="1"/>
          </p:cNvSpPr>
          <p:nvPr>
            <p:ph type="sldNum" sz="quarter" idx="12"/>
          </p:nvPr>
        </p:nvSpPr>
        <p:spPr>
          <a:ln/>
        </p:spPr>
        <p:txBody>
          <a:bodyPr/>
          <a:lstStyle>
            <a:lvl1pPr>
              <a:defRPr/>
            </a:lvl1pPr>
          </a:lstStyle>
          <a:p>
            <a:pPr>
              <a:defRPr/>
            </a:pPr>
            <a:r>
              <a:rPr lang="en-GB"/>
              <a:t>Slide </a:t>
            </a:r>
            <a:fld id="{27D66179-C510-4213-89D9-617A60A7FCBA}" type="slidenum">
              <a:rPr lang="en-GB"/>
              <a:pPr>
                <a:defRPr/>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2012</a:t>
            </a: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a:t>Steve Grau, Juniper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t>Slide </a:t>
            </a:r>
            <a:fld id="{99CA681C-9EB7-4F8C-87DA-52FCAC33FC30}" type="slidenum">
              <a:rPr lang="en-GB"/>
              <a:pPr>
                <a:defRPr/>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a:t>July 2012</a:t>
            </a:r>
            <a:endParaRPr lang="en-GB" dirty="0"/>
          </a:p>
        </p:txBody>
      </p:sp>
      <p:sp>
        <p:nvSpPr>
          <p:cNvPr id="6" name="Rectangle 5"/>
          <p:cNvSpPr>
            <a:spLocks noGrp="1" noChangeArrowheads="1"/>
          </p:cNvSpPr>
          <p:nvPr>
            <p:ph type="ftr" sz="quarter" idx="11"/>
          </p:nvPr>
        </p:nvSpPr>
        <p:spPr>
          <a:ln/>
        </p:spPr>
        <p:txBody>
          <a:bodyPr/>
          <a:lstStyle>
            <a:lvl1pPr>
              <a:defRPr/>
            </a:lvl1pPr>
          </a:lstStyle>
          <a:p>
            <a:pPr>
              <a:defRPr/>
            </a:pPr>
            <a:r>
              <a:rPr lang="en-GB"/>
              <a:t>Steve Grau, Juniper Networks</a:t>
            </a:r>
          </a:p>
        </p:txBody>
      </p:sp>
      <p:sp>
        <p:nvSpPr>
          <p:cNvPr id="7" name="Rectangle 6"/>
          <p:cNvSpPr>
            <a:spLocks noGrp="1" noChangeArrowheads="1"/>
          </p:cNvSpPr>
          <p:nvPr>
            <p:ph type="sldNum" sz="quarter" idx="12"/>
          </p:nvPr>
        </p:nvSpPr>
        <p:spPr>
          <a:ln/>
        </p:spPr>
        <p:txBody>
          <a:bodyPr/>
          <a:lstStyle>
            <a:lvl1pPr>
              <a:defRPr/>
            </a:lvl1pPr>
          </a:lstStyle>
          <a:p>
            <a:pPr>
              <a:defRPr/>
            </a:pPr>
            <a:r>
              <a:rPr lang="en-GB"/>
              <a:t>Slide </a:t>
            </a:r>
            <a:fld id="{F85AE358-A117-4729-AE29-1A6FBD331DC1}" type="slidenum">
              <a:rPr lang="en-GB"/>
              <a:pPr>
                <a:defRPr/>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GB"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1028" name="Rectangle 4"/>
          <p:cNvSpPr>
            <a:spLocks noGrp="1" noChangeArrowheads="1"/>
          </p:cNvSpPr>
          <p:nvPr>
            <p:ph type="dt" sz="half" idx="2"/>
          </p:nvPr>
        </p:nvSpPr>
        <p:spPr bwMode="auto">
          <a:xfrm>
            <a:off x="696913" y="333375"/>
            <a:ext cx="993775"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a:t>July 2012</a:t>
            </a:r>
            <a:endParaRPr lang="en-GB" dirty="0"/>
          </a:p>
        </p:txBody>
      </p:sp>
      <p:sp>
        <p:nvSpPr>
          <p:cNvPr id="1029" name="Rectangle 5"/>
          <p:cNvSpPr>
            <a:spLocks noGrp="1" noChangeArrowheads="1"/>
          </p:cNvSpPr>
          <p:nvPr>
            <p:ph type="ftr" sz="quarter" idx="3"/>
          </p:nvPr>
        </p:nvSpPr>
        <p:spPr bwMode="auto">
          <a:xfrm>
            <a:off x="6688138" y="6475413"/>
            <a:ext cx="185578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GB"/>
              <a:t>Steve Grau, Juniper Networks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GB"/>
              <a:t>Slide </a:t>
            </a:r>
            <a:fld id="{9936A826-6A5E-4139-876E-030C2D2CA497}" type="slidenum">
              <a:rPr lang="en-GB"/>
              <a:pPr>
                <a:defRPr/>
              </a:pPr>
              <a:t>‹#›</a:t>
            </a:fld>
            <a:endParaRPr lang="en-GB"/>
          </a:p>
        </p:txBody>
      </p:sp>
      <p:sp>
        <p:nvSpPr>
          <p:cNvPr id="1031" name="Rectangle 7"/>
          <p:cNvSpPr>
            <a:spLocks noChangeArrowheads="1"/>
          </p:cNvSpPr>
          <p:nvPr/>
        </p:nvSpPr>
        <p:spPr bwMode="auto">
          <a:xfrm>
            <a:off x="5278438" y="333375"/>
            <a:ext cx="3167062" cy="276225"/>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GB" sz="1800" b="1" dirty="0">
                <a:cs typeface="+mn-cs"/>
              </a:rPr>
              <a:t>doc.: IEEE </a:t>
            </a:r>
            <a:r>
              <a:rPr lang="en-GB" sz="1800" b="1" dirty="0" smtClean="0">
                <a:cs typeface="+mn-cs"/>
              </a:rPr>
              <a:t>802.11-12/775r1</a:t>
            </a:r>
            <a:endParaRPr lang="en-GB"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GB">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GB">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GB">
              <a:cs typeface="+mn-cs"/>
            </a:endParaRP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Date Placeholder 3"/>
          <p:cNvSpPr>
            <a:spLocks noGrp="1"/>
          </p:cNvSpPr>
          <p:nvPr>
            <p:ph type="dt" sz="quarter" idx="10"/>
          </p:nvPr>
        </p:nvSpPr>
        <p:spPr/>
        <p:txBody>
          <a:bodyPr/>
          <a:lstStyle/>
          <a:p>
            <a:pPr>
              <a:defRPr/>
            </a:pPr>
            <a:r>
              <a:rPr lang="en-US"/>
              <a:t>July 2012</a:t>
            </a:r>
            <a:endParaRPr lang="en-GB"/>
          </a:p>
        </p:txBody>
      </p:sp>
      <p:sp>
        <p:nvSpPr>
          <p:cNvPr id="1028" name="Footer Placeholder 4"/>
          <p:cNvSpPr>
            <a:spLocks noGrp="1"/>
          </p:cNvSpPr>
          <p:nvPr>
            <p:ph type="ftr" sz="quarter" idx="11"/>
          </p:nvPr>
        </p:nvSpPr>
        <p:spPr/>
        <p:txBody>
          <a:bodyPr/>
          <a:lstStyle/>
          <a:p>
            <a:pPr>
              <a:defRPr/>
            </a:pPr>
            <a:r>
              <a:rPr lang="en-GB" smtClean="0"/>
              <a:t>Steve Grau, Juniper Networks</a:t>
            </a:r>
          </a:p>
        </p:txBody>
      </p:sp>
      <p:sp>
        <p:nvSpPr>
          <p:cNvPr id="1029" name="Slide Number Placeholder 5"/>
          <p:cNvSpPr>
            <a:spLocks noGrp="1"/>
          </p:cNvSpPr>
          <p:nvPr>
            <p:ph type="sldNum" sz="quarter" idx="12"/>
          </p:nvPr>
        </p:nvSpPr>
        <p:spPr/>
        <p:txBody>
          <a:bodyPr/>
          <a:lstStyle/>
          <a:p>
            <a:pPr>
              <a:defRPr/>
            </a:pPr>
            <a:r>
              <a:rPr lang="en-GB" smtClean="0"/>
              <a:t>Slide </a:t>
            </a:r>
            <a:fld id="{9B196F69-234F-498C-AF61-1E9997385F26}" type="slidenum">
              <a:rPr lang="en-GB" smtClean="0"/>
              <a:pPr>
                <a:defRPr/>
              </a:pPr>
              <a:t>1</a:t>
            </a:fld>
            <a:endParaRPr lang="en-GB" smtClean="0"/>
          </a:p>
        </p:txBody>
      </p:sp>
      <p:sp>
        <p:nvSpPr>
          <p:cNvPr id="1030" name="Rectangle 2"/>
          <p:cNvSpPr>
            <a:spLocks noGrp="1" noChangeArrowheads="1"/>
          </p:cNvSpPr>
          <p:nvPr>
            <p:ph type="title"/>
          </p:nvPr>
        </p:nvSpPr>
        <p:spPr/>
        <p:txBody>
          <a:bodyPr/>
          <a:lstStyle/>
          <a:p>
            <a:r>
              <a:rPr lang="en-GB" smtClean="0"/>
              <a:t>Efficient Probe Filtering</a:t>
            </a:r>
          </a:p>
        </p:txBody>
      </p:sp>
      <p:sp>
        <p:nvSpPr>
          <p:cNvPr id="1031" name="Rectangle 4"/>
          <p:cNvSpPr>
            <a:spLocks noGrp="1" noChangeArrowheads="1"/>
          </p:cNvSpPr>
          <p:nvPr>
            <p:ph type="body" idx="1"/>
          </p:nvPr>
        </p:nvSpPr>
        <p:spPr>
          <a:xfrm>
            <a:off x="755650" y="1700213"/>
            <a:ext cx="7772400" cy="381000"/>
          </a:xfrm>
        </p:spPr>
        <p:txBody>
          <a:bodyPr/>
          <a:lstStyle/>
          <a:p>
            <a:pPr algn="ctr">
              <a:buFontTx/>
              <a:buNone/>
            </a:pPr>
            <a:r>
              <a:rPr lang="en-GB" sz="2000" smtClean="0"/>
              <a:t>Date:</a:t>
            </a:r>
            <a:r>
              <a:rPr lang="en-GB" sz="2000" b="0" smtClean="0"/>
              <a:t> 2012-07-05</a:t>
            </a:r>
          </a:p>
        </p:txBody>
      </p:sp>
      <p:graphicFrame>
        <p:nvGraphicFramePr>
          <p:cNvPr id="1026" name="Object 5"/>
          <p:cNvGraphicFramePr>
            <a:graphicFrameLocks noChangeAspect="1"/>
          </p:cNvGraphicFramePr>
          <p:nvPr/>
        </p:nvGraphicFramePr>
        <p:xfrm>
          <a:off x="523875" y="2273300"/>
          <a:ext cx="7740650" cy="2192338"/>
        </p:xfrm>
        <a:graphic>
          <a:graphicData uri="http://schemas.openxmlformats.org/presentationml/2006/ole">
            <p:oleObj spid="_x0000_s1026" name="Document" r:id="rId4" imgW="8140869" imgH="2317758" progId="Word.Document.8">
              <p:embed/>
            </p:oleObj>
          </a:graphicData>
        </a:graphic>
      </p:graphicFrame>
      <p:sp>
        <p:nvSpPr>
          <p:cNvPr id="1032" name="Rectangle 6"/>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GB" sz="2000" b="1"/>
              <a:t>Authors:</a:t>
            </a:r>
            <a:endParaRPr lang="en-GB" sz="200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dirty="0" smtClean="0"/>
              <a:t>Motion</a:t>
            </a:r>
            <a:endParaRPr lang="en-US" dirty="0" smtClean="0"/>
          </a:p>
        </p:txBody>
      </p:sp>
      <p:sp>
        <p:nvSpPr>
          <p:cNvPr id="7171" name="Content Placeholder 2"/>
          <p:cNvSpPr>
            <a:spLocks noGrp="1"/>
          </p:cNvSpPr>
          <p:nvPr>
            <p:ph idx="1"/>
          </p:nvPr>
        </p:nvSpPr>
        <p:spPr/>
        <p:txBody>
          <a:bodyPr/>
          <a:lstStyle/>
          <a:p>
            <a:r>
              <a:rPr lang="en-US" sz="1800" dirty="0" smtClean="0"/>
              <a:t>Move to add the following text </a:t>
            </a:r>
            <a:r>
              <a:rPr lang="en-US" sz="1800" dirty="0" smtClean="0"/>
              <a:t>to </a:t>
            </a:r>
            <a:r>
              <a:rPr lang="en-US" sz="1800" dirty="0" smtClean="0"/>
              <a:t>Clause </a:t>
            </a:r>
            <a:r>
              <a:rPr lang="en-US" sz="1800" i="1" dirty="0" smtClean="0"/>
              <a:t>6.1.6 Omission of Probe Response</a:t>
            </a:r>
            <a:r>
              <a:rPr lang="en-US" sz="1800" dirty="0" smtClean="0"/>
              <a:t> of the </a:t>
            </a:r>
            <a:r>
              <a:rPr lang="en-US" sz="1800" dirty="0" err="1" smtClean="0"/>
              <a:t>TGai</a:t>
            </a:r>
            <a:r>
              <a:rPr lang="en-US" sz="1800" dirty="0" smtClean="0"/>
              <a:t> </a:t>
            </a:r>
            <a:r>
              <a:rPr lang="en-US" sz="1800" dirty="0" smtClean="0"/>
              <a:t>Specification Framework </a:t>
            </a:r>
            <a:r>
              <a:rPr lang="en-US" sz="1800" dirty="0" smtClean="0"/>
              <a:t>Document </a:t>
            </a:r>
            <a:r>
              <a:rPr lang="en-US" sz="1800" dirty="0" smtClean="0"/>
              <a:t>(</a:t>
            </a:r>
            <a:r>
              <a:rPr lang="en-US" sz="1800" dirty="0" smtClean="0"/>
              <a:t>11-12/0151r09):</a:t>
            </a:r>
            <a:r>
              <a:rPr lang="en-US" sz="1800" dirty="0" smtClean="0"/>
              <a:t/>
            </a:r>
            <a:br>
              <a:rPr lang="en-US" sz="1800" dirty="0" smtClean="0"/>
            </a:br>
            <a:r>
              <a:rPr lang="en-US" sz="1800" dirty="0" smtClean="0"/>
              <a:t/>
            </a:r>
            <a:br>
              <a:rPr lang="en-US" sz="1800" dirty="0" smtClean="0"/>
            </a:br>
            <a:r>
              <a:rPr lang="en-US" sz="1800" dirty="0" smtClean="0"/>
              <a:t>“A FILS capable STA may include a probe response filtering bitmask element in a probe request as outlined in 11-12-0775r0.  A FILS capable AP STA receiving a probe request with a probe response filtering bitmask element should apply the filter, </a:t>
            </a:r>
            <a:r>
              <a:rPr lang="en-US" sz="1800" dirty="0" smtClean="0"/>
              <a:t>as outlined in 11-12-0775r0, to omit issuing a probe response if the filter indicates a response is not required.</a:t>
            </a:r>
            <a:r>
              <a:rPr lang="en-US" sz="1800" dirty="0" smtClean="0"/>
              <a:t>”</a:t>
            </a:r>
            <a:r>
              <a:rPr lang="en-US" sz="1800" dirty="0" smtClean="0"/>
              <a:t/>
            </a:r>
            <a:br>
              <a:rPr lang="en-US" sz="1800" dirty="0" smtClean="0"/>
            </a:br>
            <a:r>
              <a:rPr lang="en-US" sz="1800" dirty="0" smtClean="0"/>
              <a:t/>
            </a:r>
            <a:br>
              <a:rPr lang="en-US" sz="1800" dirty="0" smtClean="0"/>
            </a:br>
            <a:r>
              <a:rPr lang="en-US" sz="1800" dirty="0" smtClean="0"/>
              <a:t>Moved:  </a:t>
            </a:r>
            <a:br>
              <a:rPr lang="en-US" sz="1800" dirty="0" smtClean="0"/>
            </a:br>
            <a:r>
              <a:rPr lang="en-US" sz="1800" dirty="0" smtClean="0"/>
              <a:t>Seconded:</a:t>
            </a:r>
            <a:br>
              <a:rPr lang="en-US" sz="1800" dirty="0" smtClean="0"/>
            </a:br>
            <a:r>
              <a:rPr lang="en-US" sz="1800" dirty="0" smtClean="0"/>
              <a:t>Vote:  Y/N/A</a:t>
            </a:r>
          </a:p>
        </p:txBody>
      </p:sp>
      <p:sp>
        <p:nvSpPr>
          <p:cNvPr id="7172" name="Date Placeholder 3"/>
          <p:cNvSpPr>
            <a:spLocks noGrp="1"/>
          </p:cNvSpPr>
          <p:nvPr>
            <p:ph type="dt" sz="quarter" idx="10"/>
          </p:nvPr>
        </p:nvSpPr>
        <p:spPr>
          <a:noFill/>
        </p:spPr>
        <p:txBody>
          <a:bodyPr/>
          <a:lstStyle/>
          <a:p>
            <a:r>
              <a:rPr lang="en-US" smtClean="0"/>
              <a:t>May 2012</a:t>
            </a:r>
            <a:endParaRPr lang="en-GB" smtClean="0"/>
          </a:p>
        </p:txBody>
      </p:sp>
      <p:sp>
        <p:nvSpPr>
          <p:cNvPr id="7173" name="Footer Placeholder 4"/>
          <p:cNvSpPr>
            <a:spLocks noGrp="1"/>
          </p:cNvSpPr>
          <p:nvPr>
            <p:ph type="ftr" sz="quarter" idx="11"/>
          </p:nvPr>
        </p:nvSpPr>
        <p:spPr>
          <a:noFill/>
        </p:spPr>
        <p:txBody>
          <a:bodyPr/>
          <a:lstStyle/>
          <a:p>
            <a:r>
              <a:rPr lang="en-GB" smtClean="0"/>
              <a:t>Steve Grau, Juniper Networks</a:t>
            </a:r>
          </a:p>
        </p:txBody>
      </p:sp>
      <p:sp>
        <p:nvSpPr>
          <p:cNvPr id="7174" name="Slide Number Placeholder 5"/>
          <p:cNvSpPr>
            <a:spLocks noGrp="1"/>
          </p:cNvSpPr>
          <p:nvPr>
            <p:ph type="sldNum" sz="quarter" idx="12"/>
          </p:nvPr>
        </p:nvSpPr>
        <p:spPr>
          <a:noFill/>
        </p:spPr>
        <p:txBody>
          <a:bodyPr/>
          <a:lstStyle/>
          <a:p>
            <a:r>
              <a:rPr lang="en-GB" smtClean="0"/>
              <a:t>Slide </a:t>
            </a:r>
            <a:fld id="{FB8822AF-7DF0-43EB-A73C-76ECD9D6500B}" type="slidenum">
              <a:rPr lang="en-GB" smtClean="0"/>
              <a:pPr/>
              <a:t>10</a:t>
            </a:fld>
            <a:endParaRPr lang="en-GB"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Title 1"/>
          <p:cNvSpPr>
            <a:spLocks noGrp="1"/>
          </p:cNvSpPr>
          <p:nvPr>
            <p:ph type="title"/>
          </p:nvPr>
        </p:nvSpPr>
        <p:spPr/>
        <p:txBody>
          <a:bodyPr/>
          <a:lstStyle/>
          <a:p>
            <a:r>
              <a:rPr lang="en-US" smtClean="0"/>
              <a:t>Abstract</a:t>
            </a:r>
          </a:p>
        </p:txBody>
      </p:sp>
      <p:sp>
        <p:nvSpPr>
          <p:cNvPr id="3075" name="Content Placeholder 2"/>
          <p:cNvSpPr>
            <a:spLocks noGrp="1"/>
          </p:cNvSpPr>
          <p:nvPr>
            <p:ph idx="1"/>
          </p:nvPr>
        </p:nvSpPr>
        <p:spPr/>
        <p:txBody>
          <a:bodyPr/>
          <a:lstStyle/>
          <a:p>
            <a:pPr indent="0">
              <a:buFontTx/>
              <a:buNone/>
            </a:pPr>
            <a:r>
              <a:rPr lang="en-US" sz="2000" b="0" smtClean="0"/>
              <a:t>Several submissions to TGai have proposed probe filtering schemes, such as inclusion/exclusion lists and regular expressions, in order to reduce the number of unnecessary probe responses generated by probe requests. This proposal suggests an alternate filtering mechanism that is more efficient for an AP STA to evaluate than other proposed schemes.   </a:t>
            </a:r>
          </a:p>
          <a:p>
            <a:pPr indent="0">
              <a:buFontTx/>
              <a:buNone/>
            </a:pPr>
            <a:r>
              <a:rPr lang="en-US" sz="2000" b="0" smtClean="0"/>
              <a:t>This proposal is submitted as an alternative approach to consider should the task group choose to include probe filtering in the TGai amendment.</a:t>
            </a:r>
          </a:p>
        </p:txBody>
      </p:sp>
      <p:sp>
        <p:nvSpPr>
          <p:cNvPr id="3076" name="Date Placeholder 3"/>
          <p:cNvSpPr>
            <a:spLocks noGrp="1"/>
          </p:cNvSpPr>
          <p:nvPr>
            <p:ph type="dt" sz="quarter" idx="10"/>
          </p:nvPr>
        </p:nvSpPr>
        <p:spPr/>
        <p:txBody>
          <a:bodyPr/>
          <a:lstStyle/>
          <a:p>
            <a:pPr>
              <a:defRPr/>
            </a:pPr>
            <a:r>
              <a:rPr lang="en-US"/>
              <a:t>July 2012</a:t>
            </a:r>
            <a:endParaRPr lang="en-GB"/>
          </a:p>
        </p:txBody>
      </p:sp>
      <p:sp>
        <p:nvSpPr>
          <p:cNvPr id="3077" name="Footer Placeholder 4"/>
          <p:cNvSpPr>
            <a:spLocks noGrp="1"/>
          </p:cNvSpPr>
          <p:nvPr>
            <p:ph type="ftr" sz="quarter" idx="11"/>
          </p:nvPr>
        </p:nvSpPr>
        <p:spPr/>
        <p:txBody>
          <a:bodyPr/>
          <a:lstStyle/>
          <a:p>
            <a:pPr>
              <a:defRPr/>
            </a:pPr>
            <a:r>
              <a:rPr lang="en-GB" smtClean="0"/>
              <a:t>Steve Grau, Juniper Networks</a:t>
            </a:r>
          </a:p>
        </p:txBody>
      </p:sp>
      <p:sp>
        <p:nvSpPr>
          <p:cNvPr id="3078" name="Slide Number Placeholder 5"/>
          <p:cNvSpPr>
            <a:spLocks noGrp="1"/>
          </p:cNvSpPr>
          <p:nvPr>
            <p:ph type="sldNum" sz="quarter" idx="12"/>
          </p:nvPr>
        </p:nvSpPr>
        <p:spPr/>
        <p:txBody>
          <a:bodyPr/>
          <a:lstStyle/>
          <a:p>
            <a:pPr>
              <a:defRPr/>
            </a:pPr>
            <a:r>
              <a:rPr lang="en-GB" smtClean="0"/>
              <a:t>Slide </a:t>
            </a:r>
            <a:fld id="{B2464DED-545C-4839-AFF1-93D11FF1072B}" type="slidenum">
              <a:rPr lang="en-GB" smtClean="0"/>
              <a:pPr>
                <a:defRPr/>
              </a:pPr>
              <a:t>2</a:t>
            </a:fld>
            <a:endParaRPr lang="en-GB"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1"/>
          <p:cNvSpPr>
            <a:spLocks noGrp="1"/>
          </p:cNvSpPr>
          <p:nvPr>
            <p:ph type="title"/>
          </p:nvPr>
        </p:nvSpPr>
        <p:spPr/>
        <p:txBody>
          <a:bodyPr/>
          <a:lstStyle/>
          <a:p>
            <a:r>
              <a:rPr lang="en-US" smtClean="0"/>
              <a:t>Concept</a:t>
            </a:r>
          </a:p>
        </p:txBody>
      </p:sp>
      <p:sp>
        <p:nvSpPr>
          <p:cNvPr id="4099" name="Content Placeholder 2"/>
          <p:cNvSpPr>
            <a:spLocks noGrp="1"/>
          </p:cNvSpPr>
          <p:nvPr>
            <p:ph idx="1"/>
          </p:nvPr>
        </p:nvSpPr>
        <p:spPr>
          <a:xfrm>
            <a:off x="685800" y="1981200"/>
            <a:ext cx="7772400" cy="4400550"/>
          </a:xfrm>
        </p:spPr>
        <p:txBody>
          <a:bodyPr/>
          <a:lstStyle/>
          <a:p>
            <a:pPr indent="0">
              <a:buFontTx/>
              <a:buNone/>
            </a:pPr>
            <a:r>
              <a:rPr lang="en-US" sz="1800" b="0" smtClean="0"/>
              <a:t>The concept presented in this submission is to use bit masking to enable complex inclusion filters to be implemented in such a way that the filter is trivial for an AP to evaluate when processing a probe request.  The filtering mechanism implements a Boolean expression of the form:</a:t>
            </a:r>
          </a:p>
          <a:p>
            <a:pPr indent="0">
              <a:buFontTx/>
              <a:buNone/>
            </a:pPr>
            <a:endParaRPr lang="en-US" sz="1800" b="0" smtClean="0"/>
          </a:p>
          <a:p>
            <a:pPr indent="0">
              <a:buFontTx/>
              <a:buNone/>
            </a:pPr>
            <a:r>
              <a:rPr lang="en-US" sz="1800" b="0" smtClean="0"/>
              <a:t>Respond = (SSID_1 || SSID_2) &amp;&amp; (HESSID_A || HESSID_B) || …</a:t>
            </a:r>
          </a:p>
          <a:p>
            <a:pPr indent="0">
              <a:buFontTx/>
              <a:buNone/>
            </a:pPr>
            <a:endParaRPr lang="en-US" sz="1800" b="0" smtClean="0"/>
          </a:p>
          <a:p>
            <a:pPr indent="0">
              <a:buFontTx/>
              <a:buNone/>
            </a:pPr>
            <a:r>
              <a:rPr lang="en-US" sz="1800" b="0" smtClean="0"/>
              <a:t>The filter expression is computed by the probing STA and transmitted as a Filter Element in a probe request.  Each receiving APs uses the Filter Element and a pre-computed mask, based on its configuration, to avoid responding to a probing STA that is uninterested.</a:t>
            </a:r>
          </a:p>
          <a:p>
            <a:pPr indent="0">
              <a:buFontTx/>
              <a:buNone/>
            </a:pPr>
            <a:endParaRPr lang="en-US" sz="1800" b="0" smtClean="0"/>
          </a:p>
          <a:p>
            <a:pPr indent="0">
              <a:buFontTx/>
              <a:buNone/>
            </a:pPr>
            <a:r>
              <a:rPr lang="en-US" sz="1800" b="0" smtClean="0"/>
              <a:t>The filter is not perfect, but thins the number of responses by eliminating a potentially large percentage of undesired probe responses.</a:t>
            </a:r>
          </a:p>
          <a:p>
            <a:pPr indent="0">
              <a:buFontTx/>
              <a:buNone/>
            </a:pPr>
            <a:endParaRPr lang="en-US" sz="2000" b="0" smtClean="0"/>
          </a:p>
        </p:txBody>
      </p:sp>
      <p:sp>
        <p:nvSpPr>
          <p:cNvPr id="3076" name="Date Placeholder 3"/>
          <p:cNvSpPr>
            <a:spLocks noGrp="1"/>
          </p:cNvSpPr>
          <p:nvPr>
            <p:ph type="dt" sz="quarter" idx="10"/>
          </p:nvPr>
        </p:nvSpPr>
        <p:spPr/>
        <p:txBody>
          <a:bodyPr/>
          <a:lstStyle/>
          <a:p>
            <a:pPr>
              <a:defRPr/>
            </a:pPr>
            <a:r>
              <a:rPr lang="en-US"/>
              <a:t>July 2012</a:t>
            </a:r>
            <a:endParaRPr lang="en-GB"/>
          </a:p>
        </p:txBody>
      </p:sp>
      <p:sp>
        <p:nvSpPr>
          <p:cNvPr id="3077" name="Footer Placeholder 4"/>
          <p:cNvSpPr>
            <a:spLocks noGrp="1"/>
          </p:cNvSpPr>
          <p:nvPr>
            <p:ph type="ftr" sz="quarter" idx="11"/>
          </p:nvPr>
        </p:nvSpPr>
        <p:spPr/>
        <p:txBody>
          <a:bodyPr/>
          <a:lstStyle/>
          <a:p>
            <a:pPr>
              <a:defRPr/>
            </a:pPr>
            <a:r>
              <a:rPr lang="en-GB" smtClean="0"/>
              <a:t>Steve Grau, Juniper Networks</a:t>
            </a:r>
          </a:p>
        </p:txBody>
      </p:sp>
      <p:sp>
        <p:nvSpPr>
          <p:cNvPr id="3078" name="Slide Number Placeholder 5"/>
          <p:cNvSpPr>
            <a:spLocks noGrp="1"/>
          </p:cNvSpPr>
          <p:nvPr>
            <p:ph type="sldNum" sz="quarter" idx="12"/>
          </p:nvPr>
        </p:nvSpPr>
        <p:spPr/>
        <p:txBody>
          <a:bodyPr/>
          <a:lstStyle/>
          <a:p>
            <a:pPr>
              <a:defRPr/>
            </a:pPr>
            <a:r>
              <a:rPr lang="en-GB" smtClean="0"/>
              <a:t>Slide </a:t>
            </a:r>
            <a:fld id="{6B7A2E45-9CA5-400B-AE93-257A37F962AE}" type="slidenum">
              <a:rPr lang="en-GB" smtClean="0"/>
              <a:pPr>
                <a:defRPr/>
              </a:pPr>
              <a:t>3</a:t>
            </a:fld>
            <a:endParaRPr lang="en-GB"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35"/>
          <p:cNvSpPr>
            <a:spLocks noGrp="1"/>
          </p:cNvSpPr>
          <p:nvPr>
            <p:ph type="title"/>
          </p:nvPr>
        </p:nvSpPr>
        <p:spPr/>
        <p:txBody>
          <a:bodyPr/>
          <a:lstStyle/>
          <a:p>
            <a:r>
              <a:rPr lang="en-US" smtClean="0"/>
              <a:t>Filter Element-based Active Scanning</a:t>
            </a:r>
          </a:p>
        </p:txBody>
      </p:sp>
      <p:sp>
        <p:nvSpPr>
          <p:cNvPr id="2" name="Date Placeholder 1"/>
          <p:cNvSpPr>
            <a:spLocks noGrp="1"/>
          </p:cNvSpPr>
          <p:nvPr>
            <p:ph type="dt" sz="quarter" idx="10"/>
          </p:nvPr>
        </p:nvSpPr>
        <p:spPr/>
        <p:txBody>
          <a:bodyPr/>
          <a:lstStyle/>
          <a:p>
            <a:pPr>
              <a:defRPr/>
            </a:pPr>
            <a:r>
              <a:rPr lang="en-US"/>
              <a:t>July 2012</a:t>
            </a:r>
            <a:endParaRPr lang="en-GB"/>
          </a:p>
        </p:txBody>
      </p:sp>
      <p:sp>
        <p:nvSpPr>
          <p:cNvPr id="3" name="Footer Placeholder 2"/>
          <p:cNvSpPr>
            <a:spLocks noGrp="1"/>
          </p:cNvSpPr>
          <p:nvPr>
            <p:ph type="ftr" sz="quarter" idx="11"/>
          </p:nvPr>
        </p:nvSpPr>
        <p:spPr/>
        <p:txBody>
          <a:bodyPr/>
          <a:lstStyle/>
          <a:p>
            <a:pPr>
              <a:defRPr/>
            </a:pPr>
            <a:r>
              <a:rPr lang="en-GB" smtClean="0"/>
              <a:t>Steve Grau, Juniper Networks</a:t>
            </a:r>
            <a:endParaRPr lang="en-GB"/>
          </a:p>
        </p:txBody>
      </p:sp>
      <p:sp>
        <p:nvSpPr>
          <p:cNvPr id="4" name="Slide Number Placeholder 3"/>
          <p:cNvSpPr>
            <a:spLocks noGrp="1"/>
          </p:cNvSpPr>
          <p:nvPr>
            <p:ph type="sldNum" sz="quarter" idx="12"/>
          </p:nvPr>
        </p:nvSpPr>
        <p:spPr/>
        <p:txBody>
          <a:bodyPr/>
          <a:lstStyle/>
          <a:p>
            <a:pPr>
              <a:defRPr/>
            </a:pPr>
            <a:r>
              <a:rPr lang="en-GB" smtClean="0"/>
              <a:t>Slide </a:t>
            </a:r>
            <a:fld id="{C966D4B2-0228-4862-8B55-05CB928623F9}" type="slidenum">
              <a:rPr lang="en-GB" smtClean="0"/>
              <a:pPr>
                <a:defRPr/>
              </a:pPr>
              <a:t>4</a:t>
            </a:fld>
            <a:endParaRPr lang="en-GB"/>
          </a:p>
        </p:txBody>
      </p:sp>
      <p:sp>
        <p:nvSpPr>
          <p:cNvPr id="5126" name="Text Box 4"/>
          <p:cNvSpPr txBox="1">
            <a:spLocks noChangeArrowheads="1"/>
          </p:cNvSpPr>
          <p:nvPr/>
        </p:nvSpPr>
        <p:spPr bwMode="auto">
          <a:xfrm>
            <a:off x="3906838" y="1484313"/>
            <a:ext cx="614362" cy="268287"/>
          </a:xfrm>
          <a:prstGeom prst="rect">
            <a:avLst/>
          </a:prstGeom>
          <a:noFill/>
          <a:ln w="28575" algn="ctr">
            <a:noFill/>
            <a:miter lim="800000"/>
            <a:headEnd/>
            <a:tailEnd/>
          </a:ln>
        </p:spPr>
        <p:txBody>
          <a:bodyPr wrap="none"/>
          <a:lstStyle/>
          <a:p>
            <a:pPr algn="ctr" eaLnBrk="0" hangingPunct="0"/>
            <a:r>
              <a:rPr lang="en-US"/>
              <a:t>STA</a:t>
            </a:r>
          </a:p>
        </p:txBody>
      </p:sp>
      <p:sp>
        <p:nvSpPr>
          <p:cNvPr id="5127" name="Text Box 9"/>
          <p:cNvSpPr txBox="1">
            <a:spLocks noChangeArrowheads="1"/>
          </p:cNvSpPr>
          <p:nvPr/>
        </p:nvSpPr>
        <p:spPr bwMode="auto">
          <a:xfrm>
            <a:off x="5815013" y="1487488"/>
            <a:ext cx="614362" cy="268287"/>
          </a:xfrm>
          <a:prstGeom prst="rect">
            <a:avLst/>
          </a:prstGeom>
          <a:noFill/>
          <a:ln w="28575" algn="ctr">
            <a:noFill/>
            <a:miter lim="800000"/>
            <a:headEnd/>
            <a:tailEnd/>
          </a:ln>
        </p:spPr>
        <p:txBody>
          <a:bodyPr wrap="none"/>
          <a:lstStyle/>
          <a:p>
            <a:pPr algn="ctr" eaLnBrk="0" hangingPunct="0"/>
            <a:r>
              <a:rPr lang="en-US"/>
              <a:t>AP2</a:t>
            </a:r>
          </a:p>
        </p:txBody>
      </p:sp>
      <p:sp>
        <p:nvSpPr>
          <p:cNvPr id="5128" name="Text Box 11"/>
          <p:cNvSpPr txBox="1">
            <a:spLocks noChangeArrowheads="1"/>
          </p:cNvSpPr>
          <p:nvPr/>
        </p:nvSpPr>
        <p:spPr bwMode="auto">
          <a:xfrm>
            <a:off x="2181225" y="1487488"/>
            <a:ext cx="614363" cy="268287"/>
          </a:xfrm>
          <a:prstGeom prst="rect">
            <a:avLst/>
          </a:prstGeom>
          <a:noFill/>
          <a:ln w="28575" algn="ctr">
            <a:noFill/>
            <a:miter lim="800000"/>
            <a:headEnd/>
            <a:tailEnd/>
          </a:ln>
        </p:spPr>
        <p:txBody>
          <a:bodyPr wrap="none"/>
          <a:lstStyle/>
          <a:p>
            <a:pPr algn="ctr" eaLnBrk="0" hangingPunct="0"/>
            <a:r>
              <a:rPr lang="en-US"/>
              <a:t>AP1</a:t>
            </a:r>
          </a:p>
        </p:txBody>
      </p:sp>
      <p:sp>
        <p:nvSpPr>
          <p:cNvPr id="5129" name="Line 12"/>
          <p:cNvSpPr>
            <a:spLocks noChangeShapeType="1"/>
          </p:cNvSpPr>
          <p:nvPr/>
        </p:nvSpPr>
        <p:spPr bwMode="auto">
          <a:xfrm>
            <a:off x="4211638" y="1762125"/>
            <a:ext cx="0" cy="1409700"/>
          </a:xfrm>
          <a:prstGeom prst="line">
            <a:avLst/>
          </a:prstGeom>
          <a:noFill/>
          <a:ln w="28575">
            <a:solidFill>
              <a:schemeClr val="tx1"/>
            </a:solidFill>
            <a:round/>
            <a:headEnd/>
            <a:tailEnd/>
          </a:ln>
        </p:spPr>
        <p:txBody>
          <a:bodyPr>
            <a:spAutoFit/>
          </a:bodyPr>
          <a:lstStyle/>
          <a:p>
            <a:endParaRPr lang="en-US"/>
          </a:p>
        </p:txBody>
      </p:sp>
      <p:sp>
        <p:nvSpPr>
          <p:cNvPr id="5130" name="Line 13"/>
          <p:cNvSpPr>
            <a:spLocks noChangeShapeType="1"/>
          </p:cNvSpPr>
          <p:nvPr/>
        </p:nvSpPr>
        <p:spPr bwMode="auto">
          <a:xfrm flipH="1">
            <a:off x="6084888" y="1833563"/>
            <a:ext cx="0" cy="1338262"/>
          </a:xfrm>
          <a:prstGeom prst="line">
            <a:avLst/>
          </a:prstGeom>
          <a:noFill/>
          <a:ln w="28575">
            <a:solidFill>
              <a:schemeClr val="tx1"/>
            </a:solidFill>
            <a:round/>
            <a:headEnd/>
            <a:tailEnd/>
          </a:ln>
        </p:spPr>
        <p:txBody>
          <a:bodyPr>
            <a:spAutoFit/>
          </a:bodyPr>
          <a:lstStyle/>
          <a:p>
            <a:endParaRPr lang="en-US"/>
          </a:p>
        </p:txBody>
      </p:sp>
      <p:sp>
        <p:nvSpPr>
          <p:cNvPr id="5131" name="Line 15"/>
          <p:cNvSpPr>
            <a:spLocks noChangeShapeType="1"/>
          </p:cNvSpPr>
          <p:nvPr/>
        </p:nvSpPr>
        <p:spPr bwMode="auto">
          <a:xfrm flipH="1">
            <a:off x="2484438" y="1762125"/>
            <a:ext cx="0" cy="1409700"/>
          </a:xfrm>
          <a:prstGeom prst="line">
            <a:avLst/>
          </a:prstGeom>
          <a:noFill/>
          <a:ln w="28575">
            <a:solidFill>
              <a:schemeClr val="tx1"/>
            </a:solidFill>
            <a:round/>
            <a:headEnd/>
            <a:tailEnd/>
          </a:ln>
        </p:spPr>
        <p:txBody>
          <a:bodyPr>
            <a:spAutoFit/>
          </a:bodyPr>
          <a:lstStyle/>
          <a:p>
            <a:endParaRPr lang="en-US"/>
          </a:p>
        </p:txBody>
      </p:sp>
      <p:sp>
        <p:nvSpPr>
          <p:cNvPr id="5132" name="Line 16"/>
          <p:cNvSpPr>
            <a:spLocks noChangeShapeType="1"/>
          </p:cNvSpPr>
          <p:nvPr/>
        </p:nvSpPr>
        <p:spPr bwMode="auto">
          <a:xfrm flipV="1">
            <a:off x="2484438" y="2125663"/>
            <a:ext cx="3598862" cy="11112"/>
          </a:xfrm>
          <a:prstGeom prst="line">
            <a:avLst/>
          </a:prstGeom>
          <a:noFill/>
          <a:ln w="28575">
            <a:solidFill>
              <a:srgbClr val="3366FF"/>
            </a:solidFill>
            <a:round/>
            <a:headEnd type="triangle" w="med" len="med"/>
            <a:tailEnd type="triangle" w="med" len="med"/>
          </a:ln>
        </p:spPr>
        <p:txBody>
          <a:bodyPr>
            <a:spAutoFit/>
          </a:bodyPr>
          <a:lstStyle/>
          <a:p>
            <a:endParaRPr lang="en-US"/>
          </a:p>
        </p:txBody>
      </p:sp>
      <p:sp>
        <p:nvSpPr>
          <p:cNvPr id="5133" name="Text Box 17"/>
          <p:cNvSpPr txBox="1">
            <a:spLocks noChangeArrowheads="1"/>
          </p:cNvSpPr>
          <p:nvPr/>
        </p:nvSpPr>
        <p:spPr bwMode="auto">
          <a:xfrm>
            <a:off x="3505200" y="1930400"/>
            <a:ext cx="1498600" cy="153988"/>
          </a:xfrm>
          <a:prstGeom prst="rect">
            <a:avLst/>
          </a:prstGeom>
          <a:solidFill>
            <a:schemeClr val="bg1"/>
          </a:solidFill>
          <a:ln w="28575" algn="ctr">
            <a:noFill/>
            <a:miter lim="800000"/>
            <a:headEnd/>
            <a:tailEnd/>
          </a:ln>
        </p:spPr>
        <p:txBody>
          <a:bodyPr wrap="none" lIns="0" tIns="0" rIns="0" bIns="0"/>
          <a:lstStyle/>
          <a:p>
            <a:pPr algn="ctr" eaLnBrk="0" hangingPunct="0"/>
            <a:r>
              <a:rPr lang="en-US" sz="1000"/>
              <a:t>Probe Request (Filter Element,…)</a:t>
            </a:r>
          </a:p>
        </p:txBody>
      </p:sp>
      <p:sp>
        <p:nvSpPr>
          <p:cNvPr id="5134" name="Line 18"/>
          <p:cNvSpPr>
            <a:spLocks noChangeShapeType="1"/>
          </p:cNvSpPr>
          <p:nvPr/>
        </p:nvSpPr>
        <p:spPr bwMode="auto">
          <a:xfrm flipH="1">
            <a:off x="4211638" y="2740025"/>
            <a:ext cx="1852612" cy="0"/>
          </a:xfrm>
          <a:prstGeom prst="line">
            <a:avLst/>
          </a:prstGeom>
          <a:noFill/>
          <a:ln w="28575">
            <a:solidFill>
              <a:srgbClr val="3366FF"/>
            </a:solidFill>
            <a:round/>
            <a:headEnd/>
            <a:tailEnd type="triangle" w="med" len="med"/>
          </a:ln>
        </p:spPr>
        <p:txBody>
          <a:bodyPr>
            <a:spAutoFit/>
          </a:bodyPr>
          <a:lstStyle/>
          <a:p>
            <a:endParaRPr lang="en-US"/>
          </a:p>
        </p:txBody>
      </p:sp>
      <p:sp>
        <p:nvSpPr>
          <p:cNvPr id="5135" name="Text Box 19"/>
          <p:cNvSpPr txBox="1">
            <a:spLocks noChangeArrowheads="1"/>
          </p:cNvSpPr>
          <p:nvPr/>
        </p:nvSpPr>
        <p:spPr bwMode="auto">
          <a:xfrm>
            <a:off x="4427538" y="2524125"/>
            <a:ext cx="1498600" cy="153988"/>
          </a:xfrm>
          <a:prstGeom prst="rect">
            <a:avLst/>
          </a:prstGeom>
          <a:noFill/>
          <a:ln w="28575" algn="ctr">
            <a:noFill/>
            <a:miter lim="800000"/>
            <a:headEnd/>
            <a:tailEnd/>
          </a:ln>
        </p:spPr>
        <p:txBody>
          <a:bodyPr wrap="none" lIns="0" tIns="0" rIns="0" bIns="0"/>
          <a:lstStyle/>
          <a:p>
            <a:pPr algn="ctr" eaLnBrk="0" hangingPunct="0"/>
            <a:r>
              <a:rPr lang="en-US" sz="1000"/>
              <a:t>Probe Response</a:t>
            </a:r>
          </a:p>
        </p:txBody>
      </p:sp>
      <p:sp>
        <p:nvSpPr>
          <p:cNvPr id="5136" name="Text Box 19"/>
          <p:cNvSpPr txBox="1">
            <a:spLocks noChangeArrowheads="1"/>
          </p:cNvSpPr>
          <p:nvPr/>
        </p:nvSpPr>
        <p:spPr bwMode="auto">
          <a:xfrm>
            <a:off x="6300788" y="2122488"/>
            <a:ext cx="1498600" cy="431800"/>
          </a:xfrm>
          <a:prstGeom prst="rect">
            <a:avLst/>
          </a:prstGeom>
          <a:noFill/>
          <a:ln w="28575" algn="ctr">
            <a:noFill/>
            <a:miter lim="800000"/>
            <a:headEnd/>
            <a:tailEnd/>
          </a:ln>
        </p:spPr>
        <p:txBody>
          <a:bodyPr wrap="none" lIns="0" tIns="0" rIns="0" bIns="0"/>
          <a:lstStyle/>
          <a:p>
            <a:pPr algn="ctr" eaLnBrk="0" hangingPunct="0"/>
            <a:r>
              <a:rPr lang="en-US" sz="1000"/>
              <a:t>Filter Element &amp; Mask2 == Mask2</a:t>
            </a:r>
          </a:p>
          <a:p>
            <a:pPr algn="ctr" eaLnBrk="0" hangingPunct="0"/>
            <a:r>
              <a:rPr lang="en-US" sz="1000"/>
              <a:t>&amp;&amp; </a:t>
            </a:r>
          </a:p>
          <a:p>
            <a:pPr algn="ctr" eaLnBrk="0" hangingPunct="0"/>
            <a:r>
              <a:rPr lang="en-US" sz="1000"/>
              <a:t>Pre-FILS Conditions Match</a:t>
            </a:r>
          </a:p>
          <a:p>
            <a:pPr algn="ctr" eaLnBrk="0" hangingPunct="0"/>
            <a:r>
              <a:rPr lang="en-US" sz="1000"/>
              <a:t>(Respond)</a:t>
            </a:r>
          </a:p>
        </p:txBody>
      </p:sp>
      <p:sp>
        <p:nvSpPr>
          <p:cNvPr id="5137" name="Text Box 19"/>
          <p:cNvSpPr txBox="1">
            <a:spLocks noChangeArrowheads="1"/>
          </p:cNvSpPr>
          <p:nvPr/>
        </p:nvSpPr>
        <p:spPr bwMode="auto">
          <a:xfrm>
            <a:off x="755650" y="2349500"/>
            <a:ext cx="1498600" cy="431800"/>
          </a:xfrm>
          <a:prstGeom prst="rect">
            <a:avLst/>
          </a:prstGeom>
          <a:noFill/>
          <a:ln w="28575" algn="ctr">
            <a:noFill/>
            <a:miter lim="800000"/>
            <a:headEnd/>
            <a:tailEnd/>
          </a:ln>
        </p:spPr>
        <p:txBody>
          <a:bodyPr wrap="none" lIns="0" tIns="0" rIns="0" bIns="0"/>
          <a:lstStyle/>
          <a:p>
            <a:pPr algn="ctr" eaLnBrk="0" hangingPunct="0"/>
            <a:r>
              <a:rPr lang="en-US" sz="1000"/>
              <a:t>Filter Element &amp; Mask1 != Mask1</a:t>
            </a:r>
          </a:p>
          <a:p>
            <a:pPr algn="ctr" eaLnBrk="0" hangingPunct="0"/>
            <a:r>
              <a:rPr lang="en-US" sz="1000"/>
              <a:t>(Do not respond)</a:t>
            </a:r>
          </a:p>
        </p:txBody>
      </p:sp>
      <p:sp>
        <p:nvSpPr>
          <p:cNvPr id="39" name="Content Placeholder 2"/>
          <p:cNvSpPr txBox="1">
            <a:spLocks/>
          </p:cNvSpPr>
          <p:nvPr/>
        </p:nvSpPr>
        <p:spPr>
          <a:xfrm>
            <a:off x="611188" y="3284538"/>
            <a:ext cx="7772400" cy="3097212"/>
          </a:xfrm>
          <a:prstGeom prst="rect">
            <a:avLst/>
          </a:prstGeom>
        </p:spPr>
        <p:txBody>
          <a:bodyPr/>
          <a:lstStyle/>
          <a:p>
            <a:pPr marL="342900" indent="-342900" eaLnBrk="0" hangingPunct="0">
              <a:spcBef>
                <a:spcPct val="20000"/>
              </a:spcBef>
              <a:buFontTx/>
              <a:buChar char="•"/>
              <a:defRPr/>
            </a:pPr>
            <a:r>
              <a:rPr lang="en-US" sz="1600" kern="0" dirty="0">
                <a:latin typeface="+mn-lt"/>
                <a:cs typeface="+mn-cs"/>
              </a:rPr>
              <a:t>Filter Element – bit mask computed by STA from fixed list of filtering parameters (e.g. SSID, HESSID, etc)</a:t>
            </a:r>
          </a:p>
          <a:p>
            <a:pPr marL="342900" indent="-342900" eaLnBrk="0" hangingPunct="0">
              <a:spcBef>
                <a:spcPct val="20000"/>
              </a:spcBef>
              <a:buFontTx/>
              <a:buChar char="•"/>
              <a:defRPr/>
            </a:pPr>
            <a:r>
              <a:rPr lang="en-US" sz="1600" kern="0" dirty="0" err="1">
                <a:latin typeface="+mn-lt"/>
                <a:cs typeface="+mn-cs"/>
              </a:rPr>
              <a:t>Maskn</a:t>
            </a:r>
            <a:r>
              <a:rPr lang="en-US" sz="1600" kern="0" dirty="0">
                <a:latin typeface="+mn-lt"/>
                <a:cs typeface="+mn-cs"/>
              </a:rPr>
              <a:t> – bit mask that is </a:t>
            </a:r>
            <a:r>
              <a:rPr lang="en-US" sz="1600" u="sng" kern="0" dirty="0">
                <a:latin typeface="+mn-lt"/>
                <a:cs typeface="+mn-cs"/>
              </a:rPr>
              <a:t>pre-computed</a:t>
            </a:r>
            <a:r>
              <a:rPr lang="en-US" sz="1600" kern="0" dirty="0">
                <a:latin typeface="+mn-lt"/>
                <a:cs typeface="+mn-cs"/>
              </a:rPr>
              <a:t> by </a:t>
            </a:r>
            <a:r>
              <a:rPr lang="en-US" sz="1600" kern="0" dirty="0" err="1">
                <a:latin typeface="+mn-lt"/>
                <a:cs typeface="+mn-cs"/>
              </a:rPr>
              <a:t>APn</a:t>
            </a:r>
            <a:r>
              <a:rPr lang="en-US" sz="1600" kern="0" dirty="0">
                <a:latin typeface="+mn-lt"/>
                <a:cs typeface="+mn-cs"/>
              </a:rPr>
              <a:t>.  The mask is pre-computed using the same algorithm used to compute the Filter Element</a:t>
            </a:r>
          </a:p>
          <a:p>
            <a:pPr marL="342900" indent="-342900" eaLnBrk="0" hangingPunct="0">
              <a:spcBef>
                <a:spcPct val="20000"/>
              </a:spcBef>
              <a:buFontTx/>
              <a:buChar char="•"/>
              <a:defRPr/>
            </a:pPr>
            <a:r>
              <a:rPr lang="en-US" sz="1600" kern="0" dirty="0">
                <a:latin typeface="+mn-lt"/>
                <a:cs typeface="+mn-cs"/>
              </a:rPr>
              <a:t>The filter check on AP is a simple mask and compare operation, making it lightweight computationally</a:t>
            </a:r>
          </a:p>
          <a:p>
            <a:pPr marL="342900" indent="-342900" eaLnBrk="0" hangingPunct="0">
              <a:spcBef>
                <a:spcPct val="20000"/>
              </a:spcBef>
              <a:buFontTx/>
              <a:buChar char="•"/>
              <a:defRPr/>
            </a:pPr>
            <a:r>
              <a:rPr lang="en-US" sz="1600" kern="0" dirty="0">
                <a:latin typeface="+mn-lt"/>
                <a:cs typeface="+mn-cs"/>
              </a:rPr>
              <a:t>The filter test will not eliminate all unnecessary probe responses, but it could eliminate a large percentage of them in many cases</a:t>
            </a:r>
          </a:p>
          <a:p>
            <a:pPr marL="342900" indent="-342900" eaLnBrk="0" hangingPunct="0">
              <a:spcBef>
                <a:spcPct val="20000"/>
              </a:spcBef>
              <a:buFontTx/>
              <a:buChar char="•"/>
              <a:defRPr/>
            </a:pPr>
            <a:r>
              <a:rPr lang="en-US" sz="1600" kern="0" dirty="0">
                <a:latin typeface="+mn-lt"/>
                <a:cs typeface="+mn-cs"/>
              </a:rPr>
              <a:t>Doing filter test prior to pre-existing tests provides an efficient pre-filtering mechanism</a:t>
            </a:r>
          </a:p>
          <a:p>
            <a:pPr marL="342900" indent="-342900" eaLnBrk="0" hangingPunct="0">
              <a:spcBef>
                <a:spcPct val="20000"/>
              </a:spcBef>
              <a:buFontTx/>
              <a:buChar char="•"/>
              <a:defRPr/>
            </a:pPr>
            <a:r>
              <a:rPr lang="en-US" sz="1600" kern="0" dirty="0">
                <a:latin typeface="+mn-lt"/>
                <a:cs typeface="+mn-cs"/>
              </a:rPr>
              <a:t>Absence of Filter Element in probe request results in current behavior</a:t>
            </a:r>
          </a:p>
          <a:p>
            <a:pPr marL="342900" indent="-342900" eaLnBrk="0" hangingPunct="0">
              <a:spcBef>
                <a:spcPct val="20000"/>
              </a:spcBef>
              <a:buFontTx/>
              <a:buChar char="•"/>
              <a:defRPr/>
            </a:pPr>
            <a:endParaRPr lang="en-US" sz="1800" kern="0" dirty="0">
              <a:latin typeface="+mn-lt"/>
              <a:cs typeface="+mn-cs"/>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a:lstStyle/>
          <a:p>
            <a:r>
              <a:rPr lang="en-US" smtClean="0"/>
              <a:t>Filter Element</a:t>
            </a:r>
          </a:p>
        </p:txBody>
      </p:sp>
      <p:sp>
        <p:nvSpPr>
          <p:cNvPr id="4099" name="Date Placeholder 3"/>
          <p:cNvSpPr>
            <a:spLocks noGrp="1"/>
          </p:cNvSpPr>
          <p:nvPr>
            <p:ph type="dt" sz="quarter" idx="10"/>
          </p:nvPr>
        </p:nvSpPr>
        <p:spPr/>
        <p:txBody>
          <a:bodyPr/>
          <a:lstStyle/>
          <a:p>
            <a:pPr>
              <a:defRPr/>
            </a:pPr>
            <a:r>
              <a:rPr lang="en-US"/>
              <a:t>July 2012</a:t>
            </a:r>
            <a:endParaRPr lang="en-GB"/>
          </a:p>
        </p:txBody>
      </p:sp>
      <p:sp>
        <p:nvSpPr>
          <p:cNvPr id="6148" name="Text Box 4"/>
          <p:cNvSpPr txBox="1">
            <a:spLocks noChangeArrowheads="1"/>
          </p:cNvSpPr>
          <p:nvPr/>
        </p:nvSpPr>
        <p:spPr bwMode="auto">
          <a:xfrm>
            <a:off x="2555875" y="1833563"/>
            <a:ext cx="576263" cy="268287"/>
          </a:xfrm>
          <a:prstGeom prst="rect">
            <a:avLst/>
          </a:prstGeom>
          <a:noFill/>
          <a:ln w="12700" algn="ctr">
            <a:solidFill>
              <a:schemeClr val="tx1"/>
            </a:solidFill>
            <a:miter lim="800000"/>
            <a:headEnd/>
            <a:tailEnd/>
          </a:ln>
        </p:spPr>
        <p:txBody>
          <a:bodyPr wrap="none"/>
          <a:lstStyle/>
          <a:p>
            <a:pPr algn="ctr" eaLnBrk="0" hangingPunct="0"/>
            <a:r>
              <a:rPr lang="en-US"/>
              <a:t>F1</a:t>
            </a:r>
          </a:p>
        </p:txBody>
      </p:sp>
      <p:sp>
        <p:nvSpPr>
          <p:cNvPr id="4131" name="Slide Number Placeholder 34"/>
          <p:cNvSpPr>
            <a:spLocks noGrp="1"/>
          </p:cNvSpPr>
          <p:nvPr>
            <p:ph type="sldNum" sz="quarter" idx="12"/>
          </p:nvPr>
        </p:nvSpPr>
        <p:spPr/>
        <p:txBody>
          <a:bodyPr/>
          <a:lstStyle/>
          <a:p>
            <a:pPr>
              <a:defRPr/>
            </a:pPr>
            <a:r>
              <a:rPr lang="en-GB" smtClean="0"/>
              <a:t>Slide </a:t>
            </a:r>
            <a:fld id="{EF9A411F-397A-4DB8-86BE-4231F4EA5373}" type="slidenum">
              <a:rPr lang="en-GB" smtClean="0"/>
              <a:pPr>
                <a:defRPr/>
              </a:pPr>
              <a:t>5</a:t>
            </a:fld>
            <a:endParaRPr lang="en-GB" smtClean="0"/>
          </a:p>
        </p:txBody>
      </p:sp>
      <p:sp>
        <p:nvSpPr>
          <p:cNvPr id="4132" name="Footer Placeholder 35"/>
          <p:cNvSpPr>
            <a:spLocks noGrp="1"/>
          </p:cNvSpPr>
          <p:nvPr>
            <p:ph type="ftr" sz="quarter" idx="11"/>
          </p:nvPr>
        </p:nvSpPr>
        <p:spPr/>
        <p:txBody>
          <a:bodyPr/>
          <a:lstStyle/>
          <a:p>
            <a:pPr>
              <a:defRPr/>
            </a:pPr>
            <a:r>
              <a:rPr lang="en-GB" smtClean="0"/>
              <a:t>Steve Grau, Juniper Networks</a:t>
            </a:r>
          </a:p>
        </p:txBody>
      </p:sp>
      <p:sp>
        <p:nvSpPr>
          <p:cNvPr id="6151" name="Text Box 4"/>
          <p:cNvSpPr txBox="1">
            <a:spLocks noChangeArrowheads="1"/>
          </p:cNvSpPr>
          <p:nvPr/>
        </p:nvSpPr>
        <p:spPr bwMode="auto">
          <a:xfrm>
            <a:off x="3132138" y="1833563"/>
            <a:ext cx="576262" cy="268287"/>
          </a:xfrm>
          <a:prstGeom prst="rect">
            <a:avLst/>
          </a:prstGeom>
          <a:noFill/>
          <a:ln w="12700" algn="ctr">
            <a:solidFill>
              <a:schemeClr val="tx1"/>
            </a:solidFill>
            <a:miter lim="800000"/>
            <a:headEnd/>
            <a:tailEnd/>
          </a:ln>
        </p:spPr>
        <p:txBody>
          <a:bodyPr wrap="none"/>
          <a:lstStyle/>
          <a:p>
            <a:pPr algn="ctr" eaLnBrk="0" hangingPunct="0"/>
            <a:r>
              <a:rPr lang="en-US"/>
              <a:t>F2</a:t>
            </a:r>
          </a:p>
        </p:txBody>
      </p:sp>
      <p:sp>
        <p:nvSpPr>
          <p:cNvPr id="6152" name="Text Box 4"/>
          <p:cNvSpPr txBox="1">
            <a:spLocks noChangeArrowheads="1"/>
          </p:cNvSpPr>
          <p:nvPr/>
        </p:nvSpPr>
        <p:spPr bwMode="auto">
          <a:xfrm>
            <a:off x="3708400" y="1833563"/>
            <a:ext cx="576263" cy="268287"/>
          </a:xfrm>
          <a:prstGeom prst="rect">
            <a:avLst/>
          </a:prstGeom>
          <a:noFill/>
          <a:ln w="12700" algn="ctr">
            <a:solidFill>
              <a:schemeClr val="tx1"/>
            </a:solidFill>
            <a:miter lim="800000"/>
            <a:headEnd/>
            <a:tailEnd/>
          </a:ln>
        </p:spPr>
        <p:txBody>
          <a:bodyPr wrap="none"/>
          <a:lstStyle/>
          <a:p>
            <a:pPr algn="ctr" eaLnBrk="0" hangingPunct="0"/>
            <a:r>
              <a:rPr lang="en-US"/>
              <a:t>F3</a:t>
            </a:r>
          </a:p>
        </p:txBody>
      </p:sp>
      <p:sp>
        <p:nvSpPr>
          <p:cNvPr id="6153" name="Text Box 4"/>
          <p:cNvSpPr txBox="1">
            <a:spLocks noChangeArrowheads="1"/>
          </p:cNvSpPr>
          <p:nvPr/>
        </p:nvSpPr>
        <p:spPr bwMode="auto">
          <a:xfrm>
            <a:off x="4284663" y="1833563"/>
            <a:ext cx="574675" cy="268287"/>
          </a:xfrm>
          <a:prstGeom prst="rect">
            <a:avLst/>
          </a:prstGeom>
          <a:noFill/>
          <a:ln w="12700" algn="ctr">
            <a:solidFill>
              <a:schemeClr val="tx1"/>
            </a:solidFill>
            <a:miter lim="800000"/>
            <a:headEnd/>
            <a:tailEnd/>
          </a:ln>
        </p:spPr>
        <p:txBody>
          <a:bodyPr wrap="none"/>
          <a:lstStyle/>
          <a:p>
            <a:pPr algn="ctr" eaLnBrk="0" hangingPunct="0"/>
            <a:r>
              <a:rPr lang="en-US"/>
              <a:t>F4</a:t>
            </a:r>
          </a:p>
        </p:txBody>
      </p:sp>
      <p:sp>
        <p:nvSpPr>
          <p:cNvPr id="6154" name="Text Box 4"/>
          <p:cNvSpPr txBox="1">
            <a:spLocks noChangeArrowheads="1"/>
          </p:cNvSpPr>
          <p:nvPr/>
        </p:nvSpPr>
        <p:spPr bwMode="auto">
          <a:xfrm>
            <a:off x="4859338" y="1833563"/>
            <a:ext cx="576262" cy="268287"/>
          </a:xfrm>
          <a:prstGeom prst="rect">
            <a:avLst/>
          </a:prstGeom>
          <a:noFill/>
          <a:ln w="12700" algn="ctr">
            <a:solidFill>
              <a:schemeClr val="tx1"/>
            </a:solidFill>
            <a:miter lim="800000"/>
            <a:headEnd/>
            <a:tailEnd/>
          </a:ln>
        </p:spPr>
        <p:txBody>
          <a:bodyPr wrap="none"/>
          <a:lstStyle/>
          <a:p>
            <a:pPr algn="ctr" eaLnBrk="0" hangingPunct="0"/>
            <a:r>
              <a:rPr lang="en-US"/>
              <a:t>F5</a:t>
            </a:r>
          </a:p>
        </p:txBody>
      </p:sp>
      <p:sp>
        <p:nvSpPr>
          <p:cNvPr id="6155" name="Text Box 4"/>
          <p:cNvSpPr txBox="1">
            <a:spLocks noChangeArrowheads="1"/>
          </p:cNvSpPr>
          <p:nvPr/>
        </p:nvSpPr>
        <p:spPr bwMode="auto">
          <a:xfrm>
            <a:off x="5940425" y="1833563"/>
            <a:ext cx="576263" cy="268287"/>
          </a:xfrm>
          <a:prstGeom prst="rect">
            <a:avLst/>
          </a:prstGeom>
          <a:noFill/>
          <a:ln w="12700" algn="ctr">
            <a:solidFill>
              <a:schemeClr val="tx1"/>
            </a:solidFill>
            <a:miter lim="800000"/>
            <a:headEnd/>
            <a:tailEnd/>
          </a:ln>
        </p:spPr>
        <p:txBody>
          <a:bodyPr wrap="none"/>
          <a:lstStyle/>
          <a:p>
            <a:pPr algn="ctr" eaLnBrk="0" hangingPunct="0"/>
            <a:r>
              <a:rPr lang="en-US"/>
              <a:t>Fn</a:t>
            </a:r>
          </a:p>
        </p:txBody>
      </p:sp>
      <p:cxnSp>
        <p:nvCxnSpPr>
          <p:cNvPr id="6156" name="Straight Connector 42"/>
          <p:cNvCxnSpPr>
            <a:cxnSpLocks noChangeShapeType="1"/>
          </p:cNvCxnSpPr>
          <p:nvPr/>
        </p:nvCxnSpPr>
        <p:spPr bwMode="auto">
          <a:xfrm>
            <a:off x="5508625" y="1976438"/>
            <a:ext cx="358775" cy="0"/>
          </a:xfrm>
          <a:prstGeom prst="line">
            <a:avLst/>
          </a:prstGeom>
          <a:noFill/>
          <a:ln w="12700" algn="ctr">
            <a:solidFill>
              <a:schemeClr val="tx1"/>
            </a:solidFill>
            <a:prstDash val="sysDash"/>
            <a:round/>
            <a:headEnd type="none" w="sm" len="sm"/>
            <a:tailEnd type="none" w="sm" len="sm"/>
          </a:ln>
        </p:spPr>
      </p:cxnSp>
      <p:sp>
        <p:nvSpPr>
          <p:cNvPr id="6157" name="Content Placeholder 2"/>
          <p:cNvSpPr>
            <a:spLocks noGrp="1"/>
          </p:cNvSpPr>
          <p:nvPr>
            <p:ph idx="1"/>
          </p:nvPr>
        </p:nvSpPr>
        <p:spPr>
          <a:xfrm>
            <a:off x="684213" y="2565400"/>
            <a:ext cx="7772400" cy="3527425"/>
          </a:xfrm>
        </p:spPr>
        <p:txBody>
          <a:bodyPr/>
          <a:lstStyle/>
          <a:p>
            <a:r>
              <a:rPr lang="en-US" sz="2000" b="0" smtClean="0"/>
              <a:t>Filter Element is a bitmask consisting of a number of sub-filters (F1 - Fn)</a:t>
            </a:r>
          </a:p>
          <a:p>
            <a:r>
              <a:rPr lang="en-US" sz="2000" b="0" smtClean="0"/>
              <a:t>Each sub-filter consists of a portion of the bitmask related to a particular filtering parameter, such as SSID or HESSID.  The list of filtering parameters is TBD.</a:t>
            </a:r>
          </a:p>
          <a:p>
            <a:r>
              <a:rPr lang="en-US" sz="2000" b="0" smtClean="0"/>
              <a:t>Values of interest are hashed to select a single bit in the mask (note: multiple values of a single parameter will hash to each bit but a particular value will map to only one bit)</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smtClean="0"/>
              <a:t>Filter Element Construction</a:t>
            </a:r>
          </a:p>
        </p:txBody>
      </p:sp>
      <p:sp>
        <p:nvSpPr>
          <p:cNvPr id="4099" name="Date Placeholder 3"/>
          <p:cNvSpPr>
            <a:spLocks noGrp="1"/>
          </p:cNvSpPr>
          <p:nvPr>
            <p:ph type="dt" sz="quarter" idx="10"/>
          </p:nvPr>
        </p:nvSpPr>
        <p:spPr/>
        <p:txBody>
          <a:bodyPr/>
          <a:lstStyle/>
          <a:p>
            <a:pPr>
              <a:defRPr/>
            </a:pPr>
            <a:r>
              <a:rPr lang="en-US"/>
              <a:t>July 2012</a:t>
            </a:r>
            <a:endParaRPr lang="en-GB"/>
          </a:p>
        </p:txBody>
      </p:sp>
      <p:sp>
        <p:nvSpPr>
          <p:cNvPr id="4131" name="Slide Number Placeholder 34"/>
          <p:cNvSpPr>
            <a:spLocks noGrp="1"/>
          </p:cNvSpPr>
          <p:nvPr>
            <p:ph type="sldNum" sz="quarter" idx="12"/>
          </p:nvPr>
        </p:nvSpPr>
        <p:spPr/>
        <p:txBody>
          <a:bodyPr/>
          <a:lstStyle/>
          <a:p>
            <a:pPr>
              <a:defRPr/>
            </a:pPr>
            <a:r>
              <a:rPr lang="en-GB" smtClean="0"/>
              <a:t>Slide </a:t>
            </a:r>
            <a:fld id="{5311A561-F622-4F42-9128-2240296054CE}" type="slidenum">
              <a:rPr lang="en-GB" smtClean="0"/>
              <a:pPr>
                <a:defRPr/>
              </a:pPr>
              <a:t>6</a:t>
            </a:fld>
            <a:endParaRPr lang="en-GB" smtClean="0"/>
          </a:p>
        </p:txBody>
      </p:sp>
      <p:sp>
        <p:nvSpPr>
          <p:cNvPr id="4132" name="Footer Placeholder 35"/>
          <p:cNvSpPr>
            <a:spLocks noGrp="1"/>
          </p:cNvSpPr>
          <p:nvPr>
            <p:ph type="ftr" sz="quarter" idx="11"/>
          </p:nvPr>
        </p:nvSpPr>
        <p:spPr/>
        <p:txBody>
          <a:bodyPr/>
          <a:lstStyle/>
          <a:p>
            <a:pPr>
              <a:defRPr/>
            </a:pPr>
            <a:r>
              <a:rPr lang="en-GB" smtClean="0"/>
              <a:t>Steve Grau, Juniper Networks</a:t>
            </a:r>
          </a:p>
        </p:txBody>
      </p:sp>
      <p:sp>
        <p:nvSpPr>
          <p:cNvPr id="7174" name="Content Placeholder 2"/>
          <p:cNvSpPr>
            <a:spLocks noGrp="1"/>
          </p:cNvSpPr>
          <p:nvPr>
            <p:ph idx="1"/>
          </p:nvPr>
        </p:nvSpPr>
        <p:spPr>
          <a:xfrm>
            <a:off x="684213" y="1700213"/>
            <a:ext cx="7772400" cy="3529012"/>
          </a:xfrm>
        </p:spPr>
        <p:txBody>
          <a:bodyPr/>
          <a:lstStyle/>
          <a:p>
            <a:r>
              <a:rPr lang="en-US" sz="2000" b="0" smtClean="0"/>
              <a:t>For each value of interest, compute its single-bit bitmask:</a:t>
            </a:r>
          </a:p>
          <a:p>
            <a:pPr>
              <a:buFontTx/>
              <a:buNone/>
            </a:pPr>
            <a:r>
              <a:rPr lang="en-US" sz="2000" b="0" smtClean="0"/>
              <a:t>		Fx = 0x1 &lt;&lt; ((hash(param_x) % N_BITS_Fx) + Fx_SHIFT)</a:t>
            </a:r>
          </a:p>
          <a:p>
            <a:r>
              <a:rPr lang="en-US" sz="2000" b="0" smtClean="0"/>
              <a:t>Bitwise OR all of the bitmasks together to construct the Filter Element</a:t>
            </a:r>
          </a:p>
          <a:p>
            <a:r>
              <a:rPr lang="en-US" sz="2000" b="0" smtClean="0"/>
              <a:t>Lists of parameter values are handled by computing the above mask for each list element and including it in the above bitwise OR</a:t>
            </a:r>
          </a:p>
          <a:p>
            <a:r>
              <a:rPr lang="en-US" sz="2000" b="0" smtClean="0"/>
              <a:t>ANY (wildcard) is specified by setting all bits in a particular sub-filter</a:t>
            </a:r>
          </a:p>
          <a:p>
            <a:r>
              <a:rPr lang="en-US" sz="2000" b="0" smtClean="0"/>
              <a:t>Concatenation of all sub-filters into the filter implicitly results in a Boolean AND of all of the sub-filters</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smtClean="0"/>
              <a:t>AP Mask Construction</a:t>
            </a:r>
          </a:p>
        </p:txBody>
      </p:sp>
      <p:sp>
        <p:nvSpPr>
          <p:cNvPr id="4099" name="Date Placeholder 3"/>
          <p:cNvSpPr>
            <a:spLocks noGrp="1"/>
          </p:cNvSpPr>
          <p:nvPr>
            <p:ph type="dt" sz="quarter" idx="10"/>
          </p:nvPr>
        </p:nvSpPr>
        <p:spPr/>
        <p:txBody>
          <a:bodyPr/>
          <a:lstStyle/>
          <a:p>
            <a:pPr>
              <a:defRPr/>
            </a:pPr>
            <a:r>
              <a:rPr lang="en-US"/>
              <a:t>July 2012</a:t>
            </a:r>
            <a:endParaRPr lang="en-GB"/>
          </a:p>
        </p:txBody>
      </p:sp>
      <p:sp>
        <p:nvSpPr>
          <p:cNvPr id="4131" name="Slide Number Placeholder 34"/>
          <p:cNvSpPr>
            <a:spLocks noGrp="1"/>
          </p:cNvSpPr>
          <p:nvPr>
            <p:ph type="sldNum" sz="quarter" idx="12"/>
          </p:nvPr>
        </p:nvSpPr>
        <p:spPr/>
        <p:txBody>
          <a:bodyPr/>
          <a:lstStyle/>
          <a:p>
            <a:pPr>
              <a:defRPr/>
            </a:pPr>
            <a:r>
              <a:rPr lang="en-GB" smtClean="0"/>
              <a:t>Slide </a:t>
            </a:r>
            <a:fld id="{1BE2AD21-4068-449D-ABCA-101AD0AC8A53}" type="slidenum">
              <a:rPr lang="en-GB" smtClean="0"/>
              <a:pPr>
                <a:defRPr/>
              </a:pPr>
              <a:t>7</a:t>
            </a:fld>
            <a:endParaRPr lang="en-GB" smtClean="0"/>
          </a:p>
        </p:txBody>
      </p:sp>
      <p:sp>
        <p:nvSpPr>
          <p:cNvPr id="4132" name="Footer Placeholder 35"/>
          <p:cNvSpPr>
            <a:spLocks noGrp="1"/>
          </p:cNvSpPr>
          <p:nvPr>
            <p:ph type="ftr" sz="quarter" idx="11"/>
          </p:nvPr>
        </p:nvSpPr>
        <p:spPr/>
        <p:txBody>
          <a:bodyPr/>
          <a:lstStyle/>
          <a:p>
            <a:pPr>
              <a:defRPr/>
            </a:pPr>
            <a:r>
              <a:rPr lang="en-GB" smtClean="0"/>
              <a:t>Steve Grau, Juniper Networks</a:t>
            </a:r>
          </a:p>
        </p:txBody>
      </p:sp>
      <p:sp>
        <p:nvSpPr>
          <p:cNvPr id="8198" name="Content Placeholder 2"/>
          <p:cNvSpPr>
            <a:spLocks noGrp="1"/>
          </p:cNvSpPr>
          <p:nvPr>
            <p:ph idx="1"/>
          </p:nvPr>
        </p:nvSpPr>
        <p:spPr>
          <a:xfrm>
            <a:off x="684213" y="1700213"/>
            <a:ext cx="7772400" cy="3529012"/>
          </a:xfrm>
        </p:spPr>
        <p:txBody>
          <a:bodyPr/>
          <a:lstStyle/>
          <a:p>
            <a:r>
              <a:rPr lang="en-US" sz="2000" b="0" dirty="0" smtClean="0"/>
              <a:t>For each sub-filter element, compute its single-bit bitmask based on the AP’s value for the associated parameter:</a:t>
            </a:r>
          </a:p>
          <a:p>
            <a:pPr>
              <a:buFontTx/>
              <a:buNone/>
            </a:pPr>
            <a:r>
              <a:rPr lang="en-US" sz="2000" b="0" dirty="0" smtClean="0"/>
              <a:t>		</a:t>
            </a:r>
            <a:r>
              <a:rPr lang="en-US" sz="2000" b="0" dirty="0" err="1" smtClean="0"/>
              <a:t>Fx</a:t>
            </a:r>
            <a:r>
              <a:rPr lang="en-US" sz="2000" b="0" dirty="0" smtClean="0"/>
              <a:t> = 0x1 &lt;&lt; ((hash(</a:t>
            </a:r>
            <a:r>
              <a:rPr lang="en-US" sz="2000" b="0" dirty="0" err="1" smtClean="0"/>
              <a:t>param_x</a:t>
            </a:r>
            <a:r>
              <a:rPr lang="en-US" sz="2000" b="0" dirty="0" smtClean="0"/>
              <a:t>) % </a:t>
            </a:r>
            <a:r>
              <a:rPr lang="en-US" sz="2000" b="0" dirty="0" err="1" smtClean="0"/>
              <a:t>N_BITS_Fx</a:t>
            </a:r>
            <a:r>
              <a:rPr lang="en-US" sz="2000" b="0" dirty="0" smtClean="0"/>
              <a:t>) + </a:t>
            </a:r>
            <a:r>
              <a:rPr lang="en-US" sz="2000" b="0" dirty="0" err="1" smtClean="0"/>
              <a:t>Fx_SHIFT</a:t>
            </a:r>
            <a:r>
              <a:rPr lang="en-US" sz="2000" b="0" dirty="0" smtClean="0"/>
              <a:t>)</a:t>
            </a:r>
          </a:p>
          <a:p>
            <a:r>
              <a:rPr lang="en-US" sz="2000" b="0" dirty="0" smtClean="0"/>
              <a:t>Bitwise OR all of these sub-filter bitmasks together to construct the AP’s Mask</a:t>
            </a:r>
          </a:p>
          <a:p>
            <a:r>
              <a:rPr lang="en-US" sz="2000" b="0" dirty="0" smtClean="0"/>
              <a:t>Note:  This is pre-computed based on AP configuration rather than being computed for each probe request</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smtClean="0"/>
              <a:t>Filter Evaluation</a:t>
            </a:r>
          </a:p>
        </p:txBody>
      </p:sp>
      <p:sp>
        <p:nvSpPr>
          <p:cNvPr id="4099" name="Date Placeholder 3"/>
          <p:cNvSpPr>
            <a:spLocks noGrp="1"/>
          </p:cNvSpPr>
          <p:nvPr>
            <p:ph type="dt" sz="quarter" idx="10"/>
          </p:nvPr>
        </p:nvSpPr>
        <p:spPr/>
        <p:txBody>
          <a:bodyPr/>
          <a:lstStyle/>
          <a:p>
            <a:pPr>
              <a:defRPr/>
            </a:pPr>
            <a:r>
              <a:rPr lang="en-US"/>
              <a:t>July 2012</a:t>
            </a:r>
            <a:endParaRPr lang="en-GB"/>
          </a:p>
        </p:txBody>
      </p:sp>
      <p:sp>
        <p:nvSpPr>
          <p:cNvPr id="4131" name="Slide Number Placeholder 34"/>
          <p:cNvSpPr>
            <a:spLocks noGrp="1"/>
          </p:cNvSpPr>
          <p:nvPr>
            <p:ph type="sldNum" sz="quarter" idx="12"/>
          </p:nvPr>
        </p:nvSpPr>
        <p:spPr/>
        <p:txBody>
          <a:bodyPr/>
          <a:lstStyle/>
          <a:p>
            <a:pPr>
              <a:defRPr/>
            </a:pPr>
            <a:r>
              <a:rPr lang="en-GB" smtClean="0"/>
              <a:t>Slide </a:t>
            </a:r>
            <a:fld id="{47FE9E5B-2E0C-4445-AB10-0349268D3736}" type="slidenum">
              <a:rPr lang="en-GB" smtClean="0"/>
              <a:pPr>
                <a:defRPr/>
              </a:pPr>
              <a:t>8</a:t>
            </a:fld>
            <a:endParaRPr lang="en-GB" smtClean="0"/>
          </a:p>
        </p:txBody>
      </p:sp>
      <p:sp>
        <p:nvSpPr>
          <p:cNvPr id="4132" name="Footer Placeholder 35"/>
          <p:cNvSpPr>
            <a:spLocks noGrp="1"/>
          </p:cNvSpPr>
          <p:nvPr>
            <p:ph type="ftr" sz="quarter" idx="11"/>
          </p:nvPr>
        </p:nvSpPr>
        <p:spPr/>
        <p:txBody>
          <a:bodyPr/>
          <a:lstStyle/>
          <a:p>
            <a:pPr>
              <a:defRPr/>
            </a:pPr>
            <a:r>
              <a:rPr lang="en-GB" smtClean="0"/>
              <a:t>Steve Grau, Juniper Networks</a:t>
            </a:r>
          </a:p>
        </p:txBody>
      </p:sp>
      <p:sp>
        <p:nvSpPr>
          <p:cNvPr id="9222" name="Content Placeholder 2"/>
          <p:cNvSpPr>
            <a:spLocks noGrp="1"/>
          </p:cNvSpPr>
          <p:nvPr>
            <p:ph idx="1"/>
          </p:nvPr>
        </p:nvSpPr>
        <p:spPr>
          <a:xfrm>
            <a:off x="684213" y="1700213"/>
            <a:ext cx="7772400" cy="3529012"/>
          </a:xfrm>
        </p:spPr>
        <p:txBody>
          <a:bodyPr/>
          <a:lstStyle/>
          <a:p>
            <a:r>
              <a:rPr lang="en-US" sz="2000" b="0" smtClean="0"/>
              <a:t>AP evaluates filter while processing each probe request: </a:t>
            </a:r>
          </a:p>
          <a:p>
            <a:pPr>
              <a:buFontTx/>
              <a:buNone/>
            </a:pPr>
            <a:r>
              <a:rPr lang="en-US" sz="2000" b="0" smtClean="0"/>
              <a:t>		if (Filter Element present) {</a:t>
            </a:r>
          </a:p>
          <a:p>
            <a:pPr>
              <a:buFontTx/>
              <a:buNone/>
            </a:pPr>
            <a:r>
              <a:rPr lang="en-US" sz="2000" b="0" smtClean="0"/>
              <a:t>			if ((Filter Element &amp; AP Mask) != AP Mask) {</a:t>
            </a:r>
          </a:p>
          <a:p>
            <a:pPr>
              <a:buFontTx/>
              <a:buNone/>
            </a:pPr>
            <a:r>
              <a:rPr lang="en-US" sz="2000" b="0" smtClean="0"/>
              <a:t>				// do not respond</a:t>
            </a:r>
          </a:p>
          <a:p>
            <a:pPr>
              <a:buFontTx/>
              <a:buNone/>
            </a:pPr>
            <a:r>
              <a:rPr lang="en-US" sz="2000" b="0" smtClean="0"/>
              <a:t>			}</a:t>
            </a:r>
          </a:p>
          <a:p>
            <a:pPr>
              <a:buFontTx/>
              <a:buNone/>
            </a:pPr>
            <a:r>
              <a:rPr lang="en-US" sz="2000" b="0" smtClean="0"/>
              <a:t>		}</a:t>
            </a:r>
          </a:p>
          <a:p>
            <a:pPr>
              <a:buFontTx/>
              <a:buNone/>
            </a:pPr>
            <a:r>
              <a:rPr lang="en-US" sz="2000" b="0" smtClean="0"/>
              <a:t>		/ / continue with normal probe request handling</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Conceptual Example</a:t>
            </a:r>
            <a:endParaRPr lang="en-US" dirty="0"/>
          </a:p>
        </p:txBody>
      </p:sp>
      <p:graphicFrame>
        <p:nvGraphicFramePr>
          <p:cNvPr id="7" name="Content Placeholder 6"/>
          <p:cNvGraphicFramePr>
            <a:graphicFrameLocks noGrp="1"/>
          </p:cNvGraphicFramePr>
          <p:nvPr>
            <p:ph idx="1"/>
          </p:nvPr>
        </p:nvGraphicFramePr>
        <p:xfrm>
          <a:off x="755576" y="4118168"/>
          <a:ext cx="7772400" cy="1854200"/>
        </p:xfrm>
        <a:graphic>
          <a:graphicData uri="http://schemas.openxmlformats.org/drawingml/2006/table">
            <a:tbl>
              <a:tblPr firstRow="1" bandRow="1">
                <a:tableStyleId>{5C22544A-7EE6-4342-B048-85BDC9FD1C3A}</a:tableStyleId>
              </a:tblPr>
              <a:tblGrid>
                <a:gridCol w="1554480"/>
                <a:gridCol w="1554480"/>
                <a:gridCol w="1554480"/>
                <a:gridCol w="1554480"/>
                <a:gridCol w="1554480"/>
              </a:tblGrid>
              <a:tr h="370840">
                <a:tc>
                  <a:txBody>
                    <a:bodyPr/>
                    <a:lstStyle/>
                    <a:p>
                      <a:endParaRPr lang="en-US" dirty="0"/>
                    </a:p>
                  </a:txBody>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Probe Filter</a:t>
                      </a:r>
                    </a:p>
                  </a:txBody>
                  <a:tcPr>
                    <a:solidFill>
                      <a:srgbClr val="00B0F0"/>
                    </a:solidFill>
                  </a:tcPr>
                </a:tc>
                <a:tc>
                  <a:txBody>
                    <a:bodyPr/>
                    <a:lstStyle/>
                    <a:p>
                      <a:r>
                        <a:rPr lang="en-US" dirty="0" smtClean="0"/>
                        <a:t>BSS 1</a:t>
                      </a:r>
                      <a:endParaRPr lang="en-US" dirty="0"/>
                    </a:p>
                  </a:txBody>
                  <a:tcPr/>
                </a:tc>
                <a:tc>
                  <a:txBody>
                    <a:bodyPr/>
                    <a:lstStyle/>
                    <a:p>
                      <a:r>
                        <a:rPr lang="en-US" dirty="0" smtClean="0"/>
                        <a:t>BSS 2</a:t>
                      </a:r>
                      <a:endParaRPr lang="en-US" dirty="0"/>
                    </a:p>
                  </a:txBody>
                  <a:tcPr/>
                </a:tc>
                <a:tc>
                  <a:txBody>
                    <a:bodyPr/>
                    <a:lstStyle/>
                    <a:p>
                      <a:r>
                        <a:rPr lang="en-US" dirty="0" smtClean="0"/>
                        <a:t>BSS 3</a:t>
                      </a:r>
                      <a:endParaRPr lang="en-US" dirty="0"/>
                    </a:p>
                  </a:txBody>
                  <a:tcPr/>
                </a:tc>
              </a:tr>
              <a:tr h="370840">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AP Mask</a:t>
                      </a:r>
                    </a:p>
                  </a:txBody>
                  <a:tcPr>
                    <a:solidFill>
                      <a:srgbClr val="FFFF00"/>
                    </a:solidFill>
                  </a:tcPr>
                </a:tc>
                <a:tc>
                  <a:txBody>
                    <a:bodyPr/>
                    <a:lstStyle/>
                    <a:p>
                      <a:endParaRPr lang="en-US" dirty="0"/>
                    </a:p>
                  </a:txBody>
                  <a:tcPr>
                    <a:solidFill>
                      <a:schemeClr val="accent5"/>
                    </a:solidFill>
                  </a:tcPr>
                </a:tc>
                <a:tc>
                  <a:txBody>
                    <a:bodyPr/>
                    <a:lstStyle/>
                    <a:p>
                      <a:r>
                        <a:rPr lang="en-US" dirty="0" smtClean="0"/>
                        <a:t>0x01020408</a:t>
                      </a:r>
                      <a:endParaRPr lang="en-US" dirty="0"/>
                    </a:p>
                  </a:txBody>
                  <a:tcPr>
                    <a:solidFill>
                      <a:srgbClr val="FFFF00"/>
                    </a:solidFill>
                  </a:tcPr>
                </a:tc>
                <a:tc>
                  <a:txBody>
                    <a:bodyPr/>
                    <a:lstStyle/>
                    <a:p>
                      <a:r>
                        <a:rPr lang="en-US" dirty="0" smtClean="0"/>
                        <a:t>0x02102040</a:t>
                      </a:r>
                      <a:endParaRPr lang="en-US" dirty="0"/>
                    </a:p>
                  </a:txBody>
                  <a:tcPr>
                    <a:solidFill>
                      <a:srgbClr val="FFFF00"/>
                    </a:solidFill>
                  </a:tcPr>
                </a:tc>
                <a:tc>
                  <a:txBody>
                    <a:bodyPr/>
                    <a:lstStyle/>
                    <a:p>
                      <a:r>
                        <a:rPr lang="en-US" dirty="0" smtClean="0"/>
                        <a:t>0x04800408</a:t>
                      </a:r>
                      <a:endParaRPr lang="en-US" dirty="0"/>
                    </a:p>
                  </a:txBody>
                  <a:tcPr>
                    <a:solidFill>
                      <a:srgbClr val="FFFF00"/>
                    </a:solidFill>
                  </a:tcPr>
                </a:tc>
              </a:tr>
              <a:tr h="370840">
                <a:tc>
                  <a:txBody>
                    <a:bodyPr/>
                    <a:lstStyle/>
                    <a:p>
                      <a:r>
                        <a:rPr lang="en-US" dirty="0" smtClean="0"/>
                        <a:t>STA 1</a:t>
                      </a:r>
                      <a:endParaRPr lang="en-US" dirty="0"/>
                    </a:p>
                  </a:txBody>
                  <a:tcPr/>
                </a:tc>
                <a:tc>
                  <a:txBody>
                    <a:bodyPr/>
                    <a:lstStyle/>
                    <a:p>
                      <a:r>
                        <a:rPr lang="en-US" dirty="0" smtClean="0"/>
                        <a:t>0x02ffffff</a:t>
                      </a:r>
                      <a:endParaRPr lang="en-US" dirty="0"/>
                    </a:p>
                  </a:txBody>
                  <a:tcPr>
                    <a:solidFill>
                      <a:srgbClr val="00B0F0"/>
                    </a:solidFill>
                  </a:tcPr>
                </a:tc>
                <a:tc>
                  <a:txBody>
                    <a:bodyPr/>
                    <a:lstStyle/>
                    <a:p>
                      <a:r>
                        <a:rPr lang="en-US" dirty="0" smtClean="0"/>
                        <a:t>Omit</a:t>
                      </a:r>
                      <a:endParaRPr lang="en-US" dirty="0"/>
                    </a:p>
                  </a:txBody>
                  <a:tcPr/>
                </a:tc>
                <a:tc>
                  <a:txBody>
                    <a:bodyPr/>
                    <a:lstStyle/>
                    <a:p>
                      <a:r>
                        <a:rPr lang="en-US" dirty="0" smtClean="0"/>
                        <a:t>Respond</a:t>
                      </a:r>
                      <a:endParaRPr lang="en-US" dirty="0"/>
                    </a:p>
                  </a:txBody>
                  <a:tcPr/>
                </a:tc>
                <a:tc>
                  <a:txBody>
                    <a:bodyPr/>
                    <a:lstStyle/>
                    <a:p>
                      <a:r>
                        <a:rPr lang="en-US" dirty="0" smtClean="0"/>
                        <a:t>Omit</a:t>
                      </a:r>
                      <a:endParaRPr lang="en-US" dirty="0"/>
                    </a:p>
                  </a:txBody>
                  <a:tcPr/>
                </a:tc>
              </a:tr>
              <a:tr h="370840">
                <a:tc>
                  <a:txBody>
                    <a:bodyPr/>
                    <a:lstStyle/>
                    <a:p>
                      <a:r>
                        <a:rPr lang="en-US" dirty="0" smtClean="0"/>
                        <a:t>STA 2</a:t>
                      </a:r>
                      <a:endParaRPr lang="en-US" dirty="0"/>
                    </a:p>
                  </a:txBody>
                  <a:tcPr/>
                </a:tc>
                <a:tc>
                  <a:txBody>
                    <a:bodyPr/>
                    <a:lstStyle/>
                    <a:p>
                      <a:r>
                        <a:rPr lang="en-US" dirty="0" smtClean="0"/>
                        <a:t>0xff80ffff</a:t>
                      </a:r>
                      <a:endParaRPr lang="en-US" dirty="0"/>
                    </a:p>
                  </a:txBody>
                  <a:tcPr>
                    <a:solidFill>
                      <a:srgbClr val="00B0F0"/>
                    </a:solidFill>
                  </a:tcPr>
                </a:tc>
                <a:tc>
                  <a:txBody>
                    <a:bodyPr/>
                    <a:lstStyle/>
                    <a:p>
                      <a:r>
                        <a:rPr lang="en-US" dirty="0" smtClean="0"/>
                        <a:t>Omit</a:t>
                      </a:r>
                      <a:endParaRPr lang="en-US" dirty="0"/>
                    </a:p>
                  </a:txBody>
                  <a:tcPr/>
                </a:tc>
                <a:tc>
                  <a:txBody>
                    <a:bodyPr/>
                    <a:lstStyle/>
                    <a:p>
                      <a:r>
                        <a:rPr lang="en-US" dirty="0" smtClean="0"/>
                        <a:t>Omit</a:t>
                      </a:r>
                      <a:endParaRPr lang="en-US" dirty="0"/>
                    </a:p>
                  </a:txBody>
                  <a:tcPr/>
                </a:tc>
                <a:tc>
                  <a:txBody>
                    <a:bodyPr/>
                    <a:lstStyle/>
                    <a:p>
                      <a:r>
                        <a:rPr lang="en-US" dirty="0" smtClean="0"/>
                        <a:t>Respond</a:t>
                      </a:r>
                      <a:endParaRPr lang="en-US" dirty="0"/>
                    </a:p>
                  </a:txBody>
                  <a:tcPr/>
                </a:tc>
              </a:tr>
              <a:tr h="370840">
                <a:tc>
                  <a:txBody>
                    <a:bodyPr/>
                    <a:lstStyle/>
                    <a:p>
                      <a:r>
                        <a:rPr lang="en-US" dirty="0" smtClean="0"/>
                        <a:t>STA 3</a:t>
                      </a:r>
                      <a:endParaRPr lang="en-US" dirty="0"/>
                    </a:p>
                  </a:txBody>
                  <a:tcPr/>
                </a:tc>
                <a:tc>
                  <a:txBody>
                    <a:bodyPr/>
                    <a:lstStyle/>
                    <a:p>
                      <a:r>
                        <a:rPr lang="en-US" dirty="0" smtClean="0"/>
                        <a:t>0xff020408</a:t>
                      </a:r>
                      <a:endParaRPr lang="en-US" dirty="0"/>
                    </a:p>
                  </a:txBody>
                  <a:tcPr>
                    <a:solidFill>
                      <a:srgbClr val="00B0F0"/>
                    </a:solidFill>
                  </a:tcPr>
                </a:tc>
                <a:tc>
                  <a:txBody>
                    <a:bodyPr/>
                    <a:lstStyle/>
                    <a:p>
                      <a:r>
                        <a:rPr lang="en-US" dirty="0" smtClean="0"/>
                        <a:t>Respond</a:t>
                      </a:r>
                      <a:endParaRPr lang="en-US" dirty="0"/>
                    </a:p>
                  </a:txBody>
                  <a:tcPr/>
                </a:tc>
                <a:tc>
                  <a:txBody>
                    <a:bodyPr/>
                    <a:lstStyle/>
                    <a:p>
                      <a:r>
                        <a:rPr lang="en-US" dirty="0" smtClean="0"/>
                        <a:t>Omit</a:t>
                      </a:r>
                      <a:endParaRPr lang="en-US" dirty="0"/>
                    </a:p>
                  </a:txBody>
                  <a:tcPr/>
                </a:tc>
                <a:tc>
                  <a:txBody>
                    <a:bodyPr/>
                    <a:lstStyle/>
                    <a:p>
                      <a:r>
                        <a:rPr lang="en-US" dirty="0" smtClean="0"/>
                        <a:t>Omit</a:t>
                      </a:r>
                      <a:endParaRPr lang="en-US" dirty="0"/>
                    </a:p>
                  </a:txBody>
                  <a:tcPr/>
                </a:tc>
              </a:tr>
            </a:tbl>
          </a:graphicData>
        </a:graphic>
      </p:graphicFrame>
      <p:sp>
        <p:nvSpPr>
          <p:cNvPr id="4" name="Date Placeholder 3"/>
          <p:cNvSpPr>
            <a:spLocks noGrp="1"/>
          </p:cNvSpPr>
          <p:nvPr>
            <p:ph type="dt" sz="half" idx="10"/>
          </p:nvPr>
        </p:nvSpPr>
        <p:spPr/>
        <p:txBody>
          <a:bodyPr/>
          <a:lstStyle/>
          <a:p>
            <a:pPr>
              <a:defRPr/>
            </a:pPr>
            <a:r>
              <a:rPr lang="en-US" smtClean="0"/>
              <a:t>July 2012</a:t>
            </a:r>
            <a:endParaRPr lang="en-GB" dirty="0"/>
          </a:p>
        </p:txBody>
      </p:sp>
      <p:sp>
        <p:nvSpPr>
          <p:cNvPr id="5" name="Footer Placeholder 4"/>
          <p:cNvSpPr>
            <a:spLocks noGrp="1"/>
          </p:cNvSpPr>
          <p:nvPr>
            <p:ph type="ftr" sz="quarter" idx="11"/>
          </p:nvPr>
        </p:nvSpPr>
        <p:spPr/>
        <p:txBody>
          <a:bodyPr/>
          <a:lstStyle/>
          <a:p>
            <a:pPr>
              <a:defRPr/>
            </a:pPr>
            <a:r>
              <a:rPr lang="en-GB" smtClean="0"/>
              <a:t>Steve Grau, Juniper Networks</a:t>
            </a:r>
            <a:endParaRPr lang="en-GB"/>
          </a:p>
        </p:txBody>
      </p:sp>
      <p:sp>
        <p:nvSpPr>
          <p:cNvPr id="6" name="Slide Number Placeholder 5"/>
          <p:cNvSpPr>
            <a:spLocks noGrp="1"/>
          </p:cNvSpPr>
          <p:nvPr>
            <p:ph type="sldNum" sz="quarter" idx="12"/>
          </p:nvPr>
        </p:nvSpPr>
        <p:spPr/>
        <p:txBody>
          <a:bodyPr/>
          <a:lstStyle/>
          <a:p>
            <a:pPr>
              <a:defRPr/>
            </a:pPr>
            <a:r>
              <a:rPr lang="en-GB" smtClean="0"/>
              <a:t>Slide </a:t>
            </a:r>
            <a:fld id="{ECC62612-E6B2-4732-836A-854C77468122}" type="slidenum">
              <a:rPr lang="en-GB" smtClean="0"/>
              <a:pPr>
                <a:defRPr/>
              </a:pPr>
              <a:t>9</a:t>
            </a:fld>
            <a:endParaRPr lang="en-GB"/>
          </a:p>
        </p:txBody>
      </p:sp>
      <p:sp>
        <p:nvSpPr>
          <p:cNvPr id="13" name="Content Placeholder 2"/>
          <p:cNvSpPr txBox="1">
            <a:spLocks/>
          </p:cNvSpPr>
          <p:nvPr/>
        </p:nvSpPr>
        <p:spPr bwMode="auto">
          <a:xfrm>
            <a:off x="755576" y="1556792"/>
            <a:ext cx="7772400" cy="252028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baseline="0" noProof="0" dirty="0" smtClean="0">
                <a:ln>
                  <a:noFill/>
                </a:ln>
                <a:solidFill>
                  <a:schemeClr val="tx1"/>
                </a:solidFill>
                <a:effectLst/>
                <a:uLnTx/>
                <a:uFillTx/>
                <a:latin typeface="+mn-lt"/>
                <a:ea typeface="+mn-ea"/>
                <a:cs typeface="+mn-cs"/>
              </a:rPr>
              <a:t>TG</a:t>
            </a:r>
            <a:r>
              <a:rPr kumimoji="0" lang="en-US" sz="1800" b="0" i="0" u="none" strike="noStrike" kern="0" cap="none" spc="0" normalizeH="0" noProof="0" dirty="0" smtClean="0">
                <a:ln>
                  <a:noFill/>
                </a:ln>
                <a:solidFill>
                  <a:schemeClr val="tx1"/>
                </a:solidFill>
                <a:effectLst/>
                <a:uLnTx/>
                <a:uFillTx/>
                <a:latin typeface="+mn-lt"/>
                <a:ea typeface="+mn-ea"/>
                <a:cs typeface="+mn-cs"/>
              </a:rPr>
              <a:t> defines f</a:t>
            </a:r>
            <a:r>
              <a:rPr kumimoji="0" lang="en-US" sz="1800" b="0" i="0" u="none" strike="noStrike" kern="0" cap="none" spc="0" normalizeH="0" baseline="0" noProof="0" dirty="0" smtClean="0">
                <a:ln>
                  <a:noFill/>
                </a:ln>
                <a:solidFill>
                  <a:schemeClr val="tx1"/>
                </a:solidFill>
                <a:effectLst/>
                <a:uLnTx/>
                <a:uFillTx/>
                <a:latin typeface="+mn-lt"/>
                <a:ea typeface="+mn-ea"/>
                <a:cs typeface="+mn-cs"/>
              </a:rPr>
              <a:t>ilter with</a:t>
            </a:r>
            <a:r>
              <a:rPr kumimoji="0" lang="en-US" sz="1800" b="0" i="0" u="none" strike="noStrike" kern="0" cap="none" spc="0" normalizeH="0" noProof="0" dirty="0" smtClean="0">
                <a:ln>
                  <a:noFill/>
                </a:ln>
                <a:solidFill>
                  <a:schemeClr val="tx1"/>
                </a:solidFill>
                <a:effectLst/>
                <a:uLnTx/>
                <a:uFillTx/>
                <a:latin typeface="+mn-lt"/>
                <a:ea typeface="+mn-ea"/>
                <a:cs typeface="+mn-cs"/>
              </a:rPr>
              <a:t> 4 8-bit sub-filters</a:t>
            </a:r>
          </a:p>
          <a:p>
            <a:pPr marL="800100" lvl="1" indent="-342900" eaLnBrk="0" hangingPunct="0">
              <a:spcBef>
                <a:spcPct val="20000"/>
              </a:spcBef>
              <a:buFontTx/>
              <a:buChar char="•"/>
            </a:pPr>
            <a:r>
              <a:rPr lang="en-US" sz="1800" kern="0" dirty="0" smtClean="0">
                <a:latin typeface="+mn-lt"/>
                <a:cs typeface="+mn-cs"/>
              </a:rPr>
              <a:t>F1 assigned to SSID, F2-F4 assigned to other parameters, #2 through #4</a:t>
            </a:r>
            <a:endParaRPr kumimoji="0" lang="en-US" sz="1800" b="0" i="0" u="none" strike="noStrike" kern="0" cap="none" spc="0" normalizeH="0" noProof="0" dirty="0" smtClean="0">
              <a:ln>
                <a:noFill/>
              </a:ln>
              <a:solidFill>
                <a:schemeClr val="tx1"/>
              </a:solidFill>
              <a:effectLst/>
              <a:uLnTx/>
              <a:uFillTx/>
              <a:latin typeface="+mn-lt"/>
              <a:ea typeface="+mn-ea"/>
              <a:cs typeface="+mn-cs"/>
            </a:endParaRPr>
          </a:p>
          <a:p>
            <a:pPr marL="342900" lvl="0" indent="-342900" eaLnBrk="0" hangingPunct="0">
              <a:spcBef>
                <a:spcPct val="20000"/>
              </a:spcBef>
              <a:buFontTx/>
              <a:buChar char="•"/>
            </a:pPr>
            <a:r>
              <a:rPr lang="en-US" sz="1800" kern="0" dirty="0" smtClean="0">
                <a:latin typeface="+mn-lt"/>
                <a:cs typeface="+mn-cs"/>
              </a:rPr>
              <a:t>Enterprise AP beaconing 3 SSIDs, </a:t>
            </a:r>
            <a:r>
              <a:rPr lang="en-US" sz="1800" kern="0" dirty="0" smtClean="0"/>
              <a:t>BSS 1 and BSS 3 have the same parameter values </a:t>
            </a:r>
            <a:r>
              <a:rPr lang="en-US" sz="1800" kern="0" dirty="0" smtClean="0">
                <a:latin typeface="+mn-lt"/>
                <a:cs typeface="+mn-cs"/>
              </a:rPr>
              <a:t>for filter parameters #3 and #4</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1800" kern="0" dirty="0" smtClean="0">
                <a:latin typeface="+mn-lt"/>
                <a:cs typeface="+mn-cs"/>
              </a:rPr>
              <a:t>STA 1 probing for BSS 2 SSID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kumimoji="0" lang="en-US" sz="1800" b="0" i="0" u="none" strike="noStrike" kern="0" cap="none" spc="0" normalizeH="0" noProof="0" dirty="0" smtClean="0">
                <a:ln>
                  <a:noFill/>
                </a:ln>
                <a:solidFill>
                  <a:schemeClr val="tx1"/>
                </a:solidFill>
                <a:effectLst/>
                <a:uLnTx/>
                <a:uFillTx/>
                <a:latin typeface="+mn-lt"/>
                <a:ea typeface="+mn-ea"/>
                <a:cs typeface="+mn-cs"/>
              </a:rPr>
              <a:t>STA 2 probing for BSS 3 SSID</a:t>
            </a:r>
          </a:p>
          <a:p>
            <a:pPr marL="342900" marR="0" lvl="0" indent="-342900" algn="l" defTabSz="914400" rtl="0" eaLnBrk="0" fontAlgn="base" latinLnBrk="0" hangingPunct="0">
              <a:lnSpc>
                <a:spcPct val="100000"/>
              </a:lnSpc>
              <a:spcBef>
                <a:spcPct val="20000"/>
              </a:spcBef>
              <a:spcAft>
                <a:spcPct val="0"/>
              </a:spcAft>
              <a:buClrTx/>
              <a:buSzTx/>
              <a:buFontTx/>
              <a:buChar char="•"/>
              <a:tabLst/>
              <a:defRPr/>
            </a:pPr>
            <a:r>
              <a:rPr lang="en-US" sz="1800" kern="0" dirty="0" smtClean="0">
                <a:latin typeface="+mn-lt"/>
                <a:cs typeface="+mn-cs"/>
              </a:rPr>
              <a:t>STA 3 probing for any SSID with a combination of parameter 2 through 4 desired values.  Only parameter #2 values differ between BSS 1 and BSS 3</a:t>
            </a:r>
            <a:endParaRPr kumimoji="0" lang="en-US" sz="1800" b="0" i="0" u="none" strike="noStrike" kern="0" cap="none" spc="0" normalizeH="0" noProof="0" dirty="0" smtClean="0">
              <a:ln>
                <a:noFill/>
              </a:ln>
              <a:solidFill>
                <a:schemeClr val="tx1"/>
              </a:solidFill>
              <a:effectLst/>
              <a:uLnTx/>
              <a:uFillTx/>
              <a:latin typeface="+mn-lt"/>
              <a:ea typeface="+mn-ea"/>
              <a:cs typeface="+mn-cs"/>
            </a:endParaRPr>
          </a:p>
        </p:txBody>
      </p:sp>
      <p:grpSp>
        <p:nvGrpSpPr>
          <p:cNvPr id="12" name="Group 11"/>
          <p:cNvGrpSpPr/>
          <p:nvPr/>
        </p:nvGrpSpPr>
        <p:grpSpPr>
          <a:xfrm>
            <a:off x="5055778" y="1597888"/>
            <a:ext cx="2304455" cy="268287"/>
            <a:chOff x="2555776" y="1844824"/>
            <a:chExt cx="2304455" cy="268287"/>
          </a:xfrm>
        </p:grpSpPr>
        <p:sp>
          <p:nvSpPr>
            <p:cNvPr id="8" name="Text Box 4"/>
            <p:cNvSpPr txBox="1">
              <a:spLocks noChangeArrowheads="1"/>
            </p:cNvSpPr>
            <p:nvPr/>
          </p:nvSpPr>
          <p:spPr bwMode="auto">
            <a:xfrm>
              <a:off x="2555776" y="1844824"/>
              <a:ext cx="576263" cy="268287"/>
            </a:xfrm>
            <a:prstGeom prst="rect">
              <a:avLst/>
            </a:prstGeom>
            <a:noFill/>
            <a:ln w="12700" algn="ctr">
              <a:solidFill>
                <a:schemeClr val="tx1"/>
              </a:solidFill>
              <a:miter lim="800000"/>
              <a:headEnd/>
              <a:tailEnd/>
            </a:ln>
          </p:spPr>
          <p:txBody>
            <a:bodyPr wrap="none"/>
            <a:lstStyle/>
            <a:p>
              <a:pPr algn="ctr" eaLnBrk="0" hangingPunct="0"/>
              <a:r>
                <a:rPr lang="en-US" dirty="0"/>
                <a:t>F1</a:t>
              </a:r>
            </a:p>
          </p:txBody>
        </p:sp>
        <p:sp>
          <p:nvSpPr>
            <p:cNvPr id="9" name="Text Box 4"/>
            <p:cNvSpPr txBox="1">
              <a:spLocks noChangeArrowheads="1"/>
            </p:cNvSpPr>
            <p:nvPr/>
          </p:nvSpPr>
          <p:spPr bwMode="auto">
            <a:xfrm>
              <a:off x="3131840" y="1844824"/>
              <a:ext cx="576263" cy="268287"/>
            </a:xfrm>
            <a:prstGeom prst="rect">
              <a:avLst/>
            </a:prstGeom>
            <a:noFill/>
            <a:ln w="12700" algn="ctr">
              <a:solidFill>
                <a:schemeClr val="tx1"/>
              </a:solidFill>
              <a:miter lim="800000"/>
              <a:headEnd/>
              <a:tailEnd/>
            </a:ln>
          </p:spPr>
          <p:txBody>
            <a:bodyPr wrap="none"/>
            <a:lstStyle/>
            <a:p>
              <a:pPr algn="ctr" eaLnBrk="0" hangingPunct="0"/>
              <a:r>
                <a:rPr lang="en-US" dirty="0" smtClean="0"/>
                <a:t>F2</a:t>
              </a:r>
              <a:endParaRPr lang="en-US" dirty="0"/>
            </a:p>
          </p:txBody>
        </p:sp>
        <p:sp>
          <p:nvSpPr>
            <p:cNvPr id="10" name="Text Box 4"/>
            <p:cNvSpPr txBox="1">
              <a:spLocks noChangeArrowheads="1"/>
            </p:cNvSpPr>
            <p:nvPr/>
          </p:nvSpPr>
          <p:spPr bwMode="auto">
            <a:xfrm>
              <a:off x="3707904" y="1844824"/>
              <a:ext cx="576263" cy="268287"/>
            </a:xfrm>
            <a:prstGeom prst="rect">
              <a:avLst/>
            </a:prstGeom>
            <a:noFill/>
            <a:ln w="12700" algn="ctr">
              <a:solidFill>
                <a:schemeClr val="tx1"/>
              </a:solidFill>
              <a:miter lim="800000"/>
              <a:headEnd/>
              <a:tailEnd/>
            </a:ln>
          </p:spPr>
          <p:txBody>
            <a:bodyPr wrap="none"/>
            <a:lstStyle/>
            <a:p>
              <a:pPr algn="ctr" eaLnBrk="0" hangingPunct="0"/>
              <a:r>
                <a:rPr lang="en-US" dirty="0" smtClean="0"/>
                <a:t>F3</a:t>
              </a:r>
              <a:endParaRPr lang="en-US" dirty="0"/>
            </a:p>
          </p:txBody>
        </p:sp>
        <p:sp>
          <p:nvSpPr>
            <p:cNvPr id="11" name="Text Box 4"/>
            <p:cNvSpPr txBox="1">
              <a:spLocks noChangeArrowheads="1"/>
            </p:cNvSpPr>
            <p:nvPr/>
          </p:nvSpPr>
          <p:spPr bwMode="auto">
            <a:xfrm>
              <a:off x="4283968" y="1844824"/>
              <a:ext cx="576263" cy="268287"/>
            </a:xfrm>
            <a:prstGeom prst="rect">
              <a:avLst/>
            </a:prstGeom>
            <a:noFill/>
            <a:ln w="12700" algn="ctr">
              <a:solidFill>
                <a:schemeClr val="tx1"/>
              </a:solidFill>
              <a:miter lim="800000"/>
              <a:headEnd/>
              <a:tailEnd/>
            </a:ln>
          </p:spPr>
          <p:txBody>
            <a:bodyPr wrap="none"/>
            <a:lstStyle/>
            <a:p>
              <a:pPr algn="ctr" eaLnBrk="0" hangingPunct="0"/>
              <a:r>
                <a:rPr lang="en-US" dirty="0" smtClean="0"/>
                <a:t>F4</a:t>
              </a:r>
              <a:endParaRPr lang="en-US" dirty="0"/>
            </a:p>
          </p:txBody>
        </p:sp>
      </p:grpSp>
    </p:spTree>
  </p:cSld>
  <p:clrMapOvr>
    <a:masterClrMapping/>
  </p:clrMapOvr>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GB"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21057</TotalTime>
  <Words>766</Words>
  <Application>Microsoft Office PowerPoint</Application>
  <PresentationFormat>On-screen Show (4:3)</PresentationFormat>
  <Paragraphs>132</Paragraphs>
  <Slides>10</Slides>
  <Notes>1</Notes>
  <HiddenSlides>0</HiddenSlides>
  <MMClips>0</MMClips>
  <ScaleCrop>false</ScaleCrop>
  <HeadingPairs>
    <vt:vector size="8" baseType="variant">
      <vt:variant>
        <vt:lpstr>Fonts Used</vt:lpstr>
      </vt:variant>
      <vt:variant>
        <vt:i4>2</vt:i4>
      </vt:variant>
      <vt:variant>
        <vt:lpstr>Theme</vt:lpstr>
      </vt:variant>
      <vt:variant>
        <vt:i4>1</vt:i4>
      </vt:variant>
      <vt:variant>
        <vt:lpstr>Embedded OLE Servers</vt:lpstr>
      </vt:variant>
      <vt:variant>
        <vt:i4>1</vt:i4>
      </vt:variant>
      <vt:variant>
        <vt:lpstr>Slide Titles</vt:lpstr>
      </vt:variant>
      <vt:variant>
        <vt:i4>10</vt:i4>
      </vt:variant>
    </vt:vector>
  </HeadingPairs>
  <TitlesOfParts>
    <vt:vector size="14" baseType="lpstr">
      <vt:lpstr>Times New Roman</vt:lpstr>
      <vt:lpstr>Arial</vt:lpstr>
      <vt:lpstr>802-11-Submission</vt:lpstr>
      <vt:lpstr>Microsoft Office Word 97 - 2003 Document</vt:lpstr>
      <vt:lpstr>Efficient Probe Filtering</vt:lpstr>
      <vt:lpstr>Abstract</vt:lpstr>
      <vt:lpstr>Concept</vt:lpstr>
      <vt:lpstr>Filter Element-based Active Scanning</vt:lpstr>
      <vt:lpstr>Filter Element</vt:lpstr>
      <vt:lpstr>Filter Element Construction</vt:lpstr>
      <vt:lpstr>AP Mask Construction</vt:lpstr>
      <vt:lpstr>Filter Evaluation</vt:lpstr>
      <vt:lpstr>Conceptual Example</vt:lpstr>
      <vt:lpstr>Motion</vt:lpstr>
    </vt:vector>
  </TitlesOfParts>
  <Company>Research in Motion UK Ltd</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Efficient Probe Filtering</dc:title>
  <dc:creator>Steve Grau</dc:creator>
  <cp:lastModifiedBy>Steve Grau</cp:lastModifiedBy>
  <cp:revision>917</cp:revision>
  <cp:lastPrinted>1998-02-10T13:28:06Z</cp:lastPrinted>
  <dcterms:created xsi:type="dcterms:W3CDTF">2004-12-02T14:01:45Z</dcterms:created>
  <dcterms:modified xsi:type="dcterms:W3CDTF">2012-07-18T21:08:56Z</dcterms:modified>
</cp:coreProperties>
</file>