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2" r:id="rId4"/>
    <p:sldId id="263" r:id="rId5"/>
    <p:sldId id="265" r:id="rId6"/>
    <p:sldId id="266" r:id="rId7"/>
    <p:sldId id="267" r:id="rId8"/>
    <p:sldId id="268" r:id="rId9"/>
    <p:sldId id="269" r:id="rId10"/>
    <p:sldId id="270" r:id="rId11"/>
    <p:sldId id="271" r:id="rId12"/>
    <p:sldId id="264"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 Diephaus" initials="AD"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22" y="-4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06-29T10:25:30.011" idx="3">
    <p:pos x="1025" y="1780"/>
    <p:text>Change "application" to "Application". </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7/3/2012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1537432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587740840"/>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Carl Kain, Noblis, Inc.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Carl Kain, Noblis,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Carl Kain, Noblis,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GB" smtClean="0"/>
              <a:t>Carl Kain, Noblis, Inc.</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Carl Kain, Noblis,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GB" smtClean="0"/>
              <a:t>Carl Kain, Noblis, Inc.</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GB" smtClean="0"/>
              <a:t>Carl Kain, Noblis, Inc.</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Carl Kain, Noblis,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Carl Kain, Noblis,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Carl Kain, Noblis,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11-10/0765r0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Carl Kain, Noblis,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Dynamic Mobility Integrated Dynamic Transit Operations Use Case for ISD</a:t>
            </a:r>
            <a:endParaRPr lang="en-GB" sz="2800"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2012-07-05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13841563"/>
              </p:ext>
            </p:extLst>
          </p:nvPr>
        </p:nvGraphicFramePr>
        <p:xfrm>
          <a:off x="517525" y="2278063"/>
          <a:ext cx="8077200" cy="2925762"/>
        </p:xfrm>
        <a:graphic>
          <a:graphicData uri="http://schemas.openxmlformats.org/presentationml/2006/ole">
            <mc:AlternateContent xmlns:mc="http://schemas.openxmlformats.org/markup-compatibility/2006">
              <mc:Choice xmlns:v="urn:schemas-microsoft-com:vml" Requires="v">
                <p:oleObj spid="_x0000_s3087" name="Document" r:id="rId4" imgW="8238348" imgH="2981374" progId="Word.Document.8">
                  <p:embed/>
                </p:oleObj>
              </mc:Choice>
              <mc:Fallback>
                <p:oleObj name="Document" r:id="rId4" imgW="8238348" imgH="2981374" progId="Word.Document.8">
                  <p:embed/>
                  <p:pic>
                    <p:nvPicPr>
                      <p:cNvPr id="0" name="Picture 3"/>
                      <p:cNvPicPr>
                        <a:picLocks noChangeAspect="1" noChangeArrowheads="1"/>
                      </p:cNvPicPr>
                      <p:nvPr/>
                    </p:nvPicPr>
                    <p:blipFill>
                      <a:blip r:embed="rId5"/>
                      <a:srcRect/>
                      <a:stretch>
                        <a:fillRect/>
                      </a:stretch>
                    </p:blipFill>
                    <p:spPr bwMode="auto">
                      <a:xfrm>
                        <a:off x="517525" y="2278063"/>
                        <a:ext cx="8077200" cy="29257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Variation 1, Service Hosted on Internal Network Server</a:t>
            </a:r>
            <a:r>
              <a:rPr lang="en-US" dirty="0"/>
              <a:t/>
            </a:r>
            <a:br>
              <a:rPr lang="en-US" dirty="0"/>
            </a:br>
            <a:endParaRPr lang="en-US" dirty="0"/>
          </a:p>
        </p:txBody>
      </p:sp>
      <p:sp>
        <p:nvSpPr>
          <p:cNvPr id="3" name="Content Placeholder 2"/>
          <p:cNvSpPr>
            <a:spLocks noGrp="1"/>
          </p:cNvSpPr>
          <p:nvPr>
            <p:ph idx="1"/>
          </p:nvPr>
        </p:nvSpPr>
        <p:spPr/>
        <p:txBody>
          <a:bodyPr/>
          <a:lstStyle/>
          <a:p>
            <a:pPr lvl="0">
              <a:buFont typeface="Arial" pitchFamily="34" charset="0"/>
              <a:buChar char="•"/>
            </a:pPr>
            <a:r>
              <a:rPr lang="en-US" dirty="0"/>
              <a:t>AP </a:t>
            </a:r>
            <a:r>
              <a:rPr lang="en-US" dirty="0" smtClean="0"/>
              <a:t>advertises </a:t>
            </a:r>
            <a:r>
              <a:rPr lang="en-US" dirty="0"/>
              <a:t>the IDTO service </a:t>
            </a:r>
            <a:r>
              <a:rPr lang="en-US" dirty="0" smtClean="0"/>
              <a:t>availability. </a:t>
            </a:r>
          </a:p>
          <a:p>
            <a:pPr lvl="0">
              <a:buFont typeface="Arial" pitchFamily="34" charset="0"/>
              <a:buChar char="•"/>
            </a:pPr>
            <a:r>
              <a:rPr lang="en-US" dirty="0" smtClean="0"/>
              <a:t>Alternative </a:t>
            </a:r>
            <a:r>
              <a:rPr lang="en-US" dirty="0"/>
              <a:t>to AP broadcasting service </a:t>
            </a:r>
            <a:r>
              <a:rPr lang="en-US" dirty="0" smtClean="0"/>
              <a:t>availability.</a:t>
            </a:r>
          </a:p>
          <a:p>
            <a:pPr lvl="1">
              <a:buFont typeface="Arial" pitchFamily="34" charset="0"/>
              <a:buChar char="•"/>
            </a:pPr>
            <a:r>
              <a:rPr lang="en-US" dirty="0" smtClean="0"/>
              <a:t>application (e.g. smartphone app) needed </a:t>
            </a:r>
            <a:r>
              <a:rPr lang="en-US" dirty="0"/>
              <a:t>to request the service </a:t>
            </a:r>
            <a:r>
              <a:rPr lang="en-US" dirty="0" smtClean="0"/>
              <a:t>triggers query </a:t>
            </a:r>
            <a:r>
              <a:rPr lang="en-US" dirty="0"/>
              <a:t>to AP, so the AP can respond to specific requests </a:t>
            </a:r>
            <a:r>
              <a:rPr lang="en-US" dirty="0" smtClean="0"/>
              <a:t>via </a:t>
            </a:r>
            <a:r>
              <a:rPr lang="en-US" dirty="0"/>
              <a:t>ISD rather than broadcast the service </a:t>
            </a:r>
            <a:r>
              <a:rPr lang="en-US" dirty="0" smtClean="0"/>
              <a:t>availability.</a:t>
            </a:r>
          </a:p>
          <a:p>
            <a:pPr lvl="0">
              <a:buFont typeface="Arial" pitchFamily="34" charset="0"/>
              <a:buChar char="•"/>
            </a:pPr>
            <a:r>
              <a:rPr lang="en-US" dirty="0" smtClean="0"/>
              <a:t>Can be subset of ISD function for “Ground Transportation Services”.</a:t>
            </a:r>
          </a:p>
          <a:p>
            <a:pPr lvl="1">
              <a:buFont typeface="Arial" pitchFamily="34" charset="0"/>
              <a:buChar char="•"/>
            </a:pPr>
            <a:r>
              <a:rPr lang="en-US" dirty="0" smtClean="0"/>
              <a:t>IDTO options available from airport will be advertised.</a:t>
            </a:r>
          </a:p>
          <a:p>
            <a:pPr lvl="1">
              <a:buFont typeface="Arial" pitchFamily="34" charset="0"/>
              <a:buChar char="•"/>
            </a:pPr>
            <a:r>
              <a:rPr lang="en-US" dirty="0" smtClean="0"/>
              <a:t>Other modes such as rental car can be part of service advertisement</a:t>
            </a:r>
          </a:p>
          <a:p>
            <a:pPr>
              <a:buFont typeface="Arial" pitchFamily="34" charset="0"/>
              <a:buChar char="•"/>
            </a:pPr>
            <a:r>
              <a:rPr lang="en-US" dirty="0" smtClean="0"/>
              <a:t>Travel requests are processed by the local server on the airport LAN.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Carl Kain, Noblis, Inc.</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2246688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Variation 2; Service Hosted on Internet</a:t>
            </a:r>
            <a:endParaRPr lang="en-US" dirty="0"/>
          </a:p>
        </p:txBody>
      </p:sp>
      <p:sp>
        <p:nvSpPr>
          <p:cNvPr id="3" name="Content Placeholder 2"/>
          <p:cNvSpPr>
            <a:spLocks noGrp="1"/>
          </p:cNvSpPr>
          <p:nvPr>
            <p:ph idx="1"/>
          </p:nvPr>
        </p:nvSpPr>
        <p:spPr/>
        <p:txBody>
          <a:bodyPr/>
          <a:lstStyle/>
          <a:p>
            <a:pPr lvl="0">
              <a:buFont typeface="Arial" pitchFamily="34" charset="0"/>
              <a:buChar char="•"/>
            </a:pPr>
            <a:r>
              <a:rPr lang="en-US" dirty="0"/>
              <a:t>AP can advertise the IDTO </a:t>
            </a:r>
            <a:r>
              <a:rPr lang="en-US" dirty="0" smtClean="0"/>
              <a:t>services availability via internet access or application </a:t>
            </a:r>
            <a:r>
              <a:rPr lang="en-US" dirty="0"/>
              <a:t>needed to request the service </a:t>
            </a:r>
            <a:r>
              <a:rPr lang="en-US" dirty="0" smtClean="0"/>
              <a:t>triggers query </a:t>
            </a:r>
            <a:r>
              <a:rPr lang="en-US" dirty="0"/>
              <a:t>to AP, so the AP can respond </a:t>
            </a:r>
            <a:r>
              <a:rPr lang="en-US" dirty="0" smtClean="0"/>
              <a:t>rather </a:t>
            </a:r>
            <a:r>
              <a:rPr lang="en-US" dirty="0"/>
              <a:t>than broadcast the service </a:t>
            </a:r>
            <a:r>
              <a:rPr lang="en-US" dirty="0" smtClean="0"/>
              <a:t>availability. </a:t>
            </a:r>
            <a:endParaRPr lang="en-US" dirty="0"/>
          </a:p>
          <a:p>
            <a:pPr lvl="1">
              <a:buFont typeface="Arial" pitchFamily="34" charset="0"/>
              <a:buChar char="•"/>
            </a:pPr>
            <a:r>
              <a:rPr lang="en-US" dirty="0" smtClean="0"/>
              <a:t>In this variation, information </a:t>
            </a:r>
            <a:r>
              <a:rPr lang="en-US" dirty="0"/>
              <a:t>is available in pre-associated </a:t>
            </a:r>
            <a:r>
              <a:rPr lang="en-US" dirty="0" smtClean="0"/>
              <a:t>state.</a:t>
            </a:r>
            <a:endParaRPr lang="en-US" dirty="0"/>
          </a:p>
          <a:p>
            <a:pPr lvl="1">
              <a:buFont typeface="Arial" pitchFamily="34" charset="0"/>
              <a:buChar char="•"/>
            </a:pPr>
            <a:r>
              <a:rPr lang="en-US" dirty="0"/>
              <a:t>Information concerning charges or fees for Internet access is also advertised so traveler can decide if it is worth paying for the Internet access, or whether there is an alternative method for requesting the service.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Carl Kain, Noblis, Inc.</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3189582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2012</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Carl Kain, Noblis, Inc.</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Carl Kain, Noblis,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describes the use case for Dynamic Mobility Applications/Integrated Dynamic Transit Operations for Infrastructure Service Discovery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Carl Kain, Noblis,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Introduction</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Arial" pitchFamily="34" charset="0"/>
              <a:buChar char="•"/>
            </a:pPr>
            <a:r>
              <a:rPr lang="en-US" dirty="0"/>
              <a:t>There are approximately 30 Dynamic Mobility Applications (DMA) that are being developed for advanced Intelligent Transportation Systems (ITS). </a:t>
            </a:r>
            <a:endParaRPr lang="en-US" dirty="0" smtClean="0"/>
          </a:p>
          <a:p>
            <a:pPr>
              <a:buFont typeface="Arial" pitchFamily="34" charset="0"/>
              <a:buChar char="•"/>
            </a:pPr>
            <a:r>
              <a:rPr lang="en-US" dirty="0" smtClean="0"/>
              <a:t>Several </a:t>
            </a:r>
            <a:r>
              <a:rPr lang="en-US" dirty="0"/>
              <a:t>of these applications are expected to incorporate IEEE 802.11 APs as a means of accessing the services being provided. </a:t>
            </a:r>
            <a:endParaRPr lang="en-US" dirty="0" smtClean="0"/>
          </a:p>
          <a:p>
            <a:pPr>
              <a:buFont typeface="Arial" pitchFamily="34" charset="0"/>
              <a:buChar char="•"/>
            </a:pPr>
            <a:r>
              <a:rPr lang="en-US" dirty="0" smtClean="0"/>
              <a:t>Travelers </a:t>
            </a:r>
            <a:r>
              <a:rPr lang="en-US" dirty="0"/>
              <a:t>may be accessing the services by smart phone, tablet, laptop, or other portable device. </a:t>
            </a:r>
            <a:endParaRPr lang="en-US" dirty="0" smtClean="0"/>
          </a:p>
          <a:p>
            <a:pPr>
              <a:buFont typeface="Arial" pitchFamily="34" charset="0"/>
              <a:buChar char="•"/>
            </a:pPr>
            <a:r>
              <a:rPr lang="en-US" dirty="0" smtClean="0"/>
              <a:t>The </a:t>
            </a:r>
            <a:r>
              <a:rPr lang="en-US" dirty="0"/>
              <a:t>following use case relates to </a:t>
            </a:r>
            <a:r>
              <a:rPr lang="en-US" dirty="0" smtClean="0"/>
              <a:t>the three Integrated </a:t>
            </a:r>
            <a:r>
              <a:rPr lang="en-US" dirty="0"/>
              <a:t>Dynamic Transit </a:t>
            </a:r>
            <a:r>
              <a:rPr lang="en-US" dirty="0" smtClean="0"/>
              <a:t>Operations (IDTO) applications in an airport arrival scenario. </a:t>
            </a:r>
            <a:endParaRPr lang="en-US" dirty="0"/>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2012</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Carl Kain, Noblis,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Integrated Dynamic Transit Operations Applications</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lvl="0">
              <a:buFont typeface="Arial" pitchFamily="34" charset="0"/>
              <a:buChar char="•"/>
            </a:pPr>
            <a:r>
              <a:rPr lang="en-US" dirty="0"/>
              <a:t>Connection Protection</a:t>
            </a:r>
          </a:p>
          <a:p>
            <a:pPr lvl="1">
              <a:buFont typeface="Arial" pitchFamily="34" charset="0"/>
              <a:buChar char="•"/>
            </a:pPr>
            <a:r>
              <a:rPr lang="en-US" dirty="0"/>
              <a:t>This application allows a traveler making a trip with a transfer to request that the transit vehicle being transferred to be held to allow a connection to be made if the vehicle being transferred from is running late. The transfer may between </a:t>
            </a:r>
            <a:r>
              <a:rPr lang="en-US" dirty="0" smtClean="0"/>
              <a:t>buses</a:t>
            </a:r>
            <a:r>
              <a:rPr lang="en-US" dirty="0"/>
              <a:t>, trains, subways, or private use vehicles. The transfer may be between vehicles owned and operated by different companies. A use case for Connection Protection is already in the </a:t>
            </a:r>
            <a:r>
              <a:rPr lang="en-US" dirty="0" smtClean="0"/>
              <a:t>ISD use </a:t>
            </a:r>
            <a:r>
              <a:rPr lang="en-US" dirty="0"/>
              <a:t>case document.</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Integrated Dynamic Transit Operations Applications</a:t>
            </a:r>
          </a:p>
        </p:txBody>
      </p:sp>
      <p:sp>
        <p:nvSpPr>
          <p:cNvPr id="3" name="Content Placeholder 2"/>
          <p:cNvSpPr>
            <a:spLocks noGrp="1"/>
          </p:cNvSpPr>
          <p:nvPr>
            <p:ph idx="1"/>
          </p:nvPr>
        </p:nvSpPr>
        <p:spPr/>
        <p:txBody>
          <a:bodyPr/>
          <a:lstStyle/>
          <a:p>
            <a:pPr lvl="0">
              <a:buFont typeface="Arial" pitchFamily="34" charset="0"/>
              <a:buChar char="•"/>
            </a:pPr>
            <a:r>
              <a:rPr lang="en-US" dirty="0"/>
              <a:t>Dynamic Dispatching</a:t>
            </a:r>
          </a:p>
          <a:p>
            <a:pPr lvl="1">
              <a:buFont typeface="Arial" pitchFamily="34" charset="0"/>
              <a:buChar char="•"/>
            </a:pPr>
            <a:r>
              <a:rPr lang="en-US" dirty="0"/>
              <a:t>This application allows a traveler to enter an origin, destination, </a:t>
            </a:r>
            <a:r>
              <a:rPr lang="en-US" dirty="0" smtClean="0"/>
              <a:t>location (this may be supplied by GPS/LBS function in the mobile device), </a:t>
            </a:r>
            <a:r>
              <a:rPr lang="en-US" dirty="0"/>
              <a:t>and desired start time, and receive several alternative methods for reaching the destination. In addition to options such as scheduled fixed route transit (subway, bus or rail), the transit company may serve stations at designated locations according to the user’s request rather than by a fixed schedule. They may also provide an option that includes diverting busses from a fixed route to pick up passengers (flexible route).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Carl Kain, Noblis, Inc.</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908919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Integrated Dynamic Transit Operations Applications</a:t>
            </a:r>
          </a:p>
        </p:txBody>
      </p:sp>
      <p:sp>
        <p:nvSpPr>
          <p:cNvPr id="3" name="Content Placeholder 2"/>
          <p:cNvSpPr>
            <a:spLocks noGrp="1"/>
          </p:cNvSpPr>
          <p:nvPr>
            <p:ph idx="1"/>
          </p:nvPr>
        </p:nvSpPr>
        <p:spPr/>
        <p:txBody>
          <a:bodyPr/>
          <a:lstStyle/>
          <a:p>
            <a:pPr lvl="0">
              <a:buFont typeface="Arial" pitchFamily="34" charset="0"/>
              <a:buChar char="•"/>
            </a:pPr>
            <a:r>
              <a:rPr lang="en-US" dirty="0"/>
              <a:t>Dynamic Ridesharing</a:t>
            </a:r>
          </a:p>
          <a:p>
            <a:pPr lvl="1">
              <a:buFont typeface="Arial" pitchFamily="34" charset="0"/>
              <a:buChar char="•"/>
            </a:pPr>
            <a:r>
              <a:rPr lang="en-US" dirty="0"/>
              <a:t>This application enable drivers and riders to dynamically identify and accept potential ridesharing opportunities along a given travel route. Depending on the implementation, drivers may be compensated by the riders, may receive discounted tolls, or be given free access to high occupancy vehicle lanes. Passengers will receive rides in privately owned vehicles that will take them directly to (or very near to) their </a:t>
            </a:r>
            <a:r>
              <a:rPr lang="en-US" dirty="0" smtClean="0"/>
              <a:t>destination.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Carl Kain, Noblis, Inc.</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1634077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ISD</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a:t>When fully developed, there are no specific programs to implement these three applications; implementation of any or all of these applications is expected to be at the discretion of the transit agencies or localities that will operate the services. </a:t>
            </a:r>
            <a:endParaRPr lang="en-US" dirty="0" smtClean="0"/>
          </a:p>
          <a:p>
            <a:pPr>
              <a:buFont typeface="Arial" pitchFamily="34" charset="0"/>
              <a:buChar char="•"/>
            </a:pPr>
            <a:r>
              <a:rPr lang="en-US" dirty="0" smtClean="0"/>
              <a:t>People </a:t>
            </a:r>
            <a:r>
              <a:rPr lang="en-US" dirty="0"/>
              <a:t>that travel away from home will not know if these services are available at their destination. </a:t>
            </a:r>
            <a:endParaRPr lang="en-US" dirty="0" smtClean="0"/>
          </a:p>
          <a:p>
            <a:pPr lvl="1">
              <a:buFont typeface="Arial" pitchFamily="34" charset="0"/>
              <a:buChar char="•"/>
            </a:pPr>
            <a:r>
              <a:rPr lang="en-US" dirty="0" smtClean="0"/>
              <a:t>Infrastructure </a:t>
            </a:r>
            <a:r>
              <a:rPr lang="en-US" dirty="0"/>
              <a:t>Service Discovery can be a mechanism for travelers requesting trips to find out which services are available.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Carl Kain, Noblis, Inc.</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1015106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Airport/Ground Transportation Scenario</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a:t>The </a:t>
            </a:r>
            <a:r>
              <a:rPr lang="en-US" dirty="0" smtClean="0"/>
              <a:t>use </a:t>
            </a:r>
            <a:r>
              <a:rPr lang="en-US" dirty="0"/>
              <a:t>case example </a:t>
            </a:r>
            <a:r>
              <a:rPr lang="en-US" dirty="0" smtClean="0"/>
              <a:t>applies </a:t>
            </a:r>
            <a:r>
              <a:rPr lang="en-US" dirty="0"/>
              <a:t>to travelers arriving at a new destination by air. </a:t>
            </a:r>
            <a:endParaRPr lang="en-US" dirty="0" smtClean="0"/>
          </a:p>
          <a:p>
            <a:pPr lvl="1">
              <a:buFont typeface="Arial" pitchFamily="34" charset="0"/>
              <a:buChar char="•"/>
            </a:pPr>
            <a:r>
              <a:rPr lang="en-US" dirty="0" smtClean="0"/>
              <a:t>The </a:t>
            </a:r>
            <a:r>
              <a:rPr lang="en-US" dirty="0"/>
              <a:t>destination airport has WLAN service with internet access for airline passengers. </a:t>
            </a:r>
            <a:endParaRPr lang="en-US" dirty="0" smtClean="0"/>
          </a:p>
          <a:p>
            <a:pPr lvl="1">
              <a:buFont typeface="Arial" pitchFamily="34" charset="0"/>
              <a:buChar char="•"/>
            </a:pPr>
            <a:r>
              <a:rPr lang="en-US" dirty="0" smtClean="0"/>
              <a:t>The </a:t>
            </a:r>
            <a:r>
              <a:rPr lang="en-US" dirty="0"/>
              <a:t>arriving airline passengers need to arrange for transportation from the airport to their final destination. </a:t>
            </a:r>
            <a:endParaRPr lang="en-US" dirty="0" smtClean="0"/>
          </a:p>
          <a:p>
            <a:pPr>
              <a:buFont typeface="Arial" pitchFamily="34" charset="0"/>
              <a:buChar char="•"/>
            </a:pPr>
            <a:r>
              <a:rPr lang="en-US" dirty="0" smtClean="0"/>
              <a:t>Travelers will have IDTO smartphone app or access to mobile website that will take requests, offer multiple transportation options, or combinations of options to allow travelers to reach destination.</a:t>
            </a:r>
          </a:p>
          <a:p>
            <a:pPr lvl="1">
              <a:buFont typeface="Arial" pitchFamily="34" charset="0"/>
              <a:buChar char="•"/>
            </a:pPr>
            <a:r>
              <a:rPr lang="en-US" dirty="0" smtClean="0"/>
              <a:t>If travelers accept itinerary, connection protection can be requested.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Carl Kain, Noblis, Inc.</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1389927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Variations to the Use Case</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a:t>There are two variations to the use </a:t>
            </a:r>
            <a:r>
              <a:rPr lang="en-US" dirty="0" smtClean="0"/>
              <a:t>case</a:t>
            </a:r>
          </a:p>
          <a:p>
            <a:pPr lvl="1">
              <a:buFont typeface="Arial" pitchFamily="34" charset="0"/>
              <a:buChar char="•"/>
            </a:pPr>
            <a:r>
              <a:rPr lang="en-US" dirty="0" smtClean="0"/>
              <a:t>There </a:t>
            </a:r>
            <a:r>
              <a:rPr lang="en-US" dirty="0"/>
              <a:t>is a server on the airport WLAN </a:t>
            </a:r>
            <a:r>
              <a:rPr lang="en-US" dirty="0" smtClean="0"/>
              <a:t>(local) that </a:t>
            </a:r>
            <a:r>
              <a:rPr lang="en-US" dirty="0"/>
              <a:t>hosts the available IDTO services, or provides a portal to the </a:t>
            </a:r>
            <a:r>
              <a:rPr lang="en-US" dirty="0" smtClean="0"/>
              <a:t>services. </a:t>
            </a:r>
          </a:p>
          <a:p>
            <a:pPr lvl="1">
              <a:buFont typeface="Arial" pitchFamily="34" charset="0"/>
              <a:buChar char="•"/>
            </a:pPr>
            <a:r>
              <a:rPr lang="en-US" dirty="0" smtClean="0"/>
              <a:t>The </a:t>
            </a:r>
            <a:r>
              <a:rPr lang="en-US" dirty="0"/>
              <a:t>services are available on the Internet, which can be accessed from the airport WLAN. </a:t>
            </a:r>
            <a:endParaRPr lang="en-US" dirty="0" smtClean="0"/>
          </a:p>
          <a:p>
            <a:pPr>
              <a:buFont typeface="Arial"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Carl Kain, Noblis, Inc.</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1972805557"/>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TotalTime>
  <Words>1004</Words>
  <Application>Microsoft Office PowerPoint</Application>
  <PresentationFormat>On-screen Show (4:3)</PresentationFormat>
  <Paragraphs>102</Paragraphs>
  <Slides>12</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802-11-Submission</vt:lpstr>
      <vt:lpstr>Document</vt:lpstr>
      <vt:lpstr>Dynamic Mobility Integrated Dynamic Transit Operations Use Case for ISD</vt:lpstr>
      <vt:lpstr>Abstract</vt:lpstr>
      <vt:lpstr>Introduction</vt:lpstr>
      <vt:lpstr>Integrated Dynamic Transit Operations Applications</vt:lpstr>
      <vt:lpstr>Integrated Dynamic Transit Operations Applications</vt:lpstr>
      <vt:lpstr>Integrated Dynamic Transit Operations Applications</vt:lpstr>
      <vt:lpstr>Need for ISD</vt:lpstr>
      <vt:lpstr>Airport/Ground Transportation Scenario</vt:lpstr>
      <vt:lpstr>Variations to the Use Case</vt:lpstr>
      <vt:lpstr> Variation 1, Service Hosted on Internal Network Server </vt:lpstr>
      <vt:lpstr>Variation 2; Service Hosted on Internet</vt:lpstr>
      <vt:lpstr>References</vt:lpstr>
    </vt:vector>
  </TitlesOfParts>
  <Company>Noblis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Mobility Integrated Dynamic Transit Operations Use Case for ISD</dc:title>
  <dc:creator>Carl Kain</dc:creator>
  <cp:lastModifiedBy>m11352</cp:lastModifiedBy>
  <cp:revision>11</cp:revision>
  <cp:lastPrinted>1601-01-01T00:00:00Z</cp:lastPrinted>
  <dcterms:created xsi:type="dcterms:W3CDTF">2012-06-28T20:05:02Z</dcterms:created>
  <dcterms:modified xsi:type="dcterms:W3CDTF">2012-07-03T14:22:25Z</dcterms:modified>
</cp:coreProperties>
</file>